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F66A7-2CBC-4B5B-A701-BA72F5AD8D36}" type="datetimeFigureOut">
              <a:rPr lang="cs-CZ" smtClean="0"/>
              <a:pPr/>
              <a:t>9.11.2012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F6812-108A-4EBD-AD61-91D1481CB13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783438014"/>
      </p:ext>
    </p:extLst>
  </p:cSld>
  <p:clrMapOvr>
    <a:masterClrMapping/>
  </p:clrMapOvr>
  <p:transition spd="slow">
    <p:push dir="u"/>
    <p:sndAc>
      <p:stSnd>
        <p:snd r:embed="rId1" name="whoosh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F66A7-2CBC-4B5B-A701-BA72F5AD8D36}" type="datetimeFigureOut">
              <a:rPr lang="cs-CZ" smtClean="0"/>
              <a:pPr/>
              <a:t>9.11.2012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F6812-108A-4EBD-AD61-91D1481CB13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1200312"/>
      </p:ext>
    </p:extLst>
  </p:cSld>
  <p:clrMapOvr>
    <a:masterClrMapping/>
  </p:clrMapOvr>
  <p:transition spd="slow">
    <p:push dir="u"/>
    <p:sndAc>
      <p:stSnd>
        <p:snd r:embed="rId1" name="whoosh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F66A7-2CBC-4B5B-A701-BA72F5AD8D36}" type="datetimeFigureOut">
              <a:rPr lang="cs-CZ" smtClean="0"/>
              <a:pPr/>
              <a:t>9.11.2012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F6812-108A-4EBD-AD61-91D1481CB13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863934268"/>
      </p:ext>
    </p:extLst>
  </p:cSld>
  <p:clrMapOvr>
    <a:masterClrMapping/>
  </p:clrMapOvr>
  <p:transition spd="slow">
    <p:push dir="u"/>
    <p:sndAc>
      <p:stSnd>
        <p:snd r:embed="rId1" name="whoosh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F66A7-2CBC-4B5B-A701-BA72F5AD8D36}" type="datetimeFigureOut">
              <a:rPr lang="cs-CZ" smtClean="0"/>
              <a:pPr/>
              <a:t>9.11.2012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F6812-108A-4EBD-AD61-91D1481CB13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11240788"/>
      </p:ext>
    </p:extLst>
  </p:cSld>
  <p:clrMapOvr>
    <a:masterClrMapping/>
  </p:clrMapOvr>
  <p:transition spd="slow">
    <p:push dir="u"/>
    <p:sndAc>
      <p:stSnd>
        <p:snd r:embed="rId1" name="whoosh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F66A7-2CBC-4B5B-A701-BA72F5AD8D36}" type="datetimeFigureOut">
              <a:rPr lang="cs-CZ" smtClean="0"/>
              <a:pPr/>
              <a:t>9.11.2012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F6812-108A-4EBD-AD61-91D1481CB13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752702453"/>
      </p:ext>
    </p:extLst>
  </p:cSld>
  <p:clrMapOvr>
    <a:masterClrMapping/>
  </p:clrMapOvr>
  <p:transition spd="slow">
    <p:push dir="u"/>
    <p:sndAc>
      <p:stSnd>
        <p:snd r:embed="rId1" name="whoosh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F66A7-2CBC-4B5B-A701-BA72F5AD8D36}" type="datetimeFigureOut">
              <a:rPr lang="cs-CZ" smtClean="0"/>
              <a:pPr/>
              <a:t>9.11.2012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F6812-108A-4EBD-AD61-91D1481CB13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072721810"/>
      </p:ext>
    </p:extLst>
  </p:cSld>
  <p:clrMapOvr>
    <a:masterClrMapping/>
  </p:clrMapOvr>
  <p:transition spd="slow">
    <p:push dir="u"/>
    <p:sndAc>
      <p:stSnd>
        <p:snd r:embed="rId1" name="whoosh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F66A7-2CBC-4B5B-A701-BA72F5AD8D36}" type="datetimeFigureOut">
              <a:rPr lang="cs-CZ" smtClean="0"/>
              <a:pPr/>
              <a:t>9.11.2012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F6812-108A-4EBD-AD61-91D1481CB13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096738194"/>
      </p:ext>
    </p:extLst>
  </p:cSld>
  <p:clrMapOvr>
    <a:masterClrMapping/>
  </p:clrMapOvr>
  <p:transition spd="slow">
    <p:push dir="u"/>
    <p:sndAc>
      <p:stSnd>
        <p:snd r:embed="rId1" name="whoosh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F66A7-2CBC-4B5B-A701-BA72F5AD8D36}" type="datetimeFigureOut">
              <a:rPr lang="cs-CZ" smtClean="0"/>
              <a:pPr/>
              <a:t>9.11.2012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F6812-108A-4EBD-AD61-91D1481CB13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13592833"/>
      </p:ext>
    </p:extLst>
  </p:cSld>
  <p:clrMapOvr>
    <a:masterClrMapping/>
  </p:clrMapOvr>
  <p:transition spd="slow">
    <p:push dir="u"/>
    <p:sndAc>
      <p:stSnd>
        <p:snd r:embed="rId1" name="whoosh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F66A7-2CBC-4B5B-A701-BA72F5AD8D36}" type="datetimeFigureOut">
              <a:rPr lang="cs-CZ" smtClean="0"/>
              <a:pPr/>
              <a:t>9.11.2012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F6812-108A-4EBD-AD61-91D1481CB13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319795"/>
      </p:ext>
    </p:extLst>
  </p:cSld>
  <p:clrMapOvr>
    <a:masterClrMapping/>
  </p:clrMapOvr>
  <p:transition spd="slow">
    <p:push dir="u"/>
    <p:sndAc>
      <p:stSnd>
        <p:snd r:embed="rId1" name="whoosh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F66A7-2CBC-4B5B-A701-BA72F5AD8D36}" type="datetimeFigureOut">
              <a:rPr lang="cs-CZ" smtClean="0"/>
              <a:pPr/>
              <a:t>9.11.2012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F6812-108A-4EBD-AD61-91D1481CB13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78877084"/>
      </p:ext>
    </p:extLst>
  </p:cSld>
  <p:clrMapOvr>
    <a:masterClrMapping/>
  </p:clrMapOvr>
  <p:transition spd="slow">
    <p:push dir="u"/>
    <p:sndAc>
      <p:stSnd>
        <p:snd r:embed="rId1" name="whoosh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F66A7-2CBC-4B5B-A701-BA72F5AD8D36}" type="datetimeFigureOut">
              <a:rPr lang="cs-CZ" smtClean="0"/>
              <a:pPr/>
              <a:t>9.11.2012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F6812-108A-4EBD-AD61-91D1481CB13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47599038"/>
      </p:ext>
    </p:extLst>
  </p:cSld>
  <p:clrMapOvr>
    <a:masterClrMapping/>
  </p:clrMapOvr>
  <p:transition spd="slow">
    <p:push dir="u"/>
    <p:sndAc>
      <p:stSnd>
        <p:snd r:embed="rId1" name="whoosh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F66A7-2CBC-4B5B-A701-BA72F5AD8D36}" type="datetimeFigureOut">
              <a:rPr lang="cs-CZ" smtClean="0"/>
              <a:pPr/>
              <a:t>9.11.2012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F6812-108A-4EBD-AD61-91D1481CB13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254455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  <p:sndAc>
      <p:stSnd>
        <p:snd r:embed="rId13" name="whoosh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feature=endscreen&amp;v=lm8_o6Z5mDE&amp;NR=1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youtube.com/watch?v=irCS2_27ytI" TargetMode="Externa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bV37CClYr-U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manyc.org/images/cms/pages/group_reservations/senior_visits/visit-group-reservations-senior-visits-270_1.jpg" TargetMode="External"/><Relationship Id="rId3" Type="http://schemas.openxmlformats.org/officeDocument/2006/relationships/hyperlink" Target="http://www.szs-ruska.cz/userdata/pictures/ilustrace/pecovatelska_cinnost.jpg" TargetMode="External"/><Relationship Id="rId7" Type="http://schemas.openxmlformats.org/officeDocument/2006/relationships/hyperlink" Target="http://www.ingpenzijnispolecnost.cz/images/penze_reforma/css/situace2.pn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nbrno.cz/data/images/thumb/325_2b9e5e4fbd.jpg?1326288347" TargetMode="External"/><Relationship Id="rId5" Type="http://schemas.openxmlformats.org/officeDocument/2006/relationships/hyperlink" Target="http://media.novinky.cz/322/303222-top_foto1-f34yn.jpg" TargetMode="External"/><Relationship Id="rId4" Type="http://schemas.openxmlformats.org/officeDocument/2006/relationships/hyperlink" Target="http://images.flatworldknowledge.com/stangorsocial_1.0/stangorsocial_1.0-fig01_001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37458" y="0"/>
            <a:ext cx="10855458" cy="6974632"/>
          </a:xfrm>
          <a:prstGeom prst="rect">
            <a:avLst/>
          </a:prstGeom>
        </p:spPr>
      </p:pic>
      <p:sp>
        <p:nvSpPr>
          <p:cNvPr id="6" name="Ohnutý roh 5"/>
          <p:cNvSpPr/>
          <p:nvPr/>
        </p:nvSpPr>
        <p:spPr>
          <a:xfrm>
            <a:off x="0" y="280120"/>
            <a:ext cx="2699792" cy="2428800"/>
          </a:xfrm>
          <a:prstGeom prst="foldedCorner">
            <a:avLst/>
          </a:prstGeom>
          <a:solidFill>
            <a:srgbClr val="FF0000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dirty="0" smtClean="0">
                <a:latin typeface="Simplified Arabic Fixed" pitchFamily="49" charset="-78"/>
                <a:cs typeface="Simplified Arabic Fixed" pitchFamily="49" charset="-78"/>
              </a:rPr>
              <a:t>AGEISMUS</a:t>
            </a:r>
            <a:endParaRPr lang="cs-CZ" sz="3600" b="1" dirty="0">
              <a:latin typeface="Simplified Arabic Fixed" pitchFamily="49" charset="-78"/>
              <a:cs typeface="Simplified Arabic Fixed" pitchFamily="49" charset="-78"/>
            </a:endParaRPr>
          </a:p>
        </p:txBody>
      </p:sp>
      <p:sp>
        <p:nvSpPr>
          <p:cNvPr id="7" name="Ohnutý roh 6"/>
          <p:cNvSpPr/>
          <p:nvPr/>
        </p:nvSpPr>
        <p:spPr>
          <a:xfrm rot="20673467">
            <a:off x="2365711" y="173293"/>
            <a:ext cx="1792108" cy="1519702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„věková diskriminace“</a:t>
            </a:r>
            <a:endParaRPr lang="cs-CZ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9731351"/>
      </p:ext>
    </p:extLst>
  </p:cSld>
  <p:clrMapOvr>
    <a:masterClrMapping/>
  </p:clrMapOvr>
  <p:transition spd="slow">
    <p:push dir="u"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116632"/>
            <a:ext cx="9144000" cy="86409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b="1" dirty="0" smtClean="0">
                <a:latin typeface="Simplified Arabic Fixed" pitchFamily="49" charset="-78"/>
                <a:cs typeface="Simplified Arabic Fixed" pitchFamily="49" charset="-78"/>
              </a:rPr>
              <a:t>Definice</a:t>
            </a:r>
            <a:endParaRPr lang="cs-CZ" sz="4000" b="1" dirty="0">
              <a:latin typeface="Simplified Arabic Fixed" pitchFamily="49" charset="-78"/>
              <a:cs typeface="Simplified Arabic Fixed" pitchFamily="49" charset="-78"/>
            </a:endParaRPr>
          </a:p>
        </p:txBody>
      </p:sp>
      <p:sp>
        <p:nvSpPr>
          <p:cNvPr id="7" name="Ohnutý roh 6"/>
          <p:cNvSpPr/>
          <p:nvPr/>
        </p:nvSpPr>
        <p:spPr>
          <a:xfrm rot="21079877">
            <a:off x="6782407" y="2775871"/>
            <a:ext cx="2248378" cy="1791155"/>
          </a:xfrm>
          <a:prstGeom prst="foldedCorner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Slovo </a:t>
            </a:r>
            <a:r>
              <a:rPr lang="cs-CZ" sz="2400" i="1" dirty="0" smtClean="0">
                <a:latin typeface="Times New Roman" pitchFamily="18" charset="0"/>
                <a:cs typeface="Times New Roman" pitchFamily="18" charset="0"/>
              </a:rPr>
              <a:t>ageismus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poprvé použil R.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Butler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v roce 1969.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11219" y="1268760"/>
            <a:ext cx="6477005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itchFamily="2" charset="2"/>
              <a:buChar char="§"/>
            </a:pPr>
            <a:r>
              <a:rPr 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věková diskriminace postihující především </a:t>
            </a:r>
            <a:r>
              <a:rPr lang="cs-C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staré lidi</a:t>
            </a:r>
            <a:r>
              <a:rPr 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 může vést k věkové segregaci, vyčleňování ze společnosti; je podporován ekonomicko-sociálními problémy a společenskými představami podceňujícími </a:t>
            </a:r>
            <a:r>
              <a:rPr lang="cs-C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stáří</a:t>
            </a:r>
          </a:p>
          <a:p>
            <a:pPr lvl="0"/>
            <a:endParaRPr lang="cs-CZ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Wingdings" pitchFamily="2" charset="2"/>
              <a:buChar char="§"/>
            </a:pPr>
            <a:r>
              <a:rPr lang="cs-C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ideologie</a:t>
            </a:r>
            <a:r>
              <a:rPr lang="cs-C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založená na sdíleném přesvědčení o </a:t>
            </a:r>
            <a:r>
              <a:rPr lang="cs-C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kvalitativní nerovnosti jednotlivých fází lidského životního cyklu </a:t>
            </a:r>
            <a:r>
              <a:rPr 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manifestovaná skrze proces systematické, symbolické i reálné </a:t>
            </a:r>
            <a:r>
              <a:rPr lang="cs-CZ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stereotypizace</a:t>
            </a:r>
            <a:r>
              <a:rPr 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 diskriminace osob a skupin na základě jejich </a:t>
            </a:r>
            <a:r>
              <a:rPr lang="cs-C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chronologického věku a/nebo na jejich příslušnosti k určité generaci</a:t>
            </a:r>
          </a:p>
          <a:p>
            <a:pPr marL="285750" indent="-285750">
              <a:buFont typeface="Wingdings" pitchFamily="2" charset="2"/>
              <a:buChar char="§"/>
            </a:pP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1601036"/>
      </p:ext>
    </p:extLst>
  </p:cSld>
  <p:clrMapOvr>
    <a:masterClrMapping/>
  </p:clrMapOvr>
  <p:transition spd="slow">
    <p:push dir="u"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116632"/>
            <a:ext cx="9144000" cy="86409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b="1" dirty="0" err="1" smtClean="0">
                <a:latin typeface="Simplified Arabic Fixed" pitchFamily="49" charset="-78"/>
                <a:cs typeface="Simplified Arabic Fixed" pitchFamily="49" charset="-78"/>
              </a:rPr>
              <a:t>What</a:t>
            </a:r>
            <a:r>
              <a:rPr lang="cs-CZ" sz="4000" b="1" dirty="0" smtClean="0">
                <a:latin typeface="Simplified Arabic Fixed" pitchFamily="49" charset="-78"/>
                <a:cs typeface="Simplified Arabic Fixed" pitchFamily="49" charset="-78"/>
              </a:rPr>
              <a:t> </a:t>
            </a:r>
            <a:r>
              <a:rPr lang="cs-CZ" sz="4000" b="1" dirty="0" err="1" smtClean="0">
                <a:latin typeface="Simplified Arabic Fixed" pitchFamily="49" charset="-78"/>
                <a:cs typeface="Simplified Arabic Fixed" pitchFamily="49" charset="-78"/>
              </a:rPr>
              <a:t>is</a:t>
            </a:r>
            <a:r>
              <a:rPr lang="cs-CZ" sz="4000" b="1" dirty="0" smtClean="0">
                <a:latin typeface="Simplified Arabic Fixed" pitchFamily="49" charset="-78"/>
                <a:cs typeface="Simplified Arabic Fixed" pitchFamily="49" charset="-78"/>
              </a:rPr>
              <a:t> </a:t>
            </a:r>
            <a:r>
              <a:rPr lang="cs-CZ" sz="4000" b="1" dirty="0" err="1" smtClean="0">
                <a:latin typeface="Simplified Arabic Fixed" pitchFamily="49" charset="-78"/>
                <a:cs typeface="Simplified Arabic Fixed" pitchFamily="49" charset="-78"/>
              </a:rPr>
              <a:t>ageism</a:t>
            </a:r>
            <a:r>
              <a:rPr lang="cs-CZ" sz="4000" b="1" dirty="0" smtClean="0">
                <a:latin typeface="Simplified Arabic Fixed" pitchFamily="49" charset="-78"/>
                <a:cs typeface="Simplified Arabic Fixed" pitchFamily="49" charset="-78"/>
              </a:rPr>
              <a:t>?</a:t>
            </a:r>
            <a:endParaRPr lang="cs-CZ" sz="4000" b="1" dirty="0">
              <a:latin typeface="Simplified Arabic Fixed" pitchFamily="49" charset="-78"/>
              <a:cs typeface="Simplified Arabic Fixed" pitchFamily="49" charset="-78"/>
            </a:endParaRPr>
          </a:p>
        </p:txBody>
      </p:sp>
      <p:sp>
        <p:nvSpPr>
          <p:cNvPr id="5" name="Ohnutý roh 4"/>
          <p:cNvSpPr/>
          <p:nvPr/>
        </p:nvSpPr>
        <p:spPr>
          <a:xfrm rot="20621270">
            <a:off x="6374564" y="317164"/>
            <a:ext cx="2458311" cy="1394657"/>
          </a:xfrm>
          <a:prstGeom prst="foldedCorner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rgbClr val="FF0000"/>
                </a:solidFill>
              </a:rPr>
              <a:t>„</a:t>
            </a:r>
            <a:r>
              <a:rPr lang="cs-C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definice trochu jinak“</a:t>
            </a:r>
            <a:endParaRPr lang="cs-CZ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637417">
            <a:off x="599221" y="1561110"/>
            <a:ext cx="3928493" cy="39284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Zaoblený obdélník 6"/>
          <p:cNvSpPr/>
          <p:nvPr/>
        </p:nvSpPr>
        <p:spPr>
          <a:xfrm rot="20543616">
            <a:off x="1963288" y="5008174"/>
            <a:ext cx="2909306" cy="55298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 smtClean="0">
                <a:latin typeface="Simplified Arabic" pitchFamily="18" charset="-78"/>
                <a:cs typeface="Simplified Arabic" pitchFamily="18" charset="-78"/>
              </a:rPr>
              <a:t>Aubrey</a:t>
            </a:r>
            <a:r>
              <a:rPr lang="cs-CZ" sz="2400" dirty="0" smtClean="0">
                <a:latin typeface="Simplified Arabic" pitchFamily="18" charset="-78"/>
                <a:cs typeface="Simplified Arabic" pitchFamily="18" charset="-78"/>
              </a:rPr>
              <a:t> de </a:t>
            </a:r>
            <a:r>
              <a:rPr lang="cs-CZ" sz="2400" dirty="0" err="1" smtClean="0">
                <a:latin typeface="Simplified Arabic" pitchFamily="18" charset="-78"/>
                <a:cs typeface="Simplified Arabic" pitchFamily="18" charset="-78"/>
              </a:rPr>
              <a:t>Grey</a:t>
            </a:r>
            <a:endParaRPr lang="cs-CZ" sz="2400" dirty="0"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8" name="Obrázek 7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2" y="2244695"/>
            <a:ext cx="3045294" cy="42806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Zaoblený obdélník 8"/>
          <p:cNvSpPr/>
          <p:nvPr/>
        </p:nvSpPr>
        <p:spPr>
          <a:xfrm rot="1004073">
            <a:off x="6225386" y="2451796"/>
            <a:ext cx="2898917" cy="457527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err="1" smtClean="0">
                <a:latin typeface="Simplified Arabic" pitchFamily="18" charset="-78"/>
                <a:cs typeface="Simplified Arabic" pitchFamily="18" charset="-78"/>
              </a:rPr>
              <a:t>The</a:t>
            </a:r>
            <a:r>
              <a:rPr lang="cs-CZ" sz="2000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cs-CZ" sz="2000" dirty="0" err="1">
                <a:latin typeface="Simplified Arabic" pitchFamily="18" charset="-78"/>
                <a:cs typeface="Simplified Arabic" pitchFamily="18" charset="-78"/>
              </a:rPr>
              <a:t>E</a:t>
            </a:r>
            <a:r>
              <a:rPr lang="cs-CZ" sz="2000" dirty="0" err="1" smtClean="0">
                <a:latin typeface="Simplified Arabic" pitchFamily="18" charset="-78"/>
                <a:cs typeface="Simplified Arabic" pitchFamily="18" charset="-78"/>
              </a:rPr>
              <a:t>quality</a:t>
            </a:r>
            <a:r>
              <a:rPr lang="cs-CZ" sz="2000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cs-CZ" sz="2000" dirty="0" err="1">
                <a:latin typeface="Simplified Arabic" pitchFamily="18" charset="-78"/>
                <a:cs typeface="Simplified Arabic" pitchFamily="18" charset="-78"/>
              </a:rPr>
              <a:t>A</a:t>
            </a:r>
            <a:r>
              <a:rPr lang="cs-CZ" sz="2000" dirty="0" err="1" smtClean="0">
                <a:latin typeface="Simplified Arabic" pitchFamily="18" charset="-78"/>
                <a:cs typeface="Simplified Arabic" pitchFamily="18" charset="-78"/>
              </a:rPr>
              <a:t>uthority</a:t>
            </a:r>
            <a:endParaRPr lang="cs-CZ" sz="2000" dirty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7293038"/>
      </p:ext>
    </p:extLst>
  </p:cSld>
  <p:clrMapOvr>
    <a:masterClrMapping/>
  </p:clrMapOvr>
  <p:transition spd="slow">
    <p:push dir="u"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116632"/>
            <a:ext cx="9144000" cy="86409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b="1" dirty="0" smtClean="0">
                <a:latin typeface="Simplified Arabic Fixed" pitchFamily="49" charset="-78"/>
                <a:cs typeface="Simplified Arabic Fixed" pitchFamily="49" charset="-78"/>
              </a:rPr>
              <a:t>Projevy</a:t>
            </a:r>
            <a:endParaRPr lang="cs-CZ" sz="4000" b="1" dirty="0">
              <a:latin typeface="Simplified Arabic Fixed" pitchFamily="49" charset="-78"/>
              <a:cs typeface="Simplified Arabic Fixed" pitchFamily="49" charset="-78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268760"/>
            <a:ext cx="5072608" cy="1380093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1268760"/>
            <a:ext cx="3579096" cy="2016224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16" y="5754753"/>
            <a:ext cx="7075044" cy="98532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4208" y="3387914"/>
            <a:ext cx="2498976" cy="2289372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6408" y="2934086"/>
            <a:ext cx="4572000" cy="27432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8" name="TextovéPole 7"/>
          <p:cNvSpPr txBox="1"/>
          <p:nvPr/>
        </p:nvSpPr>
        <p:spPr>
          <a:xfrm>
            <a:off x="1619672" y="2348880"/>
            <a:ext cx="356044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cs-C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sociální charakteristika</a:t>
            </a:r>
            <a:endParaRPr lang="cs-CZ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7380312" y="2648853"/>
            <a:ext cx="1688232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cs-C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trh práce</a:t>
            </a:r>
            <a:endParaRPr lang="cs-CZ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2123728" y="5202301"/>
            <a:ext cx="2984376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cs-C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zdravotní systémy</a:t>
            </a:r>
            <a:endParaRPr lang="cs-CZ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6228184" y="6396335"/>
            <a:ext cx="2915816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cs-C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důchodové systémy</a:t>
            </a:r>
            <a:endParaRPr lang="cs-CZ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6103977" y="3394608"/>
            <a:ext cx="1527484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cs-C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popkultura</a:t>
            </a:r>
            <a:endParaRPr lang="cs-CZ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6055875"/>
      </p:ext>
    </p:extLst>
  </p:cSld>
  <p:clrMapOvr>
    <a:masterClrMapping/>
  </p:clrMapOvr>
  <p:transition spd="slow">
    <p:push dir="u"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116632"/>
            <a:ext cx="9144000" cy="86409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b="1" dirty="0" smtClean="0">
                <a:latin typeface="Simplified Arabic Fixed" pitchFamily="49" charset="-78"/>
                <a:cs typeface="Simplified Arabic Fixed" pitchFamily="49" charset="-78"/>
              </a:rPr>
              <a:t>Zdroje ageismu</a:t>
            </a:r>
            <a:endParaRPr lang="cs-CZ" sz="4000" b="1" dirty="0">
              <a:latin typeface="Simplified Arabic Fixed" pitchFamily="49" charset="-78"/>
              <a:cs typeface="Simplified Arabic Fixed" pitchFamily="49" charset="-78"/>
            </a:endParaRPr>
          </a:p>
        </p:txBody>
      </p:sp>
      <p:sp>
        <p:nvSpPr>
          <p:cNvPr id="5" name="Ohnutý roh 4"/>
          <p:cNvSpPr/>
          <p:nvPr/>
        </p:nvSpPr>
        <p:spPr>
          <a:xfrm rot="740513">
            <a:off x="6072129" y="414620"/>
            <a:ext cx="2736304" cy="1637596"/>
          </a:xfrm>
          <a:prstGeom prst="foldedCorner">
            <a:avLst>
              <a:gd name="adj" fmla="val 21582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„Odkud se to v nás bere?“</a:t>
            </a:r>
            <a:endParaRPr lang="cs-CZ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88098" y="1453023"/>
            <a:ext cx="7194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cs-C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individuální</a:t>
            </a:r>
            <a:r>
              <a:rPr lang="cs-C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(subjektivně-psychologické)</a:t>
            </a:r>
            <a:endParaRPr lang="cs-CZ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956509" y="3132511"/>
            <a:ext cx="7194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cs-C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sociální</a:t>
            </a:r>
            <a:endParaRPr lang="cs-CZ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879238" y="4567741"/>
            <a:ext cx="7194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cs-C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kulturní</a:t>
            </a:r>
            <a:endParaRPr lang="cs-CZ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573593" y="2072629"/>
            <a:ext cx="3528392" cy="5062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antropologická konstanta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4328322" y="2076972"/>
            <a:ext cx="2088232" cy="5062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nejistota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331640" y="3633905"/>
            <a:ext cx="2996682" cy="5062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změna preferencí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2267744" y="5085184"/>
            <a:ext cx="3528392" cy="5062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neomezená replikace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4591640"/>
      </p:ext>
    </p:extLst>
  </p:cSld>
  <p:clrMapOvr>
    <a:masterClrMapping/>
  </p:clrMapOvr>
  <p:transition spd="slow">
    <p:push dir="u"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116632"/>
            <a:ext cx="9144000" cy="86409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b="1" dirty="0" smtClean="0">
                <a:latin typeface="Simplified Arabic Fixed" pitchFamily="49" charset="-78"/>
                <a:cs typeface="Simplified Arabic Fixed" pitchFamily="49" charset="-78"/>
              </a:rPr>
              <a:t>Senior a ageismus</a:t>
            </a:r>
            <a:endParaRPr lang="cs-CZ" sz="4000" b="1" dirty="0">
              <a:latin typeface="Simplified Arabic Fixed" pitchFamily="49" charset="-78"/>
              <a:cs typeface="Simplified Arabic Fixed" pitchFamily="49" charset="-78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23528" y="1196752"/>
            <a:ext cx="280831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cs-CZ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stadium</a:t>
            </a:r>
          </a:p>
          <a:p>
            <a:pPr marL="285750" indent="-285750">
              <a:buFont typeface="Wingdings" pitchFamily="2" charset="2"/>
              <a:buChar char="§"/>
            </a:pPr>
            <a:endParaRPr lang="cs-CZ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cs-CZ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stadium</a:t>
            </a:r>
          </a:p>
          <a:p>
            <a:pPr marL="285750" indent="-285750">
              <a:buFont typeface="Wingdings" pitchFamily="2" charset="2"/>
              <a:buChar char="§"/>
            </a:pPr>
            <a:endParaRPr lang="cs-CZ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cs-CZ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stadium</a:t>
            </a:r>
            <a:endParaRPr lang="cs-CZ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láček 6"/>
          <p:cNvSpPr/>
          <p:nvPr/>
        </p:nvSpPr>
        <p:spPr>
          <a:xfrm>
            <a:off x="4932040" y="2821968"/>
            <a:ext cx="2880320" cy="1920687"/>
          </a:xfrm>
          <a:prstGeom prst="cloudCallout">
            <a:avLst>
              <a:gd name="adj1" fmla="val -118306"/>
              <a:gd name="adj2" fmla="val -14036"/>
            </a:avLst>
          </a:prstGeom>
          <a:solidFill>
            <a:srgbClr val="FF0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závislost na nálepce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láček 7"/>
          <p:cNvSpPr/>
          <p:nvPr/>
        </p:nvSpPr>
        <p:spPr>
          <a:xfrm>
            <a:off x="3347864" y="990058"/>
            <a:ext cx="2880320" cy="1920687"/>
          </a:xfrm>
          <a:prstGeom prst="cloudCallout">
            <a:avLst>
              <a:gd name="adj1" fmla="val -81646"/>
              <a:gd name="adj2" fmla="val -21970"/>
            </a:avLst>
          </a:prstGeom>
          <a:solidFill>
            <a:srgbClr val="FF0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přijetí nálepky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láček 8"/>
          <p:cNvSpPr/>
          <p:nvPr/>
        </p:nvSpPr>
        <p:spPr>
          <a:xfrm>
            <a:off x="3504389" y="4742655"/>
            <a:ext cx="2880320" cy="1920687"/>
          </a:xfrm>
          <a:prstGeom prst="cloudCallout">
            <a:avLst>
              <a:gd name="adj1" fmla="val -74843"/>
              <a:gd name="adj2" fmla="val -36706"/>
            </a:avLst>
          </a:prstGeom>
          <a:solidFill>
            <a:srgbClr val="FF0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ztráta sebeúcty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1674918"/>
      </p:ext>
    </p:extLst>
  </p:cSld>
  <p:clrMapOvr>
    <a:masterClrMapping/>
  </p:clrMapOvr>
  <p:transition spd="slow">
    <p:push dir="u"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116632"/>
            <a:ext cx="9144000" cy="86409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b="1" dirty="0" smtClean="0">
                <a:latin typeface="Simplified Arabic Fixed" pitchFamily="49" charset="-78"/>
                <a:cs typeface="Simplified Arabic Fixed" pitchFamily="49" charset="-78"/>
              </a:rPr>
              <a:t>Muzeum a ageismus</a:t>
            </a:r>
            <a:endParaRPr lang="cs-CZ" sz="4000" b="1" dirty="0">
              <a:latin typeface="Simplified Arabic Fixed" pitchFamily="49" charset="-78"/>
              <a:cs typeface="Simplified Arabic Fixed" pitchFamily="49" charset="-78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20" y="1340768"/>
            <a:ext cx="46805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Ageismus v přístupu muzea k seniorům</a:t>
            </a:r>
          </a:p>
          <a:p>
            <a:pPr marL="285750" indent="-285750">
              <a:buFont typeface="Arial" pitchFamily="34" charset="0"/>
              <a:buChar char="•"/>
            </a:pPr>
            <a:endParaRPr lang="cs-CZ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Muzeum jako médium – mezigenerační dialog</a:t>
            </a:r>
          </a:p>
          <a:p>
            <a:pPr marL="285750" indent="-285750">
              <a:buFont typeface="Arial" pitchFamily="34" charset="0"/>
              <a:buChar char="•"/>
            </a:pPr>
            <a:endParaRPr lang="cs-CZ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Age </a:t>
            </a:r>
            <a:r>
              <a:rPr lang="cs-CZ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mainstreaming</a:t>
            </a:r>
            <a:endParaRPr lang="cs-CZ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1312168"/>
            <a:ext cx="3888432" cy="4982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813585254"/>
      </p:ext>
    </p:extLst>
  </p:cSld>
  <p:clrMapOvr>
    <a:masterClrMapping/>
  </p:clrMapOvr>
  <p:transition spd="slow">
    <p:push dir="u"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80641"/>
            <a:ext cx="9144000" cy="609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2718405"/>
      </p:ext>
    </p:extLst>
  </p:cSld>
  <p:clrMapOvr>
    <a:masterClrMapping/>
  </p:clrMapOvr>
  <p:transition spd="slow">
    <p:push dir="u"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116632"/>
            <a:ext cx="9144000" cy="86409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b="1" dirty="0" smtClean="0">
                <a:latin typeface="Simplified Arabic Fixed" pitchFamily="49" charset="-78"/>
                <a:cs typeface="Simplified Arabic Fixed" pitchFamily="49" charset="-78"/>
              </a:rPr>
              <a:t>Zdroje:</a:t>
            </a:r>
            <a:endParaRPr lang="cs-CZ" sz="4000" b="1" dirty="0">
              <a:latin typeface="Simplified Arabic Fixed" pitchFamily="49" charset="-78"/>
              <a:cs typeface="Simplified Arabic Fixed" pitchFamily="49" charset="-78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23528" y="1340768"/>
            <a:ext cx="83529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TOŠNEROVÁ, Tamara. </a:t>
            </a:r>
            <a:r>
              <a:rPr lang="cs-CZ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Ageismus: průvodce stereotypy a mýty o stáří</a:t>
            </a:r>
            <a:r>
              <a:rPr lang="cs-CZ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1. vyd. Praha: Ambulance pro poruchy paměti, 2002, 45 s. ISBN 80-238-9506-0. </a:t>
            </a:r>
            <a:endParaRPr lang="cs-CZ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VIDOVIĆOVÁ, Lucie a Ladislav RABUŠIC. </a:t>
            </a:r>
            <a:r>
              <a:rPr lang="cs-CZ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Věková diskriminace - ageismus: úvod do teorie a výskyt diskriminačních přístupů ve vybraných oblastech s důrazem na pracovní trh</a:t>
            </a:r>
            <a:r>
              <a:rPr lang="cs-CZ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Praha: VÚPSV, výzkumné centrum Brno, 2005, 54 s. ISBN 80-239-4645-5. </a:t>
            </a:r>
            <a:endParaRPr lang="cs-CZ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Zdroje obrázků: </a:t>
            </a:r>
          </a:p>
          <a:p>
            <a:r>
              <a:rPr lang="cs-CZ" u="sng" dirty="0">
                <a:solidFill>
                  <a:srgbClr val="FF0000"/>
                </a:solidFill>
                <a:hlinkClick r:id="rId3"/>
              </a:rPr>
              <a:t>http://www.szs-ruska.cz/userdata/pictures/ilustrace/pecovatelska_cinnost.jpg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u="sng" dirty="0">
                <a:solidFill>
                  <a:srgbClr val="FF0000"/>
                </a:solidFill>
                <a:hlinkClick r:id="rId4"/>
              </a:rPr>
              <a:t>http://images.flatworldknowledge.com/stangorsocial_1.0/stangorsocial_1.0-fig01_001.jpg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u="sng" dirty="0">
                <a:solidFill>
                  <a:srgbClr val="FF0000"/>
                </a:solidFill>
                <a:hlinkClick r:id="rId5"/>
              </a:rPr>
              <a:t>http://media.novinky.cz/322/303222-top_foto1-f34yn.jpg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u="sng" dirty="0">
                <a:solidFill>
                  <a:srgbClr val="FF0000"/>
                </a:solidFill>
                <a:hlinkClick r:id="rId6"/>
              </a:rPr>
              <a:t>http://www.fnbrno.cz/data/images/thumb/325_2b9e5e4fbd.jpg?1326288347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u="sng" dirty="0">
                <a:solidFill>
                  <a:srgbClr val="FF0000"/>
                </a:solidFill>
                <a:hlinkClick r:id="rId7"/>
              </a:rPr>
              <a:t>http://</a:t>
            </a:r>
            <a:r>
              <a:rPr lang="cs-CZ" u="sng" dirty="0" smtClean="0">
                <a:solidFill>
                  <a:srgbClr val="FF0000"/>
                </a:solidFill>
                <a:hlinkClick r:id="rId7"/>
              </a:rPr>
              <a:t>www.ingpenzijnispolecnost.cz/images/penze_reforma/css/situace2.png</a:t>
            </a:r>
            <a:endParaRPr lang="cs-CZ" u="sng" dirty="0" smtClean="0">
              <a:solidFill>
                <a:srgbClr val="FF0000"/>
              </a:solidFill>
            </a:endParaRPr>
          </a:p>
          <a:p>
            <a:r>
              <a:rPr lang="cs-CZ" dirty="0">
                <a:solidFill>
                  <a:srgbClr val="FF0000"/>
                </a:solidFill>
                <a:hlinkClick r:id="rId8"/>
              </a:rPr>
              <a:t>http://</a:t>
            </a:r>
            <a:r>
              <a:rPr lang="cs-CZ" dirty="0" smtClean="0">
                <a:solidFill>
                  <a:srgbClr val="FF0000"/>
                </a:solidFill>
                <a:hlinkClick r:id="rId8"/>
              </a:rPr>
              <a:t>www.rmanyc.org/images/cms/pages/group_reservations/senior_visits/visit-group-reservations-senior-visits-270_1.jpg</a:t>
            </a:r>
            <a:endParaRPr lang="cs-CZ" dirty="0" smtClean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3237018"/>
      </p:ext>
    </p:extLst>
  </p:cSld>
  <p:clrMapOvr>
    <a:masterClrMapping/>
  </p:clrMapOvr>
  <p:transition spd="slow">
    <p:push dir="u"/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210</Words>
  <Application>Microsoft Office PowerPoint</Application>
  <PresentationFormat>Předvádění na obrazovce (4:3)</PresentationFormat>
  <Paragraphs>60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systému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Ageismus: věková diskriminace</dc:title>
  <dc:creator>Monika Mikulášková</dc:creator>
  <cp:keywords>Ageism, senior, stárnutí</cp:keywords>
  <dc:description>Masarykova univerzita
Filozofická fakulta
Zpracováno k předmětu: MUI_247 Senioři v muzeích v podzimním semestru akademického roku 2012/2013.</dc:description>
  <cp:lastModifiedBy>VGP-YB21</cp:lastModifiedBy>
  <cp:revision>27</cp:revision>
  <dcterms:created xsi:type="dcterms:W3CDTF">2012-11-03T09:53:55Z</dcterms:created>
  <dcterms:modified xsi:type="dcterms:W3CDTF">2012-11-09T14:04:33Z</dcterms:modified>
  <cp:contentStatus>Konečný</cp:contentStatus>
</cp:coreProperties>
</file>