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60" r:id="rId6"/>
    <p:sldId id="262" r:id="rId7"/>
    <p:sldId id="261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4" r:id="rId17"/>
    <p:sldId id="270" r:id="rId18"/>
    <p:sldId id="271" r:id="rId19"/>
    <p:sldId id="272" r:id="rId20"/>
    <p:sldId id="273" r:id="rId21"/>
    <p:sldId id="269" r:id="rId22"/>
    <p:sldId id="27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WWTSeEDUc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99391"/>
            <a:ext cx="7772400" cy="2520280"/>
          </a:xfrm>
        </p:spPr>
        <p:txBody>
          <a:bodyPr/>
          <a:lstStyle/>
          <a:p>
            <a:r>
              <a:rPr lang="cs-CZ" b="1" dirty="0" err="1" smtClean="0"/>
              <a:t>Aus</a:t>
            </a:r>
            <a:r>
              <a:rPr lang="cs-CZ" b="1" dirty="0" smtClean="0"/>
              <a:t> dem </a:t>
            </a:r>
            <a:r>
              <a:rPr lang="cs-CZ" b="1" dirty="0" err="1" smtClean="0"/>
              <a:t>Leben</a:t>
            </a:r>
            <a:r>
              <a:rPr lang="cs-CZ" b="1" dirty="0" smtClean="0"/>
              <a:t> </a:t>
            </a:r>
            <a:r>
              <a:rPr lang="cs-CZ" b="1" dirty="0" err="1" smtClean="0"/>
              <a:t>eines</a:t>
            </a:r>
            <a:r>
              <a:rPr lang="cs-CZ" b="1" dirty="0" smtClean="0"/>
              <a:t> </a:t>
            </a:r>
            <a:r>
              <a:rPr lang="cs-CZ" b="1" dirty="0" err="1" smtClean="0"/>
              <a:t>Taugenichts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276871"/>
            <a:ext cx="7448872" cy="3361929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           Joseph von </a:t>
            </a:r>
          </a:p>
          <a:p>
            <a:pPr algn="l"/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           Eichendorf</a:t>
            </a:r>
            <a:r>
              <a:rPr lang="cs-CZ" dirty="0" smtClean="0">
                <a:solidFill>
                  <a:schemeClr val="tx1"/>
                </a:solidFill>
              </a:rPr>
              <a:t>f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1"/>
            <a:ext cx="3622655" cy="363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579296" cy="590465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Der </a:t>
            </a:r>
            <a:r>
              <a:rPr lang="cs-CZ" dirty="0" err="1" smtClean="0"/>
              <a:t>Taugenichts</a:t>
            </a:r>
            <a:r>
              <a:rPr lang="cs-CZ" dirty="0" smtClean="0"/>
              <a:t> </a:t>
            </a:r>
            <a:r>
              <a:rPr lang="cs-CZ" dirty="0" err="1" smtClean="0"/>
              <a:t>erh</a:t>
            </a:r>
            <a:r>
              <a:rPr lang="de-DE" dirty="0" err="1" smtClean="0"/>
              <a:t>ällt</a:t>
            </a:r>
            <a:r>
              <a:rPr lang="de-DE" dirty="0" smtClean="0"/>
              <a:t> einen Brief von seiner geliebten Gräfin. Er flieht von dem Schloss.</a:t>
            </a:r>
          </a:p>
          <a:p>
            <a:r>
              <a:rPr lang="de-DE" dirty="0" smtClean="0"/>
              <a:t>Er erreicht Rom, dort trifft er einen deutschen Künstler, er hat eine </a:t>
            </a:r>
            <a:r>
              <a:rPr lang="de-DE" dirty="0" err="1" smtClean="0"/>
              <a:t>Wahnvor</a:t>
            </a:r>
            <a:r>
              <a:rPr lang="cs-CZ" dirty="0" smtClean="0"/>
              <a:t>s</a:t>
            </a:r>
            <a:r>
              <a:rPr lang="de-DE" dirty="0" err="1" smtClean="0"/>
              <a:t>tellung</a:t>
            </a:r>
            <a:r>
              <a:rPr lang="de-DE" dirty="0" smtClean="0"/>
              <a:t>, dass seine Geliebte in Rom ist. Er erkennt sie auf dem Bild.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         </a:t>
            </a:r>
            <a:r>
              <a:rPr lang="cs-CZ" dirty="0" smtClean="0"/>
              <a:t>•</a:t>
            </a:r>
            <a:r>
              <a:rPr lang="de-DE" dirty="0" smtClean="0"/>
              <a:t> Er trifft ein Kammer-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         </a:t>
            </a:r>
            <a:r>
              <a:rPr lang="de-DE" dirty="0" err="1" smtClean="0"/>
              <a:t>jungfer</a:t>
            </a:r>
            <a:r>
              <a:rPr lang="de-DE" dirty="0" smtClean="0"/>
              <a:t> des </a:t>
            </a:r>
            <a:r>
              <a:rPr lang="de-DE" dirty="0" err="1" smtClean="0"/>
              <a:t>Wi</a:t>
            </a:r>
            <a:r>
              <a:rPr lang="cs-CZ" dirty="0" smtClean="0"/>
              <a:t>e</a:t>
            </a:r>
            <a:r>
              <a:rPr lang="de-DE" dirty="0" err="1" smtClean="0"/>
              <a:t>ner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Schlosses, doch die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Gräfin sei schon lange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in Rom nicht.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cs-CZ" dirty="0"/>
              <a:t>•</a:t>
            </a:r>
            <a:r>
              <a:rPr lang="de-DE" dirty="0" smtClean="0"/>
              <a:t>Der Taugenichts geht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zurück nach Wien.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1" y="3545344"/>
            <a:ext cx="4464496" cy="331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476" y="404664"/>
            <a:ext cx="8507288" cy="6264696"/>
          </a:xfrm>
        </p:spPr>
        <p:txBody>
          <a:bodyPr/>
          <a:lstStyle/>
          <a:p>
            <a:r>
              <a:rPr lang="de-DE" dirty="0" smtClean="0"/>
              <a:t> Er trifft eine Gruppe der Studenten aus Prag.</a:t>
            </a:r>
          </a:p>
          <a:p>
            <a:pPr marL="0" indent="0">
              <a:buNone/>
            </a:pPr>
            <a:r>
              <a:rPr lang="de-DE" u="sng" dirty="0" smtClean="0"/>
              <a:t>Recht oder falsch</a:t>
            </a:r>
            <a:r>
              <a:rPr lang="cs-CZ" u="sng" dirty="0" smtClean="0"/>
              <a:t>?</a:t>
            </a:r>
          </a:p>
          <a:p>
            <a:pPr marL="0" indent="0">
              <a:buNone/>
            </a:pPr>
            <a:r>
              <a:rPr lang="cs-CZ" sz="2800" dirty="0" smtClean="0"/>
              <a:t>1)Die </a:t>
            </a:r>
            <a:r>
              <a:rPr lang="cs-CZ" sz="2800" dirty="0" err="1" smtClean="0"/>
              <a:t>Studenten</a:t>
            </a:r>
            <a:r>
              <a:rPr lang="cs-CZ" sz="2800" dirty="0" smtClean="0"/>
              <a:t> </a:t>
            </a:r>
            <a:r>
              <a:rPr lang="cs-CZ" sz="2800" dirty="0" err="1" smtClean="0"/>
              <a:t>spielen</a:t>
            </a:r>
            <a:r>
              <a:rPr lang="cs-CZ" sz="2800" dirty="0" smtClean="0"/>
              <a:t> </a:t>
            </a:r>
            <a:r>
              <a:rPr lang="cs-CZ" sz="2800" dirty="0" err="1" smtClean="0"/>
              <a:t>Schlagzeug</a:t>
            </a:r>
            <a:r>
              <a:rPr lang="cs-CZ" sz="2800" dirty="0" smtClean="0"/>
              <a:t>. R/F</a:t>
            </a:r>
          </a:p>
          <a:p>
            <a:pPr marL="0" indent="0">
              <a:buNone/>
            </a:pPr>
            <a:r>
              <a:rPr lang="cs-CZ" sz="2800" dirty="0" smtClean="0"/>
              <a:t>2)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dachten</a:t>
            </a:r>
            <a:r>
              <a:rPr lang="cs-CZ" sz="2800" dirty="0" smtClean="0"/>
              <a:t>, </a:t>
            </a:r>
            <a:r>
              <a:rPr lang="cs-CZ" sz="2800" dirty="0" err="1" smtClean="0"/>
              <a:t>dass</a:t>
            </a:r>
            <a:r>
              <a:rPr lang="cs-CZ" sz="2800" dirty="0" smtClean="0"/>
              <a:t> der </a:t>
            </a:r>
            <a:r>
              <a:rPr lang="cs-CZ" sz="2800" dirty="0" err="1" smtClean="0"/>
              <a:t>Taugenichts</a:t>
            </a:r>
            <a:r>
              <a:rPr lang="cs-CZ" sz="2800" dirty="0" smtClean="0"/>
              <a:t> </a:t>
            </a:r>
            <a:r>
              <a:rPr lang="cs-CZ" sz="2800" dirty="0" err="1" smtClean="0"/>
              <a:t>ein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 err="1" smtClean="0"/>
              <a:t>Engl</a:t>
            </a:r>
            <a:r>
              <a:rPr lang="de-DE" sz="2800" dirty="0" err="1" smtClean="0"/>
              <a:t>änder</a:t>
            </a:r>
            <a:r>
              <a:rPr lang="de-DE" sz="2800" dirty="0" smtClean="0"/>
              <a:t> ist. R</a:t>
            </a:r>
            <a:r>
              <a:rPr lang="cs-CZ" sz="2800" dirty="0" smtClean="0"/>
              <a:t>/F</a:t>
            </a:r>
          </a:p>
          <a:p>
            <a:pPr marL="0" indent="0">
              <a:buNone/>
            </a:pPr>
            <a:r>
              <a:rPr lang="cs-CZ" sz="2800" dirty="0" smtClean="0"/>
              <a:t>3) Die </a:t>
            </a:r>
            <a:r>
              <a:rPr lang="cs-CZ" sz="2800" dirty="0" err="1" smtClean="0"/>
              <a:t>Stundenten</a:t>
            </a:r>
            <a:r>
              <a:rPr lang="cs-CZ" sz="2800" dirty="0" smtClean="0"/>
              <a:t> </a:t>
            </a:r>
            <a:r>
              <a:rPr lang="cs-CZ" sz="2800" dirty="0" err="1" smtClean="0"/>
              <a:t>teilen</a:t>
            </a:r>
            <a:r>
              <a:rPr lang="cs-CZ" sz="2800" dirty="0" smtClean="0"/>
              <a:t> </a:t>
            </a:r>
            <a:r>
              <a:rPr lang="cs-CZ" sz="2800" dirty="0" err="1" smtClean="0"/>
              <a:t>ihres</a:t>
            </a:r>
            <a:r>
              <a:rPr lang="cs-CZ" sz="2800" dirty="0" smtClean="0"/>
              <a:t> Essen </a:t>
            </a:r>
          </a:p>
          <a:p>
            <a:pPr marL="0" indent="0">
              <a:buNone/>
            </a:pPr>
            <a:r>
              <a:rPr lang="cs-CZ" sz="2800" dirty="0" err="1"/>
              <a:t>m</a:t>
            </a:r>
            <a:r>
              <a:rPr lang="cs-CZ" sz="2800" dirty="0" err="1" smtClean="0"/>
              <a:t>it</a:t>
            </a:r>
            <a:r>
              <a:rPr lang="cs-CZ" sz="2800" dirty="0" smtClean="0"/>
              <a:t> dem </a:t>
            </a:r>
            <a:r>
              <a:rPr lang="cs-CZ" sz="2800" dirty="0" err="1" smtClean="0"/>
              <a:t>Taugenichts</a:t>
            </a:r>
            <a:r>
              <a:rPr lang="cs-CZ" sz="2800" dirty="0" smtClean="0"/>
              <a:t>. R/F</a:t>
            </a:r>
          </a:p>
          <a:p>
            <a:pPr marL="0" indent="0">
              <a:buNone/>
            </a:pPr>
            <a:r>
              <a:rPr lang="cs-CZ" dirty="0" smtClean="0"/>
              <a:t>                        4) Die </a:t>
            </a:r>
            <a:r>
              <a:rPr lang="cs-CZ" dirty="0" err="1" smtClean="0"/>
              <a:t>Studenten</a:t>
            </a:r>
            <a:r>
              <a:rPr lang="cs-CZ" dirty="0" smtClean="0"/>
              <a:t> </a:t>
            </a:r>
            <a:r>
              <a:rPr lang="cs-CZ" dirty="0" err="1" smtClean="0"/>
              <a:t>wollen</a:t>
            </a:r>
            <a:r>
              <a:rPr lang="cs-CZ" dirty="0" smtClean="0"/>
              <a:t> nach Br</a:t>
            </a:r>
            <a:r>
              <a:rPr lang="de-DE" dirty="0" err="1" smtClean="0"/>
              <a:t>ünn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gehen. R</a:t>
            </a:r>
            <a:r>
              <a:rPr lang="cs-CZ" dirty="0" smtClean="0"/>
              <a:t>/F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5) Die </a:t>
            </a:r>
            <a:r>
              <a:rPr lang="cs-CZ" dirty="0" err="1" smtClean="0"/>
              <a:t>Studenten</a:t>
            </a:r>
            <a:r>
              <a:rPr lang="cs-CZ" dirty="0" smtClean="0"/>
              <a:t> </a:t>
            </a:r>
            <a:r>
              <a:rPr lang="cs-CZ" dirty="0" err="1" smtClean="0"/>
              <a:t>waren</a:t>
            </a:r>
            <a:r>
              <a:rPr lang="cs-CZ" dirty="0" smtClean="0"/>
              <a:t> </a:t>
            </a:r>
            <a:r>
              <a:rPr lang="cs-CZ" dirty="0" err="1" smtClean="0"/>
              <a:t>dumm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R/F</a:t>
            </a:r>
            <a:endParaRPr lang="de-DE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2736"/>
            <a:ext cx="2247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6309320"/>
          </a:xfrm>
        </p:spPr>
        <p:txBody>
          <a:bodyPr>
            <a:normAutofit/>
          </a:bodyPr>
          <a:lstStyle/>
          <a:p>
            <a:r>
              <a:rPr lang="cs-CZ" dirty="0" smtClean="0"/>
              <a:t>Der </a:t>
            </a:r>
            <a:r>
              <a:rPr lang="cs-CZ" dirty="0" err="1" smtClean="0"/>
              <a:t>Taugenichts</a:t>
            </a:r>
            <a:r>
              <a:rPr lang="cs-CZ" dirty="0" smtClean="0"/>
              <a:t> </a:t>
            </a:r>
            <a:r>
              <a:rPr lang="cs-CZ" dirty="0" err="1" smtClean="0"/>
              <a:t>kehrt</a:t>
            </a:r>
            <a:r>
              <a:rPr lang="cs-CZ" dirty="0" smtClean="0"/>
              <a:t> </a:t>
            </a:r>
            <a:r>
              <a:rPr lang="cs-CZ" dirty="0" err="1" smtClean="0"/>
              <a:t>sich</a:t>
            </a:r>
            <a:r>
              <a:rPr lang="cs-CZ" dirty="0" smtClean="0"/>
              <a:t> nach </a:t>
            </a:r>
            <a:r>
              <a:rPr lang="cs-CZ" dirty="0" err="1" smtClean="0"/>
              <a:t>Wien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smtClean="0"/>
              <a:t>S</a:t>
            </a:r>
            <a:r>
              <a:rPr lang="de-DE" dirty="0" smtClean="0"/>
              <a:t>c</a:t>
            </a:r>
            <a:r>
              <a:rPr lang="cs-CZ" dirty="0" err="1" smtClean="0"/>
              <a:t>hloss</a:t>
            </a:r>
            <a:r>
              <a:rPr lang="cs-CZ" dirty="0" smtClean="0"/>
              <a:t>. Er </a:t>
            </a:r>
            <a:r>
              <a:rPr lang="cs-CZ" dirty="0" err="1" smtClean="0"/>
              <a:t>trifft</a:t>
            </a:r>
            <a:r>
              <a:rPr lang="cs-CZ" dirty="0" smtClean="0"/>
              <a:t> den </a:t>
            </a:r>
            <a:r>
              <a:rPr lang="cs-CZ" dirty="0" err="1" smtClean="0"/>
              <a:t>Maler</a:t>
            </a:r>
            <a:r>
              <a:rPr lang="cs-CZ" dirty="0" smtClean="0"/>
              <a:t> </a:t>
            </a:r>
            <a:r>
              <a:rPr lang="cs-CZ" dirty="0" err="1" smtClean="0"/>
              <a:t>Leonhard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einer</a:t>
            </a:r>
            <a:r>
              <a:rPr lang="cs-CZ" dirty="0" smtClean="0"/>
              <a:t> Dame, in der </a:t>
            </a:r>
            <a:r>
              <a:rPr lang="cs-CZ" dirty="0" err="1" smtClean="0"/>
              <a:t>er</a:t>
            </a:r>
            <a:r>
              <a:rPr lang="cs-CZ" dirty="0" smtClean="0"/>
              <a:t> den </a:t>
            </a:r>
            <a:r>
              <a:rPr lang="cs-CZ" dirty="0" err="1" smtClean="0"/>
              <a:t>Maler</a:t>
            </a:r>
            <a:r>
              <a:rPr lang="cs-CZ" dirty="0" smtClean="0"/>
              <a:t> Guido </a:t>
            </a:r>
            <a:r>
              <a:rPr lang="cs-CZ" dirty="0" err="1" smtClean="0"/>
              <a:t>wiedererkennt</a:t>
            </a:r>
            <a:r>
              <a:rPr lang="cs-CZ" dirty="0" smtClean="0"/>
              <a:t>.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hatten</a:t>
            </a:r>
            <a:r>
              <a:rPr lang="cs-CZ" dirty="0" smtClean="0"/>
              <a:t> </a:t>
            </a:r>
            <a:r>
              <a:rPr lang="cs-CZ" dirty="0" err="1" smtClean="0"/>
              <a:t>verbotene</a:t>
            </a:r>
            <a:r>
              <a:rPr lang="cs-CZ" dirty="0"/>
              <a:t> </a:t>
            </a:r>
            <a:r>
              <a:rPr lang="cs-CZ" dirty="0" err="1" smtClean="0"/>
              <a:t>Bezihung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deshalb</a:t>
            </a:r>
            <a:r>
              <a:rPr lang="cs-CZ" dirty="0" smtClean="0"/>
              <a:t> </a:t>
            </a:r>
            <a:r>
              <a:rPr lang="cs-CZ" dirty="0" err="1" smtClean="0"/>
              <a:t>wollten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nach </a:t>
            </a:r>
            <a:r>
              <a:rPr lang="cs-CZ" dirty="0" err="1" smtClean="0"/>
              <a:t>Italien</a:t>
            </a:r>
            <a:r>
              <a:rPr lang="cs-CZ" dirty="0" smtClean="0"/>
              <a:t> </a:t>
            </a:r>
            <a:r>
              <a:rPr lang="cs-CZ" dirty="0" err="1" smtClean="0"/>
              <a:t>fliehen</a:t>
            </a:r>
            <a:r>
              <a:rPr lang="cs-CZ" dirty="0" smtClean="0"/>
              <a:t>. </a:t>
            </a:r>
          </a:p>
          <a:p>
            <a:r>
              <a:rPr lang="cs-CZ" dirty="0" smtClean="0"/>
              <a:t>Der </a:t>
            </a:r>
            <a:r>
              <a:rPr lang="cs-CZ" dirty="0" err="1" smtClean="0"/>
              <a:t>Taugenichts</a:t>
            </a:r>
            <a:r>
              <a:rPr lang="cs-CZ" dirty="0"/>
              <a:t> </a:t>
            </a:r>
            <a:r>
              <a:rPr lang="de-DE" dirty="0" smtClean="0"/>
              <a:t>stellt </a:t>
            </a:r>
            <a:r>
              <a:rPr lang="de-DE" dirty="0" smtClean="0"/>
              <a:t>fest, dass der Offizier gar </a:t>
            </a:r>
            <a:r>
              <a:rPr lang="de-DE" dirty="0" smtClean="0"/>
              <a:t>nicht </a:t>
            </a:r>
            <a:r>
              <a:rPr lang="de-DE" dirty="0" smtClean="0"/>
              <a:t>Ehemann </a:t>
            </a:r>
            <a:r>
              <a:rPr lang="cs-CZ" dirty="0" smtClean="0"/>
              <a:t>von </a:t>
            </a:r>
            <a:r>
              <a:rPr lang="cs-CZ" dirty="0" err="1" smtClean="0"/>
              <a:t>seine</a:t>
            </a:r>
            <a:r>
              <a:rPr lang="cs-CZ" dirty="0" err="1" smtClean="0"/>
              <a:t>r</a:t>
            </a:r>
            <a:r>
              <a:rPr lang="cs-CZ" dirty="0" smtClean="0"/>
              <a:t> </a:t>
            </a:r>
            <a:r>
              <a:rPr lang="de-DE" dirty="0" smtClean="0"/>
              <a:t>Schöne </a:t>
            </a:r>
            <a:r>
              <a:rPr lang="de-DE" dirty="0" smtClean="0"/>
              <a:t>ist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</a:t>
            </a:r>
            <a:r>
              <a:rPr lang="cs-CZ" dirty="0" smtClean="0"/>
              <a:t>•</a:t>
            </a:r>
            <a:r>
              <a:rPr lang="de-DE" dirty="0" smtClean="0"/>
              <a:t> Seine Geliebte ist keine Gräfin,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sondern die Nichte des Portiers.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Sie werden heiraten und in Italien 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ihre Hochzeitsreise unternehmen.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9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Reiseweg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Von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Hause</a:t>
            </a:r>
            <a:r>
              <a:rPr lang="cs-CZ" dirty="0" smtClean="0"/>
              <a:t>-&gt;</a:t>
            </a:r>
            <a:r>
              <a:rPr lang="cs-CZ" dirty="0" err="1" smtClean="0"/>
              <a:t>Wien</a:t>
            </a:r>
            <a:r>
              <a:rPr lang="cs-CZ" dirty="0" smtClean="0"/>
              <a:t>-&gt;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kleines</a:t>
            </a:r>
            <a:r>
              <a:rPr lang="cs-CZ" dirty="0" smtClean="0"/>
              <a:t> </a:t>
            </a:r>
            <a:r>
              <a:rPr lang="cs-CZ" dirty="0" err="1" smtClean="0"/>
              <a:t>Dorf</a:t>
            </a:r>
            <a:r>
              <a:rPr lang="cs-CZ" dirty="0" smtClean="0"/>
              <a:t> </a:t>
            </a:r>
            <a:r>
              <a:rPr lang="cs-CZ" dirty="0" err="1" smtClean="0"/>
              <a:t>zwischen</a:t>
            </a:r>
            <a:r>
              <a:rPr lang="cs-CZ" dirty="0" smtClean="0"/>
              <a:t> </a:t>
            </a:r>
            <a:r>
              <a:rPr lang="de-DE" dirty="0" smtClean="0"/>
              <a:t>Ö. und I.-</a:t>
            </a:r>
            <a:r>
              <a:rPr lang="cs-CZ" dirty="0" smtClean="0"/>
              <a:t>&gt;</a:t>
            </a:r>
            <a:r>
              <a:rPr lang="de-DE" dirty="0" smtClean="0"/>
              <a:t> Schloss</a:t>
            </a:r>
            <a:r>
              <a:rPr lang="cs-CZ" dirty="0" smtClean="0"/>
              <a:t>(?)-&gt;</a:t>
            </a:r>
            <a:r>
              <a:rPr lang="de-DE" dirty="0" smtClean="0"/>
              <a:t> </a:t>
            </a:r>
            <a:r>
              <a:rPr lang="cs-CZ" dirty="0" smtClean="0"/>
              <a:t>Rom-&gt;</a:t>
            </a:r>
            <a:r>
              <a:rPr lang="de-DE" dirty="0" smtClean="0"/>
              <a:t> </a:t>
            </a:r>
            <a:r>
              <a:rPr lang="cs-CZ" dirty="0" err="1" smtClean="0"/>
              <a:t>Wien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dirty="0" err="1" smtClean="0"/>
              <a:t>manche</a:t>
            </a:r>
            <a:r>
              <a:rPr lang="cs-CZ" dirty="0" smtClean="0"/>
              <a:t> </a:t>
            </a:r>
            <a:r>
              <a:rPr lang="cs-CZ" dirty="0" err="1" smtClean="0"/>
              <a:t>Pl</a:t>
            </a:r>
            <a:r>
              <a:rPr lang="de-DE" dirty="0" smtClean="0"/>
              <a:t>ätze </a:t>
            </a:r>
            <a:r>
              <a:rPr lang="de-DE" dirty="0" smtClean="0"/>
              <a:t>unbekannt, </a:t>
            </a:r>
            <a:r>
              <a:rPr lang="de-DE" dirty="0" err="1" smtClean="0"/>
              <a:t>unerklarbare</a:t>
            </a:r>
            <a:r>
              <a:rPr lang="de-DE" dirty="0" smtClean="0"/>
              <a:t> </a:t>
            </a:r>
            <a:r>
              <a:rPr lang="de-DE" dirty="0" err="1" smtClean="0"/>
              <a:t>Situatione</a:t>
            </a:r>
            <a:endParaRPr lang="de-DE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1)</a:t>
            </a:r>
            <a:r>
              <a:rPr lang="de-DE" dirty="0" smtClean="0"/>
              <a:t>Warum steht in der Text manchmal nur erste Buchstabe des </a:t>
            </a:r>
            <a:r>
              <a:rPr lang="cs-CZ" dirty="0" err="1" smtClean="0"/>
              <a:t>Stadtn</a:t>
            </a:r>
            <a:r>
              <a:rPr lang="de-DE" dirty="0" err="1" smtClean="0"/>
              <a:t>amens</a:t>
            </a:r>
            <a:r>
              <a:rPr lang="de-DE" dirty="0" smtClean="0"/>
              <a:t> </a:t>
            </a:r>
            <a:r>
              <a:rPr lang="cs-CZ" dirty="0" smtClean="0"/>
              <a:t>?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2) W</a:t>
            </a:r>
            <a:r>
              <a:rPr lang="de-DE" dirty="0" err="1" smtClean="0"/>
              <a:t>arum</a:t>
            </a:r>
            <a:r>
              <a:rPr lang="de-DE" dirty="0" smtClean="0"/>
              <a:t> </a:t>
            </a:r>
            <a:r>
              <a:rPr lang="cs-CZ" dirty="0" err="1"/>
              <a:t>kehrt</a:t>
            </a:r>
            <a:r>
              <a:rPr lang="cs-CZ" dirty="0"/>
              <a:t> </a:t>
            </a:r>
            <a:r>
              <a:rPr lang="cs-CZ" dirty="0" err="1" smtClean="0"/>
              <a:t>nicht</a:t>
            </a:r>
            <a:r>
              <a:rPr lang="cs-CZ" dirty="0" smtClean="0"/>
              <a:t> der </a:t>
            </a:r>
            <a:r>
              <a:rPr lang="cs-CZ" dirty="0" err="1" smtClean="0"/>
              <a:t>Taugenichts</a:t>
            </a:r>
            <a:r>
              <a:rPr lang="cs-CZ" dirty="0" smtClean="0"/>
              <a:t> </a:t>
            </a:r>
            <a:r>
              <a:rPr lang="cs-CZ" dirty="0" err="1" smtClean="0"/>
              <a:t>gleich</a:t>
            </a:r>
            <a:r>
              <a:rPr lang="cs-CZ" dirty="0" smtClean="0"/>
              <a:t> </a:t>
            </a:r>
            <a:r>
              <a:rPr lang="cs-CZ" dirty="0"/>
              <a:t>n</a:t>
            </a:r>
            <a:r>
              <a:rPr lang="cs-CZ" dirty="0" smtClean="0"/>
              <a:t>ach </a:t>
            </a:r>
            <a:r>
              <a:rPr lang="de-DE" dirty="0" smtClean="0"/>
              <a:t>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</a:t>
            </a:r>
            <a:r>
              <a:rPr lang="cs-CZ" dirty="0" smtClean="0"/>
              <a:t>dem </a:t>
            </a:r>
            <a:r>
              <a:rPr lang="cs-CZ" dirty="0" err="1" smtClean="0"/>
              <a:t>Erhalten</a:t>
            </a:r>
            <a:r>
              <a:rPr lang="cs-CZ" dirty="0" smtClean="0"/>
              <a:t> des </a:t>
            </a:r>
            <a:r>
              <a:rPr lang="cs-CZ" dirty="0" err="1" smtClean="0"/>
              <a:t>Briefes</a:t>
            </a:r>
            <a:r>
              <a:rPr lang="cs-CZ" dirty="0" smtClean="0"/>
              <a:t> von   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</a:t>
            </a:r>
            <a:r>
              <a:rPr lang="cs-CZ" dirty="0" err="1" smtClean="0"/>
              <a:t>Gr</a:t>
            </a:r>
            <a:r>
              <a:rPr lang="de-DE" dirty="0" err="1" smtClean="0"/>
              <a:t>äfin</a:t>
            </a:r>
            <a:r>
              <a:rPr lang="de-DE" dirty="0"/>
              <a:t> </a:t>
            </a:r>
            <a:r>
              <a:rPr lang="cs-CZ" dirty="0" smtClean="0"/>
              <a:t>nach </a:t>
            </a:r>
            <a:r>
              <a:rPr lang="cs-CZ" dirty="0" err="1" smtClean="0"/>
              <a:t>Wi</a:t>
            </a:r>
            <a:r>
              <a:rPr lang="de-DE" dirty="0" smtClean="0"/>
              <a:t>en</a:t>
            </a:r>
            <a:r>
              <a:rPr lang="cs-CZ" dirty="0" smtClean="0"/>
              <a:t>?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  </a:t>
            </a:r>
            <a:r>
              <a:rPr lang="cs-CZ" dirty="0" smtClean="0"/>
              <a:t>    </a:t>
            </a:r>
            <a:r>
              <a:rPr lang="de-DE" dirty="0" smtClean="0"/>
              <a:t>3</a:t>
            </a:r>
            <a:r>
              <a:rPr lang="cs-CZ" dirty="0" smtClean="0"/>
              <a:t>)</a:t>
            </a:r>
            <a:r>
              <a:rPr lang="de-DE" dirty="0" smtClean="0"/>
              <a:t> Was bedeutet  Rom für </a:t>
            </a:r>
            <a:r>
              <a:rPr lang="cs-CZ" dirty="0" err="1" smtClean="0"/>
              <a:t>die</a:t>
            </a:r>
            <a:r>
              <a:rPr lang="cs-CZ" dirty="0" smtClean="0"/>
              <a:t>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</a:t>
            </a:r>
            <a:r>
              <a:rPr lang="de-DE" dirty="0" smtClean="0"/>
              <a:t>Romantiker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6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Der </a:t>
            </a:r>
            <a:r>
              <a:rPr lang="cs-CZ" b="1" dirty="0" err="1" smtClean="0"/>
              <a:t>Taugenuchts</a:t>
            </a:r>
            <a:r>
              <a:rPr lang="cs-CZ" b="1" dirty="0" smtClean="0"/>
              <a:t>- </a:t>
            </a:r>
            <a:r>
              <a:rPr lang="cs-CZ" b="1" dirty="0" err="1" smtClean="0"/>
              <a:t>romantische</a:t>
            </a:r>
            <a:r>
              <a:rPr lang="cs-CZ" b="1" dirty="0" smtClean="0"/>
              <a:t> Figur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Kein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, </a:t>
            </a:r>
            <a:r>
              <a:rPr lang="cs-CZ" dirty="0" err="1"/>
              <a:t>k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Geburtsort</a:t>
            </a:r>
            <a:endParaRPr lang="cs-CZ" dirty="0" smtClean="0"/>
          </a:p>
          <a:p>
            <a:pPr marL="0" indent="0">
              <a:buNone/>
            </a:pPr>
            <a:r>
              <a:rPr lang="cs-CZ" u="sng" dirty="0" err="1" smtClean="0"/>
              <a:t>Wie</a:t>
            </a:r>
            <a:r>
              <a:rPr lang="cs-CZ" u="sng" dirty="0" smtClean="0"/>
              <a:t> </a:t>
            </a:r>
            <a:r>
              <a:rPr lang="cs-CZ" u="sng" dirty="0" err="1" smtClean="0"/>
              <a:t>war</a:t>
            </a:r>
            <a:r>
              <a:rPr lang="cs-CZ" u="sng" dirty="0" smtClean="0"/>
              <a:t> der </a:t>
            </a:r>
            <a:r>
              <a:rPr lang="cs-CZ" u="sng" dirty="0" err="1" smtClean="0"/>
              <a:t>Taugenichts</a:t>
            </a:r>
            <a:r>
              <a:rPr lang="cs-CZ" u="sng" dirty="0" smtClean="0"/>
              <a:t>?</a:t>
            </a:r>
          </a:p>
          <a:p>
            <a:pPr>
              <a:buFontTx/>
              <a:buChar char="-"/>
            </a:pPr>
            <a:r>
              <a:rPr lang="cs-CZ" dirty="0" err="1" smtClean="0"/>
              <a:t>Begeistert</a:t>
            </a:r>
            <a:r>
              <a:rPr lang="cs-CZ" dirty="0" smtClean="0"/>
              <a:t> </a:t>
            </a:r>
            <a:r>
              <a:rPr lang="de-DE" dirty="0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alles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ihm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Leben</a:t>
            </a:r>
            <a:r>
              <a:rPr lang="cs-CZ" dirty="0" smtClean="0"/>
              <a:t> </a:t>
            </a:r>
            <a:r>
              <a:rPr lang="cs-CZ" dirty="0" err="1" smtClean="0"/>
              <a:t>schenkt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- der </a:t>
            </a:r>
            <a:r>
              <a:rPr lang="cs-CZ" dirty="0" err="1" smtClean="0"/>
              <a:t>Wechsel</a:t>
            </a:r>
            <a:r>
              <a:rPr lang="cs-CZ" dirty="0" smtClean="0"/>
              <a:t> der </a:t>
            </a:r>
            <a:r>
              <a:rPr lang="cs-CZ" dirty="0" err="1" smtClean="0"/>
              <a:t>Launen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-</a:t>
            </a:r>
            <a:r>
              <a:rPr lang="cs-CZ" dirty="0" err="1" smtClean="0"/>
              <a:t>Heimweh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- </a:t>
            </a:r>
            <a:r>
              <a:rPr lang="cs-CZ" dirty="0" err="1" smtClean="0"/>
              <a:t>kein</a:t>
            </a:r>
            <a:r>
              <a:rPr lang="cs-CZ" dirty="0" smtClean="0"/>
              <a:t> Verst</a:t>
            </a:r>
            <a:r>
              <a:rPr lang="de-DE" dirty="0" err="1" smtClean="0"/>
              <a:t>ändnis</a:t>
            </a:r>
            <a:r>
              <a:rPr lang="de-DE" dirty="0" smtClean="0"/>
              <a:t> für </a:t>
            </a:r>
            <a:r>
              <a:rPr lang="de-DE" dirty="0" err="1" smtClean="0"/>
              <a:t>ReligionX</a:t>
            </a:r>
            <a:r>
              <a:rPr lang="de-DE" dirty="0" smtClean="0"/>
              <a:t>,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</a:t>
            </a:r>
            <a:r>
              <a:rPr lang="de-DE" dirty="0" smtClean="0"/>
              <a:t>ist </a:t>
            </a:r>
            <a:r>
              <a:rPr lang="de-DE" dirty="0" smtClean="0"/>
              <a:t>von Gott begünstigt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</a:t>
            </a:r>
            <a:r>
              <a:rPr lang="cs-CZ" dirty="0" smtClean="0"/>
              <a:t>             </a:t>
            </a:r>
            <a:r>
              <a:rPr lang="de-DE" dirty="0" smtClean="0"/>
              <a:t>   </a:t>
            </a:r>
            <a:r>
              <a:rPr lang="cs-CZ" dirty="0" smtClean="0"/>
              <a:t>   </a:t>
            </a:r>
            <a:r>
              <a:rPr lang="de-DE" dirty="0" smtClean="0"/>
              <a:t>-gegen der bürgerlichen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</a:t>
            </a:r>
            <a:r>
              <a:rPr lang="de-DE" dirty="0" smtClean="0"/>
              <a:t>Lebensweise</a:t>
            </a:r>
            <a:r>
              <a:rPr lang="cs-CZ" dirty="0" smtClean="0"/>
              <a:t> (</a:t>
            </a:r>
            <a:r>
              <a:rPr lang="cs-CZ" dirty="0" err="1" smtClean="0"/>
              <a:t>Philistern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Welche</a:t>
            </a:r>
            <a:r>
              <a:rPr lang="cs-CZ" b="1" dirty="0" smtClean="0"/>
              <a:t> Leitmotive </a:t>
            </a:r>
            <a:r>
              <a:rPr lang="cs-CZ" b="1" dirty="0" err="1" smtClean="0"/>
              <a:t>hat</a:t>
            </a:r>
            <a:r>
              <a:rPr lang="cs-CZ" b="1" dirty="0" smtClean="0"/>
              <a:t> </a:t>
            </a:r>
            <a:r>
              <a:rPr lang="cs-CZ" b="1" dirty="0" err="1" smtClean="0"/>
              <a:t>diese</a:t>
            </a:r>
            <a:r>
              <a:rPr lang="cs-CZ" b="1" dirty="0" smtClean="0"/>
              <a:t> </a:t>
            </a:r>
            <a:r>
              <a:rPr lang="cs-CZ" b="1" dirty="0" err="1" smtClean="0"/>
              <a:t>Novelle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Schlaf</a:t>
            </a:r>
            <a:r>
              <a:rPr lang="de-DE" dirty="0" smtClean="0"/>
              <a:t>, </a:t>
            </a:r>
            <a:r>
              <a:rPr lang="cs-CZ" dirty="0" err="1" smtClean="0"/>
              <a:t>Geige</a:t>
            </a:r>
            <a:r>
              <a:rPr lang="de-DE" dirty="0" smtClean="0"/>
              <a:t>, </a:t>
            </a:r>
            <a:r>
              <a:rPr lang="cs-CZ" dirty="0" smtClean="0"/>
              <a:t>V</a:t>
            </a:r>
            <a:r>
              <a:rPr lang="de-DE" dirty="0" smtClean="0"/>
              <a:t>ö</a:t>
            </a:r>
            <a:r>
              <a:rPr lang="cs-CZ" dirty="0" smtClean="0"/>
              <a:t>gel</a:t>
            </a:r>
            <a:r>
              <a:rPr lang="de-DE" dirty="0" smtClean="0"/>
              <a:t>, Lilie,</a:t>
            </a:r>
          </a:p>
          <a:p>
            <a:r>
              <a:rPr lang="de-DE" dirty="0" smtClean="0"/>
              <a:t>Flucht aus dem Alltag, Fernweh, Wanderlust, Traum, Schlössern, </a:t>
            </a:r>
            <a:r>
              <a:rPr lang="de-DE" dirty="0" smtClean="0"/>
              <a:t>Gärten</a:t>
            </a:r>
            <a:r>
              <a:rPr lang="de-DE" smtClean="0"/>
              <a:t>, Musik</a:t>
            </a:r>
            <a:endParaRPr lang="de-DE" dirty="0" smtClean="0"/>
          </a:p>
          <a:p>
            <a:r>
              <a:rPr lang="de-DE" dirty="0" smtClean="0"/>
              <a:t>Phantasien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7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Verschiedene</a:t>
            </a:r>
            <a:r>
              <a:rPr lang="cs-CZ" b="1" dirty="0" smtClean="0"/>
              <a:t> </a:t>
            </a:r>
            <a:r>
              <a:rPr lang="cs-CZ" b="1" dirty="0" err="1" smtClean="0"/>
              <a:t>Umschl</a:t>
            </a:r>
            <a:r>
              <a:rPr lang="de-DE" b="1" dirty="0" err="1" smtClean="0"/>
              <a:t>äge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seht</a:t>
            </a:r>
            <a:r>
              <a:rPr lang="cs-CZ" dirty="0" smtClean="0"/>
              <a:t> </a:t>
            </a:r>
            <a:r>
              <a:rPr lang="cs-CZ" dirty="0" err="1" smtClean="0"/>
              <a:t>ihr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 dem </a:t>
            </a:r>
            <a:r>
              <a:rPr lang="cs-CZ" dirty="0" err="1" smtClean="0"/>
              <a:t>Umschlag</a:t>
            </a:r>
            <a:r>
              <a:rPr lang="cs-CZ" dirty="0" smtClean="0"/>
              <a:t> der B</a:t>
            </a:r>
            <a:r>
              <a:rPr lang="de-DE" dirty="0" err="1" smtClean="0"/>
              <a:t>ücher</a:t>
            </a:r>
            <a:r>
              <a:rPr lang="cs-CZ" dirty="0" smtClean="0"/>
              <a:t>?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r>
              <a:rPr lang="cs-CZ" dirty="0" err="1" smtClean="0"/>
              <a:t>Vergleicht</a:t>
            </a:r>
            <a:r>
              <a:rPr lang="cs-CZ" dirty="0" smtClean="0"/>
              <a:t> </a:t>
            </a:r>
            <a:r>
              <a:rPr lang="cs-CZ" dirty="0" err="1" smtClean="0"/>
              <a:t>ihr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Motive </a:t>
            </a:r>
            <a:r>
              <a:rPr lang="cs-CZ" dirty="0" err="1" smtClean="0"/>
              <a:t>auf</a:t>
            </a:r>
            <a:r>
              <a:rPr lang="cs-CZ" dirty="0" smtClean="0"/>
              <a:t> der </a:t>
            </a:r>
            <a:r>
              <a:rPr lang="cs-CZ" dirty="0" err="1" smtClean="0"/>
              <a:t>Umschl</a:t>
            </a:r>
            <a:r>
              <a:rPr lang="de-DE" dirty="0" err="1" smtClean="0"/>
              <a:t>äge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z.b</a:t>
            </a:r>
            <a:r>
              <a:rPr lang="cs-CZ" dirty="0" smtClean="0"/>
              <a:t>. </a:t>
            </a:r>
            <a:r>
              <a:rPr lang="cs-CZ" dirty="0" err="1" smtClean="0"/>
              <a:t>Farben</a:t>
            </a:r>
            <a:r>
              <a:rPr lang="cs-CZ" dirty="0" smtClean="0"/>
              <a:t>, </a:t>
            </a:r>
            <a:r>
              <a:rPr lang="cs-CZ" dirty="0" err="1" smtClean="0"/>
              <a:t>Gr</a:t>
            </a:r>
            <a:r>
              <a:rPr lang="de-DE" dirty="0" err="1" smtClean="0"/>
              <a:t>öße</a:t>
            </a:r>
            <a:r>
              <a:rPr lang="de-DE" dirty="0" smtClean="0"/>
              <a:t>..</a:t>
            </a:r>
            <a:r>
              <a:rPr lang="cs-CZ" dirty="0" err="1" smtClean="0"/>
              <a:t>mehr</a:t>
            </a:r>
            <a:r>
              <a:rPr lang="cs-CZ" dirty="0" smtClean="0"/>
              <a:t> f</a:t>
            </a:r>
            <a:r>
              <a:rPr lang="de-DE" dirty="0" err="1" smtClean="0"/>
              <a:t>ür</a:t>
            </a:r>
            <a:r>
              <a:rPr lang="de-DE" dirty="0" smtClean="0"/>
              <a:t> Kinder</a:t>
            </a:r>
            <a:r>
              <a:rPr lang="cs-CZ" dirty="0" smtClean="0"/>
              <a:t>X </a:t>
            </a:r>
            <a:r>
              <a:rPr lang="cs-CZ" dirty="0" err="1" smtClean="0"/>
              <a:t>Erwachsene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3) </a:t>
            </a:r>
            <a:r>
              <a:rPr lang="cs-CZ" dirty="0" err="1" smtClean="0"/>
              <a:t>Welcher</a:t>
            </a:r>
            <a:r>
              <a:rPr lang="cs-CZ" dirty="0" smtClean="0"/>
              <a:t> </a:t>
            </a:r>
            <a:r>
              <a:rPr lang="cs-CZ" dirty="0" err="1" smtClean="0"/>
              <a:t>Umschlag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</a:t>
            </a:r>
            <a:r>
              <a:rPr lang="cs-CZ" dirty="0" err="1" smtClean="0"/>
              <a:t>besser</a:t>
            </a:r>
            <a:r>
              <a:rPr lang="cs-CZ" dirty="0" smtClean="0"/>
              <a:t>(</a:t>
            </a:r>
            <a:r>
              <a:rPr lang="cs-CZ" dirty="0" err="1" smtClean="0"/>
              <a:t>atraktiver</a:t>
            </a:r>
            <a:r>
              <a:rPr lang="cs-CZ" dirty="0" smtClean="0"/>
              <a:t>) f</a:t>
            </a:r>
            <a:r>
              <a:rPr lang="de-DE" dirty="0" err="1" smtClean="0"/>
              <a:t>ür</a:t>
            </a:r>
            <a:r>
              <a:rPr lang="de-DE" dirty="0" smtClean="0"/>
              <a:t> euch und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</a:t>
            </a:r>
            <a:r>
              <a:rPr lang="de-DE" dirty="0" smtClean="0"/>
              <a:t>warum</a:t>
            </a:r>
            <a:r>
              <a:rPr lang="cs-CZ" dirty="0" smtClean="0"/>
              <a:t>?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7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920902" cy="557748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4211960" cy="55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9512"/>
            <a:ext cx="3600400" cy="583848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6" y="1268760"/>
            <a:ext cx="341029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88954"/>
            <a:ext cx="2376264" cy="367014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5" y="404664"/>
            <a:ext cx="4680520" cy="62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Joseph von Eichendorf</a:t>
            </a:r>
            <a:r>
              <a:rPr lang="cs-CZ" b="1" dirty="0" smtClean="0"/>
              <a:t>f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smtClean="0"/>
              <a:t>          </a:t>
            </a:r>
            <a:r>
              <a:rPr lang="cs-CZ" dirty="0" smtClean="0"/>
              <a:t>„</a:t>
            </a:r>
            <a:r>
              <a:rPr lang="de-DE" dirty="0"/>
              <a:t>Und meine Seele spannte weit ihre Flügel </a:t>
            </a:r>
            <a:r>
              <a:rPr lang="de-DE" dirty="0" smtClean="0"/>
              <a:t>aus</a:t>
            </a:r>
            <a:r>
              <a:rPr lang="cs-CZ" dirty="0" smtClean="0"/>
              <a:t>, </a:t>
            </a:r>
            <a:r>
              <a:rPr lang="de-DE" dirty="0" smtClean="0"/>
              <a:t>flog </a:t>
            </a:r>
            <a:r>
              <a:rPr lang="de-DE" dirty="0"/>
              <a:t>durch die stillen Lande</a:t>
            </a:r>
            <a:br>
              <a:rPr lang="de-DE" dirty="0"/>
            </a:br>
            <a:r>
              <a:rPr lang="de-DE" dirty="0"/>
              <a:t>als flöge sie nach Haus </a:t>
            </a:r>
            <a:r>
              <a:rPr lang="de-DE" dirty="0" smtClean="0"/>
              <a:t>.....</a:t>
            </a:r>
            <a:r>
              <a:rPr lang="cs-CZ" dirty="0" smtClean="0"/>
              <a:t>“</a:t>
            </a:r>
          </a:p>
          <a:p>
            <a:pPr marL="0" indent="0" algn="ctr">
              <a:buNone/>
            </a:pPr>
            <a:r>
              <a:rPr lang="cs-CZ" dirty="0" smtClean="0"/>
              <a:t>(Mondnacht,1837)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03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34850"/>
            <a:ext cx="3600400" cy="527836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733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 </a:t>
            </a:r>
            <a:r>
              <a:rPr lang="de-DE" b="1" dirty="0" smtClean="0"/>
              <a:t>Die Quellen:</a:t>
            </a:r>
          </a:p>
          <a:p>
            <a:pPr marL="0" indent="0">
              <a:buNone/>
            </a:pPr>
            <a:r>
              <a:rPr lang="de-DE" u="sng" dirty="0" smtClean="0"/>
              <a:t>Primärliteratur:</a:t>
            </a:r>
          </a:p>
          <a:p>
            <a:r>
              <a:rPr lang="de-DE" i="1" dirty="0" smtClean="0"/>
              <a:t>Aus dem Leben eines Taugenichts</a:t>
            </a:r>
            <a:r>
              <a:rPr lang="de-DE" dirty="0" smtClean="0"/>
              <a:t>, Joseph von Eichendorf, Diogenes Taschenbuch 1978</a:t>
            </a:r>
          </a:p>
          <a:p>
            <a:pPr marL="0" indent="0">
              <a:buNone/>
            </a:pPr>
            <a:r>
              <a:rPr lang="de-DE" u="sng" dirty="0" smtClean="0"/>
              <a:t>Sekundärliteratur:</a:t>
            </a:r>
            <a:endParaRPr lang="de-DE" u="sng" dirty="0"/>
          </a:p>
          <a:p>
            <a:r>
              <a:rPr lang="de-DE" i="1" dirty="0"/>
              <a:t>Kindlers neues Literatur-Lexikon</a:t>
            </a:r>
            <a:r>
              <a:rPr lang="de-DE" dirty="0"/>
              <a:t>, Kindler </a:t>
            </a:r>
            <a:r>
              <a:rPr lang="de-DE" dirty="0" smtClean="0"/>
              <a:t>1996</a:t>
            </a:r>
          </a:p>
          <a:p>
            <a:r>
              <a:rPr lang="de-DE" i="1" dirty="0" smtClean="0"/>
              <a:t>                    Metzler </a:t>
            </a:r>
            <a:r>
              <a:rPr lang="de-DE" i="1" dirty="0"/>
              <a:t>Autoren Lexikon</a:t>
            </a:r>
            <a:r>
              <a:rPr lang="de-DE" dirty="0"/>
              <a:t>, J. B. </a:t>
            </a:r>
            <a:r>
              <a:rPr lang="de-DE" dirty="0" smtClean="0"/>
              <a:t>  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Metzler 2004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5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4000" dirty="0" smtClean="0"/>
              <a:t>Danke für </a:t>
            </a:r>
            <a:r>
              <a:rPr lang="de-DE" sz="4000" dirty="0" err="1" smtClean="0"/>
              <a:t>euere</a:t>
            </a:r>
            <a:r>
              <a:rPr lang="de-DE" sz="4000" dirty="0" smtClean="0"/>
              <a:t> Aufmerksamkeit.</a:t>
            </a:r>
          </a:p>
          <a:p>
            <a:pPr algn="r"/>
            <a:endParaRPr lang="de-DE" sz="2400" dirty="0"/>
          </a:p>
          <a:p>
            <a:pPr algn="r"/>
            <a:endParaRPr lang="de-DE" sz="2400" dirty="0" smtClean="0"/>
          </a:p>
          <a:p>
            <a:pPr algn="r"/>
            <a:endParaRPr lang="de-DE" sz="2400" dirty="0"/>
          </a:p>
          <a:p>
            <a:pPr algn="r"/>
            <a:endParaRPr lang="de-DE" sz="2400" dirty="0" smtClean="0"/>
          </a:p>
          <a:p>
            <a:pPr algn="r"/>
            <a:endParaRPr lang="de-DE" sz="2400" dirty="0"/>
          </a:p>
          <a:p>
            <a:pPr algn="r"/>
            <a:endParaRPr lang="de-DE" sz="2400" dirty="0" smtClean="0"/>
          </a:p>
          <a:p>
            <a:pPr algn="r"/>
            <a:endParaRPr lang="de-DE" sz="2400" dirty="0"/>
          </a:p>
          <a:p>
            <a:pPr algn="r"/>
            <a:endParaRPr lang="de-DE" sz="2400" dirty="0" smtClean="0"/>
          </a:p>
          <a:p>
            <a:pPr marL="0" indent="0" algn="r">
              <a:buNone/>
            </a:pPr>
            <a:r>
              <a:rPr lang="de-DE" sz="2400" dirty="0" smtClean="0"/>
              <a:t>Anna </a:t>
            </a:r>
            <a:r>
              <a:rPr lang="de-DE" sz="2400" dirty="0" err="1" smtClean="0"/>
              <a:t>Opatrn</a:t>
            </a:r>
            <a:r>
              <a:rPr lang="cs-CZ" sz="2400" dirty="0" smtClean="0"/>
              <a:t>á, 384068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664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Leben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/>
          <a:lstStyle/>
          <a:p>
            <a:r>
              <a:rPr lang="cs-CZ" sz="2800" dirty="0" smtClean="0"/>
              <a:t>*1</a:t>
            </a:r>
            <a:r>
              <a:rPr lang="de-DE" sz="2800" dirty="0"/>
              <a:t>7</a:t>
            </a:r>
            <a:r>
              <a:rPr lang="cs-CZ" sz="2800" dirty="0" smtClean="0"/>
              <a:t>78 </a:t>
            </a:r>
            <a:r>
              <a:rPr lang="cs-CZ" sz="2800" dirty="0" err="1" smtClean="0"/>
              <a:t>auf</a:t>
            </a:r>
            <a:r>
              <a:rPr lang="cs-CZ" sz="2800" dirty="0" smtClean="0"/>
              <a:t> dem Schlo</a:t>
            </a:r>
            <a:r>
              <a:rPr lang="de-DE" sz="2800" dirty="0" smtClean="0"/>
              <a:t>ß </a:t>
            </a:r>
            <a:r>
              <a:rPr lang="de-DE" sz="2800" dirty="0" err="1" smtClean="0"/>
              <a:t>Lubowitz</a:t>
            </a:r>
            <a:r>
              <a:rPr lang="de-DE" sz="2800" dirty="0" smtClean="0"/>
              <a:t> in </a:t>
            </a:r>
            <a:r>
              <a:rPr lang="de-DE" sz="2800" dirty="0" err="1" smtClean="0"/>
              <a:t>Oberlschlesien</a:t>
            </a:r>
            <a:endParaRPr lang="de-DE" sz="2800" dirty="0" smtClean="0"/>
          </a:p>
          <a:p>
            <a:r>
              <a:rPr lang="de-DE" sz="2800" dirty="0" smtClean="0"/>
              <a:t>† 1857 in Neiße </a:t>
            </a:r>
          </a:p>
          <a:p>
            <a:r>
              <a:rPr lang="de-DE" sz="2800" dirty="0" err="1" smtClean="0"/>
              <a:t>Schlesiche</a:t>
            </a:r>
            <a:r>
              <a:rPr lang="de-DE" sz="2800" dirty="0" smtClean="0"/>
              <a:t> Bergen und Wälder- Vorbild</a:t>
            </a:r>
          </a:p>
          <a:p>
            <a:r>
              <a:rPr lang="de-DE" sz="2800" dirty="0" smtClean="0"/>
              <a:t>Sohn eines preußischen Offiziers</a:t>
            </a:r>
          </a:p>
          <a:p>
            <a:r>
              <a:rPr lang="de-DE" sz="2800" dirty="0" smtClean="0"/>
              <a:t>in Heidelberg studierte Rechtwissenschaft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                  </a:t>
            </a:r>
            <a:r>
              <a:rPr lang="cs-CZ" sz="2800" dirty="0" smtClean="0"/>
              <a:t>• </a:t>
            </a:r>
            <a:r>
              <a:rPr lang="de-DE" sz="2800" dirty="0" smtClean="0"/>
              <a:t>Kriege gegen Napoleon</a:t>
            </a:r>
          </a:p>
          <a:p>
            <a:pPr marL="0" indent="0">
              <a:buNone/>
            </a:pPr>
            <a:r>
              <a:rPr lang="de-DE" sz="2800" dirty="0" smtClean="0"/>
              <a:t>                      </a:t>
            </a:r>
            <a:r>
              <a:rPr lang="cs-CZ" sz="2800" dirty="0" smtClean="0"/>
              <a:t>•</a:t>
            </a:r>
            <a:r>
              <a:rPr lang="de-DE" sz="2800" dirty="0" smtClean="0"/>
              <a:t>arbeitet</a:t>
            </a:r>
            <a:r>
              <a:rPr lang="cs-CZ" sz="2800" dirty="0" smtClean="0"/>
              <a:t>e</a:t>
            </a:r>
            <a:r>
              <a:rPr lang="de-DE" sz="2800" dirty="0" smtClean="0"/>
              <a:t> als Regierungsrat  in Berlin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                                 </a:t>
            </a:r>
            <a:r>
              <a:rPr lang="cs-CZ" sz="2800" dirty="0" smtClean="0"/>
              <a:t>•</a:t>
            </a:r>
            <a:r>
              <a:rPr lang="de-DE" sz="2800" dirty="0" smtClean="0"/>
              <a:t>X fühlt</a:t>
            </a:r>
            <a:r>
              <a:rPr lang="cs-CZ" sz="2800" dirty="0" smtClean="0"/>
              <a:t>e</a:t>
            </a:r>
            <a:r>
              <a:rPr lang="de-DE" sz="2800" dirty="0" smtClean="0"/>
              <a:t> sich mehr zum Dichter  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                  berufen</a:t>
            </a:r>
          </a:p>
          <a:p>
            <a:pPr marL="0" indent="0">
              <a:buNone/>
            </a:pPr>
            <a:endParaRPr lang="de-DE" dirty="0" smtClean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4" y="141396"/>
            <a:ext cx="1152129" cy="15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Seine</a:t>
            </a:r>
            <a:r>
              <a:rPr lang="cs-CZ" b="1" dirty="0" smtClean="0"/>
              <a:t> </a:t>
            </a:r>
            <a:r>
              <a:rPr lang="cs-CZ" b="1" dirty="0" err="1" smtClean="0"/>
              <a:t>Werke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400600"/>
          </a:xfrm>
        </p:spPr>
        <p:txBody>
          <a:bodyPr/>
          <a:lstStyle/>
          <a:p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de-DE" dirty="0" err="1"/>
              <a:t>Z</a:t>
            </a:r>
            <a:r>
              <a:rPr lang="cs-CZ" dirty="0" err="1" smtClean="0"/>
              <a:t>ehnj</a:t>
            </a:r>
            <a:r>
              <a:rPr lang="de-DE" dirty="0" err="1" smtClean="0"/>
              <a:t>ähriger</a:t>
            </a:r>
            <a:r>
              <a:rPr lang="de-DE" dirty="0" smtClean="0"/>
              <a:t>- erstes Trauerspiel</a:t>
            </a:r>
          </a:p>
          <a:p>
            <a:r>
              <a:rPr lang="de-DE" dirty="0" smtClean="0"/>
              <a:t>Das Schloss </a:t>
            </a:r>
            <a:r>
              <a:rPr lang="de-DE" dirty="0" err="1" smtClean="0"/>
              <a:t>Dürande</a:t>
            </a:r>
            <a:r>
              <a:rPr lang="cs-CZ" dirty="0" smtClean="0"/>
              <a:t>(1837),Die </a:t>
            </a:r>
            <a:r>
              <a:rPr lang="cs-CZ" dirty="0" err="1" smtClean="0"/>
              <a:t>Entf</a:t>
            </a:r>
            <a:r>
              <a:rPr lang="de-DE" dirty="0" err="1" smtClean="0"/>
              <a:t>ührung</a:t>
            </a:r>
            <a:r>
              <a:rPr lang="cs-CZ" dirty="0" smtClean="0"/>
              <a:t>(1839)</a:t>
            </a:r>
          </a:p>
          <a:p>
            <a:r>
              <a:rPr lang="cs-CZ" dirty="0" err="1" smtClean="0"/>
              <a:t>Wanderlieder</a:t>
            </a:r>
            <a:r>
              <a:rPr lang="cs-CZ" dirty="0" smtClean="0"/>
              <a:t>-&gt; </a:t>
            </a:r>
            <a:r>
              <a:rPr lang="cs-CZ" dirty="0" err="1" smtClean="0"/>
              <a:t>Volkslieder</a:t>
            </a:r>
            <a:r>
              <a:rPr lang="cs-CZ" dirty="0" smtClean="0"/>
              <a:t>, </a:t>
            </a:r>
            <a:r>
              <a:rPr lang="cs-CZ" dirty="0" err="1" smtClean="0"/>
              <a:t>Naturgeschichte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(In </a:t>
            </a:r>
            <a:r>
              <a:rPr lang="cs-CZ" dirty="0" err="1" smtClean="0"/>
              <a:t>einem</a:t>
            </a:r>
            <a:r>
              <a:rPr lang="cs-CZ" dirty="0" smtClean="0"/>
              <a:t> k</a:t>
            </a:r>
            <a:r>
              <a:rPr lang="de-DE" dirty="0" err="1" smtClean="0"/>
              <a:t>ühlen</a:t>
            </a:r>
            <a:r>
              <a:rPr lang="de-DE" dirty="0" smtClean="0"/>
              <a:t> Grunde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www.youtube.com/watch?v=PWWTSeEDUcc</a:t>
            </a:r>
            <a:r>
              <a:rPr lang="cs-CZ" dirty="0" smtClean="0"/>
              <a:t> </a:t>
            </a:r>
            <a:endParaRPr lang="de-DE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•Prosa: Die </a:t>
            </a:r>
            <a:r>
              <a:rPr lang="cs-CZ" dirty="0" err="1" smtClean="0"/>
              <a:t>Zauberei</a:t>
            </a:r>
            <a:r>
              <a:rPr lang="cs-CZ" dirty="0" smtClean="0"/>
              <a:t> in </a:t>
            </a:r>
            <a:r>
              <a:rPr lang="cs-CZ" dirty="0" err="1" smtClean="0"/>
              <a:t>Herbste</a:t>
            </a:r>
            <a:r>
              <a:rPr lang="cs-CZ" dirty="0" smtClean="0"/>
              <a:t>(1808)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Marmorbild</a:t>
            </a:r>
            <a:r>
              <a:rPr lang="cs-CZ" dirty="0" smtClean="0"/>
              <a:t>(1819)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7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Aus</a:t>
            </a:r>
            <a:r>
              <a:rPr lang="cs-CZ" b="1" dirty="0" smtClean="0"/>
              <a:t> dem </a:t>
            </a:r>
            <a:r>
              <a:rPr lang="cs-CZ" b="1" dirty="0" err="1" smtClean="0"/>
              <a:t>Leben</a:t>
            </a:r>
            <a:r>
              <a:rPr lang="cs-CZ" b="1" dirty="0" smtClean="0"/>
              <a:t> </a:t>
            </a:r>
            <a:r>
              <a:rPr lang="cs-CZ" b="1" dirty="0" err="1" smtClean="0"/>
              <a:t>eines</a:t>
            </a:r>
            <a:r>
              <a:rPr lang="cs-CZ" b="1" dirty="0" smtClean="0"/>
              <a:t> </a:t>
            </a:r>
            <a:r>
              <a:rPr lang="cs-CZ" b="1" dirty="0" err="1" smtClean="0"/>
              <a:t>Taugenichts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</a:t>
            </a:r>
            <a:r>
              <a:rPr lang="cs-CZ" dirty="0" err="1" smtClean="0"/>
              <a:t>rschien</a:t>
            </a:r>
            <a:r>
              <a:rPr lang="cs-CZ" dirty="0" smtClean="0"/>
              <a:t> 1826</a:t>
            </a:r>
            <a:endParaRPr lang="de-DE" dirty="0" smtClean="0"/>
          </a:p>
          <a:p>
            <a:r>
              <a:rPr lang="cs-CZ" dirty="0" err="1"/>
              <a:t>Sp</a:t>
            </a:r>
            <a:r>
              <a:rPr lang="de-DE" dirty="0" err="1"/>
              <a:t>ätromantik</a:t>
            </a:r>
            <a:endParaRPr lang="cs-CZ" dirty="0"/>
          </a:p>
          <a:p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welcher</a:t>
            </a:r>
            <a:r>
              <a:rPr lang="cs-CZ" dirty="0" smtClean="0"/>
              <a:t> </a:t>
            </a:r>
            <a:r>
              <a:rPr lang="cs-CZ" dirty="0" err="1" smtClean="0"/>
              <a:t>Literaturgattung</a:t>
            </a:r>
            <a:r>
              <a:rPr lang="cs-CZ" dirty="0" smtClean="0"/>
              <a:t> </a:t>
            </a:r>
            <a:r>
              <a:rPr lang="cs-CZ" dirty="0" err="1" smtClean="0"/>
              <a:t>geh</a:t>
            </a:r>
            <a:r>
              <a:rPr lang="de-DE" dirty="0" err="1" smtClean="0"/>
              <a:t>ört</a:t>
            </a:r>
            <a:r>
              <a:rPr lang="de-DE" dirty="0" smtClean="0"/>
              <a:t> dieses Werk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8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de-DE" b="1" dirty="0" smtClean="0"/>
              <a:t>Novelle</a:t>
            </a:r>
            <a:r>
              <a:rPr lang="de-DE" dirty="0" smtClean="0"/>
              <a:t>- </a:t>
            </a:r>
            <a:r>
              <a:rPr lang="de-DE" dirty="0" smtClean="0"/>
              <a:t>kürzer als ein Roman, längere als eine Geschichte, ein schneller Verlauf</a:t>
            </a:r>
          </a:p>
          <a:p>
            <a:r>
              <a:rPr lang="de-DE" b="1" dirty="0" smtClean="0"/>
              <a:t>Märchen</a:t>
            </a:r>
            <a:r>
              <a:rPr lang="de-DE" dirty="0" smtClean="0"/>
              <a:t>- </a:t>
            </a:r>
            <a:r>
              <a:rPr lang="de-DE" dirty="0" err="1" smtClean="0"/>
              <a:t>fantastiche</a:t>
            </a:r>
            <a:r>
              <a:rPr lang="de-DE" dirty="0" smtClean="0"/>
              <a:t> Erzählung, die Wunder, einfache Sprache, glückliches Ende</a:t>
            </a:r>
          </a:p>
          <a:p>
            <a:r>
              <a:rPr lang="de-DE" dirty="0" smtClean="0"/>
              <a:t>Aus der </a:t>
            </a:r>
            <a:r>
              <a:rPr lang="de-DE" b="1" dirty="0" smtClean="0"/>
              <a:t>Ich Perspektive </a:t>
            </a:r>
            <a:r>
              <a:rPr lang="de-DE" dirty="0" smtClean="0"/>
              <a:t>geschildert- &gt; Erzähler ein Teil der dargestellten Wirklichkeit, erlebt     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die Geschichte mit</a:t>
            </a:r>
          </a:p>
          <a:p>
            <a:pPr marL="0" indent="0">
              <a:buNone/>
            </a:pPr>
            <a:r>
              <a:rPr lang="de-DE" dirty="0" smtClean="0"/>
              <a:t>                         </a:t>
            </a:r>
            <a:r>
              <a:rPr lang="cs-CZ" dirty="0" smtClean="0"/>
              <a:t>•</a:t>
            </a:r>
            <a:r>
              <a:rPr lang="de-DE" dirty="0" smtClean="0"/>
              <a:t> Auch Leser kann mit dem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erzählendem Ich tief verbunden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sein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7"/>
            <a:ext cx="8229600" cy="850106"/>
          </a:xfrm>
        </p:spPr>
        <p:txBody>
          <a:bodyPr/>
          <a:lstStyle/>
          <a:p>
            <a:r>
              <a:rPr lang="de-DE" b="1" dirty="0" smtClean="0"/>
              <a:t>Inhalt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6093296"/>
          </a:xfrm>
        </p:spPr>
        <p:txBody>
          <a:bodyPr>
            <a:normAutofit lnSpcReduction="10000"/>
          </a:bodyPr>
          <a:lstStyle/>
          <a:p>
            <a:r>
              <a:rPr lang="cs-CZ" sz="2400" dirty="0" err="1" smtClean="0"/>
              <a:t>Taugenichts</a:t>
            </a:r>
            <a:r>
              <a:rPr lang="cs-CZ" sz="2400" dirty="0" smtClean="0"/>
              <a:t> </a:t>
            </a:r>
            <a:r>
              <a:rPr lang="cs-CZ" sz="2400" dirty="0" err="1" smtClean="0"/>
              <a:t>macht</a:t>
            </a:r>
            <a:r>
              <a:rPr lang="cs-CZ" sz="2400" dirty="0" smtClean="0"/>
              <a:t> </a:t>
            </a:r>
            <a:r>
              <a:rPr lang="cs-CZ" sz="2400" dirty="0" err="1" smtClean="0"/>
              <a:t>sich</a:t>
            </a:r>
            <a:r>
              <a:rPr lang="cs-CZ" sz="2400" dirty="0" smtClean="0"/>
              <a:t> </a:t>
            </a:r>
            <a:r>
              <a:rPr lang="cs-CZ" sz="2400" dirty="0" err="1" smtClean="0"/>
              <a:t>auf</a:t>
            </a:r>
            <a:r>
              <a:rPr lang="cs-CZ" sz="2400" dirty="0" smtClean="0"/>
              <a:t> den </a:t>
            </a:r>
            <a:r>
              <a:rPr lang="cs-CZ" sz="2400" dirty="0" err="1" smtClean="0"/>
              <a:t>Weg</a:t>
            </a:r>
            <a:r>
              <a:rPr lang="cs-CZ" sz="2400" dirty="0" smtClean="0"/>
              <a:t>, der Vater f</a:t>
            </a:r>
            <a:r>
              <a:rPr lang="de-DE" sz="2400" dirty="0" err="1" smtClean="0"/>
              <a:t>ührt</a:t>
            </a:r>
            <a:r>
              <a:rPr lang="de-DE" sz="2400" dirty="0" smtClean="0"/>
              <a:t> ihn in die Welt hinaus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u="sng" dirty="0" smtClean="0"/>
          </a:p>
          <a:p>
            <a:pPr marL="0" indent="0">
              <a:buNone/>
            </a:pPr>
            <a:endParaRPr lang="cs-CZ" sz="2400" u="sng" dirty="0" smtClean="0"/>
          </a:p>
          <a:p>
            <a:pPr marL="0" indent="0">
              <a:buNone/>
            </a:pPr>
            <a:endParaRPr lang="cs-CZ" sz="2400" u="sng" dirty="0"/>
          </a:p>
          <a:p>
            <a:pPr marL="0" indent="0">
              <a:buNone/>
            </a:pPr>
            <a:r>
              <a:rPr lang="de-DE" sz="2400" u="sng" dirty="0" smtClean="0"/>
              <a:t>Richtig oder falsch</a:t>
            </a:r>
            <a:r>
              <a:rPr lang="cs-CZ" sz="2400" u="sng" dirty="0" smtClean="0"/>
              <a:t>?</a:t>
            </a:r>
          </a:p>
          <a:p>
            <a:pPr marL="0" indent="0">
              <a:buNone/>
            </a:pPr>
            <a:r>
              <a:rPr lang="cs-CZ" sz="2400" dirty="0" smtClean="0"/>
              <a:t>1)Der </a:t>
            </a:r>
            <a:r>
              <a:rPr lang="cs-CZ" sz="2400" dirty="0" err="1" smtClean="0"/>
              <a:t>Taugenichts</a:t>
            </a:r>
            <a:r>
              <a:rPr lang="cs-CZ" sz="2400" dirty="0" smtClean="0"/>
              <a:t> </a:t>
            </a:r>
            <a:r>
              <a:rPr lang="cs-CZ" sz="2400" dirty="0" err="1" smtClean="0"/>
              <a:t>wollte</a:t>
            </a:r>
            <a:r>
              <a:rPr lang="cs-CZ" sz="2400" dirty="0" smtClean="0"/>
              <a:t> </a:t>
            </a:r>
            <a:r>
              <a:rPr lang="cs-CZ" sz="2400" dirty="0" err="1" smtClean="0"/>
              <a:t>schon</a:t>
            </a:r>
            <a:r>
              <a:rPr lang="cs-CZ" sz="2400" dirty="0" smtClean="0"/>
              <a:t> </a:t>
            </a:r>
            <a:r>
              <a:rPr lang="cs-CZ" sz="2400" dirty="0" err="1" smtClean="0"/>
              <a:t>vorher</a:t>
            </a:r>
            <a:r>
              <a:rPr lang="cs-CZ" sz="2400" dirty="0" smtClean="0"/>
              <a:t> </a:t>
            </a:r>
            <a:r>
              <a:rPr lang="cs-CZ" sz="2400" dirty="0" err="1" smtClean="0"/>
              <a:t>reisen</a:t>
            </a:r>
            <a:r>
              <a:rPr lang="cs-CZ" sz="2400" dirty="0" smtClean="0"/>
              <a:t>. R/F</a:t>
            </a:r>
          </a:p>
          <a:p>
            <a:pPr marL="0" indent="0">
              <a:buNone/>
            </a:pPr>
            <a:r>
              <a:rPr lang="cs-CZ" sz="2400" dirty="0" smtClean="0"/>
              <a:t>                               2)Der Vater </a:t>
            </a:r>
            <a:r>
              <a:rPr lang="cs-CZ" sz="2400" dirty="0" err="1" smtClean="0"/>
              <a:t>gibt</a:t>
            </a:r>
            <a:r>
              <a:rPr lang="cs-CZ" sz="2400" dirty="0" smtClean="0"/>
              <a:t> dem </a:t>
            </a:r>
            <a:r>
              <a:rPr lang="cs-CZ" sz="2400" dirty="0" err="1" smtClean="0"/>
              <a:t>Taugenichts</a:t>
            </a:r>
            <a:r>
              <a:rPr lang="cs-CZ" sz="2400" dirty="0" smtClean="0"/>
              <a:t> </a:t>
            </a:r>
            <a:r>
              <a:rPr lang="cs-CZ" sz="2400" dirty="0" err="1" smtClean="0"/>
              <a:t>die</a:t>
            </a:r>
            <a:r>
              <a:rPr lang="cs-CZ" sz="2400" dirty="0" smtClean="0"/>
              <a:t> </a:t>
            </a:r>
            <a:r>
              <a:rPr lang="cs-CZ" sz="2400" dirty="0" err="1" smtClean="0"/>
              <a:t>Geige</a:t>
            </a:r>
            <a:r>
              <a:rPr lang="cs-CZ" sz="2400" dirty="0" smtClean="0"/>
              <a:t> </a:t>
            </a:r>
            <a:r>
              <a:rPr lang="cs-CZ" sz="2400" dirty="0" err="1" smtClean="0"/>
              <a:t>mit</a:t>
            </a:r>
            <a:r>
              <a:rPr lang="cs-CZ" sz="2400" dirty="0" smtClean="0"/>
              <a:t> </a:t>
            </a:r>
            <a:r>
              <a:rPr lang="cs-CZ" sz="2400" dirty="0" err="1" smtClean="0"/>
              <a:t>auf</a:t>
            </a:r>
            <a:r>
              <a:rPr lang="cs-CZ" sz="2400" dirty="0" smtClean="0"/>
              <a:t>              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den </a:t>
            </a:r>
            <a:r>
              <a:rPr lang="cs-CZ" sz="2400" dirty="0" err="1" smtClean="0"/>
              <a:t>Weg</a:t>
            </a:r>
            <a:r>
              <a:rPr lang="cs-CZ" sz="2400" dirty="0" smtClean="0"/>
              <a:t>.  R/F</a:t>
            </a:r>
          </a:p>
          <a:p>
            <a:pPr marL="0" indent="0">
              <a:buNone/>
            </a:pPr>
            <a:r>
              <a:rPr lang="cs-CZ" sz="2400" dirty="0" smtClean="0"/>
              <a:t>                              3) Die </a:t>
            </a:r>
            <a:r>
              <a:rPr lang="cs-CZ" sz="2400" dirty="0" err="1" smtClean="0"/>
              <a:t>Damen</a:t>
            </a:r>
            <a:r>
              <a:rPr lang="cs-CZ" sz="2400" dirty="0" smtClean="0"/>
              <a:t> </a:t>
            </a:r>
            <a:r>
              <a:rPr lang="cs-CZ" sz="2400" dirty="0" err="1" smtClean="0"/>
              <a:t>fahren</a:t>
            </a:r>
            <a:r>
              <a:rPr lang="cs-CZ" sz="2400" dirty="0" smtClean="0"/>
              <a:t> nach </a:t>
            </a:r>
            <a:r>
              <a:rPr lang="cs-CZ" sz="2400" dirty="0" err="1" smtClean="0"/>
              <a:t>Wolfsberg</a:t>
            </a:r>
            <a:r>
              <a:rPr lang="cs-CZ" sz="2400" dirty="0" smtClean="0"/>
              <a:t>. R/F</a:t>
            </a:r>
          </a:p>
          <a:p>
            <a:pPr marL="0" indent="0">
              <a:buNone/>
            </a:pPr>
            <a:r>
              <a:rPr lang="cs-CZ" sz="2400" dirty="0" smtClean="0"/>
              <a:t>                                            4) </a:t>
            </a:r>
            <a:r>
              <a:rPr lang="de-DE" sz="2400" dirty="0" smtClean="0"/>
              <a:t>Die ältere schöne Dame lädt den 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T</a:t>
            </a:r>
            <a:r>
              <a:rPr lang="de-DE" sz="2400" dirty="0" err="1" smtClean="0"/>
              <a:t>augenichts</a:t>
            </a:r>
            <a:r>
              <a:rPr lang="de-DE" sz="2400" dirty="0" smtClean="0"/>
              <a:t> ein, mitzufahren.</a:t>
            </a:r>
            <a:r>
              <a:rPr lang="cs-CZ" sz="2400" dirty="0" smtClean="0"/>
              <a:t> </a:t>
            </a:r>
            <a:r>
              <a:rPr lang="de-DE" sz="2400" dirty="0" smtClean="0"/>
              <a:t>R</a:t>
            </a:r>
            <a:r>
              <a:rPr lang="cs-CZ" sz="2400" dirty="0" smtClean="0"/>
              <a:t>/F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</a:t>
            </a:r>
            <a:r>
              <a:rPr lang="cs-CZ" sz="2400" dirty="0"/>
              <a:t> </a:t>
            </a:r>
            <a:r>
              <a:rPr lang="cs-CZ" sz="2400" dirty="0" smtClean="0"/>
              <a:t>   5) Der </a:t>
            </a:r>
            <a:r>
              <a:rPr lang="cs-CZ" sz="2400" dirty="0" err="1" smtClean="0"/>
              <a:t>Taugenichts</a:t>
            </a:r>
            <a:r>
              <a:rPr lang="cs-CZ" sz="2400" dirty="0" smtClean="0"/>
              <a:t> </a:t>
            </a:r>
            <a:r>
              <a:rPr lang="cs-CZ" sz="2400" dirty="0" err="1" smtClean="0"/>
              <a:t>ist</a:t>
            </a:r>
            <a:r>
              <a:rPr lang="cs-CZ" sz="2400" dirty="0" smtClean="0"/>
              <a:t> </a:t>
            </a:r>
            <a:r>
              <a:rPr lang="cs-CZ" sz="2400" dirty="0" err="1" smtClean="0"/>
              <a:t>im</a:t>
            </a:r>
            <a:r>
              <a:rPr lang="cs-CZ" sz="2400" dirty="0" smtClean="0"/>
              <a:t> </a:t>
            </a:r>
            <a:r>
              <a:rPr lang="cs-CZ" sz="2400" dirty="0" err="1" smtClean="0"/>
              <a:t>Wagen</a:t>
            </a:r>
            <a:r>
              <a:rPr lang="cs-CZ" sz="2400" dirty="0" smtClean="0"/>
              <a:t>   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</a:t>
            </a:r>
            <a:r>
              <a:rPr lang="cs-CZ" sz="2400" dirty="0" err="1" smtClean="0"/>
              <a:t>eingeschlafen.R</a:t>
            </a:r>
            <a:r>
              <a:rPr lang="cs-CZ" sz="2400" dirty="0" smtClean="0"/>
              <a:t>/F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09863"/>
            <a:ext cx="4320480" cy="22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einem</a:t>
            </a:r>
            <a:r>
              <a:rPr lang="cs-CZ" dirty="0" smtClean="0"/>
              <a:t> </a:t>
            </a:r>
            <a:r>
              <a:rPr lang="cs-CZ" dirty="0" err="1" smtClean="0"/>
              <a:t>Schloss</a:t>
            </a:r>
            <a:r>
              <a:rPr lang="cs-CZ" dirty="0" smtClean="0"/>
              <a:t> </a:t>
            </a:r>
            <a:r>
              <a:rPr lang="cs-CZ" dirty="0" err="1" smtClean="0"/>
              <a:t>angekommen</a:t>
            </a:r>
            <a:r>
              <a:rPr lang="cs-CZ" dirty="0" smtClean="0"/>
              <a:t>, </a:t>
            </a:r>
            <a:r>
              <a:rPr lang="cs-CZ" dirty="0" err="1" smtClean="0"/>
              <a:t>als</a:t>
            </a:r>
            <a:r>
              <a:rPr lang="cs-CZ" dirty="0" smtClean="0"/>
              <a:t> G</a:t>
            </a:r>
            <a:r>
              <a:rPr lang="de-DE" dirty="0" err="1" smtClean="0"/>
              <a:t>ärtner</a:t>
            </a:r>
            <a:r>
              <a:rPr lang="de-DE" dirty="0" smtClean="0"/>
              <a:t>, später als Zolleinnehmer arbeitet</a:t>
            </a:r>
          </a:p>
          <a:p>
            <a:r>
              <a:rPr lang="de-DE" dirty="0" smtClean="0"/>
              <a:t>Verliebt sich in die schöne </a:t>
            </a:r>
            <a:r>
              <a:rPr lang="cs-CZ" dirty="0" smtClean="0"/>
              <a:t>j</a:t>
            </a:r>
            <a:r>
              <a:rPr lang="de-DE" dirty="0" err="1" smtClean="0"/>
              <a:t>unge</a:t>
            </a:r>
            <a:r>
              <a:rPr lang="de-DE" dirty="0" smtClean="0"/>
              <a:t> </a:t>
            </a:r>
            <a:r>
              <a:rPr lang="de-DE" dirty="0" smtClean="0"/>
              <a:t>Gräfin Aurelie, legt ihr die Blumen im Garten</a:t>
            </a:r>
          </a:p>
          <a:p>
            <a:r>
              <a:rPr lang="de-DE" dirty="0" smtClean="0"/>
              <a:t>sieht </a:t>
            </a:r>
            <a:r>
              <a:rPr lang="de-DE" dirty="0" smtClean="0"/>
              <a:t>er seine Schöne mit einem Offizier</a:t>
            </a:r>
          </a:p>
          <a:p>
            <a:pPr marL="0" indent="0">
              <a:buNone/>
            </a:pPr>
            <a:r>
              <a:rPr lang="de-DE" dirty="0" smtClean="0"/>
              <a:t>                      </a:t>
            </a:r>
            <a:r>
              <a:rPr lang="cs-CZ" dirty="0" smtClean="0"/>
              <a:t>•</a:t>
            </a:r>
            <a:r>
              <a:rPr lang="de-DE" dirty="0" smtClean="0"/>
              <a:t> Er setzt in seiner Wanderung fort,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geht nach Italien, eines Nachts trifft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er zwei Maler Leonhard und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Guido. Er reist mit ihnen.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6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676456" cy="6192688"/>
          </a:xfrm>
        </p:spPr>
        <p:txBody>
          <a:bodyPr>
            <a:normAutofit/>
          </a:bodyPr>
          <a:lstStyle/>
          <a:p>
            <a:r>
              <a:rPr lang="de-DE" dirty="0" smtClean="0"/>
              <a:t>Eine Nacht sind die Maler verschwunden. Der </a:t>
            </a:r>
            <a:r>
              <a:rPr lang="de-DE" dirty="0"/>
              <a:t>T</a:t>
            </a:r>
            <a:r>
              <a:rPr lang="de-DE" dirty="0" smtClean="0"/>
              <a:t>augenichts reist allein mit dem Postwagen. Er fährt nach einem großen Schloss. Er ist sehr großartig aufgenommen. </a:t>
            </a:r>
          </a:p>
          <a:p>
            <a:r>
              <a:rPr lang="de-DE" u="sng" dirty="0" smtClean="0"/>
              <a:t>Richtig oder falsch</a:t>
            </a:r>
            <a:r>
              <a:rPr lang="cs-CZ" u="sng" dirty="0" smtClean="0"/>
              <a:t>?</a:t>
            </a:r>
            <a:r>
              <a:rPr lang="de-DE" u="sng" dirty="0" smtClean="0"/>
              <a:t> </a:t>
            </a:r>
          </a:p>
          <a:p>
            <a:pPr marL="514350" indent="-514350">
              <a:buAutoNum type="arabicParenR"/>
            </a:pPr>
            <a:r>
              <a:rPr lang="cs-CZ" sz="2800" dirty="0" smtClean="0"/>
              <a:t>Der </a:t>
            </a:r>
            <a:r>
              <a:rPr lang="cs-CZ" sz="2800" dirty="0" err="1" smtClean="0"/>
              <a:t>Garten</a:t>
            </a:r>
            <a:r>
              <a:rPr lang="cs-CZ" sz="2800" dirty="0" smtClean="0"/>
              <a:t> des </a:t>
            </a:r>
            <a:r>
              <a:rPr lang="cs-CZ" sz="2800" dirty="0" err="1" smtClean="0"/>
              <a:t>Schlosses</a:t>
            </a:r>
            <a:r>
              <a:rPr lang="cs-CZ" sz="2800" dirty="0" smtClean="0"/>
              <a:t> in </a:t>
            </a:r>
            <a:r>
              <a:rPr lang="cs-CZ" sz="2800" dirty="0" err="1" smtClean="0"/>
              <a:t>Italien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sehr</a:t>
            </a:r>
            <a:r>
              <a:rPr lang="cs-CZ" sz="2800" dirty="0" smtClean="0"/>
              <a:t> </a:t>
            </a:r>
            <a:r>
              <a:rPr lang="cs-CZ" sz="2800" dirty="0" err="1" smtClean="0"/>
              <a:t>geplegt</a:t>
            </a:r>
            <a:r>
              <a:rPr lang="cs-CZ" sz="2800" dirty="0" smtClean="0"/>
              <a:t>, </a:t>
            </a:r>
            <a:r>
              <a:rPr lang="cs-CZ" sz="2800" dirty="0" err="1" smtClean="0"/>
              <a:t>die</a:t>
            </a:r>
            <a:r>
              <a:rPr lang="cs-CZ" sz="2800" dirty="0" smtClean="0"/>
              <a:t> B</a:t>
            </a:r>
            <a:r>
              <a:rPr lang="de-DE" sz="2800" dirty="0" err="1" smtClean="0"/>
              <a:t>üsche</a:t>
            </a:r>
            <a:r>
              <a:rPr lang="de-DE" sz="2800" dirty="0" smtClean="0"/>
              <a:t> waren beschnitten. R</a:t>
            </a:r>
            <a:r>
              <a:rPr lang="cs-CZ" sz="2800" dirty="0" smtClean="0"/>
              <a:t>/F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2) Die M</a:t>
            </a:r>
            <a:r>
              <a:rPr lang="de-DE" sz="2800" dirty="0" err="1" smtClean="0"/>
              <a:t>ägde</a:t>
            </a:r>
            <a:r>
              <a:rPr lang="de-DE" sz="2800" dirty="0" smtClean="0"/>
              <a:t> lachten dem Taugenichts. R</a:t>
            </a:r>
            <a:r>
              <a:rPr lang="cs-CZ" sz="2800" dirty="0" smtClean="0"/>
              <a:t>/F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3) Die </a:t>
            </a:r>
            <a:r>
              <a:rPr lang="cs-CZ" sz="2800" dirty="0" err="1" smtClean="0"/>
              <a:t>Menschen</a:t>
            </a:r>
            <a:r>
              <a:rPr lang="cs-CZ" sz="2800" dirty="0" smtClean="0"/>
              <a:t> </a:t>
            </a:r>
            <a:r>
              <a:rPr lang="cs-CZ" sz="2800" dirty="0" err="1" smtClean="0"/>
              <a:t>auf</a:t>
            </a:r>
            <a:r>
              <a:rPr lang="cs-CZ" sz="2800" dirty="0" smtClean="0"/>
              <a:t> dem </a:t>
            </a:r>
            <a:r>
              <a:rPr lang="cs-CZ" sz="2800" dirty="0" err="1" smtClean="0"/>
              <a:t>Schloss</a:t>
            </a:r>
            <a:r>
              <a:rPr lang="cs-CZ" sz="2800" dirty="0" smtClean="0"/>
              <a:t> </a:t>
            </a:r>
            <a:r>
              <a:rPr lang="cs-CZ" sz="2800" dirty="0" err="1" smtClean="0"/>
              <a:t>hatten</a:t>
            </a:r>
            <a:r>
              <a:rPr lang="cs-CZ" sz="2800" dirty="0" smtClean="0"/>
              <a:t> 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 vor </a:t>
            </a:r>
            <a:r>
              <a:rPr lang="cs-CZ" sz="2800" dirty="0" err="1" smtClean="0"/>
              <a:t>ihm</a:t>
            </a:r>
            <a:r>
              <a:rPr lang="cs-CZ" sz="2800" dirty="0" smtClean="0"/>
              <a:t> </a:t>
            </a:r>
            <a:r>
              <a:rPr lang="cs-CZ" sz="2800" dirty="0" err="1" smtClean="0"/>
              <a:t>gro</a:t>
            </a:r>
            <a:r>
              <a:rPr lang="de-DE" sz="2800" dirty="0" err="1" smtClean="0"/>
              <a:t>ße</a:t>
            </a:r>
            <a:r>
              <a:rPr lang="de-DE" sz="2800" dirty="0" smtClean="0"/>
              <a:t> Ehre.</a:t>
            </a:r>
            <a:r>
              <a:rPr lang="cs-CZ" sz="2800" dirty="0" smtClean="0"/>
              <a:t>  R/F</a:t>
            </a:r>
            <a:endParaRPr lang="de-DE" sz="2800" dirty="0" smtClean="0"/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                                 4</a:t>
            </a:r>
            <a:r>
              <a:rPr lang="cs-CZ" sz="2800" dirty="0" smtClean="0"/>
              <a:t>) Der </a:t>
            </a:r>
            <a:r>
              <a:rPr lang="cs-CZ" sz="2800" dirty="0" err="1" smtClean="0"/>
              <a:t>Taugenichts</a:t>
            </a:r>
            <a:r>
              <a:rPr lang="cs-CZ" sz="2800" dirty="0" smtClean="0"/>
              <a:t> </a:t>
            </a:r>
            <a:r>
              <a:rPr lang="cs-CZ" sz="2800" dirty="0" err="1" smtClean="0"/>
              <a:t>wird</a:t>
            </a:r>
            <a:r>
              <a:rPr lang="cs-CZ" sz="2800" dirty="0" smtClean="0"/>
              <a:t> von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     </a:t>
            </a:r>
            <a:r>
              <a:rPr lang="cs-CZ" sz="2800" dirty="0" err="1" smtClean="0"/>
              <a:t>ewigen</a:t>
            </a:r>
            <a:r>
              <a:rPr lang="cs-CZ" sz="2800" dirty="0" smtClean="0"/>
              <a:t>  </a:t>
            </a:r>
            <a:r>
              <a:rPr lang="cs-CZ" sz="2800" dirty="0" err="1" smtClean="0"/>
              <a:t>Nichtstun</a:t>
            </a:r>
            <a:r>
              <a:rPr lang="cs-CZ" sz="2800" dirty="0" smtClean="0"/>
              <a:t> </a:t>
            </a:r>
            <a:r>
              <a:rPr lang="cs-CZ" sz="2800" dirty="0" err="1" smtClean="0"/>
              <a:t>gl</a:t>
            </a:r>
            <a:r>
              <a:rPr lang="de-DE" sz="2800" dirty="0" err="1" smtClean="0"/>
              <a:t>ücklich</a:t>
            </a:r>
            <a:r>
              <a:rPr lang="de-DE" sz="2800" dirty="0" smtClean="0"/>
              <a:t>. R</a:t>
            </a:r>
            <a:r>
              <a:rPr lang="cs-CZ" sz="2800" dirty="0" smtClean="0"/>
              <a:t>/F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673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962</Words>
  <Application>Microsoft Office PowerPoint</Application>
  <PresentationFormat>Předvádění na obrazovce (4:3)</PresentationFormat>
  <Paragraphs>145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Aus dem Leben eines Taugenichts</vt:lpstr>
      <vt:lpstr>Joseph von Eichendorff</vt:lpstr>
      <vt:lpstr>Leben</vt:lpstr>
      <vt:lpstr>Seine Werke</vt:lpstr>
      <vt:lpstr>Aus dem Leben eines Taugenichts</vt:lpstr>
      <vt:lpstr>Prezentace aplikace PowerPoint</vt:lpstr>
      <vt:lpstr>Inhalt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Reiseweg</vt:lpstr>
      <vt:lpstr>Der Taugenuchts- romantische Figur</vt:lpstr>
      <vt:lpstr>Welche Leitmotive hat diese Novelle?</vt:lpstr>
      <vt:lpstr>Verschiedene Umschläge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 dem Leben eines Taugenichts</dc:title>
  <dc:creator>Anička</dc:creator>
  <cp:lastModifiedBy>Anička</cp:lastModifiedBy>
  <cp:revision>47</cp:revision>
  <dcterms:created xsi:type="dcterms:W3CDTF">2012-10-10T12:51:40Z</dcterms:created>
  <dcterms:modified xsi:type="dcterms:W3CDTF">2012-10-30T10:13:23Z</dcterms:modified>
</cp:coreProperties>
</file>