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3" r:id="rId4"/>
    <p:sldId id="258" r:id="rId5"/>
    <p:sldId id="259" r:id="rId6"/>
    <p:sldId id="267" r:id="rId7"/>
    <p:sldId id="260" r:id="rId8"/>
    <p:sldId id="268" r:id="rId9"/>
    <p:sldId id="261" r:id="rId10"/>
    <p:sldId id="262" r:id="rId11"/>
    <p:sldId id="265" r:id="rId12"/>
    <p:sldId id="266" r:id="rId1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15.11.2012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15.11.2012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15.11.2012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15.11.2012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15.11.2012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15.11.2012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15.11.2012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15.11.2012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15.11.2012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15.11.2012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s odříznutým a zakulaceným jedním rohem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ravoúhlý trojúhelník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15.11.2012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10" name="Volný tvar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Volný tvar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lný tvar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8A2481B-5154-415F-B752-558547769AA3}" type="datetimeFigureOut">
              <a:rPr lang="cs-CZ" smtClean="0"/>
              <a:pPr/>
              <a:t>15.11.2012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grpSp>
        <p:nvGrpSpPr>
          <p:cNvPr id="2" name="Skupina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Volný tvar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Volný tvar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rco5o1rdOws" TargetMode="External"/><Relationship Id="rId2" Type="http://schemas.openxmlformats.org/officeDocument/2006/relationships/hyperlink" Target="http://buechnerbuehne.de/georgbuchner.html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hyperlink" Target="http://www.youtube.com/watch?v=rco5o1rdOws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14282" y="1000108"/>
            <a:ext cx="8643966" cy="1185858"/>
          </a:xfrm>
        </p:spPr>
        <p:txBody>
          <a:bodyPr>
            <a:noAutofit/>
          </a:bodyPr>
          <a:lstStyle/>
          <a:p>
            <a:pPr algn="ctr"/>
            <a:r>
              <a:rPr lang="cs-CZ" sz="5200" dirty="0" smtClean="0">
                <a:solidFill>
                  <a:schemeClr val="tx1"/>
                </a:solidFill>
              </a:rPr>
              <a:t/>
            </a:r>
            <a:br>
              <a:rPr lang="cs-CZ" sz="5200" dirty="0" smtClean="0">
                <a:solidFill>
                  <a:schemeClr val="tx1"/>
                </a:solidFill>
              </a:rPr>
            </a:br>
            <a:r>
              <a:rPr lang="cs-CZ" sz="5200" dirty="0" smtClean="0">
                <a:solidFill>
                  <a:schemeClr val="tx1"/>
                </a:solidFill>
              </a:rPr>
              <a:t/>
            </a:r>
            <a:br>
              <a:rPr lang="cs-CZ" sz="5200" dirty="0" smtClean="0">
                <a:solidFill>
                  <a:schemeClr val="tx1"/>
                </a:solidFill>
              </a:rPr>
            </a:br>
            <a:r>
              <a:rPr lang="cs-CZ" sz="5200" dirty="0" smtClean="0">
                <a:solidFill>
                  <a:schemeClr val="tx1"/>
                </a:solidFill>
              </a:rPr>
              <a:t/>
            </a:r>
            <a:br>
              <a:rPr lang="cs-CZ" sz="5200" dirty="0" smtClean="0">
                <a:solidFill>
                  <a:schemeClr val="tx1"/>
                </a:solidFill>
              </a:rPr>
            </a:br>
            <a:r>
              <a:rPr lang="cs-CZ" sz="5200" dirty="0" smtClean="0">
                <a:solidFill>
                  <a:schemeClr val="tx1"/>
                </a:solidFill>
              </a:rPr>
              <a:t/>
            </a:r>
            <a:br>
              <a:rPr lang="cs-CZ" sz="5200" dirty="0" smtClean="0">
                <a:solidFill>
                  <a:schemeClr val="tx1"/>
                </a:solidFill>
              </a:rPr>
            </a:br>
            <a:r>
              <a:rPr lang="cs-CZ" sz="2800" dirty="0" smtClean="0">
                <a:solidFill>
                  <a:schemeClr val="tx1"/>
                </a:solidFill>
              </a:rPr>
              <a:t>Petra </a:t>
            </a:r>
            <a:r>
              <a:rPr lang="cs-CZ" sz="2800" dirty="0" err="1" smtClean="0">
                <a:solidFill>
                  <a:schemeClr val="tx1"/>
                </a:solidFill>
              </a:rPr>
              <a:t>Bařinková</a:t>
            </a:r>
            <a:r>
              <a:rPr lang="cs-CZ" sz="5200" dirty="0" smtClean="0">
                <a:solidFill>
                  <a:schemeClr val="tx1"/>
                </a:solidFill>
              </a:rPr>
              <a:t/>
            </a:r>
            <a:br>
              <a:rPr lang="cs-CZ" sz="5200" dirty="0" smtClean="0">
                <a:solidFill>
                  <a:schemeClr val="tx1"/>
                </a:solidFill>
              </a:rPr>
            </a:br>
            <a:r>
              <a:rPr lang="cs-CZ" sz="4400" dirty="0" err="1" smtClean="0">
                <a:solidFill>
                  <a:schemeClr val="tx1"/>
                </a:solidFill>
              </a:rPr>
              <a:t>Lektüreklub</a:t>
            </a:r>
            <a:r>
              <a:rPr lang="cs-CZ" sz="5200" dirty="0" smtClean="0">
                <a:solidFill>
                  <a:schemeClr val="tx1"/>
                </a:solidFill>
              </a:rPr>
              <a:t/>
            </a:r>
            <a:br>
              <a:rPr lang="cs-CZ" sz="5200" dirty="0" smtClean="0">
                <a:solidFill>
                  <a:schemeClr val="tx1"/>
                </a:solidFill>
              </a:rPr>
            </a:br>
            <a:r>
              <a:rPr lang="cs-CZ" sz="4800" dirty="0" err="1" smtClean="0">
                <a:solidFill>
                  <a:schemeClr val="tx1"/>
                </a:solidFill>
              </a:rPr>
              <a:t>Georg</a:t>
            </a:r>
            <a:r>
              <a:rPr lang="cs-CZ" sz="4800" dirty="0" smtClean="0">
                <a:solidFill>
                  <a:schemeClr val="tx1"/>
                </a:solidFill>
              </a:rPr>
              <a:t> </a:t>
            </a:r>
            <a:r>
              <a:rPr lang="cs-CZ" sz="4800" dirty="0" err="1" smtClean="0">
                <a:solidFill>
                  <a:schemeClr val="tx1"/>
                </a:solidFill>
              </a:rPr>
              <a:t>Büchner</a:t>
            </a:r>
            <a:r>
              <a:rPr lang="cs-CZ" sz="4800" dirty="0" smtClean="0">
                <a:solidFill>
                  <a:schemeClr val="tx1"/>
                </a:solidFill>
              </a:rPr>
              <a:t>: </a:t>
            </a:r>
            <a:r>
              <a:rPr lang="cs-CZ" sz="4800" dirty="0" err="1" smtClean="0">
                <a:solidFill>
                  <a:schemeClr val="tx1"/>
                </a:solidFill>
              </a:rPr>
              <a:t>Leonce</a:t>
            </a:r>
            <a:r>
              <a:rPr lang="cs-CZ" sz="4800" dirty="0" smtClean="0">
                <a:solidFill>
                  <a:schemeClr val="tx1"/>
                </a:solidFill>
              </a:rPr>
              <a:t> </a:t>
            </a:r>
            <a:r>
              <a:rPr lang="cs-CZ" sz="4800" dirty="0" err="1" smtClean="0">
                <a:solidFill>
                  <a:schemeClr val="tx1"/>
                </a:solidFill>
              </a:rPr>
              <a:t>und</a:t>
            </a:r>
            <a:r>
              <a:rPr lang="cs-CZ" sz="4800" dirty="0" smtClean="0">
                <a:solidFill>
                  <a:schemeClr val="tx1"/>
                </a:solidFill>
              </a:rPr>
              <a:t> Lena</a:t>
            </a:r>
            <a:endParaRPr lang="cs-CZ" sz="4800" dirty="0">
              <a:solidFill>
                <a:schemeClr val="tx1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0" y="5572140"/>
            <a:ext cx="9144000" cy="1857412"/>
          </a:xfrm>
        </p:spPr>
        <p:txBody>
          <a:bodyPr>
            <a:noAutofit/>
          </a:bodyPr>
          <a:lstStyle/>
          <a:p>
            <a:pPr algn="ctr"/>
            <a:r>
              <a:rPr lang="de-DE" sz="2000" dirty="0" smtClean="0"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rPr>
              <a:t>Masaryk-Universität </a:t>
            </a:r>
            <a:r>
              <a:rPr lang="de-DE" sz="2000" dirty="0" err="1" smtClean="0"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rPr>
              <a:t>Brünn</a:t>
            </a:r>
            <a:endParaRPr lang="de-DE" sz="2000" dirty="0" smtClean="0">
              <a:effectLst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  <a:latin typeface="+mj-lt"/>
              <a:ea typeface="+mj-ea"/>
              <a:cs typeface="+mj-cs"/>
            </a:endParaRPr>
          </a:p>
          <a:p>
            <a:pPr algn="ctr"/>
            <a:r>
              <a:rPr lang="de-DE" sz="2000" dirty="0" smtClean="0"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rPr>
              <a:t>Institut für Germanistik, Nordistik und </a:t>
            </a:r>
            <a:r>
              <a:rPr lang="de-DE" sz="2000" dirty="0" err="1" smtClean="0"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rPr>
              <a:t>Nederlandistik</a:t>
            </a:r>
            <a:endParaRPr lang="de-DE" sz="2000" dirty="0" smtClean="0">
              <a:effectLst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  <a:latin typeface="+mj-lt"/>
              <a:ea typeface="+mj-ea"/>
              <a:cs typeface="+mj-cs"/>
            </a:endParaRPr>
          </a:p>
          <a:p>
            <a:pPr algn="ctr"/>
            <a:r>
              <a:rPr lang="de-DE" sz="2000" dirty="0" smtClean="0"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rPr>
              <a:t>Herbstsemester 2012</a:t>
            </a:r>
            <a:endParaRPr lang="cs-CZ" sz="2000" dirty="0" smtClean="0">
              <a:effectLst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  <p:pic>
        <p:nvPicPr>
          <p:cNvPr id="2050" name="Picture 2" descr="http://www.derkeil.com/images/leonce-und-lena-plakat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428992" y="2285992"/>
            <a:ext cx="2143140" cy="321471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571472" y="2714620"/>
            <a:ext cx="8305800" cy="1143000"/>
          </a:xfrm>
        </p:spPr>
        <p:txBody>
          <a:bodyPr>
            <a:normAutofit fontScale="90000"/>
          </a:bodyPr>
          <a:lstStyle/>
          <a:p>
            <a:pPr algn="ctr">
              <a:buClr>
                <a:schemeClr val="accent3"/>
              </a:buClr>
            </a:pPr>
            <a:r>
              <a:rPr lang="cs-CZ" sz="6000" dirty="0" smtClean="0">
                <a:solidFill>
                  <a:schemeClr val="tx1"/>
                </a:solidFill>
              </a:rPr>
              <a:t/>
            </a:r>
            <a:br>
              <a:rPr lang="cs-CZ" sz="6000" dirty="0" smtClean="0">
                <a:solidFill>
                  <a:schemeClr val="tx1"/>
                </a:solidFill>
              </a:rPr>
            </a:br>
            <a:r>
              <a:rPr lang="cs-CZ" sz="6000" dirty="0" smtClean="0">
                <a:solidFill>
                  <a:schemeClr val="tx1"/>
                </a:solidFill>
              </a:rPr>
              <a:t/>
            </a:r>
            <a:br>
              <a:rPr lang="cs-CZ" sz="6000" dirty="0" smtClean="0">
                <a:solidFill>
                  <a:schemeClr val="tx1"/>
                </a:solidFill>
              </a:rPr>
            </a:br>
            <a:r>
              <a:rPr lang="cs-CZ" sz="6000" dirty="0" err="1" smtClean="0">
                <a:solidFill>
                  <a:schemeClr val="tx1"/>
                </a:solidFill>
              </a:rPr>
              <a:t>Wie</a:t>
            </a:r>
            <a:r>
              <a:rPr lang="cs-CZ" sz="6000" dirty="0" smtClean="0">
                <a:solidFill>
                  <a:schemeClr val="tx1"/>
                </a:solidFill>
              </a:rPr>
              <a:t> </a:t>
            </a:r>
            <a:r>
              <a:rPr lang="cs-CZ" sz="6000" dirty="0" err="1" smtClean="0">
                <a:solidFill>
                  <a:schemeClr val="tx1"/>
                </a:solidFill>
              </a:rPr>
              <a:t>sind</a:t>
            </a:r>
            <a:r>
              <a:rPr lang="cs-CZ" sz="6000" dirty="0" smtClean="0">
                <a:solidFill>
                  <a:schemeClr val="tx1"/>
                </a:solidFill>
              </a:rPr>
              <a:t> </a:t>
            </a:r>
            <a:r>
              <a:rPr lang="cs-CZ" sz="6000" dirty="0" err="1" smtClean="0">
                <a:solidFill>
                  <a:schemeClr val="tx1"/>
                </a:solidFill>
              </a:rPr>
              <a:t>die</a:t>
            </a:r>
            <a:r>
              <a:rPr lang="cs-CZ" sz="6000" dirty="0" smtClean="0">
                <a:solidFill>
                  <a:schemeClr val="tx1"/>
                </a:solidFill>
              </a:rPr>
              <a:t> Leitmotive des </a:t>
            </a:r>
            <a:r>
              <a:rPr lang="cs-CZ" sz="6000" dirty="0" err="1" smtClean="0">
                <a:solidFill>
                  <a:schemeClr val="tx1"/>
                </a:solidFill>
              </a:rPr>
              <a:t>Buches</a:t>
            </a:r>
            <a:r>
              <a:rPr lang="cs-CZ" sz="6000" dirty="0" smtClean="0">
                <a:solidFill>
                  <a:schemeClr val="tx1"/>
                </a:solidFill>
              </a:rPr>
              <a:t>?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5400" dirty="0" smtClean="0">
                <a:solidFill>
                  <a:schemeClr val="tx1"/>
                </a:solidFill>
              </a:rPr>
              <a:t>Die </a:t>
            </a:r>
            <a:r>
              <a:rPr lang="cs-CZ" sz="5400" dirty="0" err="1" smtClean="0">
                <a:solidFill>
                  <a:schemeClr val="tx1"/>
                </a:solidFill>
              </a:rPr>
              <a:t>Quellen</a:t>
            </a:r>
            <a:endParaRPr lang="cs-CZ" sz="5400" dirty="0" smtClean="0">
              <a:solidFill>
                <a:schemeClr val="tx1"/>
              </a:solidFill>
            </a:endParaRPr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err="1" smtClean="0"/>
              <a:t>Primärliteratur</a:t>
            </a:r>
            <a:r>
              <a:rPr lang="cs-CZ" dirty="0" smtClean="0"/>
              <a:t>:</a:t>
            </a:r>
          </a:p>
          <a:p>
            <a:r>
              <a:rPr lang="cs-CZ" dirty="0" err="1" smtClean="0"/>
              <a:t>Büchner</a:t>
            </a:r>
            <a:r>
              <a:rPr lang="cs-CZ" dirty="0" smtClean="0"/>
              <a:t>, </a:t>
            </a:r>
            <a:r>
              <a:rPr lang="cs-CZ" dirty="0" err="1" smtClean="0"/>
              <a:t>Georg</a:t>
            </a:r>
            <a:r>
              <a:rPr lang="cs-CZ" dirty="0" smtClean="0"/>
              <a:t>. </a:t>
            </a:r>
            <a:r>
              <a:rPr lang="cs-CZ" dirty="0" err="1" smtClean="0"/>
              <a:t>Leonce</a:t>
            </a:r>
            <a:r>
              <a:rPr lang="cs-CZ" dirty="0" smtClean="0"/>
              <a:t> a Lena. Praha:1957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err="1" smtClean="0"/>
              <a:t>Sekundärliteratur</a:t>
            </a:r>
            <a:r>
              <a:rPr lang="cs-CZ" dirty="0" smtClean="0"/>
              <a:t>:</a:t>
            </a:r>
          </a:p>
          <a:p>
            <a:r>
              <a:rPr lang="cs-CZ" u="sng" dirty="0" smtClean="0">
                <a:hlinkClick r:id="rId2"/>
              </a:rPr>
              <a:t>http://buechnerbuehne.de/georgbuchner.html</a:t>
            </a:r>
            <a:endParaRPr lang="cs-CZ" dirty="0" smtClean="0"/>
          </a:p>
          <a:p>
            <a:r>
              <a:rPr lang="cs-CZ" u="sng" dirty="0" smtClean="0">
                <a:hlinkClick r:id="rId3"/>
              </a:rPr>
              <a:t>http://www.</a:t>
            </a:r>
            <a:r>
              <a:rPr lang="cs-CZ" u="sng" dirty="0" err="1" smtClean="0">
                <a:hlinkClick r:id="rId3"/>
              </a:rPr>
              <a:t>youtube.com</a:t>
            </a:r>
            <a:r>
              <a:rPr lang="cs-CZ" u="sng" dirty="0" smtClean="0">
                <a:hlinkClick r:id="rId3"/>
              </a:rPr>
              <a:t>/</a:t>
            </a:r>
            <a:r>
              <a:rPr lang="cs-CZ" u="sng" dirty="0" err="1" smtClean="0">
                <a:hlinkClick r:id="rId3"/>
              </a:rPr>
              <a:t>watch</a:t>
            </a:r>
            <a:r>
              <a:rPr lang="cs-CZ" u="sng" dirty="0" smtClean="0">
                <a:hlinkClick r:id="rId3"/>
              </a:rPr>
              <a:t>?v=rco5o1rdOws</a:t>
            </a:r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28596" y="1071546"/>
            <a:ext cx="8305800" cy="1143000"/>
          </a:xfrm>
        </p:spPr>
        <p:txBody>
          <a:bodyPr>
            <a:noAutofit/>
          </a:bodyPr>
          <a:lstStyle/>
          <a:p>
            <a:pPr algn="ctr"/>
            <a:r>
              <a:rPr lang="cs-CZ" sz="4400" dirty="0" err="1" smtClean="0">
                <a:solidFill>
                  <a:schemeClr val="tx1"/>
                </a:solidFill>
              </a:rPr>
              <a:t>Danke</a:t>
            </a:r>
            <a:r>
              <a:rPr lang="cs-CZ" sz="4400" dirty="0" smtClean="0">
                <a:solidFill>
                  <a:schemeClr val="tx1"/>
                </a:solidFill>
              </a:rPr>
              <a:t> </a:t>
            </a:r>
            <a:r>
              <a:rPr lang="cs-CZ" sz="4400" dirty="0" err="1" smtClean="0">
                <a:solidFill>
                  <a:schemeClr val="tx1"/>
                </a:solidFill>
              </a:rPr>
              <a:t>für</a:t>
            </a:r>
            <a:r>
              <a:rPr lang="cs-CZ" sz="4400" dirty="0" smtClean="0">
                <a:solidFill>
                  <a:schemeClr val="tx1"/>
                </a:solidFill>
              </a:rPr>
              <a:t> </a:t>
            </a:r>
            <a:r>
              <a:rPr lang="cs-CZ" sz="4400" dirty="0" err="1" smtClean="0">
                <a:solidFill>
                  <a:schemeClr val="tx1"/>
                </a:solidFill>
              </a:rPr>
              <a:t>euere</a:t>
            </a:r>
            <a:r>
              <a:rPr lang="cs-CZ" sz="4400" dirty="0" smtClean="0">
                <a:solidFill>
                  <a:schemeClr val="tx1"/>
                </a:solidFill>
              </a:rPr>
              <a:t> </a:t>
            </a:r>
            <a:r>
              <a:rPr lang="cs-CZ" sz="4400" dirty="0" err="1" smtClean="0">
                <a:solidFill>
                  <a:schemeClr val="tx1"/>
                </a:solidFill>
              </a:rPr>
              <a:t>Aufmerksamkeit!</a:t>
            </a:r>
            <a:endParaRPr lang="cs-CZ" sz="4400" dirty="0" smtClean="0">
              <a:solidFill>
                <a:schemeClr val="tx1"/>
              </a:solidFill>
            </a:endParaRPr>
          </a:p>
        </p:txBody>
      </p:sp>
      <p:pic>
        <p:nvPicPr>
          <p:cNvPr id="1026" name="Picture 2" descr="http://www.theater-im-kino.de/TIK-Theater%20im%20Kino-Berlin/Theater%20im%20Kino/Archiv/Stueckarchiv/Dekaden/2000-2009/Images/Images-Leonce%20&amp;%20Lena/Leonce%20und%20Lena%20Plakat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143240" y="2714620"/>
            <a:ext cx="2643206" cy="377600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28596" y="285728"/>
            <a:ext cx="8229600" cy="1143000"/>
          </a:xfrm>
        </p:spPr>
        <p:txBody>
          <a:bodyPr/>
          <a:lstStyle/>
          <a:p>
            <a:r>
              <a:rPr lang="cs-CZ" sz="5400" dirty="0" err="1" smtClean="0">
                <a:solidFill>
                  <a:schemeClr val="tx1"/>
                </a:solidFill>
              </a:rPr>
              <a:t>Georg</a:t>
            </a:r>
            <a:r>
              <a:rPr lang="cs-CZ" sz="5400" dirty="0" smtClean="0">
                <a:solidFill>
                  <a:schemeClr val="tx1"/>
                </a:solidFill>
              </a:rPr>
              <a:t> </a:t>
            </a:r>
            <a:r>
              <a:rPr lang="cs-CZ" sz="5400" dirty="0" err="1" smtClean="0">
                <a:solidFill>
                  <a:schemeClr val="tx1"/>
                </a:solidFill>
              </a:rPr>
              <a:t>Büchner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357422" y="1428736"/>
            <a:ext cx="8229600" cy="5000660"/>
          </a:xfrm>
        </p:spPr>
        <p:txBody>
          <a:bodyPr>
            <a:noAutofit/>
          </a:bodyPr>
          <a:lstStyle/>
          <a:p>
            <a:endParaRPr lang="cs-CZ" sz="2400" dirty="0" smtClean="0"/>
          </a:p>
          <a:p>
            <a:r>
              <a:rPr lang="de-DE" sz="2400" dirty="0" smtClean="0"/>
              <a:t>ein hessischer Schriftsteller, Mediziner, </a:t>
            </a:r>
            <a:endParaRPr lang="cs-CZ" sz="2400" dirty="0" smtClean="0"/>
          </a:p>
          <a:p>
            <a:pPr>
              <a:buNone/>
            </a:pPr>
            <a:r>
              <a:rPr lang="cs-CZ" sz="2400" dirty="0" smtClean="0"/>
              <a:t>     </a:t>
            </a:r>
            <a:r>
              <a:rPr lang="de-DE" sz="2400" dirty="0" smtClean="0"/>
              <a:t>Naturwissenschaftler</a:t>
            </a:r>
            <a:r>
              <a:rPr lang="cs-CZ" sz="2400" dirty="0" smtClean="0"/>
              <a:t> </a:t>
            </a:r>
            <a:r>
              <a:rPr lang="de-DE" sz="2400" dirty="0" smtClean="0"/>
              <a:t>und Revolutionär</a:t>
            </a:r>
            <a:endParaRPr lang="cs-CZ" sz="2400" dirty="0" smtClean="0"/>
          </a:p>
          <a:p>
            <a:r>
              <a:rPr lang="de-DE" sz="2400" dirty="0" smtClean="0"/>
              <a:t>Sohn des Arztes Karl Ernst Büchner</a:t>
            </a:r>
            <a:endParaRPr lang="cs-CZ" sz="2400" dirty="0" smtClean="0"/>
          </a:p>
          <a:p>
            <a:r>
              <a:rPr lang="cs-CZ" sz="2400" dirty="0" smtClean="0"/>
              <a:t>1816 </a:t>
            </a:r>
            <a:r>
              <a:rPr lang="cs-CZ" sz="2400" dirty="0" err="1" smtClean="0"/>
              <a:t>Übersiedlung</a:t>
            </a:r>
            <a:r>
              <a:rPr lang="cs-CZ" sz="2400" dirty="0" smtClean="0"/>
              <a:t> nach </a:t>
            </a:r>
            <a:r>
              <a:rPr lang="cs-CZ" sz="2400" dirty="0" err="1" smtClean="0"/>
              <a:t>Dormstadt</a:t>
            </a:r>
            <a:endParaRPr lang="cs-CZ" sz="2400" dirty="0" smtClean="0"/>
          </a:p>
          <a:p>
            <a:r>
              <a:rPr lang="cs-CZ" sz="2400" dirty="0" smtClean="0"/>
              <a:t>9. </a:t>
            </a:r>
            <a:r>
              <a:rPr lang="cs-CZ" sz="2400" dirty="0" err="1" smtClean="0"/>
              <a:t>November</a:t>
            </a:r>
            <a:r>
              <a:rPr lang="cs-CZ" sz="2400" dirty="0" smtClean="0"/>
              <a:t> 1831 - </a:t>
            </a:r>
            <a:r>
              <a:rPr lang="cs-CZ" sz="2400" dirty="0" err="1" smtClean="0"/>
              <a:t>Universität</a:t>
            </a:r>
            <a:r>
              <a:rPr lang="cs-CZ" sz="2400" dirty="0" smtClean="0"/>
              <a:t> </a:t>
            </a:r>
            <a:r>
              <a:rPr lang="cs-CZ" sz="2400" dirty="0" err="1" smtClean="0"/>
              <a:t>Straßburg</a:t>
            </a:r>
            <a:r>
              <a:rPr lang="cs-CZ" sz="2400" dirty="0" smtClean="0"/>
              <a:t>  </a:t>
            </a:r>
          </a:p>
          <a:p>
            <a:pPr>
              <a:buNone/>
            </a:pPr>
            <a:r>
              <a:rPr lang="cs-CZ" sz="2400" dirty="0" smtClean="0"/>
              <a:t>    (</a:t>
            </a:r>
            <a:r>
              <a:rPr lang="cs-CZ" sz="2400" dirty="0" err="1" smtClean="0"/>
              <a:t>später</a:t>
            </a:r>
            <a:r>
              <a:rPr lang="cs-CZ" sz="2400" dirty="0" smtClean="0"/>
              <a:t> </a:t>
            </a:r>
            <a:r>
              <a:rPr lang="de-DE" sz="2400" dirty="0" smtClean="0"/>
              <a:t>Universität in Gießen</a:t>
            </a:r>
            <a:r>
              <a:rPr lang="cs-CZ" sz="2400" dirty="0" smtClean="0"/>
              <a:t>)</a:t>
            </a:r>
          </a:p>
          <a:p>
            <a:r>
              <a:rPr lang="de-DE" sz="2400" dirty="0" smtClean="0"/>
              <a:t>1832 </a:t>
            </a:r>
            <a:r>
              <a:rPr lang="cs-CZ" sz="2400" dirty="0" err="1" smtClean="0"/>
              <a:t>Verlobung</a:t>
            </a:r>
            <a:r>
              <a:rPr lang="cs-CZ" sz="2400" dirty="0" smtClean="0"/>
              <a:t> </a:t>
            </a:r>
            <a:r>
              <a:rPr lang="de-DE" sz="2400" dirty="0" smtClean="0"/>
              <a:t>mit Wilhelmine </a:t>
            </a:r>
            <a:r>
              <a:rPr lang="de-DE" sz="2400" dirty="0" err="1" smtClean="0"/>
              <a:t>Jaeglé</a:t>
            </a:r>
            <a:endParaRPr lang="cs-CZ" sz="2400" dirty="0" smtClean="0"/>
          </a:p>
          <a:p>
            <a:r>
              <a:rPr lang="de-DE" sz="2400" dirty="0" smtClean="0"/>
              <a:t>19. Februar</a:t>
            </a:r>
            <a:r>
              <a:rPr lang="cs-CZ" sz="2400" dirty="0" smtClean="0"/>
              <a:t> 1837 </a:t>
            </a:r>
            <a:r>
              <a:rPr lang="cs-CZ" sz="2400" dirty="0" err="1" smtClean="0"/>
              <a:t>starb</a:t>
            </a:r>
            <a:r>
              <a:rPr lang="cs-CZ" sz="2400" dirty="0" smtClean="0"/>
              <a:t> </a:t>
            </a:r>
            <a:r>
              <a:rPr lang="cs-CZ" sz="2400" dirty="0" err="1" smtClean="0"/>
              <a:t>er</a:t>
            </a:r>
            <a:r>
              <a:rPr lang="de-DE" sz="2400" dirty="0" smtClean="0"/>
              <a:t> im Beisein</a:t>
            </a:r>
            <a:r>
              <a:rPr lang="cs-CZ" sz="2400" dirty="0" smtClean="0"/>
              <a:t> (</a:t>
            </a:r>
            <a:r>
              <a:rPr lang="cs-CZ" sz="2400" dirty="0" err="1" smtClean="0"/>
              <a:t>Typhus</a:t>
            </a:r>
            <a:r>
              <a:rPr lang="cs-CZ" sz="2400" dirty="0" smtClean="0"/>
              <a:t>)</a:t>
            </a:r>
          </a:p>
        </p:txBody>
      </p:sp>
      <p:pic>
        <p:nvPicPr>
          <p:cNvPr id="1026" name="Picture 2" descr="Soubor:Georg Büchner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45" y="2000240"/>
            <a:ext cx="2143140" cy="3221945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5400" dirty="0" err="1" smtClean="0">
                <a:solidFill>
                  <a:schemeClr val="tx1"/>
                </a:solidFill>
              </a:rPr>
              <a:t>Seine</a:t>
            </a:r>
            <a:r>
              <a:rPr lang="cs-CZ" sz="5400" dirty="0" smtClean="0">
                <a:solidFill>
                  <a:schemeClr val="tx1"/>
                </a:solidFill>
              </a:rPr>
              <a:t> </a:t>
            </a:r>
            <a:r>
              <a:rPr lang="cs-CZ" sz="5400" dirty="0" err="1" smtClean="0">
                <a:solidFill>
                  <a:schemeClr val="tx1"/>
                </a:solidFill>
              </a:rPr>
              <a:t>Werke</a:t>
            </a:r>
            <a:endParaRPr lang="cs-CZ" sz="5400" dirty="0" smtClean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Clr>
                <a:schemeClr val="accent3"/>
              </a:buClr>
              <a:buFont typeface="Arial" pitchFamily="34" charset="0"/>
              <a:buChar char="•"/>
            </a:pPr>
            <a:r>
              <a:rPr lang="de-DE" sz="2800" dirty="0" smtClean="0"/>
              <a:t>Der Hessische Landbote</a:t>
            </a:r>
            <a:endParaRPr lang="cs-CZ" sz="2800" dirty="0" smtClean="0"/>
          </a:p>
          <a:p>
            <a:pPr marL="342900" indent="-342900">
              <a:buClr>
                <a:schemeClr val="accent3"/>
              </a:buClr>
              <a:buFont typeface="Arial" pitchFamily="34" charset="0"/>
              <a:buChar char="•"/>
            </a:pPr>
            <a:r>
              <a:rPr lang="de-DE" sz="2800" dirty="0" err="1" smtClean="0"/>
              <a:t>Dantons</a:t>
            </a:r>
            <a:r>
              <a:rPr lang="de-DE" sz="2800" dirty="0" smtClean="0"/>
              <a:t> Tod</a:t>
            </a:r>
            <a:endParaRPr lang="cs-CZ" sz="2800" dirty="0" smtClean="0"/>
          </a:p>
          <a:p>
            <a:pPr>
              <a:buClr>
                <a:schemeClr val="accent3"/>
              </a:buClr>
              <a:buFont typeface="Arial" pitchFamily="34" charset="0"/>
              <a:buChar char="•"/>
            </a:pPr>
            <a:r>
              <a:rPr lang="cs-CZ" sz="2800" dirty="0" smtClean="0"/>
              <a:t> </a:t>
            </a:r>
            <a:r>
              <a:rPr lang="de-DE" sz="2800" dirty="0" smtClean="0"/>
              <a:t>Lenz</a:t>
            </a:r>
            <a:endParaRPr lang="cs-CZ" sz="2800" dirty="0" smtClean="0"/>
          </a:p>
          <a:p>
            <a:pPr>
              <a:buClr>
                <a:schemeClr val="accent3"/>
              </a:buClr>
              <a:buFont typeface="Arial" pitchFamily="34" charset="0"/>
              <a:buChar char="•"/>
            </a:pPr>
            <a:r>
              <a:rPr lang="cs-CZ" sz="2800" dirty="0" smtClean="0"/>
              <a:t> </a:t>
            </a:r>
            <a:r>
              <a:rPr lang="de-DE" sz="2800" dirty="0" err="1" smtClean="0"/>
              <a:t>Leonce</a:t>
            </a:r>
            <a:r>
              <a:rPr lang="de-DE" sz="2800" dirty="0" smtClean="0"/>
              <a:t> und Lena</a:t>
            </a:r>
            <a:endParaRPr lang="cs-CZ" sz="2800" dirty="0" smtClean="0"/>
          </a:p>
          <a:p>
            <a:pPr>
              <a:buClr>
                <a:schemeClr val="accent3"/>
              </a:buClr>
              <a:buFont typeface="Arial" pitchFamily="34" charset="0"/>
              <a:buChar char="•"/>
            </a:pPr>
            <a:r>
              <a:rPr lang="cs-CZ" sz="2800" dirty="0" smtClean="0"/>
              <a:t>  </a:t>
            </a:r>
            <a:r>
              <a:rPr lang="de-DE" sz="2800" dirty="0" smtClean="0"/>
              <a:t>Woyzeck</a:t>
            </a:r>
            <a:endParaRPr lang="cs-CZ" sz="2800" dirty="0" smtClean="0"/>
          </a:p>
          <a:p>
            <a:endParaRPr lang="cs-CZ" dirty="0" smtClean="0"/>
          </a:p>
          <a:p>
            <a:pPr lvl="0">
              <a:buNone/>
            </a:pPr>
            <a:r>
              <a:rPr lang="de-DE" sz="2800" b="1" dirty="0" smtClean="0"/>
              <a:t>Übersetzungen</a:t>
            </a:r>
            <a:r>
              <a:rPr lang="cs-CZ" sz="2800" b="1" dirty="0" smtClean="0"/>
              <a:t>:</a:t>
            </a:r>
            <a:endParaRPr lang="cs-CZ" sz="3600" b="1" dirty="0" smtClean="0"/>
          </a:p>
          <a:p>
            <a:r>
              <a:rPr lang="de-DE" sz="2800" dirty="0" smtClean="0"/>
              <a:t>Lucretia Borgia, 1835 (Übersetzung des </a:t>
            </a:r>
            <a:endParaRPr lang="cs-CZ" sz="2800" dirty="0" smtClean="0"/>
          </a:p>
          <a:p>
            <a:pPr>
              <a:buNone/>
            </a:pPr>
            <a:r>
              <a:rPr lang="cs-CZ" sz="2800" dirty="0" smtClean="0"/>
              <a:t>   </a:t>
            </a:r>
            <a:r>
              <a:rPr lang="de-DE" sz="2800" dirty="0" smtClean="0"/>
              <a:t>Dramas von Victor Hugo)</a:t>
            </a:r>
            <a:endParaRPr lang="cs-CZ" sz="2800" dirty="0" smtClean="0"/>
          </a:p>
          <a:p>
            <a:r>
              <a:rPr lang="de-DE" sz="2800" dirty="0" smtClean="0"/>
              <a:t>Maria Tudor, 1835 (Übersetzung des Dramas von Victor Hugo)</a:t>
            </a:r>
            <a:endParaRPr lang="cs-CZ" sz="2800" dirty="0" smtClean="0"/>
          </a:p>
          <a:p>
            <a:pPr>
              <a:buNone/>
            </a:pPr>
            <a:endParaRPr lang="cs-CZ" dirty="0"/>
          </a:p>
        </p:txBody>
      </p:sp>
      <p:pic>
        <p:nvPicPr>
          <p:cNvPr id="8194" name="Picture 2" descr="http://www.jpc.de/image/w600/front/0/978345832546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215206" y="214290"/>
            <a:ext cx="1771677" cy="2850975"/>
          </a:xfrm>
          <a:prstGeom prst="rect">
            <a:avLst/>
          </a:prstGeom>
          <a:noFill/>
        </p:spPr>
      </p:pic>
      <p:pic>
        <p:nvPicPr>
          <p:cNvPr id="8196" name="Picture 4" descr="http://bilder.buecher.de/produkte/01/01736/01736341z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286380" y="1643050"/>
            <a:ext cx="1714512" cy="2717340"/>
          </a:xfrm>
          <a:prstGeom prst="rect">
            <a:avLst/>
          </a:prstGeom>
          <a:noFill/>
        </p:spPr>
      </p:pic>
      <p:pic>
        <p:nvPicPr>
          <p:cNvPr id="8198" name="Picture 6" descr="http://85.214.48.237/kunst/pic570/379/411101018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286644" y="3357562"/>
            <a:ext cx="1585194" cy="228601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5400" dirty="0" err="1" smtClean="0">
                <a:solidFill>
                  <a:schemeClr val="tx1"/>
                </a:solidFill>
              </a:rPr>
              <a:t>Vormärz</a:t>
            </a:r>
            <a:endParaRPr lang="cs-CZ" sz="5400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Bezeichnung für eine Epoche in der deutschen Geschichte</a:t>
            </a:r>
            <a:endParaRPr lang="cs-CZ" dirty="0" smtClean="0"/>
          </a:p>
          <a:p>
            <a:r>
              <a:rPr lang="cs-CZ" dirty="0" err="1" smtClean="0"/>
              <a:t>die</a:t>
            </a:r>
            <a:r>
              <a:rPr lang="cs-CZ" dirty="0" smtClean="0"/>
              <a:t> </a:t>
            </a:r>
            <a:r>
              <a:rPr lang="cs-CZ" dirty="0" err="1" smtClean="0"/>
              <a:t>Jahre</a:t>
            </a:r>
            <a:r>
              <a:rPr lang="cs-CZ" dirty="0" smtClean="0"/>
              <a:t> vor der </a:t>
            </a:r>
            <a:r>
              <a:rPr lang="cs-CZ" dirty="0" err="1" smtClean="0"/>
              <a:t>Märzrevolution</a:t>
            </a:r>
            <a:r>
              <a:rPr lang="cs-CZ" dirty="0" smtClean="0"/>
              <a:t> 1848</a:t>
            </a:r>
          </a:p>
          <a:p>
            <a:endParaRPr lang="cs-CZ" dirty="0" smtClean="0"/>
          </a:p>
          <a:p>
            <a:pPr>
              <a:buNone/>
            </a:pPr>
            <a:endParaRPr lang="cs-CZ" dirty="0" smtClean="0"/>
          </a:p>
        </p:txBody>
      </p:sp>
      <p:pic>
        <p:nvPicPr>
          <p:cNvPr id="18434" name="Picture 2" descr="Datei:Hambacher Fest 1832 00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5984" y="3447818"/>
            <a:ext cx="3857652" cy="317502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500034" y="4071942"/>
            <a:ext cx="8305800" cy="1143000"/>
          </a:xfrm>
        </p:spPr>
        <p:txBody>
          <a:bodyPr>
            <a:normAutofit fontScale="90000"/>
          </a:bodyPr>
          <a:lstStyle/>
          <a:p>
            <a:pPr algn="ctr">
              <a:buClr>
                <a:schemeClr val="accent3"/>
              </a:buClr>
            </a:pPr>
            <a:r>
              <a:rPr lang="cs-CZ" sz="4400" dirty="0" err="1" smtClean="0">
                <a:solidFill>
                  <a:schemeClr val="tx1"/>
                </a:solidFill>
              </a:rPr>
              <a:t>Zu</a:t>
            </a:r>
            <a:r>
              <a:rPr lang="cs-CZ" sz="4400" dirty="0" smtClean="0">
                <a:solidFill>
                  <a:schemeClr val="tx1"/>
                </a:solidFill>
              </a:rPr>
              <a:t> </a:t>
            </a:r>
            <a:r>
              <a:rPr lang="cs-CZ" sz="4400" dirty="0" err="1" smtClean="0">
                <a:solidFill>
                  <a:schemeClr val="tx1"/>
                </a:solidFill>
              </a:rPr>
              <a:t>welcher</a:t>
            </a:r>
            <a:r>
              <a:rPr lang="cs-CZ" sz="4400" dirty="0" smtClean="0">
                <a:solidFill>
                  <a:schemeClr val="tx1"/>
                </a:solidFill>
              </a:rPr>
              <a:t> </a:t>
            </a:r>
            <a:r>
              <a:rPr lang="cs-CZ" sz="4400" dirty="0" err="1" smtClean="0">
                <a:solidFill>
                  <a:schemeClr val="tx1"/>
                </a:solidFill>
              </a:rPr>
              <a:t>Literaturgattung</a:t>
            </a:r>
            <a:r>
              <a:rPr lang="cs-CZ" sz="4400" dirty="0" smtClean="0">
                <a:solidFill>
                  <a:schemeClr val="tx1"/>
                </a:solidFill>
              </a:rPr>
              <a:t> </a:t>
            </a:r>
            <a:r>
              <a:rPr lang="cs-CZ" sz="4400" dirty="0" err="1" smtClean="0">
                <a:solidFill>
                  <a:schemeClr val="tx1"/>
                </a:solidFill>
              </a:rPr>
              <a:t>gehört</a:t>
            </a:r>
            <a:r>
              <a:rPr lang="cs-CZ" sz="4400" dirty="0" smtClean="0"/>
              <a:t> </a:t>
            </a:r>
            <a:r>
              <a:rPr lang="cs-CZ" sz="4400" dirty="0" err="1" smtClean="0">
                <a:solidFill>
                  <a:schemeClr val="tx1"/>
                </a:solidFill>
              </a:rPr>
              <a:t>Leonce</a:t>
            </a:r>
            <a:r>
              <a:rPr lang="cs-CZ" sz="4400" dirty="0" smtClean="0">
                <a:solidFill>
                  <a:schemeClr val="tx1"/>
                </a:solidFill>
              </a:rPr>
              <a:t> </a:t>
            </a:r>
            <a:r>
              <a:rPr lang="cs-CZ" sz="4400" dirty="0" err="1" smtClean="0">
                <a:solidFill>
                  <a:schemeClr val="tx1"/>
                </a:solidFill>
              </a:rPr>
              <a:t>und</a:t>
            </a:r>
            <a:r>
              <a:rPr lang="cs-CZ" sz="4400" dirty="0" smtClean="0">
                <a:solidFill>
                  <a:schemeClr val="tx1"/>
                </a:solidFill>
              </a:rPr>
              <a:t> Lena?</a:t>
            </a:r>
            <a:r>
              <a:rPr lang="cs-CZ" sz="6000" dirty="0" smtClean="0">
                <a:solidFill>
                  <a:schemeClr val="tx1"/>
                </a:solidFill>
              </a:rPr>
              <a:t/>
            </a:r>
            <a:br>
              <a:rPr lang="cs-CZ" sz="6000" dirty="0" smtClean="0">
                <a:solidFill>
                  <a:schemeClr val="tx1"/>
                </a:solidFill>
              </a:rPr>
            </a:br>
            <a:r>
              <a:rPr lang="cs-CZ" sz="6000" dirty="0" smtClean="0">
                <a:solidFill>
                  <a:schemeClr val="tx1"/>
                </a:solidFill>
              </a:rPr>
              <a:t/>
            </a:r>
            <a:br>
              <a:rPr lang="cs-CZ" sz="6000" dirty="0" smtClean="0">
                <a:solidFill>
                  <a:schemeClr val="tx1"/>
                </a:solidFill>
              </a:rPr>
            </a:br>
            <a:r>
              <a:rPr lang="cs-CZ" sz="4400" dirty="0" err="1" smtClean="0">
                <a:solidFill>
                  <a:schemeClr val="tx1"/>
                </a:solidFill>
              </a:rPr>
              <a:t>Warum</a:t>
            </a:r>
            <a:r>
              <a:rPr lang="cs-CZ" sz="4400" dirty="0" smtClean="0">
                <a:solidFill>
                  <a:schemeClr val="tx1"/>
                </a:solidFill>
              </a:rPr>
              <a:t>?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5400" dirty="0" err="1" smtClean="0">
                <a:solidFill>
                  <a:schemeClr val="tx1"/>
                </a:solidFill>
              </a:rPr>
              <a:t>Lustspiel</a:t>
            </a:r>
            <a:endParaRPr lang="cs-CZ" sz="5400" dirty="0" smtClean="0">
              <a:solidFill>
                <a:schemeClr val="tx1"/>
              </a:solidFill>
            </a:endParaRPr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>
          <a:xfrm>
            <a:off x="457200" y="1935480"/>
            <a:ext cx="4043362" cy="4422478"/>
          </a:xfrm>
        </p:spPr>
        <p:txBody>
          <a:bodyPr/>
          <a:lstStyle/>
          <a:p>
            <a:r>
              <a:rPr lang="de-DE" dirty="0" smtClean="0"/>
              <a:t>die deutsche Übersetzung von Komödie</a:t>
            </a:r>
            <a:endParaRPr lang="cs-CZ" dirty="0" smtClean="0"/>
          </a:p>
          <a:p>
            <a:pPr>
              <a:buNone/>
            </a:pPr>
            <a:endParaRPr lang="cs-CZ" sz="3200" dirty="0" smtClean="0">
              <a:latin typeface="+mj-lt"/>
              <a:ea typeface="+mj-ea"/>
              <a:cs typeface="+mj-cs"/>
            </a:endParaRPr>
          </a:p>
          <a:p>
            <a:pPr>
              <a:buNone/>
            </a:pPr>
            <a:r>
              <a:rPr lang="cs-CZ" sz="3200" dirty="0" smtClean="0">
                <a:latin typeface="+mj-lt"/>
                <a:ea typeface="+mj-ea"/>
                <a:cs typeface="+mj-cs"/>
              </a:rPr>
              <a:t>?</a:t>
            </a:r>
            <a:r>
              <a:rPr lang="de-DE" sz="3200" dirty="0" smtClean="0">
                <a:latin typeface="+mj-lt"/>
                <a:ea typeface="+mj-ea"/>
                <a:cs typeface="+mj-cs"/>
              </a:rPr>
              <a:t>Was stellen wir unter dem Begriff vor?</a:t>
            </a:r>
          </a:p>
        </p:txBody>
      </p:sp>
      <p:pic>
        <p:nvPicPr>
          <p:cNvPr id="23556" name="Picture 4" descr="http://www.schwaebischhall.de/images/kalender/8142_1_TR_27032009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754881" y="0"/>
            <a:ext cx="4389119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5400" dirty="0" err="1" smtClean="0">
                <a:solidFill>
                  <a:schemeClr val="tx1"/>
                </a:solidFill>
              </a:rPr>
              <a:t>Leonce und Lena - Inhalt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hlinkClick r:id="rId2"/>
              </a:rPr>
              <a:t>http://www.</a:t>
            </a:r>
            <a:r>
              <a:rPr lang="cs-CZ" dirty="0" err="1" smtClean="0">
                <a:hlinkClick r:id="rId2"/>
              </a:rPr>
              <a:t>youtube.com</a:t>
            </a:r>
            <a:r>
              <a:rPr lang="cs-CZ" dirty="0" smtClean="0">
                <a:hlinkClick r:id="rId2"/>
              </a:rPr>
              <a:t>/</a:t>
            </a:r>
            <a:r>
              <a:rPr lang="cs-CZ" dirty="0" err="1" smtClean="0">
                <a:hlinkClick r:id="rId2"/>
              </a:rPr>
              <a:t>watch</a:t>
            </a:r>
            <a:r>
              <a:rPr lang="cs-CZ" dirty="0" smtClean="0">
                <a:hlinkClick r:id="rId2"/>
              </a:rPr>
              <a:t>?v=rco5o1rdOws</a:t>
            </a:r>
            <a:endParaRPr lang="cs-CZ" dirty="0"/>
          </a:p>
        </p:txBody>
      </p:sp>
      <p:pic>
        <p:nvPicPr>
          <p:cNvPr id="5122" name="Picture 2" descr="http://www.werkhof-kulturzentrum.de/images/llpost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928794" y="3000372"/>
            <a:ext cx="4684751" cy="321471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5400" dirty="0" err="1" smtClean="0">
                <a:solidFill>
                  <a:schemeClr val="tx1"/>
                </a:solidFill>
              </a:rPr>
              <a:t>Fragen</a:t>
            </a:r>
            <a:r>
              <a:rPr lang="cs-CZ" sz="5400" dirty="0" smtClean="0">
                <a:solidFill>
                  <a:schemeClr val="tx1"/>
                </a:solidFill>
              </a:rPr>
              <a:t> </a:t>
            </a:r>
            <a:r>
              <a:rPr lang="cs-CZ" sz="5400" dirty="0" err="1" smtClean="0">
                <a:solidFill>
                  <a:schemeClr val="tx1"/>
                </a:solidFill>
              </a:rPr>
              <a:t>zum</a:t>
            </a:r>
            <a:r>
              <a:rPr lang="cs-CZ" sz="5400" dirty="0" smtClean="0">
                <a:solidFill>
                  <a:schemeClr val="tx1"/>
                </a:solidFill>
              </a:rPr>
              <a:t> Text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Was</a:t>
            </a:r>
            <a:r>
              <a:rPr lang="cs-CZ" dirty="0" smtClean="0"/>
              <a:t>  </a:t>
            </a:r>
            <a:r>
              <a:rPr lang="cs-CZ" dirty="0" err="1" smtClean="0"/>
              <a:t>bedeutet</a:t>
            </a:r>
            <a:r>
              <a:rPr lang="cs-CZ" dirty="0" smtClean="0"/>
              <a:t> </a:t>
            </a:r>
            <a:r>
              <a:rPr lang="cs-CZ" dirty="0" err="1" smtClean="0"/>
              <a:t>für</a:t>
            </a:r>
            <a:r>
              <a:rPr lang="cs-CZ" dirty="0" smtClean="0"/>
              <a:t> </a:t>
            </a:r>
            <a:r>
              <a:rPr lang="cs-CZ" dirty="0" err="1" smtClean="0"/>
              <a:t>Leonce</a:t>
            </a:r>
            <a:r>
              <a:rPr lang="cs-CZ" dirty="0" smtClean="0"/>
              <a:t> </a:t>
            </a:r>
            <a:r>
              <a:rPr lang="cs-CZ" dirty="0" err="1" smtClean="0"/>
              <a:t>Müssigkeit</a:t>
            </a:r>
            <a:r>
              <a:rPr lang="cs-CZ" dirty="0" smtClean="0"/>
              <a:t>?</a:t>
            </a:r>
          </a:p>
          <a:p>
            <a:r>
              <a:rPr lang="de-DE" dirty="0" smtClean="0"/>
              <a:t>Wo und wann haben sich </a:t>
            </a:r>
            <a:r>
              <a:rPr lang="de-DE" dirty="0" err="1" smtClean="0"/>
              <a:t>Leonce</a:t>
            </a:r>
            <a:r>
              <a:rPr lang="de-DE" dirty="0" smtClean="0"/>
              <a:t> und Lena </a:t>
            </a:r>
            <a:r>
              <a:rPr lang="de-DE" dirty="0" err="1" smtClean="0"/>
              <a:t>erstesmal</a:t>
            </a:r>
            <a:r>
              <a:rPr lang="de-DE" dirty="0" smtClean="0"/>
              <a:t> getroffen?</a:t>
            </a:r>
          </a:p>
          <a:p>
            <a:r>
              <a:rPr lang="cs-CZ" dirty="0" err="1" smtClean="0"/>
              <a:t>Wie</a:t>
            </a:r>
            <a:r>
              <a:rPr lang="cs-CZ" dirty="0" smtClean="0"/>
              <a:t> </a:t>
            </a:r>
            <a:r>
              <a:rPr lang="cs-CZ" dirty="0" err="1" smtClean="0"/>
              <a:t>reagiert</a:t>
            </a:r>
            <a:r>
              <a:rPr lang="cs-CZ" dirty="0" smtClean="0"/>
              <a:t>  Lena </a:t>
            </a:r>
            <a:r>
              <a:rPr lang="cs-CZ" dirty="0" err="1" smtClean="0"/>
              <a:t>auf</a:t>
            </a:r>
            <a:r>
              <a:rPr lang="cs-CZ" dirty="0" smtClean="0"/>
              <a:t> </a:t>
            </a:r>
            <a:r>
              <a:rPr lang="cs-CZ" dirty="0" err="1" smtClean="0"/>
              <a:t>Leonce</a:t>
            </a:r>
            <a:r>
              <a:rPr lang="cs-CZ" dirty="0" smtClean="0"/>
              <a:t>?</a:t>
            </a:r>
          </a:p>
          <a:p>
            <a:r>
              <a:rPr lang="cs-CZ" dirty="0" err="1" smtClean="0"/>
              <a:t>Warum</a:t>
            </a:r>
            <a:r>
              <a:rPr lang="cs-CZ" dirty="0" smtClean="0"/>
              <a:t> </a:t>
            </a:r>
            <a:r>
              <a:rPr lang="cs-CZ" dirty="0" err="1" smtClean="0"/>
              <a:t>will</a:t>
            </a:r>
            <a:r>
              <a:rPr lang="cs-CZ" dirty="0" smtClean="0"/>
              <a:t> </a:t>
            </a:r>
            <a:r>
              <a:rPr lang="cs-CZ" dirty="0" err="1" smtClean="0"/>
              <a:t>er</a:t>
            </a:r>
            <a:r>
              <a:rPr lang="cs-CZ" dirty="0" smtClean="0"/>
              <a:t> </a:t>
            </a:r>
            <a:r>
              <a:rPr lang="cs-CZ" dirty="0" err="1" smtClean="0"/>
              <a:t>sterben</a:t>
            </a:r>
            <a:r>
              <a:rPr lang="cs-CZ" dirty="0" smtClean="0"/>
              <a:t>?</a:t>
            </a:r>
          </a:p>
          <a:p>
            <a:r>
              <a:rPr lang="de-DE" dirty="0" smtClean="0"/>
              <a:t>Warum sind alle </a:t>
            </a:r>
            <a:r>
              <a:rPr lang="cs-CZ" dirty="0" err="1" smtClean="0"/>
              <a:t>am</a:t>
            </a:r>
            <a:r>
              <a:rPr lang="cs-CZ" dirty="0" smtClean="0"/>
              <a:t> </a:t>
            </a:r>
            <a:r>
              <a:rPr lang="cs-CZ" dirty="0" err="1" smtClean="0"/>
              <a:t>Ende</a:t>
            </a:r>
            <a:r>
              <a:rPr lang="cs-CZ" dirty="0" smtClean="0"/>
              <a:t> </a:t>
            </a:r>
            <a:r>
              <a:rPr lang="de-DE" dirty="0" smtClean="0"/>
              <a:t>so </a:t>
            </a:r>
            <a:r>
              <a:rPr lang="de-DE" dirty="0" err="1" smtClean="0"/>
              <a:t>überr</a:t>
            </a:r>
            <a:r>
              <a:rPr lang="cs-CZ" dirty="0" err="1" smtClean="0"/>
              <a:t>ascht</a:t>
            </a:r>
            <a:r>
              <a:rPr lang="de-DE" dirty="0" smtClean="0"/>
              <a:t>?</a:t>
            </a:r>
            <a:endParaRPr lang="de-DE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5400" dirty="0" err="1" smtClean="0">
                <a:solidFill>
                  <a:schemeClr val="tx1"/>
                </a:solidFill>
              </a:rPr>
              <a:t>Personen</a:t>
            </a:r>
            <a:endParaRPr lang="cs-CZ" sz="5400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cs-CZ" sz="2000" b="1" dirty="0" err="1" smtClean="0"/>
              <a:t>König</a:t>
            </a:r>
            <a:r>
              <a:rPr lang="cs-CZ" sz="2000" b="1" dirty="0" smtClean="0"/>
              <a:t> Peter </a:t>
            </a:r>
            <a:r>
              <a:rPr lang="cs-CZ" sz="2000" b="1" dirty="0" err="1" smtClean="0"/>
              <a:t>vom</a:t>
            </a:r>
            <a:r>
              <a:rPr lang="cs-CZ" sz="2000" b="1" dirty="0" smtClean="0"/>
              <a:t> </a:t>
            </a:r>
            <a:r>
              <a:rPr lang="cs-CZ" sz="2000" b="1" dirty="0" err="1" smtClean="0"/>
              <a:t>Reiche</a:t>
            </a:r>
            <a:r>
              <a:rPr lang="cs-CZ" sz="2000" b="1" dirty="0" smtClean="0"/>
              <a:t> </a:t>
            </a:r>
            <a:r>
              <a:rPr lang="cs-CZ" sz="2000" b="1" dirty="0" err="1" smtClean="0"/>
              <a:t>Popo</a:t>
            </a:r>
            <a:endParaRPr lang="cs-CZ" sz="2000" b="1" dirty="0" smtClean="0"/>
          </a:p>
          <a:p>
            <a:r>
              <a:rPr lang="cs-CZ" sz="2000" b="1" dirty="0" err="1" smtClean="0"/>
              <a:t>Prinz</a:t>
            </a:r>
            <a:r>
              <a:rPr lang="cs-CZ" sz="2000" b="1" dirty="0" smtClean="0"/>
              <a:t> </a:t>
            </a:r>
            <a:r>
              <a:rPr lang="cs-CZ" sz="2000" b="1" dirty="0" err="1" smtClean="0"/>
              <a:t>Leonce</a:t>
            </a:r>
            <a:r>
              <a:rPr lang="cs-CZ" sz="2000" b="1" dirty="0" smtClean="0"/>
              <a:t>, </a:t>
            </a:r>
            <a:r>
              <a:rPr lang="cs-CZ" sz="2000" b="1" dirty="0" err="1" smtClean="0"/>
              <a:t>sein</a:t>
            </a:r>
            <a:r>
              <a:rPr lang="cs-CZ" sz="2000" b="1" dirty="0" smtClean="0"/>
              <a:t> </a:t>
            </a:r>
            <a:r>
              <a:rPr lang="cs-CZ" sz="2000" b="1" dirty="0" err="1" smtClean="0"/>
              <a:t>Sohn</a:t>
            </a:r>
            <a:r>
              <a:rPr lang="cs-CZ" sz="2000" b="1" dirty="0" smtClean="0"/>
              <a:t>, </a:t>
            </a:r>
            <a:r>
              <a:rPr lang="cs-CZ" sz="2000" b="1" dirty="0" err="1" smtClean="0"/>
              <a:t>verlobt</a:t>
            </a:r>
            <a:r>
              <a:rPr lang="cs-CZ" sz="2000" b="1" dirty="0" smtClean="0"/>
              <a:t> </a:t>
            </a:r>
            <a:r>
              <a:rPr lang="cs-CZ" sz="2000" b="1" dirty="0" err="1" smtClean="0"/>
              <a:t>mit</a:t>
            </a:r>
            <a:endParaRPr lang="cs-CZ" sz="2000" b="1" dirty="0" smtClean="0"/>
          </a:p>
          <a:p>
            <a:r>
              <a:rPr lang="cs-CZ" sz="2000" b="1" dirty="0" err="1" smtClean="0"/>
              <a:t>Prinzessin</a:t>
            </a:r>
            <a:r>
              <a:rPr lang="cs-CZ" sz="2000" b="1" dirty="0" smtClean="0"/>
              <a:t> Lena </a:t>
            </a:r>
            <a:r>
              <a:rPr lang="cs-CZ" sz="2000" b="1" dirty="0" err="1" smtClean="0"/>
              <a:t>vom</a:t>
            </a:r>
            <a:r>
              <a:rPr lang="cs-CZ" sz="2000" b="1" dirty="0" smtClean="0"/>
              <a:t> </a:t>
            </a:r>
            <a:r>
              <a:rPr lang="cs-CZ" sz="2000" b="1" dirty="0" err="1" smtClean="0"/>
              <a:t>Reiche</a:t>
            </a:r>
            <a:r>
              <a:rPr lang="cs-CZ" sz="2000" b="1" dirty="0" smtClean="0"/>
              <a:t> </a:t>
            </a:r>
            <a:r>
              <a:rPr lang="cs-CZ" sz="2000" b="1" dirty="0" err="1" smtClean="0"/>
              <a:t>Pipi</a:t>
            </a:r>
            <a:endParaRPr lang="cs-CZ" sz="2000" b="1" dirty="0" smtClean="0"/>
          </a:p>
          <a:p>
            <a:r>
              <a:rPr lang="cs-CZ" sz="2000" b="1" dirty="0" err="1" smtClean="0"/>
              <a:t>Valerio</a:t>
            </a:r>
            <a:endParaRPr lang="cs-CZ" sz="2000" b="1" dirty="0" smtClean="0"/>
          </a:p>
          <a:p>
            <a:r>
              <a:rPr lang="cs-CZ" sz="2000" b="1" dirty="0" smtClean="0"/>
              <a:t>Die </a:t>
            </a:r>
            <a:r>
              <a:rPr lang="cs-CZ" sz="2000" b="1" dirty="0" err="1" smtClean="0"/>
              <a:t>Gouvernante</a:t>
            </a:r>
            <a:endParaRPr lang="cs-CZ" sz="2000" b="1" dirty="0" smtClean="0"/>
          </a:p>
          <a:p>
            <a:r>
              <a:rPr lang="cs-CZ" sz="2000" dirty="0" smtClean="0"/>
              <a:t>Der </a:t>
            </a:r>
            <a:r>
              <a:rPr lang="cs-CZ" sz="2000" dirty="0" err="1" smtClean="0"/>
              <a:t>Hofmeister</a:t>
            </a:r>
            <a:endParaRPr lang="cs-CZ" sz="2000" dirty="0" smtClean="0"/>
          </a:p>
          <a:p>
            <a:r>
              <a:rPr lang="cs-CZ" sz="2000" dirty="0" smtClean="0"/>
              <a:t>Der </a:t>
            </a:r>
            <a:r>
              <a:rPr lang="cs-CZ" sz="2000" dirty="0" err="1" smtClean="0"/>
              <a:t>Zeremonienmeister</a:t>
            </a:r>
            <a:endParaRPr lang="cs-CZ" sz="2000" dirty="0" smtClean="0"/>
          </a:p>
          <a:p>
            <a:r>
              <a:rPr lang="cs-CZ" sz="2000" dirty="0" smtClean="0"/>
              <a:t>Der </a:t>
            </a:r>
            <a:r>
              <a:rPr lang="cs-CZ" sz="2000" dirty="0" err="1" smtClean="0"/>
              <a:t>Präsident</a:t>
            </a:r>
            <a:r>
              <a:rPr lang="cs-CZ" sz="2000" dirty="0" smtClean="0"/>
              <a:t> des </a:t>
            </a:r>
            <a:r>
              <a:rPr lang="cs-CZ" sz="2000" dirty="0" err="1" smtClean="0"/>
              <a:t>Staatsrats</a:t>
            </a:r>
            <a:endParaRPr lang="cs-CZ" sz="2000" dirty="0" smtClean="0"/>
          </a:p>
          <a:p>
            <a:r>
              <a:rPr lang="cs-CZ" sz="2000" dirty="0" smtClean="0"/>
              <a:t>Der </a:t>
            </a:r>
            <a:r>
              <a:rPr lang="cs-CZ" sz="2000" dirty="0" err="1" smtClean="0"/>
              <a:t>Hofprediger</a:t>
            </a:r>
            <a:endParaRPr lang="cs-CZ" sz="2000" dirty="0" smtClean="0"/>
          </a:p>
          <a:p>
            <a:r>
              <a:rPr lang="cs-CZ" sz="2000" dirty="0" smtClean="0"/>
              <a:t>Der </a:t>
            </a:r>
            <a:r>
              <a:rPr lang="cs-CZ" sz="2000" dirty="0" err="1" smtClean="0"/>
              <a:t>Landrat</a:t>
            </a:r>
            <a:endParaRPr lang="cs-CZ" sz="2000" dirty="0" smtClean="0"/>
          </a:p>
          <a:p>
            <a:r>
              <a:rPr lang="cs-CZ" sz="2000" dirty="0" smtClean="0"/>
              <a:t>Der </a:t>
            </a:r>
            <a:r>
              <a:rPr lang="cs-CZ" sz="2000" dirty="0" err="1" smtClean="0"/>
              <a:t>Schulmeister</a:t>
            </a:r>
            <a:endParaRPr lang="cs-CZ" sz="2000" dirty="0" smtClean="0"/>
          </a:p>
          <a:p>
            <a:r>
              <a:rPr lang="cs-CZ" sz="2000" dirty="0" err="1" smtClean="0"/>
              <a:t>Rosetta</a:t>
            </a:r>
            <a:endParaRPr lang="cs-CZ" sz="2000" dirty="0" smtClean="0"/>
          </a:p>
          <a:p>
            <a:r>
              <a:rPr lang="cs-CZ" sz="2000" dirty="0" err="1" smtClean="0"/>
              <a:t>Bediente</a:t>
            </a:r>
            <a:r>
              <a:rPr lang="cs-CZ" sz="2000" dirty="0" smtClean="0"/>
              <a:t>, </a:t>
            </a:r>
            <a:r>
              <a:rPr lang="cs-CZ" sz="2000" dirty="0" err="1" smtClean="0"/>
              <a:t>Staatsräte</a:t>
            </a:r>
            <a:r>
              <a:rPr lang="cs-CZ" sz="2000" dirty="0" smtClean="0"/>
              <a:t>, </a:t>
            </a:r>
            <a:r>
              <a:rPr lang="cs-CZ" sz="2000" dirty="0" err="1" smtClean="0"/>
              <a:t>Bauern</a:t>
            </a:r>
            <a:r>
              <a:rPr lang="cs-CZ" sz="2000" dirty="0" smtClean="0"/>
              <a:t> </a:t>
            </a:r>
            <a:r>
              <a:rPr lang="cs-CZ" sz="2000" dirty="0" err="1" smtClean="0"/>
              <a:t>etc</a:t>
            </a:r>
            <a:r>
              <a:rPr lang="cs-CZ" sz="2000" dirty="0" smtClean="0"/>
              <a:t>.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307</TotalTime>
  <Words>186</Words>
  <PresentationFormat>Předvádění na obrazovce (4:3)</PresentationFormat>
  <Paragraphs>64</Paragraphs>
  <Slides>12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3" baseType="lpstr">
      <vt:lpstr>Tok</vt:lpstr>
      <vt:lpstr>    Petra Bařinková Lektüreklub Georg Büchner: Leonce und Lena</vt:lpstr>
      <vt:lpstr>Georg Büchner</vt:lpstr>
      <vt:lpstr>Seine Werke</vt:lpstr>
      <vt:lpstr>Vormärz</vt:lpstr>
      <vt:lpstr>Zu welcher Literaturgattung gehört Leonce und Lena?  Warum? </vt:lpstr>
      <vt:lpstr>Lustspiel</vt:lpstr>
      <vt:lpstr>Leonce und Lena - Inhalt</vt:lpstr>
      <vt:lpstr>Fragen zum Text</vt:lpstr>
      <vt:lpstr>Personen</vt:lpstr>
      <vt:lpstr>  Wie sind die Leitmotive des Buches? </vt:lpstr>
      <vt:lpstr>Die Quellen</vt:lpstr>
      <vt:lpstr>Danke für euere Aufmerksamkeit!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Petra Bařinková Lektüreklub Georg Büchner: Leonce und Lena</dc:title>
  <cp:lastModifiedBy>LB</cp:lastModifiedBy>
  <cp:revision>88</cp:revision>
  <dcterms:modified xsi:type="dcterms:W3CDTF">2012-11-15T14:19:33Z</dcterms:modified>
</cp:coreProperties>
</file>