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9" r:id="rId6"/>
    <p:sldId id="270" r:id="rId7"/>
    <p:sldId id="261" r:id="rId8"/>
    <p:sldId id="262" r:id="rId9"/>
    <p:sldId id="266" r:id="rId10"/>
    <p:sldId id="267" r:id="rId11"/>
    <p:sldId id="259" r:id="rId12"/>
    <p:sldId id="263" r:id="rId13"/>
    <p:sldId id="264" r:id="rId14"/>
    <p:sldId id="265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E88C-6F31-4112-88E2-BE4397DBF699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9698-D429-40C8-8BFC-40E6E997E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E88C-6F31-4112-88E2-BE4397DBF699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9698-D429-40C8-8BFC-40E6E997E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E88C-6F31-4112-88E2-BE4397DBF699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9698-D429-40C8-8BFC-40E6E997E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E88C-6F31-4112-88E2-BE4397DBF699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9698-D429-40C8-8BFC-40E6E997E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E88C-6F31-4112-88E2-BE4397DBF699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9698-D429-40C8-8BFC-40E6E997E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E88C-6F31-4112-88E2-BE4397DBF699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9698-D429-40C8-8BFC-40E6E997E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E88C-6F31-4112-88E2-BE4397DBF699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9698-D429-40C8-8BFC-40E6E997E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E88C-6F31-4112-88E2-BE4397DBF699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9698-D429-40C8-8BFC-40E6E997E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E88C-6F31-4112-88E2-BE4397DBF699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9698-D429-40C8-8BFC-40E6E997E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E88C-6F31-4112-88E2-BE4397DBF699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9698-D429-40C8-8BFC-40E6E997E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E88C-6F31-4112-88E2-BE4397DBF699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9698-D429-40C8-8BFC-40E6E997E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CE88C-6F31-4112-88E2-BE4397DBF699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99698-D429-40C8-8BFC-40E6E997E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lKcQBUHzjd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83968" y="548680"/>
            <a:ext cx="4860032" cy="1470025"/>
          </a:xfrm>
        </p:spPr>
        <p:txBody>
          <a:bodyPr>
            <a:normAutofit/>
          </a:bodyPr>
          <a:lstStyle/>
          <a:p>
            <a:pPr algn="l"/>
            <a:r>
              <a:rPr lang="de-DE" sz="4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Theodor Fontane</a:t>
            </a:r>
            <a:endParaRPr lang="de-DE" sz="48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3968" y="1844824"/>
            <a:ext cx="4860032" cy="1080120"/>
          </a:xfrm>
        </p:spPr>
        <p:txBody>
          <a:bodyPr>
            <a:normAutofit/>
          </a:bodyPr>
          <a:lstStyle/>
          <a:p>
            <a:pPr algn="l"/>
            <a:r>
              <a:rPr lang="de-DE" sz="4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Effi</a:t>
            </a:r>
            <a:r>
              <a:rPr lang="de-DE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Briest</a:t>
            </a:r>
            <a:endParaRPr lang="de-DE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314" name="Picture 2" descr="http://www.weltbild.de/media/ab/2/029482013-effi-brie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51960" cy="6858000"/>
          </a:xfrm>
          <a:prstGeom prst="rect">
            <a:avLst/>
          </a:prstGeom>
          <a:noFill/>
        </p:spPr>
      </p:pic>
      <p:pic>
        <p:nvPicPr>
          <p:cNvPr id="13316" name="Picture 4" descr="http://upload.wikimedia.org/wikipedia/commons/thumb/2/27/Fontane1860.jpg/220px-Fontane186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8500" y="1772816"/>
            <a:ext cx="2095500" cy="2295526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7271792" y="5534561"/>
            <a:ext cx="18722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Radka Dušková</a:t>
            </a:r>
            <a:b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Lektüreklub I          </a:t>
            </a:r>
          </a:p>
          <a:p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9. 12. 2012</a:t>
            </a:r>
          </a:p>
          <a:p>
            <a:pPr algn="ctr"/>
            <a:endParaRPr lang="de-D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Inhalt</a:t>
            </a:r>
            <a:endParaRPr lang="de-DE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Nach 6 Jahren  - die Entdeckung der alten Liebesbriefe von </a:t>
            </a:r>
            <a:r>
              <a:rPr lang="de-DE" dirty="0" err="1" smtClean="0"/>
              <a:t>Crampas</a:t>
            </a:r>
            <a:endParaRPr lang="de-DE" dirty="0" smtClean="0"/>
          </a:p>
          <a:p>
            <a:r>
              <a:rPr lang="de-DE" dirty="0" smtClean="0"/>
              <a:t>Duell  - </a:t>
            </a:r>
            <a:r>
              <a:rPr lang="de-DE" dirty="0" err="1" smtClean="0"/>
              <a:t>Crampas</a:t>
            </a:r>
            <a:r>
              <a:rPr lang="de-DE" dirty="0" smtClean="0"/>
              <a:t> ist tot </a:t>
            </a:r>
          </a:p>
          <a:p>
            <a:r>
              <a:rPr lang="de-DE" dirty="0" smtClean="0"/>
              <a:t>Die Scheidung </a:t>
            </a:r>
            <a:r>
              <a:rPr lang="cs-CZ" dirty="0" smtClean="0"/>
              <a:t> - </a:t>
            </a:r>
            <a:r>
              <a:rPr lang="de-DE" dirty="0" smtClean="0"/>
              <a:t>Annie bleibt bei </a:t>
            </a:r>
            <a:r>
              <a:rPr lang="de-DE" dirty="0" err="1" smtClean="0"/>
              <a:t>Instetten</a:t>
            </a:r>
            <a:endParaRPr lang="de-DE" dirty="0" smtClean="0"/>
          </a:p>
          <a:p>
            <a:r>
              <a:rPr lang="de-DE" dirty="0" smtClean="0"/>
              <a:t>Effie von der Gesellschaft isoliert</a:t>
            </a:r>
          </a:p>
          <a:p>
            <a:r>
              <a:rPr lang="de-DE" dirty="0" smtClean="0"/>
              <a:t> die Krankheit  - &gt;die Rückkehr in Hohen – </a:t>
            </a:r>
            <a:r>
              <a:rPr lang="de-DE" dirty="0" err="1" smtClean="0"/>
              <a:t>Cremmen</a:t>
            </a:r>
            <a:r>
              <a:rPr lang="de-DE" dirty="0" smtClean="0"/>
              <a:t> 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 flipV="1">
            <a:off x="179511" y="1196752"/>
            <a:ext cx="8784977" cy="396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0" name="Picture 2" descr="http://i3.ytimg.com/vi/bQUofjGS3gU/mq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356" y="0"/>
            <a:ext cx="2895644" cy="16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 descr="Theodor_Fontane-_Effi_Briest_Figurenkonstellat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6679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Erstes Kapitel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</a:t>
            </a:r>
            <a:r>
              <a:rPr lang="de-DE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de-DE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zweites Kapitel</a:t>
            </a:r>
            <a:endParaRPr lang="de-DE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C00000"/>
                </a:solidFill>
                <a:hlinkClick r:id="rId2"/>
              </a:rPr>
              <a:t>Efi Briest</a:t>
            </a:r>
            <a:endParaRPr lang="cs-CZ" dirty="0" smtClean="0">
              <a:solidFill>
                <a:srgbClr val="C00000"/>
              </a:solidFill>
            </a:endParaRPr>
          </a:p>
          <a:p>
            <a:endParaRPr lang="cs-CZ" dirty="0" smtClean="0"/>
          </a:p>
          <a:p>
            <a:r>
              <a:rPr lang="de-DE" dirty="0" smtClean="0"/>
              <a:t>Charakterisieren sie die Figuren von </a:t>
            </a:r>
            <a:r>
              <a:rPr lang="de-DE" dirty="0" err="1" smtClean="0"/>
              <a:t>Effi</a:t>
            </a:r>
            <a:r>
              <a:rPr lang="de-DE" dirty="0" smtClean="0"/>
              <a:t> Briest und In</a:t>
            </a:r>
            <a:r>
              <a:rPr lang="cs-CZ" dirty="0" smtClean="0"/>
              <a:t>n</a:t>
            </a:r>
            <a:r>
              <a:rPr lang="de-DE" dirty="0" err="1" smtClean="0"/>
              <a:t>stetten</a:t>
            </a:r>
            <a:r>
              <a:rPr lang="de-DE" dirty="0" smtClean="0"/>
              <a:t>(Unterschiede zwischen beiden)</a:t>
            </a:r>
          </a:p>
          <a:p>
            <a:endParaRPr lang="de-DE" dirty="0" smtClean="0"/>
          </a:p>
          <a:p>
            <a:r>
              <a:rPr lang="de-DE" dirty="0" smtClean="0"/>
              <a:t>Welche Rolle spielt Frau von Briest im Heirat von </a:t>
            </a:r>
            <a:r>
              <a:rPr lang="de-DE" dirty="0" err="1" smtClean="0"/>
              <a:t>Effi</a:t>
            </a:r>
            <a:r>
              <a:rPr lang="de-DE" dirty="0" smtClean="0"/>
              <a:t> und Gert? </a:t>
            </a:r>
            <a:endParaRPr lang="de-DE" dirty="0"/>
          </a:p>
        </p:txBody>
      </p:sp>
      <p:cxnSp>
        <p:nvCxnSpPr>
          <p:cNvPr id="4" name="Přímá spojovací čára 3"/>
          <p:cNvCxnSpPr/>
          <p:nvPr/>
        </p:nvCxnSpPr>
        <p:spPr>
          <a:xfrm flipV="1">
            <a:off x="179511" y="1196752"/>
            <a:ext cx="8784977" cy="396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Siebenundzwanzigstes Kapitel</a:t>
            </a:r>
            <a:endParaRPr lang="de-DE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Welche Beziehung war zwischen </a:t>
            </a:r>
            <a:r>
              <a:rPr lang="de-DE" dirty="0" err="1" smtClean="0"/>
              <a:t>Effi</a:t>
            </a:r>
            <a:r>
              <a:rPr lang="de-DE" dirty="0" smtClean="0"/>
              <a:t> und Major </a:t>
            </a:r>
            <a:r>
              <a:rPr lang="de-DE" dirty="0" err="1" smtClean="0"/>
              <a:t>Crampas</a:t>
            </a:r>
            <a:r>
              <a:rPr lang="de-DE" dirty="0" smtClean="0"/>
              <a:t>? </a:t>
            </a:r>
            <a:endParaRPr lang="cs-CZ" dirty="0" smtClean="0"/>
          </a:p>
          <a:p>
            <a:r>
              <a:rPr lang="de-DE" dirty="0" smtClean="0"/>
              <a:t>Welches Dilemma muss I</a:t>
            </a:r>
            <a:r>
              <a:rPr lang="cs-CZ" dirty="0" smtClean="0"/>
              <a:t>n</a:t>
            </a:r>
            <a:r>
              <a:rPr lang="de-DE" dirty="0" err="1" smtClean="0"/>
              <a:t>nstetten</a:t>
            </a:r>
            <a:r>
              <a:rPr lang="de-DE" dirty="0" smtClean="0"/>
              <a:t> in  Siebenundzwanzigster Kapitel lösen?</a:t>
            </a:r>
            <a:endParaRPr lang="cs-CZ" dirty="0" smtClean="0"/>
          </a:p>
          <a:p>
            <a:r>
              <a:rPr lang="de-DE" dirty="0" smtClean="0"/>
              <a:t>Was findet I</a:t>
            </a:r>
            <a:r>
              <a:rPr lang="cs-CZ" dirty="0" smtClean="0"/>
              <a:t>n</a:t>
            </a:r>
            <a:r>
              <a:rPr lang="de-DE" dirty="0" err="1" smtClean="0"/>
              <a:t>nstetten</a:t>
            </a:r>
            <a:r>
              <a:rPr lang="de-DE" dirty="0" smtClean="0"/>
              <a:t> das wichtigste in dieser Situation?</a:t>
            </a:r>
            <a:endParaRPr lang="cs-CZ" dirty="0" smtClean="0"/>
          </a:p>
          <a:p>
            <a:r>
              <a:rPr lang="de-DE" dirty="0" smtClean="0"/>
              <a:t>Welche realistischen Aspekte finden sie im Auszug? </a:t>
            </a:r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 flipV="1">
            <a:off x="179511" y="1196752"/>
            <a:ext cx="8784977" cy="396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Rolle der Frauen</a:t>
            </a:r>
            <a:endParaRPr lang="de-DE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Fontane – Sympathie für Frauen</a:t>
            </a:r>
            <a:endParaRPr lang="cs-CZ" dirty="0" smtClean="0"/>
          </a:p>
          <a:p>
            <a:endParaRPr lang="de-DE" dirty="0" smtClean="0"/>
          </a:p>
          <a:p>
            <a:r>
              <a:rPr lang="de-DE" dirty="0" smtClean="0"/>
              <a:t>Femininen Themen und Perspektive</a:t>
            </a:r>
            <a:endParaRPr lang="cs-CZ" dirty="0" smtClean="0"/>
          </a:p>
          <a:p>
            <a:endParaRPr lang="cs-CZ" dirty="0" smtClean="0"/>
          </a:p>
          <a:p>
            <a:r>
              <a:rPr lang="de-DE" dirty="0" smtClean="0"/>
              <a:t>Frauen als Opfer und Leidende</a:t>
            </a:r>
            <a:endParaRPr lang="de-DE" dirty="0"/>
          </a:p>
        </p:txBody>
      </p:sp>
      <p:cxnSp>
        <p:nvCxnSpPr>
          <p:cNvPr id="4" name="Přímá spojovací čára 3"/>
          <p:cNvCxnSpPr/>
          <p:nvPr/>
        </p:nvCxnSpPr>
        <p:spPr>
          <a:xfrm flipV="1">
            <a:off x="179511" y="1196752"/>
            <a:ext cx="8784977" cy="396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4098" name="Picture 2" descr="http://www.findabout.net/wp-content/uploads/2012/01/Theodor-Fonta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3" y="3383439"/>
            <a:ext cx="2483768" cy="34745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2937"/>
            <a:ext cx="8229600" cy="18722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de-DE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Danke für Ihre Aufmerksamkeit</a:t>
            </a:r>
            <a:endParaRPr lang="de-DE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Theodor </a:t>
            </a:r>
            <a:r>
              <a:rPr lang="de-DE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Fontane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(1818–1898)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1818 in Neuruppin geboren</a:t>
            </a:r>
          </a:p>
          <a:p>
            <a:r>
              <a:rPr lang="de-DE" dirty="0" smtClean="0"/>
              <a:t>Friedrich – Wilhelms Gymnasium</a:t>
            </a:r>
            <a:endParaRPr lang="cs-CZ" dirty="0" smtClean="0"/>
          </a:p>
          <a:p>
            <a:r>
              <a:rPr lang="de-DE" dirty="0" smtClean="0"/>
              <a:t>Gewerbeschule in Berlin</a:t>
            </a:r>
          </a:p>
          <a:p>
            <a:r>
              <a:rPr lang="de-DE" dirty="0" smtClean="0"/>
              <a:t>für </a:t>
            </a:r>
            <a:r>
              <a:rPr lang="de-DE" dirty="0"/>
              <a:t>eine Ausbildung des Apothekers </a:t>
            </a:r>
            <a:r>
              <a:rPr lang="de-DE" dirty="0" smtClean="0"/>
              <a:t>entschied</a:t>
            </a:r>
          </a:p>
          <a:p>
            <a:r>
              <a:rPr lang="de-DE" dirty="0" smtClean="0"/>
              <a:t>1844 – 1865 „Tunnel über der Spree“</a:t>
            </a:r>
            <a:endParaRPr lang="cs-CZ" dirty="0"/>
          </a:p>
          <a:p>
            <a:r>
              <a:rPr lang="de-DE" dirty="0" smtClean="0"/>
              <a:t>Korrespondent </a:t>
            </a:r>
            <a:r>
              <a:rPr lang="de-DE" dirty="0"/>
              <a:t>für die „Zentralstelle Deutscher Pressangelegenheiten“ </a:t>
            </a:r>
            <a:endParaRPr lang="de-DE" dirty="0" smtClean="0"/>
          </a:p>
          <a:p>
            <a:pPr>
              <a:buNone/>
            </a:pPr>
            <a:endParaRPr lang="de-DE" dirty="0" smtClean="0"/>
          </a:p>
          <a:p>
            <a:endParaRPr lang="cs-CZ" dirty="0"/>
          </a:p>
        </p:txBody>
      </p:sp>
      <p:pic>
        <p:nvPicPr>
          <p:cNvPr id="12290" name="Picture 2" descr="http://germanhistorydocs.ghi-dc.org/images/27083-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64785" y="4334593"/>
            <a:ext cx="1779215" cy="2523407"/>
          </a:xfrm>
          <a:prstGeom prst="rect">
            <a:avLst/>
          </a:prstGeom>
          <a:noFill/>
        </p:spPr>
      </p:pic>
      <p:cxnSp>
        <p:nvCxnSpPr>
          <p:cNvPr id="6" name="Přímá spojovací čára 5"/>
          <p:cNvCxnSpPr/>
          <p:nvPr/>
        </p:nvCxnSpPr>
        <p:spPr>
          <a:xfrm flipV="1">
            <a:off x="179511" y="1196752"/>
            <a:ext cx="8640961" cy="396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Theodor Fontane </a:t>
            </a:r>
            <a:endParaRPr lang="de-DE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Tätigkeit für „Kreuz </a:t>
            </a:r>
            <a:r>
              <a:rPr lang="de-DE" dirty="0"/>
              <a:t>- Zeitung</a:t>
            </a:r>
            <a:r>
              <a:rPr lang="de-DE" dirty="0" smtClean="0"/>
              <a:t>“ und Vossische Zeitung</a:t>
            </a:r>
          </a:p>
          <a:p>
            <a:r>
              <a:rPr lang="de-DE" dirty="0" smtClean="0"/>
              <a:t>Deutsch - Französischen </a:t>
            </a:r>
            <a:r>
              <a:rPr lang="de-DE" dirty="0"/>
              <a:t>Krieg </a:t>
            </a:r>
            <a:r>
              <a:rPr lang="de-DE" dirty="0" smtClean="0"/>
              <a:t> 	</a:t>
            </a:r>
            <a:br>
              <a:rPr lang="de-DE" dirty="0" smtClean="0"/>
            </a:br>
            <a:r>
              <a:rPr lang="de-DE" dirty="0" smtClean="0"/>
              <a:t>	-Kriegsberichterstatter </a:t>
            </a:r>
          </a:p>
          <a:p>
            <a:r>
              <a:rPr lang="de-DE" dirty="0" smtClean="0"/>
              <a:t>1850 heiratete Emilie </a:t>
            </a:r>
            <a:r>
              <a:rPr lang="de-DE" dirty="0" err="1" smtClean="0"/>
              <a:t>Rouanet</a:t>
            </a:r>
            <a:r>
              <a:rPr lang="de-DE" dirty="0" smtClean="0"/>
              <a:t> – Kummer</a:t>
            </a:r>
          </a:p>
          <a:p>
            <a:r>
              <a:rPr lang="de-DE" dirty="0" smtClean="0"/>
              <a:t>8 Kinder</a:t>
            </a:r>
            <a:endParaRPr lang="cs-CZ" dirty="0" smtClean="0"/>
          </a:p>
          <a:p>
            <a:r>
              <a:rPr lang="de-DE" dirty="0" smtClean="0"/>
              <a:t>nur drei davon erwachsen wurden</a:t>
            </a:r>
          </a:p>
          <a:p>
            <a:endParaRPr lang="de-DE" dirty="0" smtClean="0"/>
          </a:p>
          <a:p>
            <a:endParaRPr lang="de-DE" dirty="0"/>
          </a:p>
        </p:txBody>
      </p:sp>
      <p:cxnSp>
        <p:nvCxnSpPr>
          <p:cNvPr id="6" name="Přímá spojovací čára 5"/>
          <p:cNvCxnSpPr/>
          <p:nvPr/>
        </p:nvCxnSpPr>
        <p:spPr>
          <a:xfrm flipV="1">
            <a:off x="179511" y="1196752"/>
            <a:ext cx="8784977" cy="396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8" name="Picture 2" descr="http://germanhistorydocs.ghi-dc.org/images/27083-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64785" y="4334593"/>
            <a:ext cx="1779215" cy="25234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Andere Werke</a:t>
            </a:r>
            <a:endParaRPr lang="de-DE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Heinrichs </a:t>
            </a:r>
            <a:r>
              <a:rPr lang="de-DE" dirty="0"/>
              <a:t>IV. erste </a:t>
            </a:r>
            <a:r>
              <a:rPr lang="de-DE" dirty="0" smtClean="0"/>
              <a:t>Lieb</a:t>
            </a:r>
            <a:r>
              <a:rPr lang="cs-CZ" dirty="0"/>
              <a:t>e</a:t>
            </a:r>
            <a:r>
              <a:rPr lang="de-DE" dirty="0"/>
              <a:t>	</a:t>
            </a:r>
            <a:r>
              <a:rPr lang="de-DE" dirty="0" smtClean="0"/>
              <a:t>Novelle</a:t>
            </a:r>
            <a:endParaRPr lang="cs-CZ" dirty="0" smtClean="0"/>
          </a:p>
          <a:p>
            <a:r>
              <a:rPr lang="de-DE" dirty="0" smtClean="0"/>
              <a:t>Karl Stuart</a:t>
            </a:r>
            <a:r>
              <a:rPr lang="de-DE" dirty="0"/>
              <a:t>			</a:t>
            </a:r>
            <a:r>
              <a:rPr lang="de-DE" dirty="0" smtClean="0"/>
              <a:t>Drama</a:t>
            </a:r>
            <a:endParaRPr lang="cs-CZ" b="1" u="sng" dirty="0" smtClean="0"/>
          </a:p>
          <a:p>
            <a:r>
              <a:rPr lang="de-DE" dirty="0" smtClean="0"/>
              <a:t>Männer </a:t>
            </a:r>
            <a:r>
              <a:rPr lang="de-DE" dirty="0"/>
              <a:t>und </a:t>
            </a:r>
            <a:r>
              <a:rPr lang="de-DE" dirty="0" smtClean="0"/>
              <a:t>Helden</a:t>
            </a:r>
            <a:r>
              <a:rPr lang="cs-CZ" dirty="0"/>
              <a:t>	</a:t>
            </a:r>
            <a:r>
              <a:rPr lang="de-DE" dirty="0" smtClean="0"/>
              <a:t>Balladen</a:t>
            </a:r>
            <a:endParaRPr lang="cs-CZ" dirty="0" smtClean="0"/>
          </a:p>
          <a:p>
            <a:r>
              <a:rPr lang="de-DE" dirty="0" smtClean="0"/>
              <a:t>Ein </a:t>
            </a:r>
            <a:r>
              <a:rPr lang="de-DE" dirty="0"/>
              <a:t>Sommer in </a:t>
            </a:r>
            <a:r>
              <a:rPr lang="de-DE" dirty="0" smtClean="0"/>
              <a:t>London</a:t>
            </a:r>
            <a:r>
              <a:rPr lang="de-DE" dirty="0"/>
              <a:t>	</a:t>
            </a:r>
            <a:r>
              <a:rPr lang="de-DE" dirty="0" smtClean="0"/>
              <a:t>Reisebuch</a:t>
            </a:r>
            <a:endParaRPr lang="cs-CZ" dirty="0" smtClean="0"/>
          </a:p>
          <a:p>
            <a:r>
              <a:rPr lang="de-DE" u="sng" dirty="0" smtClean="0"/>
              <a:t>Romane</a:t>
            </a:r>
            <a:r>
              <a:rPr lang="de-DE" u="sng" dirty="0"/>
              <a:t>:</a:t>
            </a:r>
            <a:r>
              <a:rPr lang="de-DE" dirty="0"/>
              <a:t>	</a:t>
            </a:r>
            <a:r>
              <a:rPr lang="cs-CZ" dirty="0"/>
              <a:t>	</a:t>
            </a:r>
            <a:r>
              <a:rPr lang="de-DE" dirty="0" err="1" smtClean="0"/>
              <a:t>L´Adultera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		</a:t>
            </a:r>
            <a:r>
              <a:rPr lang="cs-CZ" dirty="0" smtClean="0"/>
              <a:t>	</a:t>
            </a:r>
            <a:r>
              <a:rPr lang="de-DE" dirty="0" smtClean="0"/>
              <a:t>Frau </a:t>
            </a:r>
            <a:r>
              <a:rPr lang="de-DE" dirty="0"/>
              <a:t>Jenny </a:t>
            </a:r>
            <a:r>
              <a:rPr lang="de-DE" dirty="0" smtClean="0"/>
              <a:t>Treibel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 		</a:t>
            </a:r>
            <a:r>
              <a:rPr lang="cs-CZ" dirty="0" smtClean="0"/>
              <a:t>	</a:t>
            </a:r>
            <a:r>
              <a:rPr lang="de-DE" dirty="0" smtClean="0"/>
              <a:t>Irrungen</a:t>
            </a:r>
            <a:r>
              <a:rPr lang="de-DE" dirty="0"/>
              <a:t>, </a:t>
            </a:r>
            <a:r>
              <a:rPr lang="de-DE" dirty="0" smtClean="0"/>
              <a:t>Wirrungen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 		</a:t>
            </a:r>
            <a:r>
              <a:rPr lang="cs-CZ" dirty="0" smtClean="0"/>
              <a:t>	</a:t>
            </a:r>
            <a:r>
              <a:rPr lang="de-DE" dirty="0" err="1" smtClean="0"/>
              <a:t>Effi</a:t>
            </a:r>
            <a:r>
              <a:rPr lang="de-DE" dirty="0" smtClean="0"/>
              <a:t> Briest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 		</a:t>
            </a:r>
            <a:r>
              <a:rPr lang="cs-CZ" dirty="0" smtClean="0"/>
              <a:t>	</a:t>
            </a:r>
            <a:r>
              <a:rPr lang="de-DE" dirty="0" err="1" smtClean="0"/>
              <a:t>Stechlin</a:t>
            </a:r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 flipV="1">
            <a:off x="179511" y="1196752"/>
            <a:ext cx="8784977" cy="396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242" name="Picture 2" descr="http://img.zvab.com/member/25938m/411175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80551" y="4581128"/>
            <a:ext cx="2163449" cy="2276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Historischer Hintergrund</a:t>
            </a:r>
            <a:endParaRPr lang="de-DE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smtClean="0"/>
              <a:t>1862 </a:t>
            </a:r>
            <a:r>
              <a:rPr lang="de-DE" dirty="0" smtClean="0"/>
              <a:t>Otto von Bismarck zum preußischen Ministerpräsidenten</a:t>
            </a:r>
          </a:p>
          <a:p>
            <a:r>
              <a:rPr lang="de-DE" dirty="0" smtClean="0"/>
              <a:t>Österreich X </a:t>
            </a:r>
            <a:r>
              <a:rPr lang="de-DE" dirty="0" smtClean="0"/>
              <a:t>Preußen: Schlacht bei </a:t>
            </a:r>
            <a:r>
              <a:rPr lang="de-DE" dirty="0" smtClean="0"/>
              <a:t>Königgrätz</a:t>
            </a:r>
          </a:p>
          <a:p>
            <a:pPr>
              <a:buNone/>
            </a:pPr>
            <a:r>
              <a:rPr lang="cs-CZ" dirty="0" smtClean="0"/>
              <a:t>		 - </a:t>
            </a:r>
            <a:r>
              <a:rPr lang="de-DE" dirty="0" smtClean="0"/>
              <a:t>Preußen gewann</a:t>
            </a:r>
          </a:p>
          <a:p>
            <a:r>
              <a:rPr lang="de-DE" dirty="0" smtClean="0"/>
              <a:t>Norddeutscher Bund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	- </a:t>
            </a:r>
            <a:r>
              <a:rPr lang="de-DE" dirty="0" smtClean="0"/>
              <a:t> </a:t>
            </a:r>
            <a:r>
              <a:rPr lang="cs-CZ" dirty="0" smtClean="0"/>
              <a:t>Otto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de-DE" dirty="0" smtClean="0"/>
              <a:t>Bismarck</a:t>
            </a:r>
            <a:r>
              <a:rPr lang="cs-CZ" dirty="0" smtClean="0"/>
              <a:t> </a:t>
            </a:r>
            <a:r>
              <a:rPr lang="cs-CZ" dirty="0" err="1" smtClean="0"/>
              <a:t>zum</a:t>
            </a:r>
            <a:r>
              <a:rPr lang="cs-CZ" dirty="0" smtClean="0"/>
              <a:t> </a:t>
            </a:r>
            <a:r>
              <a:rPr lang="de-DE" dirty="0" smtClean="0"/>
              <a:t>Bundeskanzler </a:t>
            </a:r>
          </a:p>
          <a:p>
            <a:pPr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 flipV="1">
            <a:off x="179511" y="1196752"/>
            <a:ext cx="8784977" cy="396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Historischer Hintergrund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Deutsch – </a:t>
            </a:r>
            <a:r>
              <a:rPr lang="de-DE" dirty="0" smtClean="0"/>
              <a:t>Französischer </a:t>
            </a:r>
            <a:r>
              <a:rPr lang="de-DE" dirty="0" smtClean="0"/>
              <a:t>Krieg </a:t>
            </a:r>
            <a:r>
              <a:rPr lang="de-DE" dirty="0" smtClean="0"/>
              <a:t>(1870-1871) 	- Frankreich verlor</a:t>
            </a:r>
          </a:p>
          <a:p>
            <a:r>
              <a:rPr lang="de-DE" dirty="0" smtClean="0"/>
              <a:t>Deutschland </a:t>
            </a:r>
            <a:r>
              <a:rPr lang="de-DE" dirty="0" smtClean="0"/>
              <a:t>zu einer </a:t>
            </a:r>
            <a:r>
              <a:rPr lang="de-DE" dirty="0" smtClean="0"/>
              <a:t>Großmach</a:t>
            </a:r>
          </a:p>
          <a:p>
            <a:r>
              <a:rPr lang="de-DE" dirty="0" smtClean="0"/>
              <a:t>Industrialisierung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Bourgeoisie </a:t>
            </a:r>
            <a:r>
              <a:rPr lang="de-DE" dirty="0" smtClean="0"/>
              <a:t>		X		</a:t>
            </a: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Proletariat</a:t>
            </a:r>
          </a:p>
          <a:p>
            <a:pPr>
              <a:buNone/>
            </a:pPr>
            <a:r>
              <a:rPr lang="de-DE" dirty="0" smtClean="0"/>
              <a:t>	 - Privilegien 			14 Arbeitsstunden 					keine Sicherheit</a:t>
            </a:r>
          </a:p>
          <a:p>
            <a:pPr>
              <a:buNone/>
            </a:pPr>
            <a:r>
              <a:rPr lang="de-DE" dirty="0" smtClean="0"/>
              <a:t>						Armut</a:t>
            </a:r>
          </a:p>
        </p:txBody>
      </p:sp>
      <p:cxnSp>
        <p:nvCxnSpPr>
          <p:cNvPr id="4" name="Přímá spojovací čára 3"/>
          <p:cNvCxnSpPr/>
          <p:nvPr/>
        </p:nvCxnSpPr>
        <p:spPr>
          <a:xfrm flipV="1">
            <a:off x="179511" y="1196752"/>
            <a:ext cx="8784977" cy="396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467544" y="4365104"/>
            <a:ext cx="8208912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Poetischen Realismus</a:t>
            </a:r>
            <a:endParaRPr lang="de-DE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deutsche Variante des europäischen </a:t>
            </a:r>
            <a:r>
              <a:rPr lang="de-DE" dirty="0" smtClean="0"/>
              <a:t>Realismus</a:t>
            </a:r>
          </a:p>
          <a:p>
            <a:r>
              <a:rPr lang="de-DE" dirty="0" smtClean="0"/>
              <a:t>die </a:t>
            </a:r>
            <a:r>
              <a:rPr lang="de-DE" dirty="0"/>
              <a:t>kritische Darstellung </a:t>
            </a:r>
            <a:r>
              <a:rPr lang="de-DE" dirty="0" smtClean="0"/>
              <a:t>der Gesellschaft</a:t>
            </a:r>
          </a:p>
          <a:p>
            <a:r>
              <a:rPr lang="de-DE" dirty="0" smtClean="0"/>
              <a:t>das </a:t>
            </a:r>
            <a:r>
              <a:rPr lang="de-DE" dirty="0"/>
              <a:t>Gefühl des </a:t>
            </a:r>
            <a:r>
              <a:rPr lang="de-DE" dirty="0" smtClean="0"/>
              <a:t>Autors</a:t>
            </a:r>
          </a:p>
          <a:p>
            <a:r>
              <a:rPr lang="de-DE" dirty="0" smtClean="0"/>
              <a:t>Mensch in seinem Alltag</a:t>
            </a:r>
          </a:p>
          <a:p>
            <a:r>
              <a:rPr lang="de-DE" dirty="0" smtClean="0"/>
              <a:t>Autoren  - aus dem Bürgertum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cxnSp>
        <p:nvCxnSpPr>
          <p:cNvPr id="4" name="Přímá spojovací čára 3"/>
          <p:cNvCxnSpPr/>
          <p:nvPr/>
        </p:nvCxnSpPr>
        <p:spPr>
          <a:xfrm flipV="1">
            <a:off x="179511" y="1196752"/>
            <a:ext cx="8784977" cy="396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Effi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Briest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Kritik an den Konventionen und Normen der preußischen Gesellschaft</a:t>
            </a:r>
            <a:endParaRPr lang="cs-CZ" dirty="0" smtClean="0"/>
          </a:p>
          <a:p>
            <a:r>
              <a:rPr lang="de-DE" dirty="0" smtClean="0"/>
              <a:t>Hauptthema</a:t>
            </a:r>
            <a:r>
              <a:rPr lang="cs-CZ" dirty="0" smtClean="0"/>
              <a:t>	 - </a:t>
            </a:r>
            <a:r>
              <a:rPr lang="de-DE" dirty="0" smtClean="0"/>
              <a:t>Ehe, Ehebruch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			 - </a:t>
            </a:r>
            <a:r>
              <a:rPr lang="de-DE" dirty="0" smtClean="0"/>
              <a:t>Scheidung, Pflichtgefühl</a:t>
            </a:r>
            <a:br>
              <a:rPr lang="de-DE" dirty="0" smtClean="0"/>
            </a:br>
            <a:r>
              <a:rPr lang="de-DE" dirty="0" smtClean="0"/>
              <a:t>die Rolle der Frauen</a:t>
            </a:r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 flipV="1">
            <a:off x="179511" y="1196752"/>
            <a:ext cx="8784977" cy="396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7170" name="Picture 2" descr="http://www.entrelectores.com/wp-content/uploads/portadas/092010/jkvbltcnpyckqpvvgsfcfgdwk.13572632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3861047"/>
            <a:ext cx="2123727" cy="29969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Inhalt</a:t>
            </a:r>
            <a:endParaRPr lang="de-DE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Effi</a:t>
            </a:r>
            <a:r>
              <a:rPr lang="de-DE" dirty="0" smtClean="0"/>
              <a:t> Briest + Geert von</a:t>
            </a:r>
            <a:r>
              <a:rPr lang="cs-CZ" dirty="0" smtClean="0"/>
              <a:t> </a:t>
            </a:r>
            <a:r>
              <a:rPr lang="de-DE" dirty="0" smtClean="0"/>
              <a:t>Innstetten</a:t>
            </a:r>
            <a:endParaRPr lang="cs-CZ" dirty="0" smtClean="0"/>
          </a:p>
          <a:p>
            <a:r>
              <a:rPr lang="de-DE" dirty="0" smtClean="0"/>
              <a:t>Umzug nach </a:t>
            </a:r>
            <a:r>
              <a:rPr lang="de-DE" dirty="0" err="1" smtClean="0"/>
              <a:t>Kessin</a:t>
            </a:r>
            <a:endParaRPr lang="de-DE" dirty="0" smtClean="0"/>
          </a:p>
          <a:p>
            <a:r>
              <a:rPr lang="de-DE" dirty="0" err="1" smtClean="0"/>
              <a:t>Effi</a:t>
            </a:r>
            <a:r>
              <a:rPr lang="de-DE" dirty="0" smtClean="0"/>
              <a:t>  - häufig allein</a:t>
            </a:r>
          </a:p>
          <a:p>
            <a:r>
              <a:rPr lang="de-DE" dirty="0" smtClean="0"/>
              <a:t>Freundschaft mit dem Apotheker </a:t>
            </a:r>
            <a:r>
              <a:rPr lang="de-DE" dirty="0" err="1" smtClean="0"/>
              <a:t>Gieshübler</a:t>
            </a:r>
            <a:endParaRPr lang="de-DE" dirty="0" smtClean="0"/>
          </a:p>
          <a:p>
            <a:r>
              <a:rPr lang="de-DE" dirty="0" smtClean="0"/>
              <a:t>Die Geburt ihrer Tochter Annie</a:t>
            </a:r>
            <a:endParaRPr lang="cs-CZ" dirty="0" smtClean="0"/>
          </a:p>
          <a:p>
            <a:r>
              <a:rPr lang="de-DE" dirty="0" smtClean="0"/>
              <a:t>Einsamkeit - &gt;eine kurze Affäre mit </a:t>
            </a:r>
            <a:r>
              <a:rPr lang="de-DE" dirty="0" err="1" smtClean="0"/>
              <a:t>Crampas</a:t>
            </a:r>
            <a:endParaRPr lang="de-DE" dirty="0" smtClean="0"/>
          </a:p>
          <a:p>
            <a:r>
              <a:rPr lang="de-DE" dirty="0" smtClean="0"/>
              <a:t>Versetzung </a:t>
            </a:r>
            <a:r>
              <a:rPr lang="de-DE" dirty="0" err="1" smtClean="0"/>
              <a:t>Innstettens</a:t>
            </a:r>
            <a:r>
              <a:rPr lang="de-DE" dirty="0" smtClean="0"/>
              <a:t> nach Berlin</a:t>
            </a:r>
          </a:p>
          <a:p>
            <a:endParaRPr lang="de-DE" dirty="0" smtClean="0"/>
          </a:p>
          <a:p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 flipV="1">
            <a:off x="179511" y="1196752"/>
            <a:ext cx="8784977" cy="396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7" name="Picture 2" descr="http://i3.ytimg.com/vi/bQUofjGS3gU/mq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356" y="0"/>
            <a:ext cx="2895644" cy="16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1980</TotalTime>
  <Words>305</Words>
  <Application>Microsoft Office PowerPoint</Application>
  <PresentationFormat>Předvádění na obrazovce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Theodor Fontane</vt:lpstr>
      <vt:lpstr>Theodor Fontane(1818–1898)</vt:lpstr>
      <vt:lpstr>Theodor Fontane </vt:lpstr>
      <vt:lpstr>Andere Werke</vt:lpstr>
      <vt:lpstr>Historischer Hintergrund</vt:lpstr>
      <vt:lpstr>Historischer Hintergrund</vt:lpstr>
      <vt:lpstr>Poetischen Realismus</vt:lpstr>
      <vt:lpstr>Effi Briest </vt:lpstr>
      <vt:lpstr>Inhalt</vt:lpstr>
      <vt:lpstr>Inhalt</vt:lpstr>
      <vt:lpstr>Snímek 11</vt:lpstr>
      <vt:lpstr>Erstes Kapitel und zweites Kapitel</vt:lpstr>
      <vt:lpstr>Siebenundzwanzigstes Kapitel</vt:lpstr>
      <vt:lpstr>Die Rolle der Frauen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Theodor Fontane</dc:title>
  <dc:creator>Owner</dc:creator>
  <cp:lastModifiedBy>Radi</cp:lastModifiedBy>
  <cp:revision>7</cp:revision>
  <dcterms:created xsi:type="dcterms:W3CDTF">2012-12-08T15:44:01Z</dcterms:created>
  <dcterms:modified xsi:type="dcterms:W3CDTF">2012-12-10T21:29:01Z</dcterms:modified>
</cp:coreProperties>
</file>