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25.9.2012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25.9.2012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25.9.2012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25.9.2012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25.9.2012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25.9.2012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25.9.2012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25.9.2012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25.9.2012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Phr</a:t>
            </a:r>
            <a:r>
              <a:rPr lang="cs-CZ" dirty="0" smtClean="0"/>
              <a:t>. </a:t>
            </a:r>
            <a:r>
              <a:rPr lang="cs-CZ" dirty="0" err="1" smtClean="0"/>
              <a:t>geht</a:t>
            </a:r>
            <a:r>
              <a:rPr lang="cs-CZ" dirty="0" smtClean="0"/>
              <a:t> man durch                      </a:t>
            </a:r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 err="1" smtClean="0"/>
              <a:t>Leben</a:t>
            </a:r>
            <a:r>
              <a:rPr lang="cs-CZ" dirty="0" smtClean="0"/>
              <a:t> 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tx2"/>
                </a:solidFill>
              </a:rPr>
              <a:t>Bauklötze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staunen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</a:p>
          <a:p>
            <a:r>
              <a:rPr lang="cs-CZ" dirty="0" err="1" smtClean="0">
                <a:solidFill>
                  <a:schemeClr val="tx2"/>
                </a:solidFill>
              </a:rPr>
              <a:t>Sich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Eselsbrücken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bauen</a:t>
            </a:r>
            <a:endParaRPr lang="cs-CZ" dirty="0" smtClean="0">
              <a:solidFill>
                <a:schemeClr val="tx2"/>
              </a:solidFill>
            </a:endParaRPr>
          </a:p>
          <a:p>
            <a:r>
              <a:rPr lang="cs-CZ" dirty="0" err="1" smtClean="0">
                <a:solidFill>
                  <a:schemeClr val="tx2"/>
                </a:solidFill>
              </a:rPr>
              <a:t>Einen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Eiertanz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aufführen</a:t>
            </a:r>
            <a:endParaRPr lang="cs-CZ" dirty="0" smtClean="0">
              <a:solidFill>
                <a:schemeClr val="tx2"/>
              </a:solidFill>
            </a:endParaRPr>
          </a:p>
          <a:p>
            <a:r>
              <a:rPr lang="cs-CZ" dirty="0" err="1" smtClean="0">
                <a:solidFill>
                  <a:schemeClr val="tx2"/>
                </a:solidFill>
              </a:rPr>
              <a:t>Nur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Bahnhof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verstehen</a:t>
            </a:r>
            <a:endParaRPr lang="cs-CZ" dirty="0" smtClean="0">
              <a:solidFill>
                <a:schemeClr val="tx2"/>
              </a:solidFill>
            </a:endParaRPr>
          </a:p>
          <a:p>
            <a:r>
              <a:rPr lang="cs-CZ" dirty="0" err="1" smtClean="0">
                <a:solidFill>
                  <a:schemeClr val="tx2"/>
                </a:solidFill>
              </a:rPr>
              <a:t>Eine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lange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Leitung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haben</a:t>
            </a:r>
            <a:endParaRPr lang="cs-CZ" dirty="0" smtClean="0">
              <a:solidFill>
                <a:schemeClr val="tx2"/>
              </a:solidFill>
            </a:endParaRPr>
          </a:p>
          <a:p>
            <a:r>
              <a:rPr lang="cs-CZ" dirty="0" err="1" smtClean="0">
                <a:solidFill>
                  <a:schemeClr val="tx2"/>
                </a:solidFill>
              </a:rPr>
              <a:t>Gar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keinen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Bock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haben</a:t>
            </a:r>
            <a:endParaRPr lang="cs-CZ" dirty="0" smtClean="0">
              <a:solidFill>
                <a:schemeClr val="tx2"/>
              </a:solidFill>
            </a:endParaRPr>
          </a:p>
          <a:p>
            <a:r>
              <a:rPr lang="cs-CZ" dirty="0" smtClean="0">
                <a:solidFill>
                  <a:schemeClr val="tx2"/>
                </a:solidFill>
              </a:rPr>
              <a:t>Die </a:t>
            </a:r>
            <a:r>
              <a:rPr lang="cs-CZ" dirty="0" err="1" smtClean="0">
                <a:solidFill>
                  <a:schemeClr val="tx2"/>
                </a:solidFill>
              </a:rPr>
              <a:t>Gelegenheit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beim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Schopf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packen</a:t>
            </a:r>
            <a:endParaRPr lang="cs-CZ" dirty="0" smtClean="0">
              <a:solidFill>
                <a:schemeClr val="tx2"/>
              </a:solidFill>
            </a:endParaRPr>
          </a:p>
          <a:p>
            <a:r>
              <a:rPr lang="cs-CZ" dirty="0" smtClean="0">
                <a:solidFill>
                  <a:schemeClr val="tx2"/>
                </a:solidFill>
              </a:rPr>
              <a:t>Die </a:t>
            </a:r>
            <a:r>
              <a:rPr lang="cs-CZ" dirty="0" err="1" smtClean="0">
                <a:solidFill>
                  <a:schemeClr val="tx2"/>
                </a:solidFill>
              </a:rPr>
              <a:t>Flinte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ins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Korn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werfen</a:t>
            </a:r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Variationen</a:t>
            </a:r>
            <a:r>
              <a:rPr lang="cs-CZ" dirty="0" smtClean="0"/>
              <a:t> der </a:t>
            </a:r>
            <a:r>
              <a:rPr lang="cs-CZ" dirty="0" err="1" smtClean="0"/>
              <a:t>Phraseologismen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dirty="0" smtClean="0">
                <a:solidFill>
                  <a:schemeClr val="tx2"/>
                </a:solidFill>
                <a:cs typeface="Calibri" pitchFamily="34" charset="0"/>
              </a:rPr>
              <a:t/>
            </a:r>
            <a:br>
              <a:rPr lang="cs-CZ" dirty="0" smtClean="0">
                <a:solidFill>
                  <a:schemeClr val="tx2"/>
                </a:solidFill>
                <a:cs typeface="Calibri" pitchFamily="34" charset="0"/>
              </a:rPr>
            </a:br>
            <a:r>
              <a:rPr lang="cs-CZ" dirty="0" smtClean="0">
                <a:solidFill>
                  <a:schemeClr val="tx2"/>
                </a:solidFill>
                <a:cs typeface="Calibri" pitchFamily="34" charset="0"/>
              </a:rPr>
              <a:t>U</a:t>
            </a:r>
            <a:r>
              <a:rPr lang="de-DE" dirty="0" err="1" smtClean="0">
                <a:solidFill>
                  <a:schemeClr val="tx2"/>
                </a:solidFill>
                <a:cs typeface="Calibri" pitchFamily="34" charset="0"/>
              </a:rPr>
              <a:t>suelle</a:t>
            </a:r>
            <a:r>
              <a:rPr lang="de-DE" i="1" dirty="0" smtClean="0">
                <a:solidFill>
                  <a:schemeClr val="tx2"/>
                </a:solidFill>
                <a:cs typeface="Calibri" pitchFamily="34" charset="0"/>
              </a:rPr>
              <a:t> </a:t>
            </a:r>
            <a:r>
              <a:rPr lang="de-DE" dirty="0" smtClean="0">
                <a:solidFill>
                  <a:schemeClr val="tx2"/>
                </a:solidFill>
                <a:cs typeface="Calibri" pitchFamily="34" charset="0"/>
              </a:rPr>
              <a:t>Veränderungsmöglichkeiten im </a:t>
            </a:r>
            <a:r>
              <a:rPr lang="de-DE" dirty="0" err="1" smtClean="0">
                <a:solidFill>
                  <a:schemeClr val="tx2"/>
                </a:solidFill>
                <a:cs typeface="Calibri" pitchFamily="34" charset="0"/>
              </a:rPr>
              <a:t>Lexembestand</a:t>
            </a:r>
            <a:r>
              <a:rPr lang="de-DE" dirty="0" smtClean="0">
                <a:solidFill>
                  <a:schemeClr val="tx2"/>
                </a:solidFill>
                <a:cs typeface="Calibri" pitchFamily="34" charset="0"/>
              </a:rPr>
              <a:t> eines </a:t>
            </a:r>
            <a:r>
              <a:rPr lang="de-DE" dirty="0" err="1" smtClean="0">
                <a:solidFill>
                  <a:schemeClr val="tx2"/>
                </a:solidFill>
                <a:cs typeface="Calibri" pitchFamily="34" charset="0"/>
              </a:rPr>
              <a:t>Ph</a:t>
            </a:r>
            <a:r>
              <a:rPr lang="cs-CZ" dirty="0" smtClean="0">
                <a:solidFill>
                  <a:schemeClr val="tx2"/>
                </a:solidFill>
                <a:cs typeface="Calibri" pitchFamily="34" charset="0"/>
              </a:rPr>
              <a:t>r., </a:t>
            </a:r>
          </a:p>
          <a:p>
            <a:pPr>
              <a:buFont typeface="Wingdings 2" pitchFamily="18" charset="2"/>
              <a:buNone/>
            </a:pPr>
            <a:r>
              <a:rPr lang="cs-CZ" dirty="0" smtClean="0">
                <a:solidFill>
                  <a:schemeClr val="tx2"/>
                </a:solidFill>
                <a:cs typeface="Calibri" pitchFamily="34" charset="0"/>
              </a:rPr>
              <a:t>   </a:t>
            </a:r>
            <a:r>
              <a:rPr lang="de-DE" dirty="0" smtClean="0">
                <a:solidFill>
                  <a:schemeClr val="tx2"/>
                </a:solidFill>
                <a:cs typeface="Calibri" pitchFamily="34" charset="0"/>
              </a:rPr>
              <a:t>ohne dass die phraseologische Bedeutung des jeweiligen Ausdrucks zerstört wird</a:t>
            </a:r>
            <a:endParaRPr lang="cs-CZ" dirty="0" smtClean="0">
              <a:solidFill>
                <a:schemeClr val="tx2"/>
              </a:solidFill>
              <a:cs typeface="Calibri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err="1" smtClean="0"/>
              <a:t>Beispiel</a:t>
            </a:r>
            <a:r>
              <a:rPr lang="cs-CZ" sz="4000" dirty="0" smtClean="0"/>
              <a:t> </a:t>
            </a:r>
            <a:r>
              <a:rPr lang="cs-CZ" sz="4000" dirty="0" err="1" smtClean="0"/>
              <a:t>einer</a:t>
            </a:r>
            <a:r>
              <a:rPr lang="cs-CZ" sz="4000" dirty="0" smtClean="0"/>
              <a:t> </a:t>
            </a:r>
            <a:r>
              <a:rPr lang="cs-CZ" sz="4000" dirty="0" err="1" smtClean="0"/>
              <a:t>Variation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>
                <a:solidFill>
                  <a:schemeClr val="tx2"/>
                </a:solidFill>
              </a:rPr>
              <a:t>Mit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beiden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Beinen</a:t>
            </a:r>
            <a:r>
              <a:rPr lang="cs-CZ" dirty="0" smtClean="0">
                <a:solidFill>
                  <a:schemeClr val="tx2"/>
                </a:solidFill>
              </a:rPr>
              <a:t> / </a:t>
            </a:r>
            <a:r>
              <a:rPr lang="cs-CZ" dirty="0" err="1" smtClean="0">
                <a:solidFill>
                  <a:schemeClr val="tx2"/>
                </a:solidFill>
              </a:rPr>
              <a:t>Füßen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im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Leben</a:t>
            </a:r>
            <a:r>
              <a:rPr lang="cs-CZ" dirty="0" smtClean="0">
                <a:solidFill>
                  <a:schemeClr val="tx2"/>
                </a:solidFill>
              </a:rPr>
              <a:t> / (fest) </a:t>
            </a:r>
            <a:r>
              <a:rPr lang="cs-CZ" dirty="0" err="1" smtClean="0">
                <a:solidFill>
                  <a:schemeClr val="tx2"/>
                </a:solidFill>
              </a:rPr>
              <a:t>auf</a:t>
            </a:r>
            <a:r>
              <a:rPr lang="cs-CZ" dirty="0" smtClean="0">
                <a:solidFill>
                  <a:schemeClr val="tx2"/>
                </a:solidFill>
              </a:rPr>
              <a:t> der </a:t>
            </a:r>
            <a:r>
              <a:rPr lang="cs-CZ" dirty="0" err="1" smtClean="0">
                <a:solidFill>
                  <a:schemeClr val="tx2"/>
                </a:solidFill>
              </a:rPr>
              <a:t>Erde</a:t>
            </a:r>
            <a:r>
              <a:rPr lang="cs-CZ" dirty="0" smtClean="0">
                <a:solidFill>
                  <a:schemeClr val="tx2"/>
                </a:solidFill>
              </a:rPr>
              <a:t> stehen</a:t>
            </a:r>
            <a:endParaRPr lang="cs-CZ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err="1" smtClean="0"/>
              <a:t>Modifikationen</a:t>
            </a:r>
            <a:r>
              <a:rPr lang="cs-CZ" dirty="0" smtClean="0"/>
              <a:t> der </a:t>
            </a:r>
            <a:r>
              <a:rPr lang="cs-CZ" dirty="0" err="1" smtClean="0"/>
              <a:t>Phr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	</a:t>
            </a:r>
            <a:br>
              <a:rPr lang="cs-CZ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</a:br>
            <a:r>
              <a:rPr lang="cs-CZ" dirty="0" smtClean="0">
                <a:solidFill>
                  <a:schemeClr val="tx2"/>
                </a:solidFill>
                <a:cs typeface="Calibri" pitchFamily="34" charset="0"/>
              </a:rPr>
              <a:t>O</a:t>
            </a:r>
            <a:r>
              <a:rPr lang="de-DE" dirty="0" err="1" smtClean="0">
                <a:solidFill>
                  <a:schemeClr val="tx2"/>
                </a:solidFill>
                <a:cs typeface="Calibri" pitchFamily="34" charset="0"/>
              </a:rPr>
              <a:t>kkasionelle</a:t>
            </a:r>
            <a:r>
              <a:rPr lang="de-DE" dirty="0" smtClean="0">
                <a:solidFill>
                  <a:schemeClr val="tx2"/>
                </a:solidFill>
                <a:cs typeface="Calibri" pitchFamily="34" charset="0"/>
              </a:rPr>
              <a:t> für die Zwecke eines Textes hergestellte Abwandlungen eines </a:t>
            </a:r>
            <a:r>
              <a:rPr lang="de-DE" dirty="0" err="1" smtClean="0">
                <a:solidFill>
                  <a:schemeClr val="tx2"/>
                </a:solidFill>
                <a:cs typeface="Calibri" pitchFamily="34" charset="0"/>
              </a:rPr>
              <a:t>Phr</a:t>
            </a:r>
            <a:r>
              <a:rPr lang="de-DE" dirty="0" smtClean="0">
                <a:solidFill>
                  <a:schemeClr val="tx2"/>
                </a:solidFill>
                <a:cs typeface="Calibri" pitchFamily="34" charset="0"/>
              </a:rPr>
              <a:t>.</a:t>
            </a:r>
            <a:endParaRPr lang="cs-CZ" dirty="0" smtClean="0">
              <a:solidFill>
                <a:schemeClr val="tx2"/>
              </a:solidFill>
              <a:cs typeface="Calibri" pitchFamily="34" charset="0"/>
            </a:endParaRPr>
          </a:p>
          <a:p>
            <a:pPr>
              <a:buFont typeface="Wingdings 2" pitchFamily="18" charset="2"/>
              <a:buNone/>
            </a:pPr>
            <a:r>
              <a:rPr lang="cs-CZ" dirty="0" smtClean="0">
                <a:solidFill>
                  <a:schemeClr val="tx2"/>
                </a:solidFill>
                <a:cs typeface="Calibri" pitchFamily="34" charset="0"/>
              </a:rPr>
              <a:t>	</a:t>
            </a:r>
            <a:r>
              <a:rPr lang="cs-CZ" dirty="0" err="1" smtClean="0">
                <a:solidFill>
                  <a:schemeClr val="tx2"/>
                </a:solidFill>
                <a:cs typeface="Calibri" pitchFamily="34" charset="0"/>
              </a:rPr>
              <a:t>Dieser</a:t>
            </a:r>
            <a:r>
              <a:rPr lang="cs-CZ" dirty="0" smtClean="0">
                <a:solidFill>
                  <a:schemeClr val="tx2"/>
                </a:solidFill>
                <a:cs typeface="Calibri" pitchFamily="34" charset="0"/>
              </a:rPr>
              <a:t> Aspekt </a:t>
            </a:r>
            <a:r>
              <a:rPr lang="cs-CZ" dirty="0" err="1" smtClean="0">
                <a:solidFill>
                  <a:schemeClr val="tx2"/>
                </a:solidFill>
                <a:cs typeface="Calibri" pitchFamily="34" charset="0"/>
              </a:rPr>
              <a:t>spielt</a:t>
            </a:r>
            <a:r>
              <a:rPr lang="cs-CZ" dirty="0" smtClean="0">
                <a:solidFill>
                  <a:schemeClr val="tx2"/>
                </a:solidFill>
                <a:cs typeface="Calibri" pitchFamily="34" charset="0"/>
              </a:rPr>
              <a:t> </a:t>
            </a:r>
            <a:r>
              <a:rPr lang="cs-CZ" dirty="0" err="1" smtClean="0">
                <a:solidFill>
                  <a:schemeClr val="tx2"/>
                </a:solidFill>
                <a:cs typeface="Calibri" pitchFamily="34" charset="0"/>
              </a:rPr>
              <a:t>besonders</a:t>
            </a:r>
            <a:r>
              <a:rPr lang="cs-CZ" dirty="0" smtClean="0">
                <a:solidFill>
                  <a:schemeClr val="tx2"/>
                </a:solidFill>
                <a:cs typeface="Calibri" pitchFamily="34" charset="0"/>
              </a:rPr>
              <a:t> </a:t>
            </a:r>
            <a:r>
              <a:rPr lang="de-DE" dirty="0" smtClean="0">
                <a:solidFill>
                  <a:schemeClr val="tx2"/>
                </a:solidFill>
                <a:cs typeface="Calibri" pitchFamily="34" charset="0"/>
              </a:rPr>
              <a:t>für den kreativen Umgang mit </a:t>
            </a:r>
            <a:r>
              <a:rPr lang="de-DE" dirty="0" err="1" smtClean="0">
                <a:solidFill>
                  <a:schemeClr val="tx2"/>
                </a:solidFill>
                <a:cs typeface="Calibri" pitchFamily="34" charset="0"/>
              </a:rPr>
              <a:t>Phr</a:t>
            </a:r>
            <a:r>
              <a:rPr lang="cs-CZ" dirty="0" smtClean="0">
                <a:solidFill>
                  <a:schemeClr val="tx2"/>
                </a:solidFill>
                <a:cs typeface="Calibri" pitchFamily="34" charset="0"/>
              </a:rPr>
              <a:t>. i</a:t>
            </a:r>
            <a:r>
              <a:rPr lang="de-DE" dirty="0" smtClean="0">
                <a:solidFill>
                  <a:schemeClr val="tx2"/>
                </a:solidFill>
                <a:cs typeface="Calibri" pitchFamily="34" charset="0"/>
              </a:rPr>
              <a:t>n</a:t>
            </a:r>
            <a:r>
              <a:rPr lang="cs-CZ" dirty="0" smtClean="0">
                <a:solidFill>
                  <a:schemeClr val="tx2"/>
                </a:solidFill>
                <a:cs typeface="Calibri" pitchFamily="34" charset="0"/>
              </a:rPr>
              <a:t>  </a:t>
            </a:r>
            <a:r>
              <a:rPr lang="de-DE" dirty="0" smtClean="0">
                <a:solidFill>
                  <a:schemeClr val="tx2"/>
                </a:solidFill>
                <a:cs typeface="Calibri" pitchFamily="34" charset="0"/>
              </a:rPr>
              <a:t>Werbetexten</a:t>
            </a:r>
            <a:r>
              <a:rPr lang="cs-CZ" dirty="0" smtClean="0">
                <a:solidFill>
                  <a:schemeClr val="tx2"/>
                </a:solidFill>
                <a:cs typeface="Calibri" pitchFamily="34" charset="0"/>
              </a:rPr>
              <a:t>, </a:t>
            </a:r>
            <a:r>
              <a:rPr lang="cs-CZ" dirty="0" err="1" smtClean="0">
                <a:solidFill>
                  <a:schemeClr val="tx2"/>
                </a:solidFill>
                <a:cs typeface="Calibri" pitchFamily="34" charset="0"/>
              </a:rPr>
              <a:t>Anekdoten</a:t>
            </a:r>
            <a:r>
              <a:rPr lang="de-DE" dirty="0" smtClean="0">
                <a:solidFill>
                  <a:schemeClr val="tx2"/>
                </a:solidFill>
                <a:cs typeface="Calibri" pitchFamily="34" charset="0"/>
              </a:rPr>
              <a:t>, in Zeitungsglossen, </a:t>
            </a:r>
            <a:r>
              <a:rPr lang="cs-CZ" dirty="0" smtClean="0">
                <a:solidFill>
                  <a:schemeClr val="tx2"/>
                </a:solidFill>
                <a:cs typeface="Calibri" pitchFamily="34" charset="0"/>
              </a:rPr>
              <a:t>in der Literatur </a:t>
            </a:r>
            <a:r>
              <a:rPr lang="de-DE" dirty="0" smtClean="0">
                <a:solidFill>
                  <a:schemeClr val="tx2"/>
                </a:solidFill>
                <a:cs typeface="Calibri" pitchFamily="34" charset="0"/>
              </a:rPr>
              <a:t>usw. </a:t>
            </a:r>
            <a:r>
              <a:rPr lang="cs-CZ" dirty="0" err="1" smtClean="0">
                <a:solidFill>
                  <a:schemeClr val="tx2"/>
                </a:solidFill>
                <a:cs typeface="Calibri" pitchFamily="34" charset="0"/>
              </a:rPr>
              <a:t>eine</a:t>
            </a:r>
            <a:r>
              <a:rPr lang="cs-CZ" dirty="0" smtClean="0">
                <a:solidFill>
                  <a:schemeClr val="tx2"/>
                </a:solidFill>
                <a:cs typeface="Calibri" pitchFamily="34" charset="0"/>
              </a:rPr>
              <a:t> </a:t>
            </a:r>
            <a:r>
              <a:rPr lang="cs-CZ" dirty="0" err="1" smtClean="0">
                <a:solidFill>
                  <a:schemeClr val="tx2"/>
                </a:solidFill>
                <a:cs typeface="Calibri" pitchFamily="34" charset="0"/>
              </a:rPr>
              <a:t>wichtige</a:t>
            </a:r>
            <a:r>
              <a:rPr lang="cs-CZ" dirty="0" smtClean="0">
                <a:solidFill>
                  <a:schemeClr val="tx2"/>
                </a:solidFill>
                <a:cs typeface="Calibri" pitchFamily="34" charset="0"/>
              </a:rPr>
              <a:t> </a:t>
            </a:r>
            <a:r>
              <a:rPr lang="cs-CZ" dirty="0" err="1" smtClean="0">
                <a:solidFill>
                  <a:schemeClr val="tx2"/>
                </a:solidFill>
                <a:cs typeface="Calibri" pitchFamily="34" charset="0"/>
              </a:rPr>
              <a:t>Rolle</a:t>
            </a:r>
            <a:endParaRPr lang="cs-CZ" dirty="0" smtClean="0">
              <a:solidFill>
                <a:schemeClr val="tx2"/>
              </a:solidFill>
              <a:cs typeface="Calibri" pitchFamily="34" charset="0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err="1" smtClean="0"/>
              <a:t>Beispiel</a:t>
            </a:r>
            <a:r>
              <a:rPr lang="cs-CZ" sz="4000" dirty="0" smtClean="0"/>
              <a:t> der </a:t>
            </a:r>
            <a:r>
              <a:rPr lang="cs-CZ" sz="4000" dirty="0" err="1" smtClean="0"/>
              <a:t>Modifikation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dirty="0" err="1" smtClean="0">
                <a:solidFill>
                  <a:schemeClr val="tx2"/>
                </a:solidFill>
              </a:rPr>
              <a:t>Synonymische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Substitution</a:t>
            </a:r>
            <a:r>
              <a:rPr lang="cs-CZ" dirty="0" smtClean="0">
                <a:solidFill>
                  <a:schemeClr val="tx2"/>
                </a:solidFill>
              </a:rPr>
              <a:t>:</a:t>
            </a:r>
            <a:br>
              <a:rPr lang="cs-CZ" dirty="0" smtClean="0">
                <a:solidFill>
                  <a:schemeClr val="tx2"/>
                </a:solidFill>
              </a:rPr>
            </a:br>
            <a:r>
              <a:rPr lang="cs-CZ" dirty="0" smtClean="0">
                <a:solidFill>
                  <a:schemeClr val="tx2"/>
                </a:solidFill>
              </a:rPr>
              <a:t>Futurum vs. </a:t>
            </a:r>
            <a:r>
              <a:rPr lang="cs-CZ" dirty="0" err="1" smtClean="0">
                <a:solidFill>
                  <a:schemeClr val="tx2"/>
                </a:solidFill>
              </a:rPr>
              <a:t>Zukunft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dirty="0" err="1" smtClean="0">
                <a:solidFill>
                  <a:schemeClr val="tx2"/>
                </a:solidFill>
              </a:rPr>
              <a:t>Modifikation</a:t>
            </a:r>
            <a:r>
              <a:rPr lang="cs-CZ" dirty="0" smtClean="0">
                <a:solidFill>
                  <a:schemeClr val="tx2"/>
                </a:solidFill>
              </a:rPr>
              <a:t> der </a:t>
            </a:r>
            <a:r>
              <a:rPr lang="cs-CZ" dirty="0" err="1" smtClean="0">
                <a:solidFill>
                  <a:schemeClr val="tx2"/>
                </a:solidFill>
              </a:rPr>
              <a:t>Kollokation</a:t>
            </a:r>
            <a:r>
              <a:rPr lang="cs-CZ" dirty="0" smtClean="0">
                <a:solidFill>
                  <a:schemeClr val="tx2"/>
                </a:solidFill>
              </a:rPr>
              <a:t>:                         a</a:t>
            </a:r>
            <a:r>
              <a:rPr lang="de-DE" dirty="0" err="1" smtClean="0">
                <a:solidFill>
                  <a:schemeClr val="tx2"/>
                </a:solidFill>
              </a:rPr>
              <a:t>uf</a:t>
            </a:r>
            <a:r>
              <a:rPr lang="de-DE" dirty="0" smtClean="0">
                <a:solidFill>
                  <a:schemeClr val="tx2"/>
                </a:solidFill>
              </a:rPr>
              <a:t> die </a:t>
            </a:r>
            <a:r>
              <a:rPr lang="de-DE" i="1" dirty="0" smtClean="0">
                <a:solidFill>
                  <a:schemeClr val="tx2"/>
                </a:solidFill>
              </a:rPr>
              <a:t>Zukunft </a:t>
            </a:r>
            <a:r>
              <a:rPr lang="de-DE" dirty="0" smtClean="0">
                <a:solidFill>
                  <a:schemeClr val="tx2"/>
                </a:solidFill>
              </a:rPr>
              <a:t>anstoßen</a:t>
            </a:r>
            <a:endParaRPr lang="cs-CZ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J.Hiršal</a:t>
            </a:r>
            <a:r>
              <a:rPr lang="cs-CZ" dirty="0" smtClean="0"/>
              <a:t>: Mezi časy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 </a:t>
            </a:r>
          </a:p>
          <a:p>
            <a:pPr>
              <a:buNone/>
            </a:pPr>
            <a:r>
              <a:rPr lang="cs-CZ" dirty="0" smtClean="0">
                <a:solidFill>
                  <a:schemeClr val="tx2"/>
                </a:solidFill>
              </a:rPr>
              <a:t>Perfektum s imperfektem </a:t>
            </a:r>
          </a:p>
          <a:p>
            <a:pPr>
              <a:buNone/>
            </a:pPr>
            <a:r>
              <a:rPr lang="cs-CZ" dirty="0" smtClean="0">
                <a:solidFill>
                  <a:schemeClr val="tx2"/>
                </a:solidFill>
              </a:rPr>
              <a:t>zpili se sektem. </a:t>
            </a:r>
          </a:p>
          <a:p>
            <a:pPr>
              <a:buNone/>
            </a:pPr>
            <a:r>
              <a:rPr lang="cs-CZ" u="sng" dirty="0" smtClean="0">
                <a:solidFill>
                  <a:schemeClr val="tx2"/>
                </a:solidFill>
              </a:rPr>
              <a:t>Na futurum cink přípitek</a:t>
            </a:r>
          </a:p>
          <a:p>
            <a:pPr>
              <a:buNone/>
            </a:pPr>
            <a:r>
              <a:rPr lang="cs-CZ" dirty="0" smtClean="0">
                <a:solidFill>
                  <a:schemeClr val="tx2"/>
                </a:solidFill>
              </a:rPr>
              <a:t>(nebylo žádných námitek).</a:t>
            </a:r>
          </a:p>
          <a:p>
            <a:pPr>
              <a:buNone/>
            </a:pPr>
            <a:r>
              <a:rPr lang="cs-CZ" dirty="0" smtClean="0">
                <a:solidFill>
                  <a:schemeClr val="tx2"/>
                </a:solidFill>
              </a:rPr>
              <a:t>	</a:t>
            </a:r>
          </a:p>
          <a:p>
            <a:pPr>
              <a:buNone/>
            </a:pPr>
            <a:r>
              <a:rPr lang="cs-CZ" dirty="0" smtClean="0">
                <a:solidFill>
                  <a:schemeClr val="tx2"/>
                </a:solidFill>
              </a:rPr>
              <a:t>Plusquamperfektum a futurum </a:t>
            </a:r>
            <a:r>
              <a:rPr lang="cs-CZ" dirty="0" err="1" smtClean="0">
                <a:solidFill>
                  <a:schemeClr val="tx2"/>
                </a:solidFill>
              </a:rPr>
              <a:t>exaktum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</a:p>
          <a:p>
            <a:pPr>
              <a:buNone/>
            </a:pPr>
            <a:r>
              <a:rPr lang="cs-CZ" dirty="0" smtClean="0">
                <a:solidFill>
                  <a:schemeClr val="tx2"/>
                </a:solidFill>
              </a:rPr>
              <a:t>jen mrkali k těm faktům.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E. Bondy: Mezi časy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chemeClr val="tx2"/>
                </a:solidFill>
              </a:rPr>
              <a:t>Perfekt a Imperfekt</a:t>
            </a:r>
          </a:p>
          <a:p>
            <a:pPr>
              <a:buNone/>
            </a:pPr>
            <a:r>
              <a:rPr lang="cs-CZ" dirty="0" smtClean="0">
                <a:solidFill>
                  <a:schemeClr val="tx2"/>
                </a:solidFill>
              </a:rPr>
              <a:t>pili sekt.</a:t>
            </a:r>
          </a:p>
          <a:p>
            <a:pPr>
              <a:buNone/>
            </a:pPr>
            <a:r>
              <a:rPr lang="cs-CZ" u="sng" dirty="0" smtClean="0">
                <a:solidFill>
                  <a:schemeClr val="tx2"/>
                </a:solidFill>
              </a:rPr>
              <a:t>Pustili se do Futura</a:t>
            </a:r>
            <a:endParaRPr lang="cs-CZ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chemeClr val="tx2"/>
                </a:solidFill>
              </a:rPr>
              <a:t>(snad aby jim půjčil </a:t>
            </a:r>
            <a:r>
              <a:rPr lang="cs-CZ" dirty="0" err="1" smtClean="0">
                <a:solidFill>
                  <a:schemeClr val="tx2"/>
                </a:solidFill>
              </a:rPr>
              <a:t>bůra</a:t>
            </a:r>
            <a:r>
              <a:rPr lang="cs-CZ" dirty="0" smtClean="0">
                <a:solidFill>
                  <a:schemeClr val="tx2"/>
                </a:solidFill>
              </a:rPr>
              <a:t>).</a:t>
            </a:r>
          </a:p>
          <a:p>
            <a:pPr>
              <a:buNone/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chemeClr val="tx2"/>
                </a:solidFill>
              </a:rPr>
              <a:t>Plusquamperfekt a Futurum II</a:t>
            </a:r>
          </a:p>
          <a:p>
            <a:pPr>
              <a:buNone/>
            </a:pPr>
            <a:r>
              <a:rPr lang="cs-CZ" dirty="0" smtClean="0">
                <a:solidFill>
                  <a:schemeClr val="tx2"/>
                </a:solidFill>
              </a:rPr>
              <a:t>mžourali na chodbě.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/>
              <a:t>Der </a:t>
            </a:r>
            <a:r>
              <a:rPr lang="cs-CZ" sz="4000" dirty="0" err="1" smtClean="0"/>
              <a:t>Klügere</a:t>
            </a:r>
            <a:r>
              <a:rPr lang="cs-CZ" sz="4000" dirty="0" smtClean="0"/>
              <a:t> </a:t>
            </a:r>
            <a:r>
              <a:rPr lang="cs-CZ" sz="4000" dirty="0" err="1" smtClean="0"/>
              <a:t>kippt</a:t>
            </a:r>
            <a:r>
              <a:rPr lang="cs-CZ" sz="4000" dirty="0" smtClean="0"/>
              <a:t> nach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>
                <a:solidFill>
                  <a:schemeClr val="tx2"/>
                </a:solidFill>
              </a:rPr>
              <a:t>Modifikation</a:t>
            </a:r>
            <a:r>
              <a:rPr lang="cs-CZ" dirty="0" smtClean="0">
                <a:solidFill>
                  <a:schemeClr val="tx2"/>
                </a:solidFill>
              </a:rPr>
              <a:t> des </a:t>
            </a:r>
            <a:r>
              <a:rPr lang="cs-CZ" dirty="0" err="1" smtClean="0">
                <a:solidFill>
                  <a:schemeClr val="tx2"/>
                </a:solidFill>
              </a:rPr>
              <a:t>Phraseologismus</a:t>
            </a:r>
            <a:r>
              <a:rPr lang="cs-CZ" dirty="0" smtClean="0">
                <a:solidFill>
                  <a:schemeClr val="tx2"/>
                </a:solidFill>
              </a:rPr>
              <a:t> =</a:t>
            </a:r>
          </a:p>
          <a:p>
            <a:pPr algn="ctr">
              <a:buNone/>
            </a:pPr>
            <a:r>
              <a:rPr lang="cs-CZ" dirty="0" smtClean="0">
                <a:solidFill>
                  <a:schemeClr val="tx2"/>
                </a:solidFill>
              </a:rPr>
              <a:t>Der </a:t>
            </a:r>
            <a:r>
              <a:rPr lang="cs-CZ" dirty="0" err="1" smtClean="0">
                <a:solidFill>
                  <a:schemeClr val="tx2"/>
                </a:solidFill>
              </a:rPr>
              <a:t>Klügere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gibt</a:t>
            </a:r>
            <a:r>
              <a:rPr lang="cs-CZ" dirty="0" smtClean="0">
                <a:solidFill>
                  <a:schemeClr val="tx2"/>
                </a:solidFill>
              </a:rPr>
              <a:t> nach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Motto </a:t>
            </a:r>
            <a:r>
              <a:rPr lang="cs-CZ" dirty="0" err="1" smtClean="0"/>
              <a:t>für</a:t>
            </a:r>
            <a:r>
              <a:rPr lang="cs-CZ" dirty="0" smtClean="0"/>
              <a:t> </a:t>
            </a:r>
            <a:r>
              <a:rPr lang="cs-CZ" dirty="0" err="1" smtClean="0"/>
              <a:t>diesen</a:t>
            </a:r>
            <a:r>
              <a:rPr lang="cs-CZ" dirty="0" smtClean="0"/>
              <a:t> </a:t>
            </a:r>
            <a:r>
              <a:rPr lang="cs-CZ" dirty="0" err="1" smtClean="0"/>
              <a:t>Abend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cs-CZ" dirty="0" err="1" smtClean="0">
                <a:solidFill>
                  <a:schemeClr val="tx2"/>
                </a:solidFill>
              </a:rPr>
              <a:t>Wer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mit</a:t>
            </a:r>
            <a:r>
              <a:rPr lang="cs-CZ" dirty="0" smtClean="0">
                <a:solidFill>
                  <a:schemeClr val="tx2"/>
                </a:solidFill>
              </a:rPr>
              <a:t> den </a:t>
            </a:r>
            <a:r>
              <a:rPr lang="cs-CZ" dirty="0" err="1" smtClean="0">
                <a:solidFill>
                  <a:schemeClr val="tx2"/>
                </a:solidFill>
              </a:rPr>
              <a:t>Hühnern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schlafen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geht</a:t>
            </a:r>
            <a:r>
              <a:rPr lang="cs-CZ" dirty="0" smtClean="0">
                <a:solidFill>
                  <a:schemeClr val="tx2"/>
                </a:solidFill>
              </a:rPr>
              <a:t>,</a:t>
            </a:r>
          </a:p>
          <a:p>
            <a:pPr>
              <a:buNone/>
            </a:pPr>
            <a:r>
              <a:rPr lang="cs-CZ" dirty="0" err="1" smtClean="0">
                <a:solidFill>
                  <a:schemeClr val="tx2"/>
                </a:solidFill>
              </a:rPr>
              <a:t>kann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nicht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mit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einem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Kater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aufwachen</a:t>
            </a:r>
            <a:r>
              <a:rPr lang="cs-CZ" dirty="0" smtClean="0">
                <a:solidFill>
                  <a:schemeClr val="tx2"/>
                </a:solidFill>
              </a:rPr>
              <a:t>. </a:t>
            </a:r>
            <a:endParaRPr lang="cs-CZ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326</TotalTime>
  <Words>134</Words>
  <Application>Microsoft Office PowerPoint</Application>
  <PresentationFormat>Předvádění na obrazovce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Slunovrat</vt:lpstr>
      <vt:lpstr>Mit Phr. geht man durch                      das Leben …</vt:lpstr>
      <vt:lpstr>Variationen der Phraseologismen</vt:lpstr>
      <vt:lpstr>Beispiel einer Variation</vt:lpstr>
      <vt:lpstr>Modifikationen der Phr.</vt:lpstr>
      <vt:lpstr>Beispiel der Modifikation</vt:lpstr>
      <vt:lpstr>J.Hiršal: Mezi časy</vt:lpstr>
      <vt:lpstr>E. Bondy: Mezi časy</vt:lpstr>
      <vt:lpstr>Der Klügere kippt nach</vt:lpstr>
      <vt:lpstr>Motto für diesen Abend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 ist eigentlich ein Phraseologismus?</dc:title>
  <dc:creator>Milada Bobková</dc:creator>
  <cp:lastModifiedBy>Milada Bobková</cp:lastModifiedBy>
  <cp:revision>45</cp:revision>
  <dcterms:created xsi:type="dcterms:W3CDTF">2012-07-11T12:44:44Z</dcterms:created>
  <dcterms:modified xsi:type="dcterms:W3CDTF">2012-09-25T06:03:44Z</dcterms:modified>
</cp:coreProperties>
</file>