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0"/>
  </p:handoutMasterIdLst>
  <p:sldIdLst>
    <p:sldId id="327" r:id="rId2"/>
    <p:sldId id="328" r:id="rId3"/>
    <p:sldId id="329" r:id="rId4"/>
    <p:sldId id="330" r:id="rId5"/>
    <p:sldId id="343" r:id="rId6"/>
    <p:sldId id="342" r:id="rId7"/>
    <p:sldId id="331" r:id="rId8"/>
    <p:sldId id="332" r:id="rId9"/>
    <p:sldId id="341" r:id="rId10"/>
    <p:sldId id="335" r:id="rId11"/>
    <p:sldId id="336" r:id="rId12"/>
    <p:sldId id="337" r:id="rId13"/>
    <p:sldId id="333" r:id="rId14"/>
    <p:sldId id="325" r:id="rId15"/>
    <p:sldId id="334" r:id="rId16"/>
    <p:sldId id="326" r:id="rId17"/>
    <p:sldId id="338" r:id="rId18"/>
    <p:sldId id="339" r:id="rId19"/>
    <p:sldId id="340" r:id="rId20"/>
    <p:sldId id="347" r:id="rId21"/>
    <p:sldId id="348" r:id="rId22"/>
    <p:sldId id="349" r:id="rId23"/>
    <p:sldId id="350" r:id="rId24"/>
    <p:sldId id="351" r:id="rId25"/>
    <p:sldId id="345" r:id="rId26"/>
    <p:sldId id="346" r:id="rId27"/>
    <p:sldId id="352" r:id="rId28"/>
    <p:sldId id="353" r:id="rId2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740B3BE-B5A2-4707-AF88-62A0A894F1F4}" type="datetimeFigureOut">
              <a:rPr lang="cs-CZ"/>
              <a:pPr>
                <a:defRPr/>
              </a:pPr>
              <a:t>13.11.2012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905ACC2-3C8E-4205-A58A-25CF0C53F5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54811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1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ipsa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127AF6-77E7-4F28-AEF4-0FEFAB153FF9}" type="datetimeFigureOut">
              <a:rPr lang="cs-CZ"/>
              <a:pPr>
                <a:defRPr/>
              </a:pPr>
              <a:t>13.11.2012</a:t>
            </a:fld>
            <a:endParaRPr lang="cs-CZ"/>
          </a:p>
        </p:txBody>
      </p:sp>
      <p:sp>
        <p:nvSpPr>
          <p:cNvPr id="7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21CB17-0B26-4AA0-8524-3DEF043407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96873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1F7D1-791E-435F-A293-68A6C7EBFC35}" type="datetimeFigureOut">
              <a:rPr lang="cs-CZ"/>
              <a:pPr>
                <a:defRPr/>
              </a:pPr>
              <a:t>13.11.2012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DE817-BB54-48B6-AA87-770F7CC022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9287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662D0-1CBA-4B37-9F5F-58EBBBD7E35E}" type="datetimeFigureOut">
              <a:rPr lang="cs-CZ"/>
              <a:pPr>
                <a:defRPr/>
              </a:pPr>
              <a:t>13.11.2012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8EB59-22D1-487E-A4BE-762B6FA8C9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51262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E3F0-A343-4925-94DF-EDF0C5C3A51E}" type="datetimeFigureOut">
              <a:rPr lang="cs-CZ"/>
              <a:pPr>
                <a:defRPr/>
              </a:pPr>
              <a:t>13.11.2012</a:t>
            </a:fld>
            <a:endParaRPr lang="cs-CZ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5C43C-5F81-4446-977E-CB8E1161E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0223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ipsa 1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ipsa 1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307B2C-2C08-4CDC-BFA5-108058019F3A}" type="datetimeFigureOut">
              <a:rPr lang="cs-CZ"/>
              <a:pPr>
                <a:defRPr/>
              </a:pPr>
              <a:t>13.11.2012</a:t>
            </a:fld>
            <a:endParaRPr lang="cs-CZ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F13FD2-E2A6-44A8-9174-302F542C48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462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43FC6-3DA4-423D-BCC2-CEBE5892B5CB}" type="datetimeFigureOut">
              <a:rPr lang="cs-CZ"/>
              <a:pPr>
                <a:defRPr/>
              </a:pPr>
              <a:t>13.11.2012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041A4-E6F4-485A-87B5-BE47AF7C85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00380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B9CC3C-D581-4873-A536-0633674D43FB}" type="datetimeFigureOut">
              <a:rPr lang="cs-CZ"/>
              <a:pPr>
                <a:defRPr/>
              </a:pPr>
              <a:t>13.11.2012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D180A2-F705-489A-A29B-45C6C54450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78330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392F4-AD3A-49DB-BA79-00F0DDD16712}" type="datetimeFigureOut">
              <a:rPr lang="cs-CZ"/>
              <a:pPr>
                <a:defRPr/>
              </a:pPr>
              <a:t>13.11.2012</a:t>
            </a:fld>
            <a:endParaRPr lang="cs-CZ"/>
          </a:p>
        </p:txBody>
      </p:sp>
      <p:sp>
        <p:nvSpPr>
          <p:cNvPr id="4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65D8A-340E-4D66-826A-3E30D0A8B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160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bdélník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DC7E77-E4B6-41B5-BAAD-FDF20548FAEB}" type="datetimeFigureOut">
              <a:rPr lang="cs-CZ"/>
              <a:pPr>
                <a:defRPr/>
              </a:pPr>
              <a:t>13.11.2012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728EEC-DFD2-4C8E-B390-BFD258C079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39905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5CF7D0-792D-4A9E-8BB9-09A40F78E10D}" type="datetimeFigureOut">
              <a:rPr lang="cs-CZ"/>
              <a:pPr>
                <a:defRPr/>
              </a:pPr>
              <a:t>13.11.2012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566247-E2F8-4D98-936C-C205618365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5490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Vývojový diagram: postup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ývojový diagram: postup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A369AE-E764-4CBF-B999-3CD42BC0B151}" type="datetimeFigureOut">
              <a:rPr lang="cs-CZ"/>
              <a:pPr>
                <a:defRPr/>
              </a:pPr>
              <a:t>13.11.2012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C82DB5-2CC7-4E8F-BD8E-C64C416E08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73875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DB73D82-4679-4E69-A718-2FCC7FC64CB7}" type="datetimeFigureOut">
              <a:rPr lang="cs-CZ"/>
              <a:pPr>
                <a:defRPr/>
              </a:pPr>
              <a:t>13.11.2012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4DFC30C-A9FF-4001-B3F9-6603C944B1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54" r:id="rId2"/>
    <p:sldLayoutId id="2147484160" r:id="rId3"/>
    <p:sldLayoutId id="2147484155" r:id="rId4"/>
    <p:sldLayoutId id="2147484161" r:id="rId5"/>
    <p:sldLayoutId id="2147484156" r:id="rId6"/>
    <p:sldLayoutId id="2147484162" r:id="rId7"/>
    <p:sldLayoutId id="2147484163" r:id="rId8"/>
    <p:sldLayoutId id="2147484164" r:id="rId9"/>
    <p:sldLayoutId id="2147484157" r:id="rId10"/>
    <p:sldLayoutId id="21474841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Hodí se jako pěst na oko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b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cs-CZ" b="1" dirty="0" err="1" smtClean="0">
                <a:solidFill>
                  <a:schemeClr val="tx2"/>
                </a:solidFill>
              </a:rPr>
              <a:t>wie</a:t>
            </a:r>
            <a:r>
              <a:rPr lang="cs-CZ" b="1" dirty="0" smtClean="0">
                <a:solidFill>
                  <a:schemeClr val="tx2"/>
                </a:solidFill>
              </a:rPr>
              <a:t> </a:t>
            </a:r>
            <a:r>
              <a:rPr lang="cs-CZ" b="1" dirty="0" err="1" smtClean="0">
                <a:solidFill>
                  <a:schemeClr val="tx2"/>
                </a:solidFill>
              </a:rPr>
              <a:t>die</a:t>
            </a:r>
            <a:r>
              <a:rPr lang="cs-CZ" b="1" dirty="0" smtClean="0">
                <a:solidFill>
                  <a:schemeClr val="tx2"/>
                </a:solidFill>
              </a:rPr>
              <a:t> Faust </a:t>
            </a:r>
            <a:r>
              <a:rPr lang="cs-CZ" b="1" dirty="0" err="1" smtClean="0">
                <a:solidFill>
                  <a:schemeClr val="tx2"/>
                </a:solidFill>
              </a:rPr>
              <a:t>aufs</a:t>
            </a:r>
            <a:r>
              <a:rPr lang="cs-CZ" b="1" dirty="0" smtClean="0">
                <a:solidFill>
                  <a:schemeClr val="tx2"/>
                </a:solidFill>
              </a:rPr>
              <a:t> </a:t>
            </a:r>
            <a:r>
              <a:rPr lang="cs-CZ" b="1" dirty="0" err="1" smtClean="0">
                <a:solidFill>
                  <a:schemeClr val="tx2"/>
                </a:solidFill>
              </a:rPr>
              <a:t>Auge</a:t>
            </a:r>
            <a:r>
              <a:rPr lang="cs-CZ" b="1" dirty="0" smtClean="0">
                <a:solidFill>
                  <a:schemeClr val="tx2"/>
                </a:solidFill>
              </a:rPr>
              <a:t> </a:t>
            </a:r>
            <a:r>
              <a:rPr lang="cs-CZ" b="1" dirty="0" err="1" smtClean="0">
                <a:solidFill>
                  <a:schemeClr val="tx2"/>
                </a:solidFill>
              </a:rPr>
              <a:t>passen</a:t>
            </a:r>
            <a:r>
              <a:rPr lang="cs-CZ" b="1" dirty="0" smtClean="0">
                <a:solidFill>
                  <a:schemeClr val="tx2"/>
                </a:solidFill>
              </a:rPr>
              <a:t> </a:t>
            </a:r>
          </a:p>
          <a:p>
            <a:pPr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 marL="596900" indent="-514350">
              <a:buAutoNum type="arabicPeriod"/>
            </a:pPr>
            <a:r>
              <a:rPr lang="cs-CZ" i="1" dirty="0" err="1" smtClean="0">
                <a:solidFill>
                  <a:schemeClr val="tx2"/>
                </a:solidFill>
              </a:rPr>
              <a:t>nicht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zusammenpassen</a:t>
            </a:r>
            <a:endParaRPr lang="cs-CZ" i="1" dirty="0" smtClean="0">
              <a:solidFill>
                <a:schemeClr val="tx2"/>
              </a:solidFill>
            </a:endParaRPr>
          </a:p>
          <a:p>
            <a:pPr marL="596900" indent="-514350">
              <a:buAutoNum type="arabicPeriod"/>
            </a:pPr>
            <a:r>
              <a:rPr lang="cs-CZ" i="1" dirty="0" err="1" smtClean="0">
                <a:solidFill>
                  <a:schemeClr val="tx2"/>
                </a:solidFill>
              </a:rPr>
              <a:t>sehr</a:t>
            </a:r>
            <a:r>
              <a:rPr lang="cs-CZ" i="1" dirty="0" smtClean="0">
                <a:solidFill>
                  <a:schemeClr val="tx2"/>
                </a:solidFill>
              </a:rPr>
              <a:t> gut </a:t>
            </a:r>
            <a:r>
              <a:rPr lang="cs-CZ" i="1" dirty="0" err="1" smtClean="0">
                <a:solidFill>
                  <a:schemeClr val="tx2"/>
                </a:solidFill>
              </a:rPr>
              <a:t>zusammenpassen</a:t>
            </a:r>
            <a:endParaRPr lang="cs-CZ" i="1" dirty="0" smtClean="0">
              <a:solidFill>
                <a:schemeClr val="tx2"/>
              </a:solidFill>
            </a:endParaRPr>
          </a:p>
          <a:p>
            <a:pPr marL="596900" indent="-514350">
              <a:buNone/>
            </a:pPr>
            <a:endParaRPr lang="cs-CZ" i="1" dirty="0" smtClean="0">
              <a:solidFill>
                <a:schemeClr val="tx2"/>
              </a:solidFill>
            </a:endParaRPr>
          </a:p>
          <a:p>
            <a:pPr marL="596900" indent="-514350">
              <a:buNone/>
            </a:pPr>
            <a:endParaRPr lang="cs-CZ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On do tebe kamenem,                               ty do něho chlebem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tx2"/>
                </a:solidFill>
              </a:rPr>
              <a:t>Böses mit Gutem vergelten wollen</a:t>
            </a:r>
            <a:r>
              <a:rPr lang="cs-CZ" dirty="0" smtClean="0">
                <a:solidFill>
                  <a:schemeClr val="tx2"/>
                </a:solidFill>
              </a:rPr>
              <a:t> / </a:t>
            </a:r>
            <a:r>
              <a:rPr lang="cs-CZ" dirty="0" err="1" smtClean="0">
                <a:solidFill>
                  <a:schemeClr val="tx2"/>
                </a:solidFill>
              </a:rPr>
              <a:t>sollen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tx2"/>
                </a:solidFill>
              </a:rPr>
              <a:t>wer </a:t>
            </a:r>
            <a:r>
              <a:rPr lang="de-DE" dirty="0">
                <a:solidFill>
                  <a:schemeClr val="tx2"/>
                </a:solidFill>
              </a:rPr>
              <a:t>nach dir mit Steinen wirft, </a:t>
            </a:r>
            <a:r>
              <a:rPr lang="de-DE" dirty="0" smtClean="0">
                <a:solidFill>
                  <a:schemeClr val="tx2"/>
                </a:solidFill>
              </a:rPr>
              <a:t>dem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chemeClr val="tx2"/>
                </a:solidFill>
              </a:rPr>
              <a:t>	</a:t>
            </a:r>
            <a:r>
              <a:rPr lang="de-DE" dirty="0" smtClean="0">
                <a:solidFill>
                  <a:schemeClr val="tx2"/>
                </a:solidFill>
              </a:rPr>
              <a:t>antworte </a:t>
            </a:r>
            <a:r>
              <a:rPr lang="de-DE" dirty="0">
                <a:solidFill>
                  <a:schemeClr val="tx2"/>
                </a:solidFill>
              </a:rPr>
              <a:t>mit </a:t>
            </a:r>
            <a:r>
              <a:rPr lang="de-DE" dirty="0" smtClean="0">
                <a:solidFill>
                  <a:schemeClr val="tx2"/>
                </a:solidFill>
              </a:rPr>
              <a:t>Brot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w</a:t>
            </a:r>
            <a:r>
              <a:rPr lang="de-DE" dirty="0" err="1" smtClean="0">
                <a:solidFill>
                  <a:schemeClr val="tx2"/>
                </a:solidFill>
              </a:rPr>
              <a:t>enn</a:t>
            </a:r>
            <a:r>
              <a:rPr lang="de-DE" dirty="0" smtClean="0">
                <a:solidFill>
                  <a:schemeClr val="tx2"/>
                </a:solidFill>
              </a:rPr>
              <a:t> </a:t>
            </a:r>
            <a:r>
              <a:rPr lang="de-DE" dirty="0">
                <a:solidFill>
                  <a:schemeClr val="tx2"/>
                </a:solidFill>
              </a:rPr>
              <a:t>jemand einen Stein nach dir </a:t>
            </a:r>
            <a:r>
              <a:rPr lang="de-DE" dirty="0" smtClean="0">
                <a:solidFill>
                  <a:schemeClr val="tx2"/>
                </a:solidFill>
              </a:rPr>
              <a:t>wirft,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de-DE" dirty="0" smtClean="0">
                <a:solidFill>
                  <a:schemeClr val="tx2"/>
                </a:solidFill>
              </a:rPr>
              <a:t>wirf </a:t>
            </a:r>
            <a:r>
              <a:rPr lang="de-DE" dirty="0">
                <a:solidFill>
                  <a:schemeClr val="tx2"/>
                </a:solidFill>
              </a:rPr>
              <a:t>eine Blume zurück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cs-CZ" i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i="1" dirty="0" err="1" smtClean="0">
                <a:solidFill>
                  <a:schemeClr val="tx2"/>
                </a:solidFill>
              </a:rPr>
              <a:t>Üb</a:t>
            </a:r>
            <a:r>
              <a:rPr lang="cs-CZ" i="1" dirty="0" smtClean="0">
                <a:solidFill>
                  <a:schemeClr val="tx2"/>
                </a:solidFill>
              </a:rPr>
              <a:t>.  </a:t>
            </a:r>
            <a:r>
              <a:rPr lang="cs-CZ" i="1" dirty="0" err="1" smtClean="0">
                <a:solidFill>
                  <a:schemeClr val="tx2"/>
                </a:solidFill>
              </a:rPr>
              <a:t>Wer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dir</a:t>
            </a:r>
            <a:r>
              <a:rPr lang="cs-CZ" i="1" dirty="0" smtClean="0">
                <a:solidFill>
                  <a:schemeClr val="tx2"/>
                </a:solidFill>
              </a:rPr>
              <a:t> Steine </a:t>
            </a:r>
            <a:r>
              <a:rPr lang="cs-CZ" i="1" dirty="0" err="1" smtClean="0">
                <a:solidFill>
                  <a:schemeClr val="tx2"/>
                </a:solidFill>
              </a:rPr>
              <a:t>bietet</a:t>
            </a:r>
            <a:r>
              <a:rPr lang="cs-CZ" i="1" dirty="0" smtClean="0">
                <a:solidFill>
                  <a:schemeClr val="tx2"/>
                </a:solidFill>
              </a:rPr>
              <a:t>, </a:t>
            </a:r>
            <a:r>
              <a:rPr lang="cs-CZ" i="1" dirty="0" err="1" smtClean="0">
                <a:solidFill>
                  <a:schemeClr val="tx2"/>
                </a:solidFill>
              </a:rPr>
              <a:t>dem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vergelt</a:t>
            </a:r>
            <a:r>
              <a:rPr lang="cs-CZ" i="1" dirty="0" smtClean="0">
                <a:solidFill>
                  <a:schemeClr val="tx2"/>
                </a:solidFill>
              </a:rPr>
              <a:t>´s             </a:t>
            </a:r>
            <a:r>
              <a:rPr lang="cs-CZ" i="1" dirty="0" err="1" smtClean="0">
                <a:solidFill>
                  <a:schemeClr val="tx2"/>
                </a:solidFill>
              </a:rPr>
              <a:t>mit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Brot</a:t>
            </a:r>
            <a:endParaRPr lang="cs-CZ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Kdo za pecí sedá,                             jiného tam hledá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cs-CZ" dirty="0" err="1" smtClean="0">
                <a:solidFill>
                  <a:schemeClr val="tx2"/>
                </a:solidFill>
              </a:rPr>
              <a:t>wer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nicht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selbst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hinter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dem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Ofen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gesessen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hat</a:t>
            </a:r>
            <a:r>
              <a:rPr lang="cs-CZ" dirty="0" smtClean="0">
                <a:solidFill>
                  <a:schemeClr val="tx2"/>
                </a:solidFill>
              </a:rPr>
              <a:t>, </a:t>
            </a:r>
            <a:r>
              <a:rPr lang="cs-CZ" dirty="0" err="1" smtClean="0">
                <a:solidFill>
                  <a:schemeClr val="tx2"/>
                </a:solidFill>
              </a:rPr>
              <a:t>sucht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auch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keinen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andern</a:t>
            </a:r>
            <a:r>
              <a:rPr lang="cs-CZ" dirty="0" smtClean="0">
                <a:solidFill>
                  <a:schemeClr val="tx2"/>
                </a:solidFill>
              </a:rPr>
              <a:t> dort</a:t>
            </a:r>
          </a:p>
          <a:p>
            <a:pPr algn="just">
              <a:buFont typeface="Arial" pitchFamily="34" charset="0"/>
              <a:buChar char="•"/>
            </a:pPr>
            <a:r>
              <a:rPr lang="de-DE" dirty="0" smtClean="0">
                <a:solidFill>
                  <a:schemeClr val="tx2"/>
                </a:solidFill>
              </a:rPr>
              <a:t>man such keinen hinter der Türe, man habe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de-DE" dirty="0" smtClean="0">
                <a:solidFill>
                  <a:schemeClr val="tx2"/>
                </a:solidFill>
              </a:rPr>
              <a:t>denn selbst dahinter </a:t>
            </a:r>
            <a:r>
              <a:rPr lang="de-DE" dirty="0" err="1" smtClean="0">
                <a:solidFill>
                  <a:schemeClr val="tx2"/>
                </a:solidFill>
              </a:rPr>
              <a:t>ges</a:t>
            </a:r>
            <a:r>
              <a:rPr lang="cs-CZ" dirty="0" err="1" smtClean="0">
                <a:solidFill>
                  <a:schemeClr val="tx2"/>
                </a:solidFill>
              </a:rPr>
              <a:t>essen</a:t>
            </a:r>
            <a:endParaRPr lang="cs-CZ" dirty="0" smtClean="0">
              <a:solidFill>
                <a:schemeClr val="tx2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cs-CZ" dirty="0" err="1" smtClean="0">
                <a:solidFill>
                  <a:schemeClr val="tx2"/>
                </a:solidFill>
              </a:rPr>
              <a:t>ein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Hund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erkennt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einen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Hund</a:t>
            </a:r>
            <a:endParaRPr lang="cs-CZ" dirty="0" smtClean="0">
              <a:solidFill>
                <a:schemeClr val="tx2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cs-CZ" dirty="0" err="1" smtClean="0">
                <a:solidFill>
                  <a:schemeClr val="tx2"/>
                </a:solidFill>
              </a:rPr>
              <a:t>eine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Krähe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sitzt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gerne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bei</a:t>
            </a:r>
            <a:r>
              <a:rPr lang="cs-CZ" dirty="0" smtClean="0">
                <a:solidFill>
                  <a:schemeClr val="tx2"/>
                </a:solidFill>
              </a:rPr>
              <a:t> der </a:t>
            </a:r>
            <a:r>
              <a:rPr lang="cs-CZ" dirty="0" err="1" smtClean="0">
                <a:solidFill>
                  <a:schemeClr val="tx2"/>
                </a:solidFill>
              </a:rPr>
              <a:t>anderen</a:t>
            </a:r>
            <a:endParaRPr lang="cs-CZ" dirty="0" smtClean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cs-CZ" i="1" dirty="0" err="1" smtClean="0">
                <a:solidFill>
                  <a:schemeClr val="tx2"/>
                </a:solidFill>
              </a:rPr>
              <a:t>Üb</a:t>
            </a:r>
            <a:r>
              <a:rPr lang="cs-CZ" i="1" dirty="0" smtClean="0">
                <a:solidFill>
                  <a:schemeClr val="tx2"/>
                </a:solidFill>
              </a:rPr>
              <a:t>. der </a:t>
            </a:r>
            <a:r>
              <a:rPr lang="cs-CZ" i="1" dirty="0" err="1" smtClean="0">
                <a:solidFill>
                  <a:schemeClr val="tx2"/>
                </a:solidFill>
              </a:rPr>
              <a:t>sucht</a:t>
            </a:r>
            <a:r>
              <a:rPr lang="cs-CZ" i="1" dirty="0" smtClean="0">
                <a:solidFill>
                  <a:schemeClr val="tx2"/>
                </a:solidFill>
              </a:rPr>
              <a:t> den </a:t>
            </a:r>
            <a:r>
              <a:rPr lang="cs-CZ" i="1" dirty="0" err="1" smtClean="0">
                <a:solidFill>
                  <a:schemeClr val="tx2"/>
                </a:solidFill>
              </a:rPr>
              <a:t>andern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im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Ofen</a:t>
            </a:r>
            <a:r>
              <a:rPr lang="cs-CZ" i="1" dirty="0" smtClean="0">
                <a:solidFill>
                  <a:schemeClr val="tx2"/>
                </a:solidFill>
              </a:rPr>
              <a:t>, der </a:t>
            </a:r>
            <a:r>
              <a:rPr lang="cs-CZ" i="1" dirty="0" err="1" smtClean="0">
                <a:solidFill>
                  <a:schemeClr val="tx2"/>
                </a:solidFill>
              </a:rPr>
              <a:t>selbst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im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Ofen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wohnt</a:t>
            </a:r>
            <a:endParaRPr lang="cs-CZ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</a:t>
            </a:r>
            <a:r>
              <a:rPr lang="cs-CZ" dirty="0" smtClean="0"/>
              <a:t>o tě nepálí, nehas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err="1" smtClean="0">
                <a:solidFill>
                  <a:schemeClr val="tx2"/>
                </a:solidFill>
              </a:rPr>
              <a:t>was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dich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nicht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brennt</a:t>
            </a:r>
            <a:r>
              <a:rPr lang="cs-CZ" dirty="0" smtClean="0">
                <a:solidFill>
                  <a:schemeClr val="tx2"/>
                </a:solidFill>
              </a:rPr>
              <a:t>, </a:t>
            </a:r>
            <a:r>
              <a:rPr lang="cs-CZ" dirty="0" err="1" smtClean="0">
                <a:solidFill>
                  <a:schemeClr val="tx2"/>
                </a:solidFill>
              </a:rPr>
              <a:t>sollst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du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nicht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chemeClr val="tx2"/>
                </a:solidFill>
              </a:rPr>
              <a:t>	</a:t>
            </a:r>
            <a:r>
              <a:rPr lang="cs-CZ" dirty="0" err="1" smtClean="0">
                <a:solidFill>
                  <a:schemeClr val="tx2"/>
                </a:solidFill>
              </a:rPr>
              <a:t>löschen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w</a:t>
            </a:r>
            <a:r>
              <a:rPr lang="de-DE" dirty="0" err="1" smtClean="0">
                <a:solidFill>
                  <a:schemeClr val="tx2"/>
                </a:solidFill>
              </a:rPr>
              <a:t>as</a:t>
            </a:r>
            <a:r>
              <a:rPr lang="de-DE" dirty="0" smtClean="0">
                <a:solidFill>
                  <a:schemeClr val="tx2"/>
                </a:solidFill>
              </a:rPr>
              <a:t> </a:t>
            </a:r>
            <a:r>
              <a:rPr lang="de-DE" dirty="0">
                <a:solidFill>
                  <a:schemeClr val="tx2"/>
                </a:solidFill>
              </a:rPr>
              <a:t>dich nicht brennt, blase </a:t>
            </a:r>
            <a:r>
              <a:rPr lang="de-DE" dirty="0" smtClean="0">
                <a:solidFill>
                  <a:schemeClr val="tx2"/>
                </a:solidFill>
              </a:rPr>
              <a:t>nicht.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dirty="0" err="1" smtClean="0">
                <a:solidFill>
                  <a:schemeClr val="tx2"/>
                </a:solidFill>
              </a:rPr>
              <a:t>was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dich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nicht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juckt</a:t>
            </a:r>
            <a:r>
              <a:rPr lang="cs-CZ" dirty="0" smtClean="0">
                <a:solidFill>
                  <a:schemeClr val="tx2"/>
                </a:solidFill>
              </a:rPr>
              <a:t>, </a:t>
            </a:r>
            <a:r>
              <a:rPr lang="cs-CZ" dirty="0" err="1" smtClean="0">
                <a:solidFill>
                  <a:schemeClr val="tx2"/>
                </a:solidFill>
              </a:rPr>
              <a:t>das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kratze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nicht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dirty="0" err="1" smtClean="0">
                <a:solidFill>
                  <a:schemeClr val="tx2"/>
                </a:solidFill>
              </a:rPr>
              <a:t>lass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die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Finger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weg</a:t>
            </a:r>
            <a:endParaRPr lang="cs-CZ" dirty="0" smtClean="0">
              <a:solidFill>
                <a:schemeClr val="tx2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cs-CZ" dirty="0" err="1" smtClean="0">
                <a:solidFill>
                  <a:schemeClr val="tx2"/>
                </a:solidFill>
              </a:rPr>
              <a:t>Kümmere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dich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nicht</a:t>
            </a:r>
            <a:r>
              <a:rPr lang="cs-CZ" dirty="0" smtClean="0">
                <a:solidFill>
                  <a:schemeClr val="tx2"/>
                </a:solidFill>
              </a:rPr>
              <a:t> um </a:t>
            </a:r>
            <a:r>
              <a:rPr lang="cs-CZ" dirty="0" err="1" smtClean="0">
                <a:solidFill>
                  <a:schemeClr val="tx2"/>
                </a:solidFill>
              </a:rPr>
              <a:t>Dinge</a:t>
            </a:r>
            <a:r>
              <a:rPr lang="cs-CZ" dirty="0" smtClean="0">
                <a:solidFill>
                  <a:schemeClr val="tx2"/>
                </a:solidFill>
              </a:rPr>
              <a:t>, </a:t>
            </a:r>
            <a:r>
              <a:rPr lang="cs-CZ" dirty="0" err="1" smtClean="0">
                <a:solidFill>
                  <a:schemeClr val="tx2"/>
                </a:solidFill>
              </a:rPr>
              <a:t>die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dich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nichts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angehen</a:t>
            </a:r>
            <a:r>
              <a:rPr lang="cs-CZ" dirty="0" smtClean="0">
                <a:solidFill>
                  <a:schemeClr val="tx2"/>
                </a:solidFill>
              </a:rPr>
              <a:t/>
            </a:r>
            <a:br>
              <a:rPr lang="cs-CZ" dirty="0" smtClean="0">
                <a:solidFill>
                  <a:schemeClr val="tx2"/>
                </a:solidFill>
              </a:rPr>
            </a:br>
            <a:endParaRPr lang="cs-CZ" dirty="0" smtClean="0">
              <a:solidFill>
                <a:schemeClr val="tx2"/>
              </a:solidFill>
            </a:endParaRPr>
          </a:p>
          <a:p>
            <a:pPr lvl="0">
              <a:buNone/>
            </a:pPr>
            <a:r>
              <a:rPr lang="cs-CZ" i="1" dirty="0" err="1" smtClean="0">
                <a:solidFill>
                  <a:schemeClr val="tx2"/>
                </a:solidFill>
              </a:rPr>
              <a:t>Üb</a:t>
            </a:r>
            <a:r>
              <a:rPr lang="cs-CZ" i="1" dirty="0" smtClean="0">
                <a:solidFill>
                  <a:schemeClr val="tx2"/>
                </a:solidFill>
              </a:rPr>
              <a:t>.  </a:t>
            </a:r>
            <a:r>
              <a:rPr lang="cs-CZ" i="1" dirty="0" err="1" smtClean="0">
                <a:solidFill>
                  <a:schemeClr val="tx2"/>
                </a:solidFill>
              </a:rPr>
              <a:t>was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Dich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nicht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brennt</a:t>
            </a:r>
            <a:r>
              <a:rPr lang="cs-CZ" i="1" dirty="0" smtClean="0">
                <a:solidFill>
                  <a:schemeClr val="tx2"/>
                </a:solidFill>
              </a:rPr>
              <a:t>, </a:t>
            </a:r>
            <a:r>
              <a:rPr lang="cs-CZ" i="1" dirty="0" err="1" smtClean="0">
                <a:solidFill>
                  <a:schemeClr val="tx2"/>
                </a:solidFill>
              </a:rPr>
              <a:t>das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lösche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nicht</a:t>
            </a:r>
            <a:endParaRPr lang="cs-CZ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Kráva zajíce nedohoní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>
                <a:solidFill>
                  <a:schemeClr val="tx2"/>
                </a:solidFill>
              </a:rPr>
              <a:t>die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Größe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macht</a:t>
            </a:r>
            <a:r>
              <a:rPr lang="cs-CZ" dirty="0" smtClean="0">
                <a:solidFill>
                  <a:schemeClr val="tx2"/>
                </a:solidFill>
              </a:rPr>
              <a:t> es </a:t>
            </a:r>
            <a:r>
              <a:rPr lang="cs-CZ" dirty="0" err="1" smtClean="0">
                <a:solidFill>
                  <a:schemeClr val="tx2"/>
                </a:solidFill>
              </a:rPr>
              <a:t>nicht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allein</a:t>
            </a:r>
            <a:r>
              <a:rPr lang="cs-CZ" dirty="0" smtClean="0">
                <a:solidFill>
                  <a:schemeClr val="tx2"/>
                </a:solidFill>
              </a:rPr>
              <a:t>´, </a:t>
            </a:r>
            <a:r>
              <a:rPr lang="cs-CZ" dirty="0" err="1" smtClean="0">
                <a:solidFill>
                  <a:schemeClr val="tx2"/>
                </a:solidFill>
              </a:rPr>
              <a:t>sonst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chemeClr val="tx2"/>
                </a:solidFill>
              </a:rPr>
              <a:t>holt </a:t>
            </a:r>
            <a:r>
              <a:rPr lang="cs-CZ" dirty="0" err="1" smtClean="0">
                <a:solidFill>
                  <a:schemeClr val="tx2"/>
                </a:solidFill>
              </a:rPr>
              <a:t>die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Kuh</a:t>
            </a:r>
            <a:r>
              <a:rPr lang="cs-CZ" dirty="0" smtClean="0">
                <a:solidFill>
                  <a:schemeClr val="tx2"/>
                </a:solidFill>
              </a:rPr>
              <a:t> den </a:t>
            </a:r>
            <a:r>
              <a:rPr lang="cs-CZ" dirty="0" err="1" smtClean="0">
                <a:solidFill>
                  <a:schemeClr val="tx2"/>
                </a:solidFill>
              </a:rPr>
              <a:t>Hasen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ein</a:t>
            </a:r>
            <a:r>
              <a:rPr lang="cs-CZ" dirty="0" smtClean="0">
                <a:solidFill>
                  <a:schemeClr val="tx2"/>
                </a:solidFill>
              </a:rPr>
              <a:t>.</a:t>
            </a:r>
          </a:p>
          <a:p>
            <a:pPr>
              <a:buNone/>
            </a:pPr>
            <a:r>
              <a:rPr lang="cs-CZ" dirty="0" err="1" smtClean="0">
                <a:solidFill>
                  <a:schemeClr val="tx2"/>
                </a:solidFill>
              </a:rPr>
              <a:t>Alles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ist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vergeblich</a:t>
            </a:r>
            <a:r>
              <a:rPr lang="cs-CZ" dirty="0" smtClean="0">
                <a:solidFill>
                  <a:schemeClr val="tx2"/>
                </a:solidFill>
              </a:rPr>
              <a:t>?</a:t>
            </a:r>
          </a:p>
          <a:p>
            <a:pPr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i="1" dirty="0" err="1" smtClean="0">
                <a:solidFill>
                  <a:schemeClr val="tx2"/>
                </a:solidFill>
              </a:rPr>
              <a:t>Üb</a:t>
            </a:r>
            <a:r>
              <a:rPr lang="cs-CZ" i="1" dirty="0" smtClean="0">
                <a:solidFill>
                  <a:schemeClr val="tx2"/>
                </a:solidFill>
              </a:rPr>
              <a:t>.  </a:t>
            </a:r>
            <a:r>
              <a:rPr lang="cs-CZ" i="1" dirty="0" err="1" smtClean="0">
                <a:solidFill>
                  <a:schemeClr val="tx2"/>
                </a:solidFill>
              </a:rPr>
              <a:t>eine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Schnecke</a:t>
            </a:r>
            <a:r>
              <a:rPr lang="cs-CZ" i="1" dirty="0" smtClean="0">
                <a:solidFill>
                  <a:schemeClr val="tx2"/>
                </a:solidFill>
              </a:rPr>
              <a:t> holt </a:t>
            </a:r>
            <a:r>
              <a:rPr lang="cs-CZ" i="1" dirty="0" err="1" smtClean="0">
                <a:solidFill>
                  <a:schemeClr val="tx2"/>
                </a:solidFill>
              </a:rPr>
              <a:t>keinen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Hasen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ein</a:t>
            </a:r>
            <a:r>
              <a:rPr lang="cs-CZ" i="1" dirty="0" smtClean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Kráva zajíce nedohoní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cs-CZ" i="1" dirty="0" smtClean="0">
                <a:solidFill>
                  <a:schemeClr val="tx2"/>
                </a:solidFill>
              </a:rPr>
              <a:t>Těžkopádný člověk se přes svou sílu nevyrovná hbitostí n. chytrostí malému, ale svižnému a bystrému člověku; malý a bystrý vždycky předčí velkého a neobratného </a:t>
            </a:r>
            <a:endParaRPr lang="cs-CZ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464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Každá liška chválí svůj ocas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>
                <a:solidFill>
                  <a:schemeClr val="tx2"/>
                </a:solidFill>
              </a:rPr>
              <a:t>Jeder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Krämer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lobt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seine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Ware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dirty="0" err="1" smtClean="0">
                <a:solidFill>
                  <a:schemeClr val="tx2"/>
                </a:solidFill>
              </a:rPr>
              <a:t>Jeder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meint</a:t>
            </a:r>
            <a:r>
              <a:rPr lang="cs-CZ" dirty="0" smtClean="0">
                <a:solidFill>
                  <a:schemeClr val="tx2"/>
                </a:solidFill>
              </a:rPr>
              <a:t>, </a:t>
            </a:r>
            <a:r>
              <a:rPr lang="cs-CZ" dirty="0" err="1" smtClean="0">
                <a:solidFill>
                  <a:schemeClr val="tx2"/>
                </a:solidFill>
              </a:rPr>
              <a:t>sein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Kuckuck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sei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eine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dirty="0" err="1" smtClean="0">
                <a:solidFill>
                  <a:schemeClr val="tx2"/>
                </a:solidFill>
              </a:rPr>
              <a:t>Nachtigall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dirty="0" err="1" smtClean="0">
                <a:solidFill>
                  <a:schemeClr val="tx2"/>
                </a:solidFill>
              </a:rPr>
              <a:t>Jeder</a:t>
            </a:r>
            <a:r>
              <a:rPr lang="cs-CZ" dirty="0" smtClean="0">
                <a:solidFill>
                  <a:schemeClr val="tx2"/>
                </a:solidFill>
              </a:rPr>
              <a:t> Fuchs </a:t>
            </a:r>
            <a:r>
              <a:rPr lang="cs-CZ" dirty="0" err="1" smtClean="0">
                <a:solidFill>
                  <a:schemeClr val="tx2"/>
                </a:solidFill>
              </a:rPr>
              <a:t>lobt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seinen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Bau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chemeClr val="tx2"/>
                </a:solidFill>
              </a:rPr>
              <a:t>(</a:t>
            </a:r>
            <a:r>
              <a:rPr lang="cs-CZ" dirty="0" err="1" smtClean="0">
                <a:solidFill>
                  <a:schemeClr val="tx2"/>
                </a:solidFill>
              </a:rPr>
              <a:t>Eigenlob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stinkt</a:t>
            </a:r>
            <a:r>
              <a:rPr lang="cs-CZ" dirty="0" smtClean="0">
                <a:solidFill>
                  <a:schemeClr val="tx2"/>
                </a:solidFill>
              </a:rPr>
              <a:t> – </a:t>
            </a:r>
            <a:r>
              <a:rPr lang="cs-CZ" dirty="0" err="1" smtClean="0">
                <a:solidFill>
                  <a:schemeClr val="tx2"/>
                </a:solidFill>
              </a:rPr>
              <a:t>Mod</a:t>
            </a:r>
            <a:r>
              <a:rPr lang="cs-CZ" dirty="0" smtClean="0">
                <a:solidFill>
                  <a:schemeClr val="tx2"/>
                </a:solidFill>
              </a:rPr>
              <a:t>. </a:t>
            </a:r>
            <a:r>
              <a:rPr lang="cs-CZ" dirty="0" err="1" smtClean="0">
                <a:solidFill>
                  <a:schemeClr val="tx2"/>
                </a:solidFill>
              </a:rPr>
              <a:t>Eigenlob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stimmt</a:t>
            </a:r>
            <a:r>
              <a:rPr lang="cs-CZ" dirty="0" smtClean="0">
                <a:solidFill>
                  <a:schemeClr val="tx2"/>
                </a:solidFill>
              </a:rPr>
              <a:t>)</a:t>
            </a:r>
          </a:p>
          <a:p>
            <a:pPr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i="1" dirty="0" err="1" smtClean="0">
                <a:solidFill>
                  <a:schemeClr val="tx2"/>
                </a:solidFill>
              </a:rPr>
              <a:t>Üb</a:t>
            </a:r>
            <a:r>
              <a:rPr lang="cs-CZ" i="1" dirty="0" smtClean="0">
                <a:solidFill>
                  <a:schemeClr val="tx2"/>
                </a:solidFill>
              </a:rPr>
              <a:t>.  </a:t>
            </a:r>
            <a:r>
              <a:rPr lang="cs-CZ" i="1" dirty="0" err="1" smtClean="0">
                <a:solidFill>
                  <a:schemeClr val="tx2"/>
                </a:solidFill>
              </a:rPr>
              <a:t>jeder</a:t>
            </a:r>
            <a:r>
              <a:rPr lang="cs-CZ" i="1" dirty="0" smtClean="0">
                <a:solidFill>
                  <a:schemeClr val="tx2"/>
                </a:solidFill>
              </a:rPr>
              <a:t> Fuchs </a:t>
            </a:r>
            <a:r>
              <a:rPr lang="cs-CZ" i="1" dirty="0" err="1" smtClean="0">
                <a:solidFill>
                  <a:schemeClr val="tx2"/>
                </a:solidFill>
              </a:rPr>
              <a:t>lobt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seinen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Schwanz</a:t>
            </a:r>
            <a:endParaRPr lang="cs-CZ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Každá liška chválí svůj ocas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cs-CZ" i="1" dirty="0">
                <a:solidFill>
                  <a:schemeClr val="tx2"/>
                </a:solidFill>
              </a:rPr>
              <a:t>k</a:t>
            </a:r>
            <a:r>
              <a:rPr lang="cs-CZ" i="1" dirty="0" smtClean="0">
                <a:solidFill>
                  <a:schemeClr val="tx2"/>
                </a:solidFill>
              </a:rPr>
              <a:t>aždý člověk přirozeně zdůrazňuje, ukazuje na sobě jen to dobré (popř. a tím u řady lidí vyvolává nevoli)</a:t>
            </a:r>
            <a:endParaRPr lang="cs-CZ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632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Sytý hladovému nevěří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Der </a:t>
            </a:r>
            <a:r>
              <a:rPr lang="cs-CZ" dirty="0" err="1" smtClean="0">
                <a:solidFill>
                  <a:schemeClr val="tx2"/>
                </a:solidFill>
              </a:rPr>
              <a:t>Satte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glaubt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dem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Hungrigen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nicht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cs-CZ" dirty="0" err="1" smtClean="0">
                <a:solidFill>
                  <a:schemeClr val="tx2"/>
                </a:solidFill>
              </a:rPr>
              <a:t>Voller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Magen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lobt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das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Fasten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tx2"/>
                </a:solidFill>
              </a:rPr>
              <a:t>Der </a:t>
            </a:r>
            <a:r>
              <a:rPr lang="de-DE" dirty="0">
                <a:solidFill>
                  <a:schemeClr val="tx2"/>
                </a:solidFill>
              </a:rPr>
              <a:t>Satte weiß nicht, wie dem </a:t>
            </a:r>
            <a:r>
              <a:rPr lang="de-DE" dirty="0" smtClean="0">
                <a:solidFill>
                  <a:schemeClr val="tx2"/>
                </a:solidFill>
              </a:rPr>
              <a:t>Hungrigen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de-DE" dirty="0" smtClean="0">
                <a:solidFill>
                  <a:schemeClr val="tx2"/>
                </a:solidFill>
              </a:rPr>
              <a:t>zumute ist.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solidFill>
                  <a:schemeClr val="tx2"/>
                </a:solidFill>
              </a:rPr>
              <a:t>Die </a:t>
            </a:r>
            <a:r>
              <a:rPr lang="de-DE" dirty="0">
                <a:solidFill>
                  <a:schemeClr val="tx2"/>
                </a:solidFill>
              </a:rPr>
              <a:t>Gesunden und die Kranken </a:t>
            </a:r>
            <a:r>
              <a:rPr lang="de-DE" dirty="0" smtClean="0">
                <a:solidFill>
                  <a:schemeClr val="tx2"/>
                </a:solidFill>
              </a:rPr>
              <a:t>haben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chemeClr val="tx2"/>
                </a:solidFill>
              </a:rPr>
              <a:t>   </a:t>
            </a:r>
            <a:r>
              <a:rPr lang="de-DE" dirty="0" smtClean="0">
                <a:solidFill>
                  <a:schemeClr val="tx2"/>
                </a:solidFill>
              </a:rPr>
              <a:t>Ungleiche Gedanken</a:t>
            </a:r>
            <a:r>
              <a:rPr lang="cs-CZ" dirty="0" smtClean="0">
                <a:solidFill>
                  <a:schemeClr val="tx2"/>
                </a:solidFill>
              </a:rPr>
              <a:t/>
            </a:r>
            <a:br>
              <a:rPr lang="cs-CZ" dirty="0" smtClean="0">
                <a:solidFill>
                  <a:schemeClr val="tx2"/>
                </a:solidFill>
              </a:rPr>
            </a:br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i="1" dirty="0" err="1" smtClean="0">
                <a:solidFill>
                  <a:schemeClr val="tx2"/>
                </a:solidFill>
              </a:rPr>
              <a:t>Üb</a:t>
            </a:r>
            <a:r>
              <a:rPr lang="cs-CZ" i="1" dirty="0" smtClean="0">
                <a:solidFill>
                  <a:schemeClr val="tx2"/>
                </a:solidFill>
              </a:rPr>
              <a:t>.  der </a:t>
            </a:r>
            <a:r>
              <a:rPr lang="cs-CZ" i="1" dirty="0" err="1" smtClean="0">
                <a:solidFill>
                  <a:schemeClr val="tx2"/>
                </a:solidFill>
              </a:rPr>
              <a:t>Satte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glaubt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dem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Hungrigen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nicht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endParaRPr lang="cs-CZ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Pozdě </a:t>
            </a:r>
            <a:r>
              <a:rPr lang="cs-CZ" dirty="0" err="1" smtClean="0"/>
              <a:t>bycha</a:t>
            </a:r>
            <a:r>
              <a:rPr lang="cs-CZ" dirty="0" smtClean="0"/>
              <a:t> </a:t>
            </a:r>
            <a:r>
              <a:rPr lang="cs-CZ" dirty="0" err="1" smtClean="0"/>
              <a:t>honiti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nach </a:t>
            </a:r>
            <a:r>
              <a:rPr lang="cs-CZ" dirty="0" err="1" smtClean="0">
                <a:solidFill>
                  <a:schemeClr val="tx2"/>
                </a:solidFill>
              </a:rPr>
              <a:t>Tat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schwerer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Rat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dirty="0" err="1" smtClean="0">
                <a:solidFill>
                  <a:schemeClr val="tx2"/>
                </a:solidFill>
              </a:rPr>
              <a:t>Reu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und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guter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Rat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sind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unnütz</a:t>
            </a:r>
            <a:r>
              <a:rPr lang="cs-CZ" dirty="0" smtClean="0">
                <a:solidFill>
                  <a:schemeClr val="tx2"/>
                </a:solidFill>
              </a:rPr>
              <a:t> nach der </a:t>
            </a:r>
            <a:r>
              <a:rPr lang="cs-CZ" dirty="0" err="1" smtClean="0">
                <a:solidFill>
                  <a:schemeClr val="tx2"/>
                </a:solidFill>
              </a:rPr>
              <a:t>Tat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(</a:t>
            </a:r>
            <a:r>
              <a:rPr lang="de-DE" dirty="0" smtClean="0">
                <a:solidFill>
                  <a:schemeClr val="tx2"/>
                </a:solidFill>
              </a:rPr>
              <a:t>Der </a:t>
            </a:r>
            <a:r>
              <a:rPr lang="de-DE" dirty="0" err="1" smtClean="0">
                <a:solidFill>
                  <a:schemeClr val="tx2"/>
                </a:solidFill>
              </a:rPr>
              <a:t>Wennich</a:t>
            </a:r>
            <a:r>
              <a:rPr lang="de-DE" dirty="0" smtClean="0">
                <a:solidFill>
                  <a:schemeClr val="tx2"/>
                </a:solidFill>
              </a:rPr>
              <a:t> und der Hätt</a:t>
            </a:r>
            <a:r>
              <a:rPr lang="cs-CZ" dirty="0" err="1" smtClean="0">
                <a:solidFill>
                  <a:schemeClr val="tx2"/>
                </a:solidFill>
              </a:rPr>
              <a:t>ich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de-DE" dirty="0" smtClean="0">
                <a:solidFill>
                  <a:schemeClr val="tx2"/>
                </a:solidFill>
              </a:rPr>
              <a:t>sind zwei arme </a:t>
            </a:r>
            <a:r>
              <a:rPr lang="de-DE" dirty="0" err="1" smtClean="0">
                <a:solidFill>
                  <a:schemeClr val="tx2"/>
                </a:solidFill>
              </a:rPr>
              <a:t>Brüde</a:t>
            </a:r>
            <a:r>
              <a:rPr lang="cs-CZ" dirty="0" smtClean="0">
                <a:solidFill>
                  <a:schemeClr val="tx2"/>
                </a:solidFill>
              </a:rPr>
              <a:t>r)</a:t>
            </a:r>
          </a:p>
          <a:p>
            <a:pPr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i="1" dirty="0" err="1" smtClean="0">
                <a:solidFill>
                  <a:schemeClr val="tx2"/>
                </a:solidFill>
              </a:rPr>
              <a:t>Üb</a:t>
            </a:r>
            <a:r>
              <a:rPr lang="cs-CZ" i="1" dirty="0" smtClean="0">
                <a:solidFill>
                  <a:schemeClr val="tx2"/>
                </a:solidFill>
              </a:rPr>
              <a:t>.  </a:t>
            </a:r>
            <a:r>
              <a:rPr lang="cs-CZ" i="1" dirty="0" err="1" smtClean="0">
                <a:solidFill>
                  <a:schemeClr val="tx2"/>
                </a:solidFill>
              </a:rPr>
              <a:t>Wennich</a:t>
            </a:r>
            <a:r>
              <a:rPr lang="cs-CZ" i="1" dirty="0" smtClean="0">
                <a:solidFill>
                  <a:schemeClr val="tx2"/>
                </a:solidFill>
              </a:rPr>
              <a:t> holt den </a:t>
            </a:r>
            <a:r>
              <a:rPr lang="cs-CZ" i="1" dirty="0" err="1" smtClean="0">
                <a:solidFill>
                  <a:schemeClr val="tx2"/>
                </a:solidFill>
              </a:rPr>
              <a:t>Verzehrmann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nicht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ein</a:t>
            </a:r>
            <a:endParaRPr lang="cs-CZ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Chodit s křížkem po funuse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den </a:t>
            </a:r>
            <a:r>
              <a:rPr lang="cs-CZ" dirty="0" err="1" smtClean="0">
                <a:solidFill>
                  <a:schemeClr val="tx2"/>
                </a:solidFill>
              </a:rPr>
              <a:t>Brunnen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zudecken</a:t>
            </a:r>
            <a:r>
              <a:rPr lang="cs-CZ" dirty="0" smtClean="0">
                <a:solidFill>
                  <a:schemeClr val="tx2"/>
                </a:solidFill>
              </a:rPr>
              <a:t>, </a:t>
            </a:r>
            <a:r>
              <a:rPr lang="cs-CZ" dirty="0" err="1" smtClean="0">
                <a:solidFill>
                  <a:schemeClr val="tx2"/>
                </a:solidFill>
              </a:rPr>
              <a:t>wenn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das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Kind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hineingefallen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ist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nach Tor(es)</a:t>
            </a:r>
            <a:r>
              <a:rPr lang="cs-CZ" dirty="0" err="1" smtClean="0">
                <a:solidFill>
                  <a:schemeClr val="tx2"/>
                </a:solidFill>
              </a:rPr>
              <a:t>schluss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kommen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nach </a:t>
            </a:r>
            <a:r>
              <a:rPr lang="cs-CZ" dirty="0" err="1" smtClean="0">
                <a:solidFill>
                  <a:schemeClr val="tx2"/>
                </a:solidFill>
              </a:rPr>
              <a:t>dem</a:t>
            </a:r>
            <a:r>
              <a:rPr lang="cs-CZ" dirty="0" smtClean="0">
                <a:solidFill>
                  <a:schemeClr val="tx2"/>
                </a:solidFill>
              </a:rPr>
              <a:t> Amen in </a:t>
            </a:r>
            <a:r>
              <a:rPr lang="cs-CZ" dirty="0" err="1" smtClean="0">
                <a:solidFill>
                  <a:schemeClr val="tx2"/>
                </a:solidFill>
              </a:rPr>
              <a:t>die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Kirche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kommen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den Stahl </a:t>
            </a:r>
            <a:r>
              <a:rPr lang="cs-CZ" dirty="0" err="1" smtClean="0">
                <a:solidFill>
                  <a:schemeClr val="tx2"/>
                </a:solidFill>
              </a:rPr>
              <a:t>zumachen</a:t>
            </a:r>
            <a:r>
              <a:rPr lang="cs-CZ" dirty="0" smtClean="0">
                <a:solidFill>
                  <a:schemeClr val="tx2"/>
                </a:solidFill>
              </a:rPr>
              <a:t>, </a:t>
            </a:r>
            <a:r>
              <a:rPr lang="cs-CZ" dirty="0" err="1" smtClean="0">
                <a:solidFill>
                  <a:schemeClr val="tx2"/>
                </a:solidFill>
              </a:rPr>
              <a:t>wenn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das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Pferd</a:t>
            </a:r>
            <a:r>
              <a:rPr lang="cs-CZ" dirty="0" smtClean="0">
                <a:solidFill>
                  <a:schemeClr val="tx2"/>
                </a:solidFill>
              </a:rPr>
              <a:t>/</a:t>
            </a:r>
            <a:r>
              <a:rPr lang="cs-CZ" dirty="0" err="1" smtClean="0">
                <a:solidFill>
                  <a:schemeClr val="tx2"/>
                </a:solidFill>
              </a:rPr>
              <a:t>die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Kuh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gestohlen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ist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d</a:t>
            </a:r>
            <a:r>
              <a:rPr lang="de-DE" dirty="0" err="1" smtClean="0">
                <a:solidFill>
                  <a:schemeClr val="tx2"/>
                </a:solidFill>
              </a:rPr>
              <a:t>ie</a:t>
            </a:r>
            <a:r>
              <a:rPr lang="de-DE" dirty="0" smtClean="0">
                <a:solidFill>
                  <a:schemeClr val="tx2"/>
                </a:solidFill>
              </a:rPr>
              <a:t> </a:t>
            </a:r>
            <a:r>
              <a:rPr lang="de-DE" dirty="0">
                <a:solidFill>
                  <a:schemeClr val="tx2"/>
                </a:solidFill>
              </a:rPr>
              <a:t>Spritzen kommen oft, wenn das Haus schon abgebrannt ist</a:t>
            </a:r>
            <a:r>
              <a:rPr lang="de-DE" dirty="0" smtClean="0">
                <a:solidFill>
                  <a:schemeClr val="tx2"/>
                </a:solidFill>
              </a:rPr>
              <a:t>.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i="1" dirty="0" err="1" smtClean="0">
                <a:solidFill>
                  <a:schemeClr val="tx2"/>
                </a:solidFill>
              </a:rPr>
              <a:t>Üb</a:t>
            </a:r>
            <a:r>
              <a:rPr lang="cs-CZ" i="1" dirty="0" smtClean="0">
                <a:solidFill>
                  <a:schemeClr val="tx2"/>
                </a:solidFill>
              </a:rPr>
              <a:t>.  </a:t>
            </a:r>
            <a:r>
              <a:rPr lang="cs-CZ" i="1" dirty="0" err="1" smtClean="0">
                <a:solidFill>
                  <a:schemeClr val="tx2"/>
                </a:solidFill>
              </a:rPr>
              <a:t>immer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dann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kommen</a:t>
            </a:r>
            <a:endParaRPr lang="cs-CZ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Každý je svého štěstí strůjcem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b="1" dirty="0" smtClean="0">
                <a:solidFill>
                  <a:schemeClr val="tx2"/>
                </a:solidFill>
              </a:rPr>
              <a:t/>
            </a:r>
            <a:br>
              <a:rPr lang="cs-CZ" b="1" dirty="0" smtClean="0">
                <a:solidFill>
                  <a:schemeClr val="tx2"/>
                </a:solidFill>
              </a:rPr>
            </a:br>
            <a:r>
              <a:rPr lang="cs-CZ" b="1" dirty="0" err="1" smtClean="0">
                <a:solidFill>
                  <a:schemeClr val="tx2"/>
                </a:solidFill>
              </a:rPr>
              <a:t>Jeder</a:t>
            </a:r>
            <a:r>
              <a:rPr lang="cs-CZ" b="1" dirty="0" smtClean="0">
                <a:solidFill>
                  <a:schemeClr val="tx2"/>
                </a:solidFill>
              </a:rPr>
              <a:t> </a:t>
            </a:r>
            <a:r>
              <a:rPr lang="cs-CZ" b="1" dirty="0" err="1" smtClean="0">
                <a:solidFill>
                  <a:schemeClr val="tx2"/>
                </a:solidFill>
              </a:rPr>
              <a:t>ist</a:t>
            </a:r>
            <a:r>
              <a:rPr lang="cs-CZ" b="1" dirty="0" smtClean="0">
                <a:solidFill>
                  <a:schemeClr val="tx2"/>
                </a:solidFill>
              </a:rPr>
              <a:t> </a:t>
            </a:r>
            <a:r>
              <a:rPr lang="cs-CZ" b="1" dirty="0" err="1" smtClean="0">
                <a:solidFill>
                  <a:schemeClr val="tx2"/>
                </a:solidFill>
              </a:rPr>
              <a:t>seines</a:t>
            </a:r>
            <a:r>
              <a:rPr lang="cs-CZ" b="1" dirty="0" smtClean="0">
                <a:solidFill>
                  <a:schemeClr val="tx2"/>
                </a:solidFill>
              </a:rPr>
              <a:t> </a:t>
            </a:r>
            <a:r>
              <a:rPr lang="cs-CZ" b="1" dirty="0" err="1" smtClean="0">
                <a:solidFill>
                  <a:schemeClr val="tx2"/>
                </a:solidFill>
              </a:rPr>
              <a:t>Glückes</a:t>
            </a:r>
            <a:r>
              <a:rPr lang="cs-CZ" b="1" dirty="0" smtClean="0">
                <a:solidFill>
                  <a:schemeClr val="tx2"/>
                </a:solidFill>
              </a:rPr>
              <a:t> </a:t>
            </a:r>
            <a:r>
              <a:rPr lang="cs-CZ" b="1" dirty="0" err="1" smtClean="0">
                <a:solidFill>
                  <a:schemeClr val="tx2"/>
                </a:solidFill>
              </a:rPr>
              <a:t>Schmied</a:t>
            </a:r>
            <a:endParaRPr lang="cs-CZ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cs-CZ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b="1" dirty="0" err="1" smtClean="0">
                <a:solidFill>
                  <a:schemeClr val="tx2"/>
                </a:solidFill>
              </a:rPr>
              <a:t>Modifikation</a:t>
            </a:r>
            <a:r>
              <a:rPr lang="cs-CZ" b="1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endParaRPr lang="cs-CZ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chemeClr val="tx2"/>
                </a:solidFill>
              </a:rPr>
              <a:t>Stane se strůjcem svého neštěstí =</a:t>
            </a:r>
          </a:p>
          <a:p>
            <a:pPr>
              <a:buNone/>
            </a:pPr>
            <a:r>
              <a:rPr lang="cs-CZ" b="1" dirty="0" err="1" smtClean="0">
                <a:solidFill>
                  <a:schemeClr val="tx2"/>
                </a:solidFill>
              </a:rPr>
              <a:t>Er</a:t>
            </a:r>
            <a:r>
              <a:rPr lang="cs-CZ" b="1" dirty="0" smtClean="0">
                <a:solidFill>
                  <a:schemeClr val="tx2"/>
                </a:solidFill>
              </a:rPr>
              <a:t> </a:t>
            </a:r>
            <a:r>
              <a:rPr lang="cs-CZ" b="1" dirty="0" err="1" smtClean="0">
                <a:solidFill>
                  <a:schemeClr val="tx2"/>
                </a:solidFill>
              </a:rPr>
              <a:t>wird</a:t>
            </a:r>
            <a:r>
              <a:rPr lang="cs-CZ" b="1" dirty="0" smtClean="0">
                <a:solidFill>
                  <a:schemeClr val="tx2"/>
                </a:solidFill>
              </a:rPr>
              <a:t> der </a:t>
            </a:r>
            <a:r>
              <a:rPr lang="cs-CZ" b="1" dirty="0" err="1" smtClean="0">
                <a:solidFill>
                  <a:schemeClr val="tx2"/>
                </a:solidFill>
              </a:rPr>
              <a:t>Schmied</a:t>
            </a:r>
            <a:r>
              <a:rPr lang="cs-CZ" b="1" dirty="0" smtClean="0">
                <a:solidFill>
                  <a:schemeClr val="tx2"/>
                </a:solidFill>
              </a:rPr>
              <a:t> </a:t>
            </a:r>
            <a:r>
              <a:rPr lang="cs-CZ" b="1" dirty="0" err="1" smtClean="0">
                <a:solidFill>
                  <a:schemeClr val="tx2"/>
                </a:solidFill>
              </a:rPr>
              <a:t>seines</a:t>
            </a:r>
            <a:r>
              <a:rPr lang="cs-CZ" b="1" dirty="0" smtClean="0">
                <a:solidFill>
                  <a:schemeClr val="tx2"/>
                </a:solidFill>
              </a:rPr>
              <a:t> </a:t>
            </a:r>
          </a:p>
          <a:p>
            <a:pPr>
              <a:buNone/>
            </a:pPr>
            <a:r>
              <a:rPr lang="cs-CZ" b="1" dirty="0" err="1" smtClean="0">
                <a:solidFill>
                  <a:schemeClr val="tx2"/>
                </a:solidFill>
              </a:rPr>
              <a:t>Unglücks</a:t>
            </a:r>
            <a:endParaRPr lang="cs-CZ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wer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arbeitet</a:t>
            </a:r>
            <a:r>
              <a:rPr lang="cs-CZ" dirty="0" smtClean="0"/>
              <a:t>, </a:t>
            </a:r>
            <a:br>
              <a:rPr lang="cs-CZ" dirty="0" smtClean="0"/>
            </a:br>
            <a:r>
              <a:rPr lang="cs-CZ" dirty="0" smtClean="0"/>
              <a:t>soll </a:t>
            </a:r>
            <a:r>
              <a:rPr lang="cs-CZ" dirty="0" err="1" smtClean="0"/>
              <a:t>auch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essen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i="1" dirty="0" err="1" smtClean="0">
                <a:solidFill>
                  <a:schemeClr val="tx2"/>
                </a:solidFill>
              </a:rPr>
              <a:t>wer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zum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Arbeiten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zu</a:t>
            </a:r>
            <a:r>
              <a:rPr lang="cs-CZ" i="1" dirty="0" smtClean="0">
                <a:solidFill>
                  <a:schemeClr val="tx2"/>
                </a:solidFill>
              </a:rPr>
              <a:t> faul </a:t>
            </a:r>
            <a:r>
              <a:rPr lang="cs-CZ" i="1" dirty="0" err="1" smtClean="0">
                <a:solidFill>
                  <a:schemeClr val="tx2"/>
                </a:solidFill>
              </a:rPr>
              <a:t>ist</a:t>
            </a:r>
            <a:r>
              <a:rPr lang="cs-CZ" i="1" dirty="0" smtClean="0">
                <a:solidFill>
                  <a:schemeClr val="tx2"/>
                </a:solidFill>
              </a:rPr>
              <a:t>, </a:t>
            </a:r>
            <a:r>
              <a:rPr lang="cs-CZ" i="1" dirty="0" err="1" smtClean="0">
                <a:solidFill>
                  <a:schemeClr val="tx2"/>
                </a:solidFill>
              </a:rPr>
              <a:t>hat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keinen</a:t>
            </a:r>
            <a:endParaRPr lang="cs-CZ" i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i="1" dirty="0" err="1" smtClean="0">
                <a:solidFill>
                  <a:schemeClr val="tx2"/>
                </a:solidFill>
              </a:rPr>
              <a:t>Anspruch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darauf</a:t>
            </a:r>
            <a:r>
              <a:rPr lang="cs-CZ" i="1" dirty="0" smtClean="0">
                <a:solidFill>
                  <a:schemeClr val="tx2"/>
                </a:solidFill>
              </a:rPr>
              <a:t>, </a:t>
            </a:r>
            <a:r>
              <a:rPr lang="cs-CZ" i="1" dirty="0" err="1" smtClean="0">
                <a:solidFill>
                  <a:schemeClr val="tx2"/>
                </a:solidFill>
              </a:rPr>
              <a:t>von</a:t>
            </a:r>
            <a:r>
              <a:rPr lang="cs-CZ" i="1" dirty="0" smtClean="0">
                <a:solidFill>
                  <a:schemeClr val="tx2"/>
                </a:solidFill>
              </a:rPr>
              <a:t> den </a:t>
            </a:r>
            <a:r>
              <a:rPr lang="cs-CZ" i="1" dirty="0" err="1" smtClean="0">
                <a:solidFill>
                  <a:schemeClr val="tx2"/>
                </a:solidFill>
              </a:rPr>
              <a:t>anderen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mit</a:t>
            </a:r>
            <a:endParaRPr lang="cs-CZ" i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i="1" dirty="0" err="1" smtClean="0">
                <a:solidFill>
                  <a:schemeClr val="tx2"/>
                </a:solidFill>
              </a:rPr>
              <a:t>ernährt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zu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werden</a:t>
            </a:r>
            <a:r>
              <a:rPr lang="cs-CZ" i="1" dirty="0" smtClean="0">
                <a:solidFill>
                  <a:schemeClr val="tx2"/>
                </a:solidFill>
              </a:rPr>
              <a:t>.</a:t>
            </a:r>
            <a:endParaRPr lang="cs-CZ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Salz</a:t>
            </a:r>
            <a:r>
              <a:rPr lang="cs-CZ" dirty="0" smtClean="0"/>
              <a:t> in der </a:t>
            </a:r>
            <a:r>
              <a:rPr lang="cs-CZ" dirty="0" err="1" smtClean="0"/>
              <a:t>Suppe</a:t>
            </a:r>
            <a:r>
              <a:rPr lang="cs-CZ" dirty="0" smtClean="0"/>
              <a:t> </a:t>
            </a:r>
            <a:r>
              <a:rPr lang="cs-CZ" dirty="0" err="1" smtClean="0"/>
              <a:t>sein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i="1" dirty="0" smtClean="0">
                <a:solidFill>
                  <a:schemeClr val="tx2"/>
                </a:solidFill>
              </a:rPr>
              <a:t/>
            </a:r>
            <a:br>
              <a:rPr lang="cs-CZ" i="1" dirty="0" smtClean="0">
                <a:solidFill>
                  <a:schemeClr val="tx2"/>
                </a:solidFill>
              </a:rPr>
            </a:br>
            <a:r>
              <a:rPr lang="cs-CZ" i="1" dirty="0" err="1" smtClean="0">
                <a:solidFill>
                  <a:schemeClr val="tx2"/>
                </a:solidFill>
              </a:rPr>
              <a:t>das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Beste</a:t>
            </a:r>
            <a:r>
              <a:rPr lang="cs-CZ" i="1" dirty="0" smtClean="0">
                <a:solidFill>
                  <a:schemeClr val="tx2"/>
                </a:solidFill>
              </a:rPr>
              <a:t>; </a:t>
            </a:r>
            <a:r>
              <a:rPr lang="cs-CZ" i="1" dirty="0" err="1" smtClean="0">
                <a:solidFill>
                  <a:schemeClr val="tx2"/>
                </a:solidFill>
              </a:rPr>
              <a:t>die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ideale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Ergänzung</a:t>
            </a:r>
            <a:endParaRPr lang="cs-CZ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hüben</a:t>
            </a:r>
            <a:r>
              <a:rPr lang="cs-CZ" dirty="0" smtClean="0"/>
              <a:t> </a:t>
            </a:r>
            <a:r>
              <a:rPr lang="cs-CZ" dirty="0" err="1" smtClean="0"/>
              <a:t>wie</a:t>
            </a:r>
            <a:r>
              <a:rPr lang="cs-CZ" dirty="0" smtClean="0"/>
              <a:t> /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drüben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i="1" dirty="0" err="1" smtClean="0">
                <a:solidFill>
                  <a:schemeClr val="tx2"/>
                </a:solidFill>
              </a:rPr>
              <a:t>hier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und</a:t>
            </a:r>
            <a:r>
              <a:rPr lang="cs-CZ" i="1" dirty="0" smtClean="0">
                <a:solidFill>
                  <a:schemeClr val="tx2"/>
                </a:solidFill>
              </a:rPr>
              <a:t> dort; </a:t>
            </a:r>
            <a:r>
              <a:rPr lang="cs-CZ" i="1" dirty="0" err="1" smtClean="0">
                <a:solidFill>
                  <a:schemeClr val="tx2"/>
                </a:solidFill>
              </a:rPr>
              <a:t>auf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beiden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Seiten</a:t>
            </a:r>
            <a:endParaRPr lang="cs-CZ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was</a:t>
            </a:r>
            <a:r>
              <a:rPr lang="cs-CZ" dirty="0" smtClean="0"/>
              <a:t> der Bauer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kennt</a:t>
            </a:r>
            <a:r>
              <a:rPr lang="cs-CZ" dirty="0" smtClean="0"/>
              <a:t>,                </a:t>
            </a:r>
            <a:r>
              <a:rPr lang="cs-CZ" dirty="0" err="1" smtClean="0"/>
              <a:t>frisst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i="1" dirty="0" err="1" smtClean="0">
                <a:solidFill>
                  <a:schemeClr val="tx2"/>
                </a:solidFill>
              </a:rPr>
              <a:t>jemand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ist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Neuem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gegenüber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nicht</a:t>
            </a:r>
            <a:endParaRPr lang="cs-CZ" i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i="1" dirty="0" err="1" smtClean="0">
                <a:solidFill>
                  <a:schemeClr val="tx2"/>
                </a:solidFill>
              </a:rPr>
              <a:t>Aufgeschlossen</a:t>
            </a:r>
            <a:r>
              <a:rPr lang="cs-CZ" i="1" dirty="0" smtClean="0">
                <a:solidFill>
                  <a:schemeClr val="tx2"/>
                </a:solidFill>
              </a:rPr>
              <a:t>; </a:t>
            </a:r>
            <a:r>
              <a:rPr lang="cs-CZ" i="1" dirty="0" err="1" smtClean="0">
                <a:solidFill>
                  <a:schemeClr val="tx2"/>
                </a:solidFill>
              </a:rPr>
              <a:t>jemand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ist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konzervativ</a:t>
            </a:r>
            <a:endParaRPr lang="cs-CZ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Axt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Haus</a:t>
            </a:r>
            <a:r>
              <a:rPr lang="cs-CZ" dirty="0" smtClean="0"/>
              <a:t> </a:t>
            </a:r>
            <a:r>
              <a:rPr lang="cs-CZ" dirty="0" err="1" smtClean="0"/>
              <a:t>erspart</a:t>
            </a:r>
            <a:r>
              <a:rPr lang="cs-CZ" dirty="0" smtClean="0"/>
              <a:t>                       den </a:t>
            </a:r>
            <a:r>
              <a:rPr lang="cs-CZ" dirty="0" err="1" smtClean="0"/>
              <a:t>Zimmerman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i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i="1" dirty="0" err="1" smtClean="0">
                <a:solidFill>
                  <a:schemeClr val="tx2"/>
                </a:solidFill>
              </a:rPr>
              <a:t>wer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selbst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mit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Handwerkszeug</a:t>
            </a:r>
            <a:endParaRPr lang="cs-CZ" i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i="1" dirty="0" err="1" smtClean="0">
                <a:solidFill>
                  <a:schemeClr val="tx2"/>
                </a:solidFill>
              </a:rPr>
              <a:t>umgehen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kann</a:t>
            </a:r>
            <a:r>
              <a:rPr lang="cs-CZ" i="1" dirty="0" smtClean="0">
                <a:solidFill>
                  <a:schemeClr val="tx2"/>
                </a:solidFill>
              </a:rPr>
              <a:t>, </a:t>
            </a:r>
            <a:r>
              <a:rPr lang="cs-CZ" i="1" dirty="0" err="1" smtClean="0">
                <a:solidFill>
                  <a:schemeClr val="tx2"/>
                </a:solidFill>
              </a:rPr>
              <a:t>bracht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nicht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die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Dienste</a:t>
            </a:r>
            <a:endParaRPr lang="cs-CZ" i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i="1" dirty="0" smtClean="0">
                <a:solidFill>
                  <a:schemeClr val="tx2"/>
                </a:solidFill>
              </a:rPr>
              <a:t>des </a:t>
            </a:r>
            <a:r>
              <a:rPr lang="cs-CZ" i="1" dirty="0" err="1" smtClean="0">
                <a:solidFill>
                  <a:schemeClr val="tx2"/>
                </a:solidFill>
              </a:rPr>
              <a:t>Fachmanns</a:t>
            </a:r>
            <a:r>
              <a:rPr lang="cs-CZ" i="1" dirty="0" smtClean="0">
                <a:solidFill>
                  <a:schemeClr val="tx2"/>
                </a:solidFill>
              </a:rPr>
              <a:t> in </a:t>
            </a:r>
            <a:r>
              <a:rPr lang="cs-CZ" i="1" dirty="0" err="1" smtClean="0">
                <a:solidFill>
                  <a:schemeClr val="tx2"/>
                </a:solidFill>
              </a:rPr>
              <a:t>Anspruch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zu</a:t>
            </a:r>
            <a:endParaRPr lang="cs-CZ" i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i="1" dirty="0" err="1" smtClean="0">
                <a:solidFill>
                  <a:schemeClr val="tx2"/>
                </a:solidFill>
              </a:rPr>
              <a:t>nehmen</a:t>
            </a:r>
            <a:endParaRPr lang="cs-CZ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Kategorický Imperativ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i="1" dirty="0" err="1" smtClean="0">
                <a:solidFill>
                  <a:schemeClr val="tx2"/>
                </a:solidFill>
              </a:rPr>
              <a:t>zásadní</a:t>
            </a:r>
            <a:r>
              <a:rPr lang="de-DE" i="1" dirty="0" smtClean="0">
                <a:solidFill>
                  <a:schemeClr val="tx2"/>
                </a:solidFill>
              </a:rPr>
              <a:t>  (</a:t>
            </a:r>
            <a:r>
              <a:rPr lang="de-DE" i="1" dirty="0" err="1" smtClean="0">
                <a:solidFill>
                  <a:schemeClr val="tx2"/>
                </a:solidFill>
              </a:rPr>
              <a:t>mravní</a:t>
            </a:r>
            <a:r>
              <a:rPr lang="de-DE" i="1" dirty="0" smtClean="0">
                <a:solidFill>
                  <a:schemeClr val="tx2"/>
                </a:solidFill>
              </a:rPr>
              <a:t>, </a:t>
            </a:r>
            <a:r>
              <a:rPr lang="de-DE" i="1" dirty="0" err="1" smtClean="0">
                <a:solidFill>
                  <a:schemeClr val="tx2"/>
                </a:solidFill>
              </a:rPr>
              <a:t>etický</a:t>
            </a:r>
            <a:r>
              <a:rPr lang="de-DE" i="1" dirty="0" smtClean="0">
                <a:solidFill>
                  <a:schemeClr val="tx2"/>
                </a:solidFill>
              </a:rPr>
              <a:t>) </a:t>
            </a:r>
            <a:r>
              <a:rPr lang="de-DE" i="1" dirty="0" err="1" smtClean="0">
                <a:solidFill>
                  <a:schemeClr val="tx2"/>
                </a:solidFill>
              </a:rPr>
              <a:t>příkaz</a:t>
            </a:r>
            <a:r>
              <a:rPr lang="de-DE" i="1" dirty="0" smtClean="0">
                <a:solidFill>
                  <a:schemeClr val="tx2"/>
                </a:solidFill>
              </a:rPr>
              <a:t> pro</a:t>
            </a:r>
            <a:endParaRPr lang="cs-CZ" i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de-DE" i="1" dirty="0" err="1" smtClean="0">
                <a:solidFill>
                  <a:schemeClr val="tx2"/>
                </a:solidFill>
              </a:rPr>
              <a:t>Jednání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de-DE" i="1" dirty="0" err="1" smtClean="0">
                <a:solidFill>
                  <a:schemeClr val="tx2"/>
                </a:solidFill>
              </a:rPr>
              <a:t>člověka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de-DE" dirty="0" err="1" smtClean="0">
                <a:solidFill>
                  <a:schemeClr val="tx2"/>
                </a:solidFill>
              </a:rPr>
              <a:t>Základní</a:t>
            </a:r>
            <a:r>
              <a:rPr lang="de-DE" dirty="0" smtClean="0">
                <a:solidFill>
                  <a:schemeClr val="tx2"/>
                </a:solidFill>
              </a:rPr>
              <a:t> </a:t>
            </a:r>
            <a:r>
              <a:rPr lang="de-DE" dirty="0" err="1" smtClean="0">
                <a:solidFill>
                  <a:schemeClr val="tx2"/>
                </a:solidFill>
              </a:rPr>
              <a:t>pojem</a:t>
            </a:r>
            <a:r>
              <a:rPr lang="de-DE" dirty="0" smtClean="0">
                <a:solidFill>
                  <a:schemeClr val="tx2"/>
                </a:solidFill>
              </a:rPr>
              <a:t> </a:t>
            </a:r>
            <a:r>
              <a:rPr lang="de-DE" dirty="0" err="1" smtClean="0">
                <a:solidFill>
                  <a:schemeClr val="tx2"/>
                </a:solidFill>
              </a:rPr>
              <a:t>tzv</a:t>
            </a:r>
            <a:r>
              <a:rPr lang="de-DE" dirty="0" smtClean="0">
                <a:solidFill>
                  <a:schemeClr val="tx2"/>
                </a:solidFill>
              </a:rPr>
              <a:t>. </a:t>
            </a:r>
            <a:r>
              <a:rPr lang="de-DE" dirty="0" err="1" smtClean="0">
                <a:solidFill>
                  <a:schemeClr val="tx2"/>
                </a:solidFill>
              </a:rPr>
              <a:t>praktické</a:t>
            </a:r>
            <a:r>
              <a:rPr lang="de-DE" dirty="0" smtClean="0">
                <a:solidFill>
                  <a:schemeClr val="tx2"/>
                </a:solidFill>
              </a:rPr>
              <a:t> </a:t>
            </a:r>
            <a:r>
              <a:rPr lang="de-DE" dirty="0" err="1" smtClean="0">
                <a:solidFill>
                  <a:schemeClr val="tx2"/>
                </a:solidFill>
              </a:rPr>
              <a:t>filozofie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de-DE" dirty="0" smtClean="0">
                <a:solidFill>
                  <a:schemeClr val="tx2"/>
                </a:solidFill>
              </a:rPr>
              <a:t>Im.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de-DE" dirty="0" err="1" smtClean="0">
                <a:solidFill>
                  <a:schemeClr val="tx2"/>
                </a:solidFill>
              </a:rPr>
              <a:t>Kanta</a:t>
            </a:r>
            <a:r>
              <a:rPr lang="de-DE" dirty="0" smtClean="0">
                <a:solidFill>
                  <a:schemeClr val="tx2"/>
                </a:solidFill>
              </a:rPr>
              <a:t>, </a:t>
            </a:r>
            <a:r>
              <a:rPr lang="de-DE" dirty="0" err="1" smtClean="0">
                <a:solidFill>
                  <a:schemeClr val="tx2"/>
                </a:solidFill>
              </a:rPr>
              <a:t>kt</a:t>
            </a:r>
            <a:r>
              <a:rPr lang="de-DE" dirty="0" smtClean="0">
                <a:solidFill>
                  <a:schemeClr val="tx2"/>
                </a:solidFill>
              </a:rPr>
              <a:t>. </a:t>
            </a:r>
            <a:r>
              <a:rPr lang="de-DE" dirty="0" err="1" smtClean="0">
                <a:solidFill>
                  <a:schemeClr val="tx2"/>
                </a:solidFill>
              </a:rPr>
              <a:t>vyjadřuje</a:t>
            </a:r>
            <a:r>
              <a:rPr lang="de-DE" dirty="0" smtClean="0">
                <a:solidFill>
                  <a:schemeClr val="tx2"/>
                </a:solidFill>
              </a:rPr>
              <a:t> </a:t>
            </a:r>
            <a:r>
              <a:rPr lang="de-DE" dirty="0" err="1" smtClean="0">
                <a:solidFill>
                  <a:schemeClr val="tx2"/>
                </a:solidFill>
              </a:rPr>
              <a:t>bezpodmínečný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de-DE" dirty="0" err="1" smtClean="0">
                <a:solidFill>
                  <a:schemeClr val="tx2"/>
                </a:solidFill>
              </a:rPr>
              <a:t>příkaz</a:t>
            </a:r>
            <a:r>
              <a:rPr lang="de-DE" dirty="0" smtClean="0">
                <a:solidFill>
                  <a:schemeClr val="tx2"/>
                </a:solidFill>
              </a:rPr>
              <a:t>,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de-DE" dirty="0" err="1" smtClean="0">
                <a:solidFill>
                  <a:schemeClr val="tx2"/>
                </a:solidFill>
              </a:rPr>
              <a:t>podle</a:t>
            </a:r>
            <a:r>
              <a:rPr lang="de-DE" dirty="0" smtClean="0">
                <a:solidFill>
                  <a:schemeClr val="tx2"/>
                </a:solidFill>
              </a:rPr>
              <a:t> </a:t>
            </a:r>
            <a:r>
              <a:rPr lang="de-DE" dirty="0" err="1" smtClean="0">
                <a:solidFill>
                  <a:schemeClr val="tx2"/>
                </a:solidFill>
              </a:rPr>
              <a:t>něhož</a:t>
            </a:r>
            <a:r>
              <a:rPr lang="de-DE" dirty="0" smtClean="0">
                <a:solidFill>
                  <a:schemeClr val="tx2"/>
                </a:solidFill>
              </a:rPr>
              <a:t> je </a:t>
            </a:r>
            <a:r>
              <a:rPr lang="de-DE" dirty="0" err="1" smtClean="0">
                <a:solidFill>
                  <a:schemeClr val="tx2"/>
                </a:solidFill>
              </a:rPr>
              <a:t>člověk</a:t>
            </a:r>
            <a:r>
              <a:rPr lang="de-DE" dirty="0" smtClean="0">
                <a:solidFill>
                  <a:schemeClr val="tx2"/>
                </a:solidFill>
              </a:rPr>
              <a:t> </a:t>
            </a:r>
            <a:r>
              <a:rPr lang="de-DE" dirty="0" err="1" smtClean="0">
                <a:solidFill>
                  <a:schemeClr val="tx2"/>
                </a:solidFill>
              </a:rPr>
              <a:t>povinen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de-DE" dirty="0" smtClean="0">
                <a:solidFill>
                  <a:schemeClr val="tx2"/>
                </a:solidFill>
              </a:rPr>
              <a:t>se </a:t>
            </a:r>
            <a:r>
              <a:rPr lang="de-DE" dirty="0" err="1" smtClean="0">
                <a:solidFill>
                  <a:schemeClr val="tx2"/>
                </a:solidFill>
              </a:rPr>
              <a:t>řídit</a:t>
            </a:r>
            <a:r>
              <a:rPr lang="de-DE" dirty="0" smtClean="0">
                <a:solidFill>
                  <a:schemeClr val="tx2"/>
                </a:solidFill>
              </a:rPr>
              <a:t> </a:t>
            </a:r>
            <a:r>
              <a:rPr lang="de-DE" dirty="0" err="1" smtClean="0">
                <a:solidFill>
                  <a:schemeClr val="tx2"/>
                </a:solidFill>
              </a:rPr>
              <a:t>ve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de-DE" dirty="0" err="1" smtClean="0">
                <a:solidFill>
                  <a:schemeClr val="tx2"/>
                </a:solidFill>
              </a:rPr>
              <a:t>svém</a:t>
            </a:r>
            <a:r>
              <a:rPr lang="de-DE" dirty="0" smtClean="0">
                <a:solidFill>
                  <a:schemeClr val="tx2"/>
                </a:solidFill>
              </a:rPr>
              <a:t> </a:t>
            </a:r>
            <a:r>
              <a:rPr lang="de-DE" dirty="0" err="1" smtClean="0">
                <a:solidFill>
                  <a:schemeClr val="tx2"/>
                </a:solidFill>
              </a:rPr>
              <a:t>jednání</a:t>
            </a:r>
            <a:r>
              <a:rPr lang="de-DE" dirty="0" smtClean="0">
                <a:solidFill>
                  <a:schemeClr val="tx2"/>
                </a:solidFill>
              </a:rPr>
              <a:t> </a:t>
            </a:r>
            <a:r>
              <a:rPr lang="de-DE" dirty="0" err="1" smtClean="0">
                <a:solidFill>
                  <a:schemeClr val="tx2"/>
                </a:solidFill>
              </a:rPr>
              <a:t>takovými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de-DE" dirty="0" err="1" smtClean="0">
                <a:solidFill>
                  <a:schemeClr val="tx2"/>
                </a:solidFill>
              </a:rPr>
              <a:t>zásadami</a:t>
            </a:r>
            <a:r>
              <a:rPr lang="de-DE" dirty="0" smtClean="0">
                <a:solidFill>
                  <a:schemeClr val="tx2"/>
                </a:solidFill>
              </a:rPr>
              <a:t>, </a:t>
            </a:r>
            <a:r>
              <a:rPr lang="de-DE" dirty="0" err="1" smtClean="0">
                <a:solidFill>
                  <a:schemeClr val="tx2"/>
                </a:solidFill>
              </a:rPr>
              <a:t>které</a:t>
            </a:r>
            <a:r>
              <a:rPr lang="de-DE" dirty="0" smtClean="0">
                <a:solidFill>
                  <a:schemeClr val="tx2"/>
                </a:solidFill>
              </a:rPr>
              <a:t> se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de-DE" dirty="0" err="1" smtClean="0">
                <a:solidFill>
                  <a:schemeClr val="tx2"/>
                </a:solidFill>
              </a:rPr>
              <a:t>mohou</a:t>
            </a:r>
            <a:r>
              <a:rPr lang="de-DE" dirty="0" smtClean="0">
                <a:solidFill>
                  <a:schemeClr val="tx2"/>
                </a:solidFill>
              </a:rPr>
              <a:t> </a:t>
            </a:r>
            <a:r>
              <a:rPr lang="de-DE" dirty="0" err="1" smtClean="0">
                <a:solidFill>
                  <a:schemeClr val="tx2"/>
                </a:solidFill>
              </a:rPr>
              <a:t>stát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de-DE" dirty="0" err="1" smtClean="0">
                <a:solidFill>
                  <a:schemeClr val="tx2"/>
                </a:solidFill>
              </a:rPr>
              <a:t>obecným</a:t>
            </a:r>
            <a:r>
              <a:rPr lang="de-DE" dirty="0" smtClean="0">
                <a:solidFill>
                  <a:schemeClr val="tx2"/>
                </a:solidFill>
              </a:rPr>
              <a:t> </a:t>
            </a:r>
            <a:r>
              <a:rPr lang="de-DE" dirty="0" err="1" smtClean="0">
                <a:solidFill>
                  <a:schemeClr val="tx2"/>
                </a:solidFill>
              </a:rPr>
              <a:t>zákonem</a:t>
            </a:r>
            <a:r>
              <a:rPr lang="de-DE" dirty="0" smtClean="0">
                <a:solidFill>
                  <a:schemeClr val="tx2"/>
                </a:solidFill>
              </a:rPr>
              <a:t>.</a:t>
            </a:r>
            <a:endParaRPr lang="cs-CZ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horem dolem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2800" dirty="0" err="1" smtClean="0">
                <a:solidFill>
                  <a:schemeClr val="tx2"/>
                </a:solidFill>
              </a:rPr>
              <a:t>verb</a:t>
            </a:r>
            <a:r>
              <a:rPr lang="de-DE" sz="2800" dirty="0" smtClean="0">
                <a:solidFill>
                  <a:schemeClr val="tx2"/>
                </a:solidFill>
              </a:rPr>
              <a:t> </a:t>
            </a:r>
            <a:r>
              <a:rPr lang="de-DE" sz="2800" dirty="0" err="1" smtClean="0">
                <a:solidFill>
                  <a:schemeClr val="tx2"/>
                </a:solidFill>
              </a:rPr>
              <a:t>mluvit</a:t>
            </a:r>
            <a:r>
              <a:rPr lang="de-DE" sz="2800" dirty="0" smtClean="0">
                <a:solidFill>
                  <a:schemeClr val="tx2"/>
                </a:solidFill>
              </a:rPr>
              <a:t> do </a:t>
            </a:r>
            <a:r>
              <a:rPr lang="de-DE" sz="2800" dirty="0" err="1" smtClean="0">
                <a:solidFill>
                  <a:schemeClr val="tx2"/>
                </a:solidFill>
              </a:rPr>
              <a:t>někoho</a:t>
            </a:r>
            <a:r>
              <a:rPr lang="de-DE" sz="2800" dirty="0" smtClean="0">
                <a:solidFill>
                  <a:schemeClr val="tx2"/>
                </a:solidFill>
              </a:rPr>
              <a:t> </a:t>
            </a:r>
            <a:r>
              <a:rPr lang="de-DE" sz="2800" dirty="0" err="1" smtClean="0">
                <a:solidFill>
                  <a:schemeClr val="tx2"/>
                </a:solidFill>
              </a:rPr>
              <a:t>h.d</a:t>
            </a:r>
            <a:r>
              <a:rPr lang="de-DE" sz="2800" dirty="0" smtClean="0">
                <a:solidFill>
                  <a:schemeClr val="tx2"/>
                </a:solidFill>
              </a:rPr>
              <a:t>.; </a:t>
            </a:r>
            <a:r>
              <a:rPr lang="de-DE" sz="2800" dirty="0" err="1" smtClean="0">
                <a:solidFill>
                  <a:schemeClr val="tx2"/>
                </a:solidFill>
              </a:rPr>
              <a:t>cpát</a:t>
            </a:r>
            <a:r>
              <a:rPr lang="cs-CZ" sz="2800" dirty="0" smtClean="0">
                <a:solidFill>
                  <a:schemeClr val="tx2"/>
                </a:solidFill>
              </a:rPr>
              <a:t> </a:t>
            </a:r>
            <a:r>
              <a:rPr lang="de-DE" sz="2800" dirty="0" smtClean="0">
                <a:solidFill>
                  <a:schemeClr val="tx2"/>
                </a:solidFill>
              </a:rPr>
              <a:t>do </a:t>
            </a:r>
            <a:r>
              <a:rPr lang="de-DE" sz="2800" dirty="0" err="1" smtClean="0">
                <a:solidFill>
                  <a:schemeClr val="tx2"/>
                </a:solidFill>
              </a:rPr>
              <a:t>někoho</a:t>
            </a:r>
            <a:endParaRPr lang="cs-CZ" sz="28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de-DE" sz="2800" dirty="0" smtClean="0">
                <a:solidFill>
                  <a:schemeClr val="tx2"/>
                </a:solidFill>
              </a:rPr>
              <a:t>(</a:t>
            </a:r>
            <a:r>
              <a:rPr lang="de-DE" sz="2800" dirty="0" err="1" smtClean="0">
                <a:solidFill>
                  <a:schemeClr val="tx2"/>
                </a:solidFill>
              </a:rPr>
              <a:t>peníze</a:t>
            </a:r>
            <a:r>
              <a:rPr lang="de-DE" sz="2800" dirty="0" smtClean="0">
                <a:solidFill>
                  <a:schemeClr val="tx2"/>
                </a:solidFill>
              </a:rPr>
              <a:t>) h. d. (</a:t>
            </a:r>
            <a:r>
              <a:rPr lang="de-DE" sz="2800" i="1" dirty="0" smtClean="0">
                <a:solidFill>
                  <a:schemeClr val="tx2"/>
                </a:solidFill>
              </a:rPr>
              <a:t>v </a:t>
            </a:r>
            <a:r>
              <a:rPr lang="de-DE" sz="2800" i="1" dirty="0" err="1" smtClean="0">
                <a:solidFill>
                  <a:schemeClr val="tx2"/>
                </a:solidFill>
              </a:rPr>
              <a:t>jiném</a:t>
            </a:r>
            <a:r>
              <a:rPr lang="de-DE" sz="2800" i="1" dirty="0" smtClean="0">
                <a:solidFill>
                  <a:schemeClr val="tx2"/>
                </a:solidFill>
              </a:rPr>
              <a:t> </a:t>
            </a:r>
            <a:r>
              <a:rPr lang="de-DE" sz="2800" i="1" dirty="0" err="1" smtClean="0">
                <a:solidFill>
                  <a:schemeClr val="tx2"/>
                </a:solidFill>
              </a:rPr>
              <a:t>význ</a:t>
            </a:r>
            <a:r>
              <a:rPr lang="de-DE" sz="2800" i="1" dirty="0" smtClean="0">
                <a:solidFill>
                  <a:schemeClr val="tx2"/>
                </a:solidFill>
              </a:rPr>
              <a:t>.). </a:t>
            </a:r>
            <a:r>
              <a:rPr lang="de-DE" sz="2800" b="1" dirty="0" smtClean="0">
                <a:solidFill>
                  <a:schemeClr val="tx2"/>
                </a:solidFill>
              </a:rPr>
              <a:t>1.</a:t>
            </a:r>
            <a:r>
              <a:rPr lang="de-DE" sz="2800" i="1" dirty="0" smtClean="0">
                <a:solidFill>
                  <a:schemeClr val="tx2"/>
                </a:solidFill>
              </a:rPr>
              <a:t> (</a:t>
            </a:r>
            <a:r>
              <a:rPr lang="de-DE" sz="2800" i="1" dirty="0" err="1" smtClean="0">
                <a:solidFill>
                  <a:schemeClr val="tx2"/>
                </a:solidFill>
              </a:rPr>
              <a:t>nejč</a:t>
            </a:r>
            <a:r>
              <a:rPr lang="de-DE" sz="2800" i="1" dirty="0" smtClean="0">
                <a:solidFill>
                  <a:schemeClr val="tx2"/>
                </a:solidFill>
              </a:rPr>
              <a:t>. </a:t>
            </a:r>
            <a:r>
              <a:rPr lang="cs-CZ" sz="2800" i="1" dirty="0" smtClean="0">
                <a:solidFill>
                  <a:schemeClr val="tx2"/>
                </a:solidFill>
              </a:rPr>
              <a:t>o</a:t>
            </a:r>
          </a:p>
          <a:p>
            <a:pPr>
              <a:buNone/>
            </a:pPr>
            <a:r>
              <a:rPr lang="cs-CZ" sz="2800" i="1" dirty="0" err="1" smtClean="0">
                <a:solidFill>
                  <a:schemeClr val="tx2"/>
                </a:solidFill>
              </a:rPr>
              <a:t>p</a:t>
            </a:r>
            <a:r>
              <a:rPr lang="de-DE" sz="2800" i="1" dirty="0" err="1" smtClean="0">
                <a:solidFill>
                  <a:schemeClr val="tx2"/>
                </a:solidFill>
              </a:rPr>
              <a:t>ronikání</a:t>
            </a:r>
            <a:r>
              <a:rPr lang="cs-CZ" sz="2800" i="1" dirty="0" smtClean="0">
                <a:solidFill>
                  <a:schemeClr val="tx2"/>
                </a:solidFill>
              </a:rPr>
              <a:t> </a:t>
            </a:r>
            <a:r>
              <a:rPr lang="de-DE" sz="2800" i="1" dirty="0" err="1" smtClean="0">
                <a:solidFill>
                  <a:schemeClr val="tx2"/>
                </a:solidFill>
              </a:rPr>
              <a:t>vody</a:t>
            </a:r>
            <a:r>
              <a:rPr lang="de-DE" sz="2800" i="1" dirty="0" smtClean="0">
                <a:solidFill>
                  <a:schemeClr val="tx2"/>
                </a:solidFill>
              </a:rPr>
              <a:t> </a:t>
            </a:r>
            <a:r>
              <a:rPr lang="de-DE" sz="2800" i="1" dirty="0" err="1" smtClean="0">
                <a:solidFill>
                  <a:schemeClr val="tx2"/>
                </a:solidFill>
              </a:rPr>
              <a:t>apod</a:t>
            </a:r>
            <a:r>
              <a:rPr lang="de-DE" sz="2800" i="1" dirty="0" smtClean="0">
                <a:solidFill>
                  <a:schemeClr val="tx2"/>
                </a:solidFill>
              </a:rPr>
              <a:t>.) </a:t>
            </a:r>
            <a:r>
              <a:rPr lang="de-DE" sz="2800" i="1" dirty="0" err="1" smtClean="0">
                <a:solidFill>
                  <a:schemeClr val="tx2"/>
                </a:solidFill>
              </a:rPr>
              <a:t>horní</a:t>
            </a:r>
            <a:r>
              <a:rPr lang="de-DE" sz="2800" i="1" dirty="0" smtClean="0">
                <a:solidFill>
                  <a:schemeClr val="tx2"/>
                </a:solidFill>
              </a:rPr>
              <a:t> i </a:t>
            </a:r>
            <a:r>
              <a:rPr lang="de-DE" sz="2800" i="1" dirty="0" err="1" smtClean="0">
                <a:solidFill>
                  <a:schemeClr val="tx2"/>
                </a:solidFill>
              </a:rPr>
              <a:t>dolní</a:t>
            </a:r>
            <a:r>
              <a:rPr lang="de-DE" sz="2800" i="1" dirty="0" smtClean="0">
                <a:solidFill>
                  <a:schemeClr val="tx2"/>
                </a:solidFill>
              </a:rPr>
              <a:t> </a:t>
            </a:r>
            <a:r>
              <a:rPr lang="de-DE" sz="2800" i="1" dirty="0" err="1" smtClean="0">
                <a:solidFill>
                  <a:schemeClr val="tx2"/>
                </a:solidFill>
              </a:rPr>
              <a:t>částí</a:t>
            </a:r>
            <a:endParaRPr lang="cs-CZ" sz="2800" i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de-DE" sz="2800" i="1" dirty="0" err="1" smtClean="0">
                <a:solidFill>
                  <a:schemeClr val="tx2"/>
                </a:solidFill>
              </a:rPr>
              <a:t>něčeho</a:t>
            </a:r>
            <a:r>
              <a:rPr lang="de-DE" sz="2800" i="1" dirty="0" smtClean="0">
                <a:solidFill>
                  <a:schemeClr val="tx2"/>
                </a:solidFill>
              </a:rPr>
              <a:t>, </a:t>
            </a:r>
            <a:r>
              <a:rPr lang="de-DE" sz="2800" i="1" dirty="0" err="1" smtClean="0">
                <a:solidFill>
                  <a:schemeClr val="tx2"/>
                </a:solidFill>
              </a:rPr>
              <a:t>při</a:t>
            </a:r>
            <a:r>
              <a:rPr lang="cs-CZ" sz="2800" i="1" dirty="0" smtClean="0">
                <a:solidFill>
                  <a:schemeClr val="tx2"/>
                </a:solidFill>
              </a:rPr>
              <a:t> </a:t>
            </a:r>
            <a:r>
              <a:rPr lang="de-DE" sz="2800" i="1" dirty="0" err="1" smtClean="0">
                <a:solidFill>
                  <a:schemeClr val="tx2"/>
                </a:solidFill>
              </a:rPr>
              <a:t>horní</a:t>
            </a:r>
            <a:r>
              <a:rPr lang="de-DE" sz="2800" i="1" dirty="0" smtClean="0">
                <a:solidFill>
                  <a:schemeClr val="tx2"/>
                </a:solidFill>
              </a:rPr>
              <a:t> i </a:t>
            </a:r>
            <a:r>
              <a:rPr lang="de-DE" sz="2800" i="1" dirty="0" err="1" smtClean="0">
                <a:solidFill>
                  <a:schemeClr val="tx2"/>
                </a:solidFill>
              </a:rPr>
              <a:t>dolní</a:t>
            </a:r>
            <a:r>
              <a:rPr lang="de-DE" sz="2800" i="1" dirty="0" smtClean="0">
                <a:solidFill>
                  <a:schemeClr val="tx2"/>
                </a:solidFill>
              </a:rPr>
              <a:t> </a:t>
            </a:r>
            <a:r>
              <a:rPr lang="de-DE" sz="2800" i="1" dirty="0" err="1" smtClean="0">
                <a:solidFill>
                  <a:schemeClr val="tx2"/>
                </a:solidFill>
              </a:rPr>
              <a:t>části</a:t>
            </a:r>
            <a:r>
              <a:rPr lang="de-DE" sz="2800" i="1" dirty="0" smtClean="0">
                <a:solidFill>
                  <a:schemeClr val="tx2"/>
                </a:solidFill>
              </a:rPr>
              <a:t>, a </a:t>
            </a:r>
            <a:r>
              <a:rPr lang="de-DE" sz="2800" i="1" dirty="0" err="1" smtClean="0">
                <a:solidFill>
                  <a:schemeClr val="tx2"/>
                </a:solidFill>
              </a:rPr>
              <a:t>to</a:t>
            </a:r>
            <a:r>
              <a:rPr lang="de-DE" sz="2800" i="1" dirty="0" smtClean="0">
                <a:solidFill>
                  <a:schemeClr val="tx2"/>
                </a:solidFill>
              </a:rPr>
              <a:t> </a:t>
            </a:r>
            <a:r>
              <a:rPr lang="de-DE" sz="2800" i="1" dirty="0" err="1" smtClean="0">
                <a:solidFill>
                  <a:schemeClr val="tx2"/>
                </a:solidFill>
              </a:rPr>
              <a:t>zprav</a:t>
            </a:r>
            <a:r>
              <a:rPr lang="de-DE" sz="2800" i="1" dirty="0" smtClean="0">
                <a:solidFill>
                  <a:schemeClr val="tx2"/>
                </a:solidFill>
              </a:rPr>
              <a:t>. Na</a:t>
            </a:r>
            <a:endParaRPr lang="cs-CZ" sz="2800" i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de-DE" sz="2800" i="1" dirty="0" err="1" smtClean="0">
                <a:solidFill>
                  <a:schemeClr val="tx2"/>
                </a:solidFill>
              </a:rPr>
              <a:t>více</a:t>
            </a:r>
            <a:r>
              <a:rPr lang="de-DE" sz="2800" i="1" dirty="0" smtClean="0">
                <a:solidFill>
                  <a:schemeClr val="tx2"/>
                </a:solidFill>
              </a:rPr>
              <a:t> n. na </a:t>
            </a:r>
            <a:r>
              <a:rPr lang="de-DE" sz="2800" i="1" dirty="0" err="1" smtClean="0">
                <a:solidFill>
                  <a:schemeClr val="tx2"/>
                </a:solidFill>
              </a:rPr>
              <a:t>mnoho</a:t>
            </a:r>
            <a:r>
              <a:rPr lang="cs-CZ" sz="2800" i="1" dirty="0" smtClean="0">
                <a:solidFill>
                  <a:schemeClr val="tx2"/>
                </a:solidFill>
              </a:rPr>
              <a:t> </a:t>
            </a:r>
            <a:r>
              <a:rPr lang="de-DE" sz="2800" i="1" dirty="0" err="1" smtClean="0">
                <a:solidFill>
                  <a:schemeClr val="tx2"/>
                </a:solidFill>
              </a:rPr>
              <a:t>místech</a:t>
            </a:r>
            <a:r>
              <a:rPr lang="de-DE" sz="2800" i="1" dirty="0" smtClean="0">
                <a:solidFill>
                  <a:schemeClr val="tx2"/>
                </a:solidFill>
              </a:rPr>
              <a:t> </a:t>
            </a:r>
            <a:r>
              <a:rPr lang="de-DE" sz="2800" b="1" dirty="0" smtClean="0">
                <a:solidFill>
                  <a:schemeClr val="tx2"/>
                </a:solidFill>
              </a:rPr>
              <a:t>2.</a:t>
            </a:r>
            <a:r>
              <a:rPr lang="de-DE" sz="2800" i="1" dirty="0" smtClean="0">
                <a:solidFill>
                  <a:schemeClr val="tx2"/>
                </a:solidFill>
              </a:rPr>
              <a:t> </a:t>
            </a:r>
            <a:r>
              <a:rPr lang="de-DE" sz="2800" i="1" dirty="0" err="1" smtClean="0">
                <a:solidFill>
                  <a:schemeClr val="tx2"/>
                </a:solidFill>
              </a:rPr>
              <a:t>dlouhou</a:t>
            </a:r>
            <a:r>
              <a:rPr lang="de-DE" sz="2800" i="1" dirty="0" smtClean="0">
                <a:solidFill>
                  <a:schemeClr val="tx2"/>
                </a:solidFill>
              </a:rPr>
              <a:t> </a:t>
            </a:r>
            <a:r>
              <a:rPr lang="de-DE" sz="2800" i="1" dirty="0" err="1" smtClean="0">
                <a:solidFill>
                  <a:schemeClr val="tx2"/>
                </a:solidFill>
              </a:rPr>
              <a:t>chůzí</a:t>
            </a:r>
            <a:r>
              <a:rPr lang="de-DE" sz="2800" i="1" dirty="0" smtClean="0">
                <a:solidFill>
                  <a:schemeClr val="tx2"/>
                </a:solidFill>
              </a:rPr>
              <a:t>,</a:t>
            </a:r>
            <a:endParaRPr lang="cs-CZ" sz="2800" i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de-DE" sz="2800" i="1" dirty="0" err="1" smtClean="0">
                <a:solidFill>
                  <a:schemeClr val="tx2"/>
                </a:solidFill>
              </a:rPr>
              <a:t>často</a:t>
            </a:r>
            <a:r>
              <a:rPr lang="de-DE" sz="2800" i="1" dirty="0" smtClean="0">
                <a:solidFill>
                  <a:schemeClr val="tx2"/>
                </a:solidFill>
              </a:rPr>
              <a:t> </a:t>
            </a:r>
            <a:r>
              <a:rPr lang="de-DE" sz="2800" i="1" dirty="0" err="1" smtClean="0">
                <a:solidFill>
                  <a:schemeClr val="tx2"/>
                </a:solidFill>
              </a:rPr>
              <a:t>bezvýslednou</a:t>
            </a:r>
            <a:r>
              <a:rPr lang="de-DE" sz="2800" i="1" dirty="0" smtClean="0">
                <a:solidFill>
                  <a:schemeClr val="tx2"/>
                </a:solidFill>
              </a:rPr>
              <a:t> a</a:t>
            </a:r>
            <a:r>
              <a:rPr lang="cs-CZ" sz="2800" i="1" dirty="0" smtClean="0">
                <a:solidFill>
                  <a:schemeClr val="tx2"/>
                </a:solidFill>
              </a:rPr>
              <a:t> </a:t>
            </a:r>
            <a:r>
              <a:rPr lang="de-DE" sz="2800" i="1" dirty="0" err="1" smtClean="0">
                <a:solidFill>
                  <a:schemeClr val="tx2"/>
                </a:solidFill>
              </a:rPr>
              <a:t>bezcílnou</a:t>
            </a:r>
            <a:r>
              <a:rPr lang="de-DE" sz="2800" i="1" dirty="0" smtClean="0">
                <a:solidFill>
                  <a:schemeClr val="tx2"/>
                </a:solidFill>
              </a:rPr>
              <a:t>, v </a:t>
            </a:r>
            <a:r>
              <a:rPr lang="de-DE" sz="2800" i="1" dirty="0" err="1" smtClean="0">
                <a:solidFill>
                  <a:schemeClr val="tx2"/>
                </a:solidFill>
              </a:rPr>
              <a:t>nerovném</a:t>
            </a:r>
            <a:r>
              <a:rPr lang="de-DE" sz="2800" i="1" dirty="0" smtClean="0">
                <a:solidFill>
                  <a:schemeClr val="tx2"/>
                </a:solidFill>
              </a:rPr>
              <a:t>,</a:t>
            </a:r>
            <a:endParaRPr lang="cs-CZ" sz="2800" i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de-DE" sz="2800" i="1" dirty="0" err="1" smtClean="0">
                <a:solidFill>
                  <a:schemeClr val="tx2"/>
                </a:solidFill>
              </a:rPr>
              <a:t>kopcovitém</a:t>
            </a:r>
            <a:r>
              <a:rPr lang="de-DE" sz="2800" i="1" dirty="0" smtClean="0">
                <a:solidFill>
                  <a:schemeClr val="tx2"/>
                </a:solidFill>
              </a:rPr>
              <a:t> </a:t>
            </a:r>
            <a:r>
              <a:rPr lang="de-DE" sz="2800" i="1" dirty="0" err="1" smtClean="0">
                <a:solidFill>
                  <a:schemeClr val="tx2"/>
                </a:solidFill>
              </a:rPr>
              <a:t>terénu</a:t>
            </a:r>
            <a:r>
              <a:rPr lang="de-DE" sz="2800" i="1" dirty="0" smtClean="0">
                <a:solidFill>
                  <a:schemeClr val="tx2"/>
                </a:solidFill>
              </a:rPr>
              <a:t>, </a:t>
            </a:r>
            <a:r>
              <a:rPr lang="de-DE" sz="2800" i="1" dirty="0" err="1" smtClean="0">
                <a:solidFill>
                  <a:schemeClr val="tx2"/>
                </a:solidFill>
              </a:rPr>
              <a:t>prostředí</a:t>
            </a:r>
            <a:r>
              <a:rPr lang="de-DE" sz="2800" i="1" dirty="0" smtClean="0">
                <a:solidFill>
                  <a:schemeClr val="tx2"/>
                </a:solidFill>
              </a:rPr>
              <a:t>. </a:t>
            </a:r>
            <a:r>
              <a:rPr lang="de-DE" sz="2800" b="1" dirty="0" smtClean="0">
                <a:solidFill>
                  <a:schemeClr val="tx2"/>
                </a:solidFill>
              </a:rPr>
              <a:t>3.</a:t>
            </a:r>
            <a:r>
              <a:rPr lang="cs-CZ" sz="2800" b="1" i="1" dirty="0" smtClean="0">
                <a:solidFill>
                  <a:schemeClr val="tx2"/>
                </a:solidFill>
              </a:rPr>
              <a:t> </a:t>
            </a:r>
            <a:r>
              <a:rPr lang="de-DE" sz="2800" i="1" dirty="0" err="1" smtClean="0">
                <a:solidFill>
                  <a:schemeClr val="tx2"/>
                </a:solidFill>
              </a:rPr>
              <a:t>všemi</a:t>
            </a:r>
            <a:endParaRPr lang="cs-CZ" sz="2800" i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de-DE" sz="2800" i="1" dirty="0" err="1" smtClean="0">
                <a:solidFill>
                  <a:schemeClr val="tx2"/>
                </a:solidFill>
              </a:rPr>
              <a:t>myslitelnými</a:t>
            </a:r>
            <a:r>
              <a:rPr lang="de-DE" sz="2800" i="1" dirty="0" smtClean="0">
                <a:solidFill>
                  <a:schemeClr val="tx2"/>
                </a:solidFill>
              </a:rPr>
              <a:t> </a:t>
            </a:r>
            <a:r>
              <a:rPr lang="de-DE" sz="2800" i="1" dirty="0" err="1" smtClean="0">
                <a:solidFill>
                  <a:schemeClr val="tx2"/>
                </a:solidFill>
              </a:rPr>
              <a:t>způsoby</a:t>
            </a:r>
            <a:r>
              <a:rPr lang="de-DE" sz="2800" i="1" dirty="0" smtClean="0">
                <a:solidFill>
                  <a:schemeClr val="tx2"/>
                </a:solidFill>
              </a:rPr>
              <a:t>, </a:t>
            </a:r>
            <a:r>
              <a:rPr lang="de-DE" sz="2800" i="1" dirty="0" err="1" smtClean="0">
                <a:solidFill>
                  <a:schemeClr val="tx2"/>
                </a:solidFill>
              </a:rPr>
              <a:t>opakovaně</a:t>
            </a:r>
            <a:r>
              <a:rPr lang="de-DE" sz="2800" i="1" dirty="0" smtClean="0">
                <a:solidFill>
                  <a:schemeClr val="tx2"/>
                </a:solidFill>
              </a:rPr>
              <a:t> a </a:t>
            </a:r>
            <a:r>
              <a:rPr lang="de-DE" sz="2800" i="1" dirty="0" err="1" smtClean="0">
                <a:solidFill>
                  <a:schemeClr val="tx2"/>
                </a:solidFill>
              </a:rPr>
              <a:t>únavně</a:t>
            </a:r>
            <a:endParaRPr lang="cs-CZ" sz="2800" i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de-DE" sz="2800" i="1" dirty="0" smtClean="0">
                <a:solidFill>
                  <a:schemeClr val="tx2"/>
                </a:solidFill>
              </a:rPr>
              <a:t>n.</a:t>
            </a:r>
            <a:r>
              <a:rPr lang="cs-CZ" sz="2800" i="1" dirty="0" smtClean="0">
                <a:solidFill>
                  <a:schemeClr val="tx2"/>
                </a:solidFill>
              </a:rPr>
              <a:t> </a:t>
            </a:r>
            <a:r>
              <a:rPr lang="de-DE" sz="2800" i="1" dirty="0" err="1" smtClean="0">
                <a:solidFill>
                  <a:schemeClr val="tx2"/>
                </a:solidFill>
              </a:rPr>
              <a:t>nechutně</a:t>
            </a:r>
            <a:r>
              <a:rPr lang="de-DE" sz="2800" i="1" dirty="0" smtClean="0">
                <a:solidFill>
                  <a:schemeClr val="tx2"/>
                </a:solidFill>
              </a:rPr>
              <a:t> (</a:t>
            </a:r>
            <a:r>
              <a:rPr lang="de-DE" sz="2800" i="1" dirty="0" err="1" smtClean="0">
                <a:solidFill>
                  <a:schemeClr val="tx2"/>
                </a:solidFill>
              </a:rPr>
              <a:t>zvl</a:t>
            </a:r>
            <a:r>
              <a:rPr lang="de-DE" sz="2800" i="1" dirty="0" smtClean="0">
                <a:solidFill>
                  <a:schemeClr val="tx2"/>
                </a:solidFill>
              </a:rPr>
              <a:t>. </a:t>
            </a:r>
            <a:r>
              <a:rPr lang="de-DE" sz="2800" i="1" dirty="0" err="1" smtClean="0">
                <a:solidFill>
                  <a:schemeClr val="tx2"/>
                </a:solidFill>
              </a:rPr>
              <a:t>spolu</a:t>
            </a:r>
            <a:r>
              <a:rPr lang="de-DE" sz="2800" i="1" dirty="0" smtClean="0">
                <a:solidFill>
                  <a:schemeClr val="tx2"/>
                </a:solidFill>
              </a:rPr>
              <a:t> s </a:t>
            </a:r>
            <a:r>
              <a:rPr lang="de-DE" sz="2800" dirty="0" err="1" smtClean="0">
                <a:solidFill>
                  <a:schemeClr val="tx2"/>
                </a:solidFill>
              </a:rPr>
              <a:t>přesvědčovat</a:t>
            </a:r>
            <a:endParaRPr lang="cs-CZ" sz="28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de-DE" sz="2800" dirty="0" err="1" smtClean="0">
                <a:solidFill>
                  <a:schemeClr val="tx2"/>
                </a:solidFill>
              </a:rPr>
              <a:t>někoho</a:t>
            </a:r>
            <a:r>
              <a:rPr lang="de-DE" sz="2800" dirty="0" smtClean="0">
                <a:solidFill>
                  <a:schemeClr val="tx2"/>
                </a:solidFill>
              </a:rPr>
              <a:t>, </a:t>
            </a:r>
            <a:r>
              <a:rPr lang="de-DE" sz="2800" dirty="0" err="1" smtClean="0">
                <a:solidFill>
                  <a:schemeClr val="tx2"/>
                </a:solidFill>
              </a:rPr>
              <a:t>říkat</a:t>
            </a:r>
            <a:r>
              <a:rPr lang="cs-CZ" sz="2800" dirty="0" smtClean="0">
                <a:solidFill>
                  <a:schemeClr val="tx2"/>
                </a:solidFill>
              </a:rPr>
              <a:t> </a:t>
            </a:r>
            <a:r>
              <a:rPr lang="de-DE" sz="2800" dirty="0" err="1" smtClean="0">
                <a:solidFill>
                  <a:schemeClr val="tx2"/>
                </a:solidFill>
              </a:rPr>
              <a:t>někomu</a:t>
            </a:r>
            <a:r>
              <a:rPr lang="de-DE" sz="2800" dirty="0" smtClean="0">
                <a:solidFill>
                  <a:schemeClr val="tx2"/>
                </a:solidFill>
              </a:rPr>
              <a:t> </a:t>
            </a:r>
            <a:r>
              <a:rPr lang="de-DE" sz="2800" dirty="0" err="1" smtClean="0">
                <a:solidFill>
                  <a:schemeClr val="tx2"/>
                </a:solidFill>
              </a:rPr>
              <a:t>něco</a:t>
            </a:r>
            <a:r>
              <a:rPr lang="de-DE" sz="2800" dirty="0" smtClean="0">
                <a:solidFill>
                  <a:schemeClr val="tx2"/>
                </a:solidFill>
              </a:rPr>
              <a:t>, </a:t>
            </a:r>
            <a:r>
              <a:rPr lang="de-DE" sz="2800" dirty="0" err="1" smtClean="0">
                <a:solidFill>
                  <a:schemeClr val="tx2"/>
                </a:solidFill>
              </a:rPr>
              <a:t>nutit</a:t>
            </a:r>
            <a:r>
              <a:rPr lang="de-DE" sz="2800" dirty="0" smtClean="0">
                <a:solidFill>
                  <a:schemeClr val="tx2"/>
                </a:solidFill>
              </a:rPr>
              <a:t> </a:t>
            </a:r>
            <a:r>
              <a:rPr lang="de-DE" sz="2800" dirty="0" err="1" smtClean="0">
                <a:solidFill>
                  <a:schemeClr val="tx2"/>
                </a:solidFill>
              </a:rPr>
              <a:t>někoho</a:t>
            </a:r>
            <a:r>
              <a:rPr lang="de-DE" sz="2800" dirty="0" smtClean="0">
                <a:solidFill>
                  <a:schemeClr val="tx2"/>
                </a:solidFill>
              </a:rPr>
              <a:t> k</a:t>
            </a:r>
            <a:endParaRPr lang="cs-CZ" sz="28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de-DE" sz="2800" dirty="0" err="1" smtClean="0">
                <a:solidFill>
                  <a:schemeClr val="tx2"/>
                </a:solidFill>
              </a:rPr>
              <a:t>něčemu</a:t>
            </a:r>
            <a:r>
              <a:rPr lang="de-DE" sz="2800" dirty="0" smtClean="0">
                <a:solidFill>
                  <a:schemeClr val="tx2"/>
                </a:solidFill>
              </a:rPr>
              <a:t> n. </a:t>
            </a:r>
            <a:r>
              <a:rPr lang="de-DE" sz="2800" dirty="0" err="1" smtClean="0">
                <a:solidFill>
                  <a:schemeClr val="tx2"/>
                </a:solidFill>
              </a:rPr>
              <a:t>rozebírat</a:t>
            </a:r>
            <a:endParaRPr lang="cs-CZ" sz="28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de-DE" sz="2800" dirty="0" err="1" smtClean="0">
                <a:solidFill>
                  <a:schemeClr val="tx2"/>
                </a:solidFill>
              </a:rPr>
              <a:t>něco</a:t>
            </a:r>
            <a:r>
              <a:rPr lang="de-DE" sz="2800" dirty="0" smtClean="0">
                <a:solidFill>
                  <a:schemeClr val="tx2"/>
                </a:solidFill>
              </a:rPr>
              <a:t>, </a:t>
            </a:r>
            <a:r>
              <a:rPr lang="de-DE" sz="2800" dirty="0" err="1" smtClean="0">
                <a:solidFill>
                  <a:schemeClr val="tx2"/>
                </a:solidFill>
              </a:rPr>
              <a:t>převracet</a:t>
            </a:r>
            <a:r>
              <a:rPr lang="de-DE" sz="2800" dirty="0" smtClean="0">
                <a:solidFill>
                  <a:schemeClr val="tx2"/>
                </a:solidFill>
              </a:rPr>
              <a:t> </a:t>
            </a:r>
            <a:r>
              <a:rPr lang="de-DE" sz="2800" i="1" dirty="0" err="1" smtClean="0">
                <a:solidFill>
                  <a:schemeClr val="tx2"/>
                </a:solidFill>
              </a:rPr>
              <a:t>ap</a:t>
            </a:r>
            <a:r>
              <a:rPr lang="de-DE" sz="2800" i="1" dirty="0" smtClean="0">
                <a:solidFill>
                  <a:schemeClr val="tx2"/>
                </a:solidFill>
              </a:rPr>
              <a:t>.)</a:t>
            </a:r>
            <a:endParaRPr lang="cs-CZ" sz="28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cs-CZ" sz="2800" dirty="0" smtClean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Näher</a:t>
            </a:r>
            <a:r>
              <a:rPr lang="cs-CZ" dirty="0" smtClean="0"/>
              <a:t> - </a:t>
            </a:r>
            <a:r>
              <a:rPr lang="cs-CZ" dirty="0" err="1" smtClean="0"/>
              <a:t>Polysem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900" indent="-514350">
              <a:buAutoNum type="arabicPeriod"/>
            </a:pPr>
            <a:r>
              <a:rPr lang="cs-CZ" dirty="0" err="1" smtClean="0">
                <a:solidFill>
                  <a:schemeClr val="tx2"/>
                </a:solidFill>
              </a:rPr>
              <a:t>Näher</a:t>
            </a:r>
            <a:r>
              <a:rPr lang="cs-CZ" dirty="0" smtClean="0">
                <a:solidFill>
                  <a:schemeClr val="tx2"/>
                </a:solidFill>
              </a:rPr>
              <a:t> = Komparativ </a:t>
            </a:r>
            <a:r>
              <a:rPr lang="cs-CZ" dirty="0" err="1" smtClean="0">
                <a:solidFill>
                  <a:schemeClr val="tx2"/>
                </a:solidFill>
              </a:rPr>
              <a:t>zu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nahe</a:t>
            </a:r>
            <a:endParaRPr lang="cs-CZ" dirty="0" smtClean="0">
              <a:solidFill>
                <a:schemeClr val="tx2"/>
              </a:solidFill>
            </a:endParaRPr>
          </a:p>
          <a:p>
            <a:pPr marL="596900" indent="-514350">
              <a:buAutoNum type="arabicPeriod"/>
            </a:pPr>
            <a:r>
              <a:rPr lang="cs-CZ" dirty="0" err="1" smtClean="0">
                <a:solidFill>
                  <a:schemeClr val="tx2"/>
                </a:solidFill>
              </a:rPr>
              <a:t>Näher</a:t>
            </a:r>
            <a:r>
              <a:rPr lang="cs-CZ" dirty="0" smtClean="0">
                <a:solidFill>
                  <a:schemeClr val="tx2"/>
                </a:solidFill>
              </a:rPr>
              <a:t> = </a:t>
            </a:r>
            <a:r>
              <a:rPr lang="cs-CZ" dirty="0" err="1" smtClean="0">
                <a:solidFill>
                  <a:schemeClr val="tx2"/>
                </a:solidFill>
              </a:rPr>
              <a:t>männliche</a:t>
            </a:r>
            <a:r>
              <a:rPr lang="cs-CZ" dirty="0" smtClean="0">
                <a:solidFill>
                  <a:schemeClr val="tx2"/>
                </a:solidFill>
              </a:rPr>
              <a:t> Person, </a:t>
            </a:r>
            <a:r>
              <a:rPr lang="cs-CZ" dirty="0" err="1" smtClean="0">
                <a:solidFill>
                  <a:schemeClr val="tx2"/>
                </a:solidFill>
              </a:rPr>
              <a:t>die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zu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Erwerbszwecken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näht</a:t>
            </a:r>
            <a:endParaRPr lang="cs-CZ" dirty="0" smtClean="0">
              <a:solidFill>
                <a:schemeClr val="tx2"/>
              </a:solidFill>
            </a:endParaRPr>
          </a:p>
          <a:p>
            <a:pPr marL="596900" indent="-514350">
              <a:buAutoNum type="arabicPeriod"/>
            </a:pPr>
            <a:r>
              <a:rPr lang="cs-CZ" dirty="0" smtClean="0">
                <a:solidFill>
                  <a:schemeClr val="tx2"/>
                </a:solidFill>
              </a:rPr>
              <a:t>(</a:t>
            </a:r>
            <a:r>
              <a:rPr lang="cs-CZ" dirty="0" err="1" smtClean="0">
                <a:solidFill>
                  <a:schemeClr val="tx2"/>
                </a:solidFill>
              </a:rPr>
              <a:t>Näherin</a:t>
            </a:r>
            <a:r>
              <a:rPr lang="cs-CZ" dirty="0" smtClean="0">
                <a:solidFill>
                  <a:schemeClr val="tx2"/>
                </a:solidFill>
              </a:rPr>
              <a:t> = </a:t>
            </a:r>
            <a:r>
              <a:rPr lang="cs-CZ" dirty="0" err="1" smtClean="0">
                <a:solidFill>
                  <a:schemeClr val="tx2"/>
                </a:solidFill>
              </a:rPr>
              <a:t>weibliche</a:t>
            </a:r>
            <a:r>
              <a:rPr lang="cs-CZ" dirty="0" smtClean="0">
                <a:solidFill>
                  <a:schemeClr val="tx2"/>
                </a:solidFill>
              </a:rPr>
              <a:t> Person, </a:t>
            </a:r>
            <a:r>
              <a:rPr lang="cs-CZ" dirty="0" err="1" smtClean="0">
                <a:solidFill>
                  <a:schemeClr val="tx2"/>
                </a:solidFill>
              </a:rPr>
              <a:t>die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beruflich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zu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Erwerbszwecken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näht</a:t>
            </a:r>
            <a:r>
              <a:rPr lang="cs-CZ" dirty="0" smtClean="0">
                <a:solidFill>
                  <a:schemeClr val="tx2"/>
                </a:solidFill>
              </a:rPr>
              <a:t>)</a:t>
            </a:r>
            <a:endParaRPr lang="cs-CZ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Essig</a:t>
            </a:r>
            <a:r>
              <a:rPr lang="cs-CZ" dirty="0" smtClean="0"/>
              <a:t> </a:t>
            </a:r>
            <a:r>
              <a:rPr lang="cs-CZ" dirty="0" err="1" smtClean="0"/>
              <a:t>sein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etwas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i="1" dirty="0" err="1" smtClean="0">
                <a:solidFill>
                  <a:schemeClr val="tx2"/>
                </a:solidFill>
              </a:rPr>
              <a:t>nicht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stattfinden</a:t>
            </a:r>
            <a:r>
              <a:rPr lang="cs-CZ" i="1" dirty="0" smtClean="0">
                <a:solidFill>
                  <a:schemeClr val="tx2"/>
                </a:solidFill>
              </a:rPr>
              <a:t>; </a:t>
            </a:r>
            <a:r>
              <a:rPr lang="cs-CZ" i="1" dirty="0" err="1" smtClean="0">
                <a:solidFill>
                  <a:schemeClr val="tx2"/>
                </a:solidFill>
              </a:rPr>
              <a:t>fehlschlagen</a:t>
            </a:r>
            <a:endParaRPr lang="cs-CZ" i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dirty="0" err="1" smtClean="0">
                <a:solidFill>
                  <a:schemeClr val="tx2"/>
                </a:solidFill>
              </a:rPr>
              <a:t>Beispiel</a:t>
            </a:r>
            <a:r>
              <a:rPr lang="cs-CZ" dirty="0" smtClean="0">
                <a:solidFill>
                  <a:schemeClr val="tx2"/>
                </a:solidFill>
              </a:rPr>
              <a:t>: „Es </a:t>
            </a:r>
            <a:r>
              <a:rPr lang="cs-CZ" dirty="0" err="1" smtClean="0">
                <a:solidFill>
                  <a:schemeClr val="tx2"/>
                </a:solidFill>
              </a:rPr>
              <a:t>regnet</a:t>
            </a:r>
            <a:r>
              <a:rPr lang="cs-CZ" dirty="0" smtClean="0">
                <a:solidFill>
                  <a:schemeClr val="tx2"/>
                </a:solidFill>
              </a:rPr>
              <a:t>! </a:t>
            </a:r>
            <a:r>
              <a:rPr lang="cs-CZ" dirty="0" err="1" smtClean="0">
                <a:solidFill>
                  <a:schemeClr val="tx2"/>
                </a:solidFill>
              </a:rPr>
              <a:t>Mit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dem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Ausflug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ist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chemeClr val="tx2"/>
                </a:solidFill>
              </a:rPr>
              <a:t>es </a:t>
            </a:r>
            <a:r>
              <a:rPr lang="cs-CZ" dirty="0" err="1" smtClean="0">
                <a:solidFill>
                  <a:schemeClr val="tx2"/>
                </a:solidFill>
              </a:rPr>
              <a:t>dann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wohl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Essig</a:t>
            </a:r>
            <a:r>
              <a:rPr lang="cs-CZ" dirty="0" smtClean="0">
                <a:solidFill>
                  <a:schemeClr val="tx2"/>
                </a:solidFill>
              </a:rPr>
              <a:t>!“</a:t>
            </a:r>
            <a:endParaRPr lang="cs-CZ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Vzít úhony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err="1" smtClean="0">
                <a:solidFill>
                  <a:schemeClr val="tx2"/>
                </a:solidFill>
              </a:rPr>
              <a:t>einen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Schaden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davontragen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dirty="0" err="1" smtClean="0">
                <a:solidFill>
                  <a:schemeClr val="tx2"/>
                </a:solidFill>
              </a:rPr>
              <a:t>Schaden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leiden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dirty="0" err="1" smtClean="0">
                <a:solidFill>
                  <a:schemeClr val="tx2"/>
                </a:solidFill>
              </a:rPr>
              <a:t>Schaden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nehmen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dirty="0" err="1" smtClean="0">
                <a:solidFill>
                  <a:schemeClr val="tx2"/>
                </a:solidFill>
              </a:rPr>
              <a:t>ins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Auge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gehen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i="1" dirty="0" err="1" smtClean="0">
                <a:solidFill>
                  <a:schemeClr val="tx2"/>
                </a:solidFill>
              </a:rPr>
              <a:t>Üb</a:t>
            </a:r>
            <a:r>
              <a:rPr lang="cs-CZ" i="1" dirty="0" smtClean="0">
                <a:solidFill>
                  <a:schemeClr val="tx2"/>
                </a:solidFill>
              </a:rPr>
              <a:t>.  </a:t>
            </a:r>
            <a:r>
              <a:rPr lang="cs-CZ" i="1" dirty="0" err="1" smtClean="0">
                <a:solidFill>
                  <a:schemeClr val="tx2"/>
                </a:solidFill>
              </a:rPr>
              <a:t>Schaden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erleiden</a:t>
            </a:r>
            <a:endParaRPr lang="cs-CZ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Koho bůh miluje, toho křížkem navštěvuje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err="1" smtClean="0">
                <a:solidFill>
                  <a:schemeClr val="tx2"/>
                </a:solidFill>
              </a:rPr>
              <a:t>Wen</a:t>
            </a:r>
            <a:r>
              <a:rPr lang="cs-CZ" dirty="0" smtClean="0">
                <a:solidFill>
                  <a:schemeClr val="tx2"/>
                </a:solidFill>
              </a:rPr>
              <a:t> Gott </a:t>
            </a:r>
            <a:r>
              <a:rPr lang="cs-CZ" dirty="0" err="1" smtClean="0">
                <a:solidFill>
                  <a:schemeClr val="tx2"/>
                </a:solidFill>
              </a:rPr>
              <a:t>am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liebsten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hat</a:t>
            </a:r>
            <a:r>
              <a:rPr lang="cs-CZ" dirty="0" smtClean="0">
                <a:solidFill>
                  <a:schemeClr val="tx2"/>
                </a:solidFill>
              </a:rPr>
              <a:t>, den </a:t>
            </a:r>
            <a:r>
              <a:rPr lang="cs-CZ" dirty="0" err="1" smtClean="0">
                <a:solidFill>
                  <a:schemeClr val="tx2"/>
                </a:solidFill>
              </a:rPr>
              <a:t>führt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er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jung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heim</a:t>
            </a:r>
            <a:r>
              <a:rPr lang="cs-CZ" dirty="0" smtClean="0">
                <a:solidFill>
                  <a:schemeClr val="tx2"/>
                </a:solidFill>
              </a:rPr>
              <a:t> / den </a:t>
            </a:r>
            <a:r>
              <a:rPr lang="cs-CZ" dirty="0" err="1" smtClean="0">
                <a:solidFill>
                  <a:schemeClr val="tx2"/>
                </a:solidFill>
              </a:rPr>
              <a:t>sucht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er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heim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dirty="0" err="1" smtClean="0">
                <a:solidFill>
                  <a:schemeClr val="tx2"/>
                </a:solidFill>
              </a:rPr>
              <a:t>Wen</a:t>
            </a:r>
            <a:r>
              <a:rPr lang="cs-CZ" dirty="0" smtClean="0">
                <a:solidFill>
                  <a:schemeClr val="tx2"/>
                </a:solidFill>
              </a:rPr>
              <a:t> Gott </a:t>
            </a:r>
            <a:r>
              <a:rPr lang="cs-CZ" dirty="0" err="1" smtClean="0">
                <a:solidFill>
                  <a:schemeClr val="tx2"/>
                </a:solidFill>
              </a:rPr>
              <a:t>liebt</a:t>
            </a:r>
            <a:r>
              <a:rPr lang="cs-CZ" dirty="0" smtClean="0">
                <a:solidFill>
                  <a:schemeClr val="tx2"/>
                </a:solidFill>
              </a:rPr>
              <a:t>, den </a:t>
            </a:r>
            <a:r>
              <a:rPr lang="cs-CZ" dirty="0" err="1" smtClean="0">
                <a:solidFill>
                  <a:schemeClr val="tx2"/>
                </a:solidFill>
              </a:rPr>
              <a:t>züchtigt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er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dirty="0" err="1" smtClean="0">
                <a:solidFill>
                  <a:schemeClr val="tx2"/>
                </a:solidFill>
              </a:rPr>
              <a:t>Wen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Gott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liebt</a:t>
            </a:r>
            <a:r>
              <a:rPr lang="cs-CZ" dirty="0" smtClean="0">
                <a:solidFill>
                  <a:schemeClr val="tx2"/>
                </a:solidFill>
              </a:rPr>
              <a:t>, den </a:t>
            </a:r>
            <a:r>
              <a:rPr lang="cs-CZ" dirty="0" err="1" smtClean="0">
                <a:solidFill>
                  <a:schemeClr val="tx2"/>
                </a:solidFill>
              </a:rPr>
              <a:t>lässt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er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leiden</a:t>
            </a:r>
            <a:r>
              <a:rPr lang="cs-CZ" dirty="0" smtClean="0">
                <a:solidFill>
                  <a:schemeClr val="tx2"/>
                </a:solidFill>
              </a:rPr>
              <a:t/>
            </a:r>
            <a:br>
              <a:rPr lang="cs-CZ" dirty="0" smtClean="0">
                <a:solidFill>
                  <a:schemeClr val="tx2"/>
                </a:solidFill>
              </a:rPr>
            </a:br>
            <a:r>
              <a:rPr lang="cs-CZ" dirty="0" smtClean="0">
                <a:solidFill>
                  <a:schemeClr val="tx2"/>
                </a:solidFill>
              </a:rPr>
              <a:t/>
            </a:r>
            <a:br>
              <a:rPr lang="cs-CZ" dirty="0" smtClean="0">
                <a:solidFill>
                  <a:schemeClr val="tx2"/>
                </a:solidFill>
              </a:rPr>
            </a:br>
            <a:r>
              <a:rPr lang="cs-CZ" i="1" dirty="0" err="1" smtClean="0">
                <a:solidFill>
                  <a:schemeClr val="tx2"/>
                </a:solidFill>
              </a:rPr>
              <a:t>Üb</a:t>
            </a:r>
            <a:r>
              <a:rPr lang="cs-CZ" i="1" dirty="0" smtClean="0">
                <a:solidFill>
                  <a:schemeClr val="tx2"/>
                </a:solidFill>
              </a:rPr>
              <a:t>.  des </a:t>
            </a:r>
            <a:r>
              <a:rPr lang="cs-CZ" i="1" dirty="0" err="1" smtClean="0">
                <a:solidFill>
                  <a:schemeClr val="tx2"/>
                </a:solidFill>
              </a:rPr>
              <a:t>Kreuzes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schickt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Gott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denen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viel</a:t>
            </a:r>
            <a:r>
              <a:rPr lang="cs-CZ" i="1" dirty="0" smtClean="0">
                <a:solidFill>
                  <a:schemeClr val="tx2"/>
                </a:solidFill>
              </a:rPr>
              <a:t>, </a:t>
            </a:r>
            <a:r>
              <a:rPr lang="cs-CZ" i="1" dirty="0" err="1" smtClean="0">
                <a:solidFill>
                  <a:schemeClr val="tx2"/>
                </a:solidFill>
              </a:rPr>
              <a:t>die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er</a:t>
            </a:r>
            <a:r>
              <a:rPr lang="cs-CZ" i="1" dirty="0" smtClean="0">
                <a:solidFill>
                  <a:schemeClr val="tx2"/>
                </a:solidFill>
              </a:rPr>
              <a:t> in den </a:t>
            </a:r>
            <a:r>
              <a:rPr lang="cs-CZ" i="1" dirty="0" err="1" smtClean="0">
                <a:solidFill>
                  <a:schemeClr val="tx2"/>
                </a:solidFill>
              </a:rPr>
              <a:t>Himmel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will</a:t>
            </a:r>
            <a:endParaRPr lang="cs-CZ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to není nic platné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tx2"/>
                </a:solidFill>
              </a:rPr>
              <a:t/>
            </a:r>
            <a:br>
              <a:rPr lang="cs-CZ" dirty="0" smtClean="0">
                <a:solidFill>
                  <a:schemeClr val="tx2"/>
                </a:solidFill>
              </a:rPr>
            </a:br>
            <a:r>
              <a:rPr lang="cs-CZ" dirty="0" err="1" smtClean="0">
                <a:solidFill>
                  <a:schemeClr val="tx2"/>
                </a:solidFill>
              </a:rPr>
              <a:t>Damit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ist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nichts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gedient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br>
              <a:rPr lang="cs-CZ" dirty="0" smtClean="0">
                <a:solidFill>
                  <a:schemeClr val="tx2"/>
                </a:solidFill>
              </a:rPr>
            </a:br>
            <a:r>
              <a:rPr lang="cs-CZ" dirty="0" smtClean="0">
                <a:solidFill>
                  <a:schemeClr val="tx2"/>
                </a:solidFill>
              </a:rPr>
              <a:t/>
            </a:r>
            <a:br>
              <a:rPr lang="cs-CZ" dirty="0" smtClean="0">
                <a:solidFill>
                  <a:schemeClr val="tx2"/>
                </a:solidFill>
              </a:rPr>
            </a:br>
            <a:r>
              <a:rPr lang="cs-CZ" i="1" dirty="0" err="1" smtClean="0">
                <a:solidFill>
                  <a:schemeClr val="tx2"/>
                </a:solidFill>
              </a:rPr>
              <a:t>Üb</a:t>
            </a:r>
            <a:r>
              <a:rPr lang="cs-CZ" i="1" dirty="0" smtClean="0">
                <a:solidFill>
                  <a:schemeClr val="tx2"/>
                </a:solidFill>
              </a:rPr>
              <a:t>. es </a:t>
            </a:r>
            <a:r>
              <a:rPr lang="cs-CZ" i="1" dirty="0" err="1" smtClean="0">
                <a:solidFill>
                  <a:schemeClr val="tx2"/>
                </a:solidFill>
              </a:rPr>
              <a:t>nützt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nichts</a:t>
            </a:r>
            <a:endParaRPr lang="cs-CZ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Běda!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>
                <a:solidFill>
                  <a:schemeClr val="tx2"/>
                </a:solidFill>
              </a:rPr>
              <a:t>Wehe</a:t>
            </a:r>
            <a:r>
              <a:rPr lang="cs-CZ" dirty="0" smtClean="0">
                <a:solidFill>
                  <a:schemeClr val="tx2"/>
                </a:solidFill>
              </a:rPr>
              <a:t>!</a:t>
            </a:r>
            <a:endParaRPr lang="cs-CZ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200" dirty="0" smtClean="0"/>
              <a:t> </a:t>
            </a:r>
            <a:r>
              <a:rPr lang="cs-CZ" sz="4400" dirty="0" smtClean="0"/>
              <a:t>Kdo chce kam,                         pomozme mu tam 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chemeClr val="tx2"/>
                </a:solidFill>
              </a:rPr>
              <a:t>Des </a:t>
            </a:r>
            <a:r>
              <a:rPr lang="cs-CZ" dirty="0" err="1" smtClean="0">
                <a:solidFill>
                  <a:schemeClr val="tx2"/>
                </a:solidFill>
              </a:rPr>
              <a:t>Menschen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Wille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ist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sein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Himmelreich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</a:p>
          <a:p>
            <a:pPr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i="1" dirty="0" err="1" smtClean="0">
                <a:solidFill>
                  <a:schemeClr val="tx2"/>
                </a:solidFill>
              </a:rPr>
              <a:t>Üb</a:t>
            </a:r>
            <a:r>
              <a:rPr lang="cs-CZ" i="1" dirty="0" smtClean="0">
                <a:solidFill>
                  <a:schemeClr val="tx2"/>
                </a:solidFill>
              </a:rPr>
              <a:t>. </a:t>
            </a:r>
            <a:r>
              <a:rPr lang="cs-CZ" i="1" dirty="0" err="1" smtClean="0">
                <a:solidFill>
                  <a:schemeClr val="tx2"/>
                </a:solidFill>
              </a:rPr>
              <a:t>Reisende</a:t>
            </a:r>
            <a:r>
              <a:rPr lang="cs-CZ" i="1" dirty="0" smtClean="0">
                <a:solidFill>
                  <a:schemeClr val="tx2"/>
                </a:solidFill>
              </a:rPr>
              <a:t> soll man </a:t>
            </a:r>
            <a:r>
              <a:rPr lang="cs-CZ" i="1" dirty="0" err="1" smtClean="0">
                <a:solidFill>
                  <a:schemeClr val="tx2"/>
                </a:solidFill>
              </a:rPr>
              <a:t>nicht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aufhalten</a:t>
            </a:r>
            <a:endParaRPr lang="cs-CZ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Není šprochu, aby na něm nebylo pravdy trochu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dirty="0" err="1" smtClean="0">
                <a:solidFill>
                  <a:schemeClr val="tx2"/>
                </a:solidFill>
              </a:rPr>
              <a:t>ein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Körnchen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Wahrheit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ist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immer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dabei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dirty="0" err="1" smtClean="0">
                <a:solidFill>
                  <a:schemeClr val="tx2"/>
                </a:solidFill>
              </a:rPr>
              <a:t>wo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Rauch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ist</a:t>
            </a:r>
            <a:r>
              <a:rPr lang="cs-CZ" dirty="0" smtClean="0">
                <a:solidFill>
                  <a:schemeClr val="tx2"/>
                </a:solidFill>
              </a:rPr>
              <a:t>, </a:t>
            </a:r>
            <a:r>
              <a:rPr lang="cs-CZ" dirty="0" err="1" smtClean="0">
                <a:solidFill>
                  <a:schemeClr val="tx2"/>
                </a:solidFill>
              </a:rPr>
              <a:t>ist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auch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Feuer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dirty="0" err="1" smtClean="0">
                <a:solidFill>
                  <a:schemeClr val="tx2"/>
                </a:solidFill>
              </a:rPr>
              <a:t>Jedes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Darum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hat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sein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Warum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dirty="0" err="1" smtClean="0">
                <a:solidFill>
                  <a:schemeClr val="tx2"/>
                </a:solidFill>
              </a:rPr>
              <a:t>ein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Span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ist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doch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dran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dirty="0" err="1" smtClean="0">
                <a:solidFill>
                  <a:schemeClr val="tx2"/>
                </a:solidFill>
              </a:rPr>
              <a:t>irgendwas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muss</a:t>
            </a:r>
            <a:r>
              <a:rPr lang="cs-CZ" dirty="0" smtClean="0">
                <a:solidFill>
                  <a:schemeClr val="tx2"/>
                </a:solidFill>
              </a:rPr>
              <a:t> / </a:t>
            </a:r>
            <a:r>
              <a:rPr lang="cs-CZ" dirty="0" err="1" smtClean="0">
                <a:solidFill>
                  <a:schemeClr val="tx2"/>
                </a:solidFill>
              </a:rPr>
              <a:t>wird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da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ja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dran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sein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i="1" dirty="0" err="1" smtClean="0">
                <a:solidFill>
                  <a:schemeClr val="tx2"/>
                </a:solidFill>
              </a:rPr>
              <a:t>Üb</a:t>
            </a:r>
            <a:r>
              <a:rPr lang="cs-CZ" i="1" dirty="0" smtClean="0">
                <a:solidFill>
                  <a:schemeClr val="tx2"/>
                </a:solidFill>
              </a:rPr>
              <a:t>. </a:t>
            </a:r>
            <a:r>
              <a:rPr lang="cs-CZ" i="1" dirty="0" err="1" smtClean="0">
                <a:solidFill>
                  <a:schemeClr val="tx2"/>
                </a:solidFill>
              </a:rPr>
              <a:t>etwas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bleibt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immer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hängen</a:t>
            </a:r>
            <a:endParaRPr lang="cs-CZ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Děti nosí vrána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Die </a:t>
            </a:r>
            <a:r>
              <a:rPr lang="cs-CZ" dirty="0" err="1" smtClean="0">
                <a:solidFill>
                  <a:schemeClr val="tx2"/>
                </a:solidFill>
              </a:rPr>
              <a:t>Kinder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bringt</a:t>
            </a:r>
            <a:r>
              <a:rPr lang="cs-CZ" dirty="0" smtClean="0">
                <a:solidFill>
                  <a:schemeClr val="tx2"/>
                </a:solidFill>
              </a:rPr>
              <a:t> der </a:t>
            </a:r>
            <a:r>
              <a:rPr lang="cs-CZ" dirty="0" err="1" smtClean="0">
                <a:solidFill>
                  <a:schemeClr val="tx2"/>
                </a:solidFill>
              </a:rPr>
              <a:t>Storch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dirty="0" err="1" smtClean="0">
                <a:solidFill>
                  <a:schemeClr val="tx2"/>
                </a:solidFill>
              </a:rPr>
              <a:t>Bei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jmdm</a:t>
            </a:r>
            <a:r>
              <a:rPr lang="cs-CZ" dirty="0" smtClean="0">
                <a:solidFill>
                  <a:schemeClr val="tx2"/>
                </a:solidFill>
              </a:rPr>
              <a:t>. </a:t>
            </a:r>
            <a:r>
              <a:rPr lang="cs-CZ" dirty="0" err="1" smtClean="0">
                <a:solidFill>
                  <a:schemeClr val="tx2"/>
                </a:solidFill>
              </a:rPr>
              <a:t>war</a:t>
            </a:r>
            <a:r>
              <a:rPr lang="cs-CZ" dirty="0" smtClean="0">
                <a:solidFill>
                  <a:schemeClr val="tx2"/>
                </a:solidFill>
              </a:rPr>
              <a:t> der </a:t>
            </a:r>
            <a:r>
              <a:rPr lang="cs-CZ" dirty="0" err="1" smtClean="0">
                <a:solidFill>
                  <a:schemeClr val="tx2"/>
                </a:solidFill>
              </a:rPr>
              <a:t>Storch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dirty="0" err="1" smtClean="0">
                <a:solidFill>
                  <a:schemeClr val="tx2"/>
                </a:solidFill>
              </a:rPr>
              <a:t>Besuch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vom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Storch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erwarten</a:t>
            </a:r>
            <a:r>
              <a:rPr lang="cs-CZ" dirty="0" smtClean="0">
                <a:solidFill>
                  <a:schemeClr val="tx2"/>
                </a:solidFill>
              </a:rPr>
              <a:t> / </a:t>
            </a:r>
            <a:r>
              <a:rPr lang="cs-CZ" dirty="0" err="1" smtClean="0">
                <a:solidFill>
                  <a:schemeClr val="tx2"/>
                </a:solidFill>
              </a:rPr>
              <a:t>bekommen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(</a:t>
            </a:r>
            <a:r>
              <a:rPr lang="cs-CZ" dirty="0" err="1" smtClean="0">
                <a:solidFill>
                  <a:schemeClr val="tx2"/>
                </a:solidFill>
              </a:rPr>
              <a:t>vom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Storch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gebissen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worden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sein</a:t>
            </a:r>
            <a:r>
              <a:rPr lang="cs-CZ" dirty="0" smtClean="0">
                <a:solidFill>
                  <a:schemeClr val="tx2"/>
                </a:solidFill>
              </a:rPr>
              <a:t>)</a:t>
            </a:r>
          </a:p>
          <a:p>
            <a:pPr>
              <a:buNone/>
            </a:pPr>
            <a:endParaRPr lang="cs-CZ" i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i="1" dirty="0" err="1" smtClean="0">
                <a:solidFill>
                  <a:schemeClr val="tx2"/>
                </a:solidFill>
              </a:rPr>
              <a:t>Üb</a:t>
            </a:r>
            <a:r>
              <a:rPr lang="cs-CZ" i="1" dirty="0" smtClean="0">
                <a:solidFill>
                  <a:schemeClr val="tx2"/>
                </a:solidFill>
              </a:rPr>
              <a:t>. </a:t>
            </a:r>
            <a:r>
              <a:rPr lang="cs-CZ" i="1" dirty="0" err="1" smtClean="0">
                <a:solidFill>
                  <a:schemeClr val="tx2"/>
                </a:solidFill>
              </a:rPr>
              <a:t>Kinder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werden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von</a:t>
            </a:r>
            <a:r>
              <a:rPr lang="cs-CZ" i="1" dirty="0" smtClean="0">
                <a:solidFill>
                  <a:schemeClr val="tx2"/>
                </a:solidFill>
              </a:rPr>
              <a:t> der </a:t>
            </a:r>
            <a:r>
              <a:rPr lang="cs-CZ" i="1" dirty="0" err="1" smtClean="0">
                <a:solidFill>
                  <a:schemeClr val="tx2"/>
                </a:solidFill>
              </a:rPr>
              <a:t>Krähe</a:t>
            </a:r>
            <a:r>
              <a:rPr lang="cs-CZ" i="1" dirty="0" smtClean="0">
                <a:solidFill>
                  <a:schemeClr val="tx2"/>
                </a:solidFill>
              </a:rPr>
              <a:t> </a:t>
            </a:r>
            <a:r>
              <a:rPr lang="cs-CZ" i="1" dirty="0" err="1" smtClean="0">
                <a:solidFill>
                  <a:schemeClr val="tx2"/>
                </a:solidFill>
              </a:rPr>
              <a:t>gebracht</a:t>
            </a:r>
            <a:endParaRPr lang="cs-CZ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3181</TotalTime>
  <Words>812</Words>
  <Application>Microsoft Office PowerPoint</Application>
  <PresentationFormat>Předvádění na obrazovce (4:3)</PresentationFormat>
  <Paragraphs>165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Slunovrat</vt:lpstr>
      <vt:lpstr>Hodí se jako pěst na oko</vt:lpstr>
      <vt:lpstr>Každý je svého štěstí strůjcem</vt:lpstr>
      <vt:lpstr>Vzít úhony</vt:lpstr>
      <vt:lpstr>Koho bůh miluje, toho křížkem navštěvuje</vt:lpstr>
      <vt:lpstr>to není nic platné</vt:lpstr>
      <vt:lpstr>Běda!</vt:lpstr>
      <vt:lpstr> Kdo chce kam,                         pomozme mu tam </vt:lpstr>
      <vt:lpstr>Není šprochu, aby na něm nebylo pravdy trochu</vt:lpstr>
      <vt:lpstr>Děti nosí vrána</vt:lpstr>
      <vt:lpstr>On do tebe kamenem,                               ty do něho chlebem</vt:lpstr>
      <vt:lpstr>Kdo za pecí sedá,                             jiného tam hledá</vt:lpstr>
      <vt:lpstr>co tě nepálí, nehas</vt:lpstr>
      <vt:lpstr>Kráva zajíce nedohoní</vt:lpstr>
      <vt:lpstr> Kráva zajíce nedohoní </vt:lpstr>
      <vt:lpstr>Každá liška chválí svůj ocas</vt:lpstr>
      <vt:lpstr>Každá liška chválí svůj ocas</vt:lpstr>
      <vt:lpstr>Sytý hladovému nevěří</vt:lpstr>
      <vt:lpstr>Pozdě bycha honiti</vt:lpstr>
      <vt:lpstr>Chodit s křížkem po funuse</vt:lpstr>
      <vt:lpstr>wer nicht arbeitet,  soll auch nicht essen</vt:lpstr>
      <vt:lpstr>das Salz in der Suppe sein</vt:lpstr>
      <vt:lpstr>hüben wie / und drüben</vt:lpstr>
      <vt:lpstr>was der Bauer nicht kennt,                frisst er nicht</vt:lpstr>
      <vt:lpstr>die Axt im Haus erspart                       den Zimmerman</vt:lpstr>
      <vt:lpstr>Kategorický Imperativ</vt:lpstr>
      <vt:lpstr>horem dolem</vt:lpstr>
      <vt:lpstr>Näher - Polysem</vt:lpstr>
      <vt:lpstr>Essig sein mit etwas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ist eigentlich ein Phraseologismus?</dc:title>
  <dc:creator>Milada Bobková</dc:creator>
  <cp:lastModifiedBy>Milada Bobková</cp:lastModifiedBy>
  <cp:revision>345</cp:revision>
  <dcterms:created xsi:type="dcterms:W3CDTF">2012-07-11T12:44:44Z</dcterms:created>
  <dcterms:modified xsi:type="dcterms:W3CDTF">2012-11-13T06:52:14Z</dcterms:modified>
</cp:coreProperties>
</file>