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9" r:id="rId9"/>
    <p:sldId id="262" r:id="rId10"/>
    <p:sldId id="270" r:id="rId11"/>
    <p:sldId id="263" r:id="rId12"/>
    <p:sldId id="271" r:id="rId13"/>
    <p:sldId id="264" r:id="rId14"/>
    <p:sldId id="272" r:id="rId15"/>
    <p:sldId id="265" r:id="rId16"/>
    <p:sldId id="273" r:id="rId17"/>
    <p:sldId id="266" r:id="rId18"/>
    <p:sldId id="274" r:id="rId19"/>
    <p:sldId id="267" r:id="rId20"/>
    <p:sldId id="275" r:id="rId21"/>
    <p:sldId id="276" r:id="rId22"/>
    <p:sldId id="277" r:id="rId23"/>
    <p:sldId id="284" r:id="rId24"/>
    <p:sldId id="278" r:id="rId25"/>
    <p:sldId id="285" r:id="rId26"/>
    <p:sldId id="279" r:id="rId27"/>
    <p:sldId id="286" r:id="rId28"/>
    <p:sldId id="280" r:id="rId29"/>
    <p:sldId id="287" r:id="rId30"/>
    <p:sldId id="281" r:id="rId31"/>
    <p:sldId id="288" r:id="rId32"/>
    <p:sldId id="282" r:id="rId33"/>
    <p:sldId id="289" r:id="rId34"/>
    <p:sldId id="283" r:id="rId35"/>
    <p:sldId id="290" r:id="rId36"/>
    <p:sldId id="292" r:id="rId3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1" autoAdjust="0"/>
    <p:restoredTop sz="94660"/>
  </p:normalViewPr>
  <p:slideViewPr>
    <p:cSldViewPr>
      <p:cViewPr varScale="1">
        <p:scale>
          <a:sx n="103" d="100"/>
          <a:sy n="103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C6A26-88FD-4E2B-94DF-2B98A2B96D8F}" type="datetimeFigureOut">
              <a:rPr lang="pl-PL" smtClean="0"/>
              <a:t>2012-11-13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0D0F8-6555-4E67-8099-3C926279CA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4152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D0F8-6555-4E67-8099-3C926279CA5B}" type="slidenum">
              <a:rPr lang="pl-PL" smtClean="0"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D0F8-6555-4E67-8099-3C926279CA5B}" type="slidenum">
              <a:rPr lang="pl-PL" smtClean="0"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D0F8-6555-4E67-8099-3C926279CA5B}" type="slidenum">
              <a:rPr lang="pl-PL" smtClean="0"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D0F8-6555-4E67-8099-3C926279CA5B}" type="slidenum">
              <a:rPr lang="pl-PL" smtClean="0"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D0F8-6555-4E67-8099-3C926279CA5B}" type="slidenum">
              <a:rPr lang="pl-PL" smtClean="0"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D0F8-6555-4E67-8099-3C926279CA5B}" type="slidenum">
              <a:rPr lang="pl-PL" smtClean="0"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D0F8-6555-4E67-8099-3C926279CA5B}" type="slidenum">
              <a:rPr lang="pl-PL" smtClean="0"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D0F8-6555-4E67-8099-3C926279CA5B}" type="slidenum">
              <a:rPr lang="pl-PL" smtClean="0"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D0F8-6555-4E67-8099-3C926279CA5B}" type="slidenum">
              <a:rPr lang="pl-PL" smtClean="0"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D0F8-6555-4E67-8099-3C926279CA5B}" type="slidenum">
              <a:rPr lang="pl-PL" smtClean="0"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D0F8-6555-4E67-8099-3C926279CA5B}" type="slidenum">
              <a:rPr lang="pl-PL" smtClean="0"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D0F8-6555-4E67-8099-3C926279CA5B}" type="slidenum">
              <a:rPr lang="pl-PL" smtClean="0"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D0F8-6555-4E67-8099-3C926279CA5B}" type="slidenum">
              <a:rPr lang="pl-PL" smtClean="0"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D0F8-6555-4E67-8099-3C926279CA5B}" type="slidenum">
              <a:rPr lang="pl-PL" smtClean="0"/>
              <a:t>22</a:t>
            </a:fld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D0F8-6555-4E67-8099-3C926279CA5B}" type="slidenum">
              <a:rPr lang="pl-PL" smtClean="0"/>
              <a:t>23</a:t>
            </a:fld>
            <a:endParaRPr 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D0F8-6555-4E67-8099-3C926279CA5B}" type="slidenum">
              <a:rPr lang="pl-PL" smtClean="0"/>
              <a:t>24</a:t>
            </a:fld>
            <a:endParaRPr 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D0F8-6555-4E67-8099-3C926279CA5B}" type="slidenum">
              <a:rPr lang="pl-PL" smtClean="0"/>
              <a:t>25</a:t>
            </a:fld>
            <a:endParaRPr 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D0F8-6555-4E67-8099-3C926279CA5B}" type="slidenum">
              <a:rPr lang="pl-PL" smtClean="0"/>
              <a:t>26</a:t>
            </a:fld>
            <a:endParaRPr lang="pl-P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D0F8-6555-4E67-8099-3C926279CA5B}" type="slidenum">
              <a:rPr lang="pl-PL" smtClean="0"/>
              <a:t>27</a:t>
            </a:fld>
            <a:endParaRPr lang="pl-P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D0F8-6555-4E67-8099-3C926279CA5B}" type="slidenum">
              <a:rPr lang="pl-PL" smtClean="0"/>
              <a:t>28</a:t>
            </a:fld>
            <a:endParaRPr lang="pl-P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D0F8-6555-4E67-8099-3C926279CA5B}" type="slidenum">
              <a:rPr lang="pl-PL" smtClean="0"/>
              <a:t>29</a:t>
            </a:fld>
            <a:endParaRPr lang="pl-P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D0F8-6555-4E67-8099-3C926279CA5B}" type="slidenum">
              <a:rPr lang="pl-PL" smtClean="0"/>
              <a:t>30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D0F8-6555-4E67-8099-3C926279CA5B}" type="slidenum">
              <a:rPr lang="pl-PL" smtClean="0"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D0F8-6555-4E67-8099-3C926279CA5B}" type="slidenum">
              <a:rPr lang="pl-PL" smtClean="0"/>
              <a:t>31</a:t>
            </a:fld>
            <a:endParaRPr lang="pl-P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D0F8-6555-4E67-8099-3C926279CA5B}" type="slidenum">
              <a:rPr lang="pl-PL" smtClean="0"/>
              <a:t>32</a:t>
            </a:fld>
            <a:endParaRPr lang="pl-P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D0F8-6555-4E67-8099-3C926279CA5B}" type="slidenum">
              <a:rPr lang="pl-PL" smtClean="0"/>
              <a:t>33</a:t>
            </a:fld>
            <a:endParaRPr lang="pl-P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D0F8-6555-4E67-8099-3C926279CA5B}" type="slidenum">
              <a:rPr lang="pl-PL" smtClean="0"/>
              <a:t>34</a:t>
            </a:fld>
            <a:endParaRPr lang="pl-P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D0F8-6555-4E67-8099-3C926279CA5B}" type="slidenum">
              <a:rPr lang="pl-PL" smtClean="0"/>
              <a:t>35</a:t>
            </a:fld>
            <a:endParaRPr lang="pl-P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D0F8-6555-4E67-8099-3C926279CA5B}" type="slidenum">
              <a:rPr lang="pl-PL" smtClean="0"/>
              <a:t>36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D0F8-6555-4E67-8099-3C926279CA5B}" type="slidenum">
              <a:rPr lang="pl-PL" smtClean="0"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D0F8-6555-4E67-8099-3C926279CA5B}" type="slidenum">
              <a:rPr lang="pl-PL" smtClean="0"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D0F8-6555-4E67-8099-3C926279CA5B}" type="slidenum">
              <a:rPr lang="pl-PL" smtClean="0"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D0F8-6555-4E67-8099-3C926279CA5B}" type="slidenum">
              <a:rPr lang="pl-PL" smtClean="0"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D0F8-6555-4E67-8099-3C926279CA5B}" type="slidenum">
              <a:rPr lang="pl-PL" smtClean="0"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D0F8-6555-4E67-8099-3C926279CA5B}" type="slidenum">
              <a:rPr lang="pl-PL" smtClean="0"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16FDFCA-C059-4B32-A53E-63F70CF268B9}" type="datetimeFigureOut">
              <a:rPr lang="pl-PL" smtClean="0"/>
              <a:pPr/>
              <a:t>2012-11-13</a:t>
            </a:fld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975A511-6015-4C2E-A55C-98B914EBDCB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FDFCA-C059-4B32-A53E-63F70CF268B9}" type="datetimeFigureOut">
              <a:rPr lang="pl-PL" smtClean="0"/>
              <a:pPr/>
              <a:t>2012-11-13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75A511-6015-4C2E-A55C-98B914EBDC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FDFCA-C059-4B32-A53E-63F70CF268B9}" type="datetimeFigureOut">
              <a:rPr lang="pl-PL" smtClean="0"/>
              <a:pPr/>
              <a:t>2012-11-13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75A511-6015-4C2E-A55C-98B914EBDC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FDFCA-C059-4B32-A53E-63F70CF268B9}" type="datetimeFigureOut">
              <a:rPr lang="pl-PL" smtClean="0"/>
              <a:pPr/>
              <a:t>2012-11-13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75A511-6015-4C2E-A55C-98B914EBDC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16FDFCA-C059-4B32-A53E-63F70CF268B9}" type="datetimeFigureOut">
              <a:rPr lang="pl-PL" smtClean="0"/>
              <a:pPr/>
              <a:t>2012-11-13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975A511-6015-4C2E-A55C-98B914EBDCB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FDFCA-C059-4B32-A53E-63F70CF268B9}" type="datetimeFigureOut">
              <a:rPr lang="pl-PL" smtClean="0"/>
              <a:pPr/>
              <a:t>2012-11-13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975A511-6015-4C2E-A55C-98B914EBDCB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FDFCA-C059-4B32-A53E-63F70CF268B9}" type="datetimeFigureOut">
              <a:rPr lang="pl-PL" smtClean="0"/>
              <a:pPr/>
              <a:t>2012-11-13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975A511-6015-4C2E-A55C-98B914EBDC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FDFCA-C059-4B32-A53E-63F70CF268B9}" type="datetimeFigureOut">
              <a:rPr lang="pl-PL" smtClean="0"/>
              <a:pPr/>
              <a:t>2012-11-13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75A511-6015-4C2E-A55C-98B914EBDCB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FDFCA-C059-4B32-A53E-63F70CF268B9}" type="datetimeFigureOut">
              <a:rPr lang="pl-PL" smtClean="0"/>
              <a:pPr/>
              <a:t>2012-11-13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75A511-6015-4C2E-A55C-98B914EBDCB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16FDFCA-C059-4B32-A53E-63F70CF268B9}" type="datetimeFigureOut">
              <a:rPr lang="pl-PL" smtClean="0"/>
              <a:pPr/>
              <a:t>2012-11-13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975A511-6015-4C2E-A55C-98B914EBDCB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16FDFCA-C059-4B32-A53E-63F70CF268B9}" type="datetimeFigureOut">
              <a:rPr lang="pl-PL" smtClean="0"/>
              <a:pPr/>
              <a:t>2012-11-13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975A511-6015-4C2E-A55C-98B914EBDCB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16FDFCA-C059-4B32-A53E-63F70CF268B9}" type="datetimeFigureOut">
              <a:rPr lang="pl-PL" smtClean="0"/>
              <a:pPr/>
              <a:t>2012-11-13</a:t>
            </a:fld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975A511-6015-4C2E-A55C-98B914EBDCB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48" y="3643314"/>
            <a:ext cx="8229600" cy="1143000"/>
          </a:xfrm>
        </p:spPr>
        <p:txBody>
          <a:bodyPr>
            <a:noAutofit/>
          </a:bodyPr>
          <a:lstStyle/>
          <a:p>
            <a:r>
              <a:rPr lang="pl-PL" sz="7200" dirty="0" smtClean="0"/>
              <a:t>KUCHNIA POLSKA (STAROPOLSKA) </a:t>
            </a:r>
            <a:br>
              <a:rPr lang="pl-PL" sz="7200" dirty="0" smtClean="0"/>
            </a:br>
            <a:r>
              <a:rPr lang="pl-PL" sz="7200" dirty="0" smtClean="0"/>
              <a:t>I REGIONALNA</a:t>
            </a:r>
            <a:endParaRPr lang="pl-PL" sz="7200" dirty="0"/>
          </a:p>
        </p:txBody>
      </p:sp>
      <p:pic>
        <p:nvPicPr>
          <p:cNvPr id="24580" name="Picture 4" descr="http://supergify.pl/images/stories/Zawody/kucharze0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357694"/>
            <a:ext cx="2129223" cy="200502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357158" y="5013176"/>
            <a:ext cx="4040188" cy="1341602"/>
          </a:xfrm>
        </p:spPr>
        <p:txBody>
          <a:bodyPr/>
          <a:lstStyle/>
          <a:p>
            <a:r>
              <a:rPr lang="pl-PL" sz="4400" dirty="0" smtClean="0"/>
              <a:t>FASOLA </a:t>
            </a:r>
          </a:p>
          <a:p>
            <a:r>
              <a:rPr lang="pl-PL" sz="4400" dirty="0" smtClean="0"/>
              <a:t>PO POLSKU</a:t>
            </a:r>
            <a:endParaRPr lang="pl-PL" sz="4400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3"/>
          </p:nvPr>
        </p:nvSpPr>
        <p:spPr>
          <a:xfrm>
            <a:off x="4355977" y="188640"/>
            <a:ext cx="4330824" cy="1986235"/>
          </a:xfrm>
        </p:spPr>
        <p:txBody>
          <a:bodyPr/>
          <a:lstStyle/>
          <a:p>
            <a:r>
              <a:rPr lang="pl-PL" sz="4400" dirty="0" smtClean="0"/>
              <a:t>BIGOS STAROPOLSKI</a:t>
            </a:r>
            <a:endParaRPr lang="pl-PL" sz="4400" dirty="0"/>
          </a:p>
        </p:txBody>
      </p:sp>
      <p:pic>
        <p:nvPicPr>
          <p:cNvPr id="27650" name="Picture 2" descr="http://www.hofratbis.lublin.pl/przepis/skaluj_obraz.php?plik=bigos.jpg&amp;szerokosc=2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86314" y="2857496"/>
            <a:ext cx="3857652" cy="3073974"/>
          </a:xfrm>
          <a:prstGeom prst="rect">
            <a:avLst/>
          </a:prstGeom>
          <a:noFill/>
        </p:spPr>
      </p:pic>
      <p:pic>
        <p:nvPicPr>
          <p:cNvPr id="27652" name="Picture 4" descr="http://images2.fotosik.pl/10/dsh1bq69vnqg9jl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571612"/>
            <a:ext cx="3913744" cy="293530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5400" dirty="0" smtClean="0"/>
              <a:t>POTRAWY Z MIĘSA ZWIERZĄT RZEŹNYCH </a:t>
            </a:r>
            <a:br>
              <a:rPr lang="pl-PL" sz="5400" dirty="0" smtClean="0"/>
            </a:br>
            <a:r>
              <a:rPr lang="pl-PL" sz="5400" dirty="0" smtClean="0"/>
              <a:t>I DZICZYZNY</a:t>
            </a:r>
            <a:endParaRPr lang="pl-PL" sz="5400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357158" y="2928934"/>
            <a:ext cx="8215370" cy="1752600"/>
          </a:xfrm>
        </p:spPr>
        <p:txBody>
          <a:bodyPr>
            <a:noAutofit/>
          </a:bodyPr>
          <a:lstStyle/>
          <a:p>
            <a:pPr algn="l"/>
            <a:r>
              <a:rPr lang="pl-PL" dirty="0" smtClean="0"/>
              <a:t>Potrawy z mięsa charakteryzowały się najczęściej winnym lub winno- słodkim smakiem, uzyskiwanym przez dodatek naturalnych kwasów, np. żuru, serwatki oraz kwaśnych owoców, octów piwnego i winnego </a:t>
            </a:r>
            <a:endParaRPr lang="pl-PL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548680"/>
            <a:ext cx="8229600" cy="1594428"/>
          </a:xfrm>
        </p:spPr>
        <p:txBody>
          <a:bodyPr>
            <a:noAutofit/>
          </a:bodyPr>
          <a:lstStyle/>
          <a:p>
            <a:pPr algn="ctr"/>
            <a:r>
              <a:rPr lang="pl-PL" sz="5400" dirty="0" smtClean="0"/>
              <a:t>BIAŁA KIEŁBASA W SOSIE CHRZANOWYM</a:t>
            </a:r>
            <a:endParaRPr lang="pl-PL" sz="5400" dirty="0"/>
          </a:p>
        </p:txBody>
      </p:sp>
      <p:pic>
        <p:nvPicPr>
          <p:cNvPr id="28674" name="Picture 2" descr="http://republika.pl/blog_rw_3572923/4283148/tr/podravk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928934"/>
            <a:ext cx="3959914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428596" y="0"/>
            <a:ext cx="8229600" cy="2209800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/>
              <a:t>POTRAWY </a:t>
            </a:r>
            <a:br>
              <a:rPr lang="pl-PL" sz="6000" dirty="0" smtClean="0"/>
            </a:br>
            <a:r>
              <a:rPr lang="pl-PL" sz="6000" dirty="0" smtClean="0"/>
              <a:t>Z PODRBÓW</a:t>
            </a:r>
            <a:endParaRPr lang="pl-PL" sz="6000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571472" y="2819400"/>
            <a:ext cx="8122362" cy="1752600"/>
          </a:xfrm>
        </p:spPr>
        <p:txBody>
          <a:bodyPr>
            <a:noAutofit/>
          </a:bodyPr>
          <a:lstStyle/>
          <a:p>
            <a:pPr algn="ctr"/>
            <a:r>
              <a:rPr lang="pl-PL" dirty="0" smtClean="0"/>
              <a:t>Podroby były wykorzystywane w bardzo szerokim zakresie. Sporządzano z nich zupy, drugie dania, dodawano do nadzień, farszów, pasztetów. Popularne były zimne zakąski i dania zasadnicze.</a:t>
            </a:r>
            <a:endParaRPr lang="pl-PL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28596" y="332656"/>
            <a:ext cx="4040188" cy="1164338"/>
          </a:xfrm>
        </p:spPr>
        <p:txBody>
          <a:bodyPr/>
          <a:lstStyle/>
          <a:p>
            <a:r>
              <a:rPr lang="pl-PL" sz="4000" dirty="0" smtClean="0"/>
              <a:t>WĄTRÓBKA </a:t>
            </a:r>
          </a:p>
          <a:p>
            <a:r>
              <a:rPr lang="pl-PL" sz="4000" dirty="0" smtClean="0"/>
              <a:t>Z JABŁKAMI</a:t>
            </a:r>
            <a:endParaRPr lang="pl-PL" sz="40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86314" y="4365104"/>
            <a:ext cx="4041775" cy="1275294"/>
          </a:xfrm>
        </p:spPr>
        <p:txBody>
          <a:bodyPr/>
          <a:lstStyle/>
          <a:p>
            <a:r>
              <a:rPr lang="pl-PL" sz="4000" dirty="0" smtClean="0"/>
              <a:t>GALARETKA </a:t>
            </a:r>
          </a:p>
          <a:p>
            <a:r>
              <a:rPr lang="pl-PL" sz="4000" dirty="0" smtClean="0"/>
              <a:t>Z NÓŻEK</a:t>
            </a:r>
            <a:endParaRPr lang="pl-PL" sz="4000" dirty="0"/>
          </a:p>
        </p:txBody>
      </p:sp>
      <p:pic>
        <p:nvPicPr>
          <p:cNvPr id="1026" name="Picture 2" descr="http://www.mojegotowanie.pl/var/self/storage/images/media/images/rozne/watrobka_z_jablkiem/32292-1-pol-PL/watrobka_z_jablkiem1_pop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643050"/>
            <a:ext cx="4143404" cy="3314723"/>
          </a:xfrm>
          <a:prstGeom prst="rect">
            <a:avLst/>
          </a:prstGeom>
          <a:noFill/>
        </p:spPr>
      </p:pic>
      <p:pic>
        <p:nvPicPr>
          <p:cNvPr id="1028" name="Picture 4" descr="http://www.potrawyregionalne.pl/media/Image/wielkanoc/studzienina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28670"/>
            <a:ext cx="4357718" cy="326828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285720" y="0"/>
            <a:ext cx="8229600" cy="2209800"/>
          </a:xfrm>
        </p:spPr>
        <p:txBody>
          <a:bodyPr>
            <a:normAutofit/>
          </a:bodyPr>
          <a:lstStyle/>
          <a:p>
            <a:r>
              <a:rPr lang="pl-PL" sz="6000" dirty="0" smtClean="0"/>
              <a:t>POTRAWY Z DROBIU  I DZIKIEGO PTACTWA</a:t>
            </a:r>
            <a:endParaRPr lang="pl-PL" sz="6000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642910" y="2786058"/>
            <a:ext cx="7908048" cy="1752600"/>
          </a:xfrm>
        </p:spPr>
        <p:txBody>
          <a:bodyPr>
            <a:noAutofit/>
          </a:bodyPr>
          <a:lstStyle/>
          <a:p>
            <a:pPr algn="ctr"/>
            <a:r>
              <a:rPr lang="pl-PL" dirty="0" smtClean="0"/>
              <a:t>Drób i dzikie ptactwo zazwyczaj pieczono z różnymi rodzajami nadzienia- z podrobów, kasz, owoców, kapusty, mięsa.</a:t>
            </a:r>
            <a:endParaRPr lang="pl-PL" dirty="0"/>
          </a:p>
        </p:txBody>
      </p:sp>
      <p:pic>
        <p:nvPicPr>
          <p:cNvPr id="1026" name="Picture 2" descr="gif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643446"/>
            <a:ext cx="2000264" cy="200025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KURCZAK PO POLSKU</a:t>
            </a:r>
            <a:endParaRPr lang="pl-PL" dirty="0"/>
          </a:p>
        </p:txBody>
      </p:sp>
      <p:pic>
        <p:nvPicPr>
          <p:cNvPr id="30726" name="Picture 6" descr="http://j.o2.pl/kuchnia/mat/menu48/zdjecia/kur_faszer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714488"/>
            <a:ext cx="4731868" cy="4384863"/>
          </a:xfrm>
          <a:prstGeom prst="rect">
            <a:avLst/>
          </a:prstGeom>
          <a:noFill/>
        </p:spPr>
      </p:pic>
      <p:pic>
        <p:nvPicPr>
          <p:cNvPr id="30728" name="Picture 8" descr="http://download1.klimacik.pl/e-gify.com/22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786058"/>
            <a:ext cx="1833567" cy="2500321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229600" cy="1440160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/>
              <a:t>POTRAWY Z RYB</a:t>
            </a:r>
            <a:endParaRPr lang="pl-PL" sz="6000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467544" y="2708920"/>
            <a:ext cx="8215370" cy="1752600"/>
          </a:xfrm>
        </p:spPr>
        <p:txBody>
          <a:bodyPr>
            <a:noAutofit/>
          </a:bodyPr>
          <a:lstStyle/>
          <a:p>
            <a:pPr algn="l"/>
            <a:r>
              <a:rPr lang="pl-PL" dirty="0" smtClean="0"/>
              <a:t>Kuchnia staropolska słynęła z potraw rybnych. Bardzo ceniono zupę rybną zaprawiono na kwaśno octem winnym i miodem. Najstarsze sposoby sporządzania potraw z ryb to pieczenie i gotowanie. Wykorzystywano następujące ryby: łososie, jesiotry, węgorze, karpie, szczupaki, śledzie, leszcze, liny, okonie, dorsze.</a:t>
            </a:r>
            <a:endParaRPr lang="pl-PL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KARP PO POLSKU</a:t>
            </a:r>
            <a:endParaRPr lang="pl-PL" dirty="0"/>
          </a:p>
        </p:txBody>
      </p:sp>
      <p:pic>
        <p:nvPicPr>
          <p:cNvPr id="31746" name="Picture 2" descr="http://comprint.cp2.win.pl/wch/wp-content/uploads/2006/12/Karp%20po%20polsku%202-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785926"/>
            <a:ext cx="5095937" cy="382195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229600" cy="1301080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/>
              <a:t>CIASTA I DESERY</a:t>
            </a:r>
            <a:endParaRPr lang="pl-PL" sz="6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740322" y="2708920"/>
            <a:ext cx="6403678" cy="3081524"/>
          </a:xfrm>
        </p:spPr>
        <p:txBody>
          <a:bodyPr>
            <a:noAutofit/>
          </a:bodyPr>
          <a:lstStyle/>
          <a:p>
            <a:pPr algn="ctr"/>
            <a:r>
              <a:rPr lang="pl-PL" dirty="0" smtClean="0"/>
              <a:t>Desery w kuchni staropolskiej nazywano wetami. Sporządzano mleczka, galaretki, kremy, podawano owoce- jabłka, gruszki, śliwki, wiśnie, czereśnie, jagody leśne, a od wieku XVII pomarańcze, cytryny i inne owoce południowe.</a:t>
            </a:r>
            <a:endParaRPr lang="pl-PL" dirty="0"/>
          </a:p>
        </p:txBody>
      </p:sp>
      <p:pic>
        <p:nvPicPr>
          <p:cNvPr id="2050" name="Picture 2" descr="http://download1.klimacik.pl/e-gify.com/17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2439411" cy="23526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229600" cy="108505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600" dirty="0" smtClean="0"/>
              <a:t>KUCHNIA POLSKA</a:t>
            </a:r>
            <a:endParaRPr lang="pl-PL" sz="6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536" y="2708920"/>
            <a:ext cx="8429684" cy="3972434"/>
          </a:xfrm>
        </p:spPr>
        <p:txBody>
          <a:bodyPr>
            <a:noAutofit/>
          </a:bodyPr>
          <a:lstStyle/>
          <a:p>
            <a:pPr algn="l"/>
            <a:r>
              <a:rPr lang="pl-PL" sz="2800" dirty="0" smtClean="0"/>
              <a:t>Pierwsze surowce, z których sporządzano w staropolskiej kuchni potrawy, to: różne gatunki kasz, mąka pszenna i żytnia, groch, bób, soja, olej konopny, grzyby świeże, suszone i kiszone, wieprzowina i wołowina (solone, wędzone), dziczyzna, słonina, ser, masło, jaja. Z warzyw stosowano głównie: ogórki kiszone, kapustę, buraki, marchew, cebulę, czosnek, rzepę. Z owoców znano: jabłka, wiśnie, czereśnie i śliwy.</a:t>
            </a:r>
            <a:endParaRPr lang="pl-PL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428596" y="5500702"/>
            <a:ext cx="4040188" cy="639762"/>
          </a:xfrm>
        </p:spPr>
        <p:txBody>
          <a:bodyPr/>
          <a:lstStyle/>
          <a:p>
            <a:r>
              <a:rPr lang="pl-PL" sz="4000" dirty="0" smtClean="0"/>
              <a:t>STRUCLA MAKOWA</a:t>
            </a:r>
            <a:endParaRPr lang="pl-PL" sz="4000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3"/>
          </p:nvPr>
        </p:nvSpPr>
        <p:spPr>
          <a:xfrm>
            <a:off x="4643438" y="428604"/>
            <a:ext cx="4041775" cy="639762"/>
          </a:xfrm>
        </p:spPr>
        <p:txBody>
          <a:bodyPr/>
          <a:lstStyle/>
          <a:p>
            <a:pPr algn="ctr"/>
            <a:r>
              <a:rPr lang="pl-PL" sz="4000" dirty="0" smtClean="0"/>
              <a:t>PĄCZKI</a:t>
            </a:r>
            <a:endParaRPr lang="pl-PL" sz="4000" dirty="0"/>
          </a:p>
        </p:txBody>
      </p:sp>
      <p:pic>
        <p:nvPicPr>
          <p:cNvPr id="32770" name="Picture 2" descr="http://www.kwestiasmaku.com/kuchnia_polska/drozdzowe_wypieki/paczki/files/page203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14422"/>
            <a:ext cx="3929090" cy="4500554"/>
          </a:xfrm>
          <a:prstGeom prst="rect">
            <a:avLst/>
          </a:prstGeom>
          <a:noFill/>
        </p:spPr>
      </p:pic>
      <p:pic>
        <p:nvPicPr>
          <p:cNvPr id="32772" name="Picture 4" descr="http://www.piekarniafamilijna.com.pl/zdjecia/47c2b9628b8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71480"/>
            <a:ext cx="4250824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29600" cy="2209800"/>
          </a:xfrm>
        </p:spPr>
        <p:txBody>
          <a:bodyPr>
            <a:normAutofit/>
          </a:bodyPr>
          <a:lstStyle/>
          <a:p>
            <a:pPr algn="ctr"/>
            <a:r>
              <a:rPr lang="pl-PL" sz="6600" dirty="0" smtClean="0"/>
              <a:t>KUCHNIA REGIONALNA</a:t>
            </a:r>
            <a:endParaRPr lang="pl-PL" sz="6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2636912"/>
            <a:ext cx="9036496" cy="3473390"/>
          </a:xfrm>
        </p:spPr>
        <p:txBody>
          <a:bodyPr>
            <a:noAutofit/>
          </a:bodyPr>
          <a:lstStyle/>
          <a:p>
            <a:pPr algn="l"/>
            <a:r>
              <a:rPr lang="pl-PL" dirty="0" smtClean="0"/>
              <a:t>Powstanie kuchni regionalnej związane jest z różnorodnością klimatu i zróżnicowaniem jakości gleb. Z tych czynników wynikały możliwości uprawy różnych roślin i hodowli różnych zwierząt. </a:t>
            </a:r>
          </a:p>
          <a:p>
            <a:pPr algn="l"/>
            <a:r>
              <a:rPr lang="pl-PL" dirty="0" smtClean="0"/>
              <a:t>Kuchnie poszczególnych regionów Polski różnią się między sobą głównie rodzajem stosowanych surowców i metodami sporządzania potraw.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229600" cy="2209800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/>
              <a:t>POTRAWY REGIONU PODHALAŃSKIEGO</a:t>
            </a:r>
            <a:endParaRPr lang="pl-PL" sz="6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536" y="2564904"/>
            <a:ext cx="8408114" cy="4032448"/>
          </a:xfrm>
        </p:spPr>
        <p:txBody>
          <a:bodyPr>
            <a:normAutofit/>
          </a:bodyPr>
          <a:lstStyle/>
          <a:p>
            <a:pPr algn="l"/>
            <a:r>
              <a:rPr lang="pl-PL" dirty="0" smtClean="0"/>
              <a:t>Charakterystyczne dla regionu podhalańskiego są potrawy z baraniny, rzadko spotykane w innych kuchniach regionalnych, oraz potrawy mączne. Typowe dania to: kwaśnica, baranina duszona z jarzynami, schab po góralsku, krokiety z oscypkiem, małdrzyki, prażucha, kluski </a:t>
            </a:r>
            <a:r>
              <a:rPr lang="pl-PL" dirty="0" err="1" smtClean="0"/>
              <a:t>scykane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pl-PL" dirty="0" smtClean="0"/>
              <a:t>KWAŚNICA</a:t>
            </a:r>
            <a:endParaRPr lang="pl-PL" dirty="0"/>
          </a:p>
        </p:txBody>
      </p:sp>
      <p:pic>
        <p:nvPicPr>
          <p:cNvPr id="33794" name="Picture 2" descr="http://www1.plus.pl/rozrywka_i_informacje/m/fileStoreDownload.do?file=/kp/kuchnia/kwasn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643050"/>
            <a:ext cx="4071966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29600" cy="2209800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/>
              <a:t>POTRAWY REGIONU ŚLĄSKIEGO</a:t>
            </a:r>
            <a:endParaRPr lang="pl-PL" sz="6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408114" cy="3301538"/>
          </a:xfrm>
        </p:spPr>
        <p:txBody>
          <a:bodyPr/>
          <a:lstStyle/>
          <a:p>
            <a:pPr algn="l"/>
            <a:r>
              <a:rPr lang="pl-PL" dirty="0" smtClean="0"/>
              <a:t>W regionie śląskim najczęściej spożywa się gęste, tłuste zupy, sporządzane na wywarach mięsnych i potrawy mięsne w sosach. Często podawane są ziemniaki odsmażane z boczkiem lub słoniną z kwaśnym mlekiem.</a:t>
            </a:r>
            <a:endParaRPr lang="pl-PL" dirty="0"/>
          </a:p>
        </p:txBody>
      </p:sp>
      <p:pic>
        <p:nvPicPr>
          <p:cNvPr id="39938" name="Picture 2" descr="http://download1.klimacik.pl/e-gify.com/22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365104"/>
            <a:ext cx="1357322" cy="226220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KARTOFLAK</a:t>
            </a:r>
            <a:endParaRPr lang="pl-PL" dirty="0"/>
          </a:p>
        </p:txBody>
      </p:sp>
      <p:pic>
        <p:nvPicPr>
          <p:cNvPr id="43010" name="Picture 2" descr="http://m.onet.pl/_m/e16028532daffeb7004103b2465e644e,5,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071678"/>
            <a:ext cx="4714908" cy="39895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0034" y="0"/>
            <a:ext cx="8229600" cy="2209800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/>
              <a:t>POTRAWY REGIONU MAŁOPOLSKIEGO</a:t>
            </a:r>
            <a:endParaRPr lang="pl-PL" sz="6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9512" y="3068960"/>
            <a:ext cx="6229926" cy="2942638"/>
          </a:xfrm>
        </p:spPr>
        <p:txBody>
          <a:bodyPr/>
          <a:lstStyle/>
          <a:p>
            <a:pPr algn="l"/>
            <a:r>
              <a:rPr lang="pl-PL" dirty="0" smtClean="0"/>
              <a:t>W regionie małopolskim najbardziej popularne są potrawy z mąki, kasz i ziemniaków oraz zupy na mleku i jarzynach.</a:t>
            </a:r>
            <a:endParaRPr lang="pl-PL" dirty="0"/>
          </a:p>
        </p:txBody>
      </p:sp>
      <p:pic>
        <p:nvPicPr>
          <p:cNvPr id="38914" name="Picture 2" descr="http://download1.klimacik.pl/e-gify.com/4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861048"/>
            <a:ext cx="2643206" cy="252441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l-PL" sz="4800" dirty="0" smtClean="0"/>
              <a:t>PIEROGI Z KASZĄ GRYCZANĄ I SEREM</a:t>
            </a:r>
            <a:endParaRPr lang="pl-PL" sz="4800" dirty="0"/>
          </a:p>
        </p:txBody>
      </p:sp>
      <p:pic>
        <p:nvPicPr>
          <p:cNvPr id="44034" name="Picture 2" descr="http://www.kwestiasmaku.com/kuchnia_polska/pierogi/pierogi_z_kasza_gryczana/files/page272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285992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428596" y="0"/>
            <a:ext cx="8229600" cy="2209800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/>
              <a:t>POTRAWY REGIONU WIELKOPOLSKIEGO</a:t>
            </a:r>
            <a:endParaRPr lang="pl-PL" sz="6000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323528" y="3068960"/>
            <a:ext cx="8408114" cy="3374686"/>
          </a:xfrm>
        </p:spPr>
        <p:txBody>
          <a:bodyPr/>
          <a:lstStyle/>
          <a:p>
            <a:pPr algn="l"/>
            <a:r>
              <a:rPr lang="pl-PL" dirty="0" smtClean="0"/>
              <a:t>Podstawą kuchni tego regionu są potrawy z ziemniaków i mąki. Mięsa i ryby jada się mniej. Do najbardziej znanych dań tego regionu należą: zupa z ziemniaków zwana ślepe ryby oraz kaczka z pyzami drożdżowymi i modrą kapustą.</a:t>
            </a:r>
            <a:endParaRPr lang="pl-PL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KACZKA PO POZNAŃSKU</a:t>
            </a:r>
            <a:endParaRPr lang="pl-PL" dirty="0"/>
          </a:p>
        </p:txBody>
      </p:sp>
      <p:pic>
        <p:nvPicPr>
          <p:cNvPr id="45058" name="Picture 2" descr="http://www.willogame.co.uk/images/duck_int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071678"/>
            <a:ext cx="6075320" cy="416243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229600" cy="1057672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/>
              <a:t>PRZYPRAWY I ZIOŁA</a:t>
            </a:r>
            <a:endParaRPr lang="pl-PL" sz="6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9512" y="2771784"/>
            <a:ext cx="8786874" cy="4086216"/>
          </a:xfrm>
        </p:spPr>
        <p:txBody>
          <a:bodyPr>
            <a:noAutofit/>
          </a:bodyPr>
          <a:lstStyle/>
          <a:p>
            <a:pPr algn="l"/>
            <a:r>
              <a:rPr lang="pl-PL" sz="2800" dirty="0" smtClean="0"/>
              <a:t>W dawnej kuczni polskiej stosowano zarówno przyprawy obcego pochodzenia- pieprz, imbir, gałkę i kwiat muszkatołowy, ziele angielskie i liście laurowe, goździki, cynamon, szafran, paprykę, jak i zioła, zbierane na naszych polach, w lasach i ogrodach. Pospolite przyprawy i zioła dawnej kuchni polskiej to: pietruszka, jałowiec, kminek, mięta, rozmaryn, majeranek, szałwia, tymianek, lubczyk, cząber, koper, chrzan, czosnek, suszone śliwki, miód, piwo.</a:t>
            </a:r>
            <a:endParaRPr lang="pl-PL" sz="28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0034" y="0"/>
            <a:ext cx="8229600" cy="2209800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/>
              <a:t>POTRAWY REGIONU MAZOWIECKIEGO</a:t>
            </a:r>
            <a:endParaRPr lang="pl-PL" sz="6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3645024"/>
            <a:ext cx="8408114" cy="2367144"/>
          </a:xfrm>
        </p:spPr>
        <p:txBody>
          <a:bodyPr/>
          <a:lstStyle/>
          <a:p>
            <a:pPr algn="l"/>
            <a:r>
              <a:rPr lang="pl-PL" dirty="0" smtClean="0"/>
              <a:t>Podstawą kuchni mazowieckiej są: owoce świeże i przetworzone, stosowane do wypieku ciast i do pieczeni mięsnych. Z tego regionu pochodzi zupa pomidorowa.</a:t>
            </a:r>
            <a:endParaRPr lang="pl-PL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RACUSZKI PO PODLASKU</a:t>
            </a:r>
            <a:endParaRPr lang="pl-PL" dirty="0"/>
          </a:p>
        </p:txBody>
      </p:sp>
      <p:pic>
        <p:nvPicPr>
          <p:cNvPr id="46082" name="Picture 2" descr="http://www.mojegotowanie.pl/var/self/storage/images/zdjecia/racuchy/46062-1-pol-PL/racuchy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4286280" cy="3214710"/>
          </a:xfrm>
          <a:prstGeom prst="rect">
            <a:avLst/>
          </a:prstGeom>
          <a:noFill/>
        </p:spPr>
      </p:pic>
      <p:pic>
        <p:nvPicPr>
          <p:cNvPr id="46084" name="Picture 4" descr="http://www.strykowski.net/arabia/racuchy_dyniowe_arabia_3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928802"/>
            <a:ext cx="3119435" cy="454668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8229600" cy="2590360"/>
          </a:xfrm>
        </p:spPr>
        <p:txBody>
          <a:bodyPr>
            <a:noAutofit/>
          </a:bodyPr>
          <a:lstStyle/>
          <a:p>
            <a:pPr algn="ctr"/>
            <a:r>
              <a:rPr lang="pl-PL" sz="5400" dirty="0" smtClean="0"/>
              <a:t>POTRAWY REGIONU WARMIŃSKO-MAZURSKIEGO</a:t>
            </a:r>
            <a:endParaRPr lang="pl-PL" sz="5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7158" y="3071810"/>
            <a:ext cx="8346184" cy="3643338"/>
          </a:xfrm>
        </p:spPr>
        <p:txBody>
          <a:bodyPr/>
          <a:lstStyle/>
          <a:p>
            <a:pPr algn="l"/>
            <a:r>
              <a:rPr lang="pl-PL" dirty="0" smtClean="0"/>
              <a:t>Region warmińsko-mazurski charakteryzuje się bogactwem potraw z ryb i ziemniaków.</a:t>
            </a:r>
            <a:endParaRPr lang="pl-PL" dirty="0"/>
          </a:p>
        </p:txBody>
      </p:sp>
      <p:pic>
        <p:nvPicPr>
          <p:cNvPr id="35842" name="Picture 2" descr="http://download1.klimacik.pl/e-gify.com/62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643446"/>
            <a:ext cx="1672620" cy="1990726"/>
          </a:xfrm>
          <a:prstGeom prst="rect">
            <a:avLst/>
          </a:prstGeom>
          <a:noFill/>
        </p:spPr>
      </p:pic>
      <p:pic>
        <p:nvPicPr>
          <p:cNvPr id="35844" name="Picture 4" descr="http://download1.klimacik.pl/e-gify.com/62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143380"/>
            <a:ext cx="2092779" cy="24907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MARCHEW PO MAZURSKU</a:t>
            </a:r>
            <a:endParaRPr lang="pl-PL" dirty="0"/>
          </a:p>
        </p:txBody>
      </p:sp>
      <p:pic>
        <p:nvPicPr>
          <p:cNvPr id="47106" name="Picture 2" descr="http://images39.fotosik.pl/4/fe56b0925d2f8c3dme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071678"/>
            <a:ext cx="5429288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0"/>
            <a:ext cx="8229600" cy="2209800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/>
              <a:t>POTRAWY REGIONU POMORSKIEGO</a:t>
            </a:r>
            <a:endParaRPr lang="pl-PL" sz="6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2780928"/>
            <a:ext cx="8408114" cy="1863658"/>
          </a:xfrm>
        </p:spPr>
        <p:txBody>
          <a:bodyPr/>
          <a:lstStyle/>
          <a:p>
            <a:pPr algn="l"/>
            <a:r>
              <a:rPr lang="pl-PL" dirty="0" smtClean="0"/>
              <a:t>Podstawą kuchni regionu pomorskiego są ryby, które gotowano, prażono, wędzono i suszono.</a:t>
            </a:r>
            <a:endParaRPr lang="pl-PL" dirty="0"/>
          </a:p>
        </p:txBody>
      </p:sp>
      <p:pic>
        <p:nvPicPr>
          <p:cNvPr id="34818" name="Picture 2" descr="http://download1.klimacik.pl/e-gify.com/53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857628"/>
            <a:ext cx="2000264" cy="282920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0034" y="1500174"/>
            <a:ext cx="4040188" cy="639762"/>
          </a:xfrm>
        </p:spPr>
        <p:txBody>
          <a:bodyPr/>
          <a:lstStyle/>
          <a:p>
            <a:r>
              <a:rPr lang="pl-PL" sz="4400" dirty="0" smtClean="0"/>
              <a:t>KISZKA KASZUBSKA</a:t>
            </a:r>
            <a:endParaRPr lang="pl-PL" sz="4400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3"/>
          </p:nvPr>
        </p:nvSpPr>
        <p:spPr>
          <a:xfrm>
            <a:off x="4355976" y="4725144"/>
            <a:ext cx="4536504" cy="1343312"/>
          </a:xfrm>
        </p:spPr>
        <p:txBody>
          <a:bodyPr/>
          <a:lstStyle/>
          <a:p>
            <a:r>
              <a:rPr lang="pl-PL" sz="4400" dirty="0" smtClean="0"/>
              <a:t>RYBA </a:t>
            </a:r>
          </a:p>
          <a:p>
            <a:r>
              <a:rPr lang="pl-PL" sz="4400" dirty="0" smtClean="0"/>
              <a:t>PO TORUŃSKU</a:t>
            </a:r>
            <a:endParaRPr lang="pl-PL" sz="4400" dirty="0"/>
          </a:p>
        </p:txBody>
      </p:sp>
      <p:pic>
        <p:nvPicPr>
          <p:cNvPr id="48130" name="Picture 2" descr="http://www.gotujmy.pl/ri/30369_ryba-duszona-z-warzywami_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0596" y="1643050"/>
            <a:ext cx="4071966" cy="2857520"/>
          </a:xfrm>
          <a:prstGeom prst="rect">
            <a:avLst/>
          </a:prstGeom>
          <a:noFill/>
        </p:spPr>
      </p:pic>
      <p:pic>
        <p:nvPicPr>
          <p:cNvPr id="48132" name="Picture 4" descr="http://www.woj-pomorskie.pl/img/news/mini/Kisz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357430"/>
            <a:ext cx="3500462" cy="276823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229600" cy="2209800"/>
          </a:xfrm>
        </p:spPr>
        <p:txBody>
          <a:bodyPr>
            <a:normAutofit/>
          </a:bodyPr>
          <a:lstStyle/>
          <a:p>
            <a:pPr algn="ctr"/>
            <a:r>
              <a:rPr lang="pl-PL" sz="9600" dirty="0" smtClean="0"/>
              <a:t>KONIEC</a:t>
            </a:r>
            <a:endParaRPr lang="pl-PL" sz="9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4282" y="4929198"/>
            <a:ext cx="6560234" cy="1752600"/>
          </a:xfrm>
        </p:spPr>
        <p:txBody>
          <a:bodyPr>
            <a:normAutofit/>
          </a:bodyPr>
          <a:lstStyle/>
          <a:p>
            <a:pPr algn="l"/>
            <a:endParaRPr lang="pl-PL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229600" cy="1085056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/>
              <a:t>ZUPY</a:t>
            </a:r>
            <a:endParaRPr lang="pl-PL" sz="6000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79512" y="2321496"/>
            <a:ext cx="8784976" cy="4536504"/>
          </a:xfrm>
        </p:spPr>
        <p:txBody>
          <a:bodyPr>
            <a:noAutofit/>
          </a:bodyPr>
          <a:lstStyle/>
          <a:p>
            <a:pPr algn="l"/>
            <a:r>
              <a:rPr lang="pl-PL" sz="2400" dirty="0" smtClean="0"/>
              <a:t>W kuchni staropolskiej jadano mało zup, podawano je głównie jako danie śniadaniowe. Tradycyjne polskie zupy to:</a:t>
            </a:r>
          </a:p>
          <a:p>
            <a:pPr algn="l">
              <a:buFont typeface="Wingdings" pitchFamily="2" charset="2"/>
              <a:buChar char="Ø"/>
            </a:pPr>
            <a:r>
              <a:rPr lang="pl-PL" sz="2400" dirty="0" smtClean="0"/>
              <a:t>Żur</a:t>
            </a:r>
          </a:p>
          <a:p>
            <a:pPr algn="l">
              <a:buFont typeface="Wingdings" pitchFamily="2" charset="2"/>
              <a:buChar char="Ø"/>
            </a:pPr>
            <a:r>
              <a:rPr lang="pl-PL" sz="2400" dirty="0" smtClean="0"/>
              <a:t>Czernina</a:t>
            </a:r>
          </a:p>
          <a:p>
            <a:pPr algn="l">
              <a:buFont typeface="Wingdings" pitchFamily="2" charset="2"/>
              <a:buChar char="Ø"/>
            </a:pPr>
            <a:r>
              <a:rPr lang="pl-PL" sz="2400" dirty="0" smtClean="0"/>
              <a:t>Rosół</a:t>
            </a:r>
          </a:p>
          <a:p>
            <a:pPr algn="l">
              <a:buFont typeface="Wingdings" pitchFamily="2" charset="2"/>
              <a:buChar char="Ø"/>
            </a:pPr>
            <a:r>
              <a:rPr lang="pl-PL" sz="2400" dirty="0" smtClean="0"/>
              <a:t>Barszcz czerwony</a:t>
            </a:r>
          </a:p>
          <a:p>
            <a:pPr algn="l">
              <a:buFont typeface="Wingdings" pitchFamily="2" charset="2"/>
              <a:buChar char="Ø"/>
            </a:pPr>
            <a:r>
              <a:rPr lang="pl-PL" sz="2400" dirty="0" smtClean="0"/>
              <a:t>Kapuśniak</a:t>
            </a:r>
          </a:p>
          <a:p>
            <a:pPr algn="l">
              <a:buFont typeface="Wingdings" pitchFamily="2" charset="2"/>
              <a:buChar char="Ø"/>
            </a:pPr>
            <a:r>
              <a:rPr lang="pl-PL" sz="2400" dirty="0" smtClean="0"/>
              <a:t>Krupnik</a:t>
            </a:r>
          </a:p>
          <a:p>
            <a:pPr algn="l">
              <a:buFont typeface="Wingdings" pitchFamily="2" charset="2"/>
              <a:buChar char="Ø"/>
            </a:pPr>
            <a:r>
              <a:rPr lang="pl-PL" sz="2400" dirty="0" smtClean="0"/>
              <a:t>Polewka</a:t>
            </a:r>
          </a:p>
          <a:p>
            <a:pPr algn="l">
              <a:buFont typeface="Wingdings" pitchFamily="2" charset="2"/>
              <a:buChar char="Ø"/>
            </a:pPr>
            <a:r>
              <a:rPr lang="pl-PL" sz="2400" dirty="0" smtClean="0"/>
              <a:t>Zupa owocowa</a:t>
            </a:r>
          </a:p>
          <a:p>
            <a:pPr algn="l">
              <a:buFont typeface="Wingdings" pitchFamily="2" charset="2"/>
              <a:buChar char="Ø"/>
            </a:pPr>
            <a:r>
              <a:rPr lang="pl-PL" sz="2400" dirty="0" smtClean="0"/>
              <a:t>Zupa grzybowa</a:t>
            </a:r>
          </a:p>
          <a:p>
            <a:pPr algn="l">
              <a:buFont typeface="Wingdings" pitchFamily="2" charset="2"/>
              <a:buChar char="Ø"/>
            </a:pPr>
            <a:r>
              <a:rPr lang="pl-PL" sz="2400" dirty="0" smtClean="0"/>
              <a:t>Zupa rybna</a:t>
            </a:r>
            <a:endParaRPr lang="pl-PL" sz="2400" dirty="0"/>
          </a:p>
        </p:txBody>
      </p:sp>
      <p:pic>
        <p:nvPicPr>
          <p:cNvPr id="19458" name="Picture 2" descr="http://supergify.pl/images/stories/pingwiny/happy_pengui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714752"/>
            <a:ext cx="2571768" cy="2762263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464344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Żur-</a:t>
            </a:r>
            <a:r>
              <a:rPr lang="pl-PL" sz="2800" dirty="0" smtClean="0"/>
              <a:t> to jedne z najstarszych polskich zup sporządzane na zakwasie, którego podstawowym składnikiem jest żytnia mąka razowa. Żur można sporządzać na wywarze jarskim lub z kości i jarzyn z dodatkiem suszonych grzybów. Żury gotowane są z białą kiełbasą, wędzonym boczkiem, żeberkami.</a:t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Na wigilię w staropolskiej kuchni podawano postny barszcz czerwony z uszkami, zupę grzybową lub migdałową. Ostatecznie na  pierwszym miejscu utrzymał barszcz i uszka z grzybami. </a:t>
            </a:r>
            <a:endParaRPr lang="pl-PL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smtClean="0"/>
              <a:t>ŻUR NA KIEŁBASIE</a:t>
            </a:r>
            <a:endParaRPr lang="pl-PL" sz="5400" dirty="0"/>
          </a:p>
        </p:txBody>
      </p:sp>
      <p:pic>
        <p:nvPicPr>
          <p:cNvPr id="23554" name="Picture 2" descr="http://trufla3gotuje.blox.pl/resource/zurek_z_kielba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00174"/>
            <a:ext cx="3857651" cy="2894854"/>
          </a:xfrm>
          <a:prstGeom prst="rect">
            <a:avLst/>
          </a:prstGeom>
          <a:noFill/>
        </p:spPr>
      </p:pic>
      <p:pic>
        <p:nvPicPr>
          <p:cNvPr id="23558" name="Picture 6" descr="http://www.spizarnia.net.pl/images/produkty/Image/Zure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571876"/>
            <a:ext cx="3857652" cy="289323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 smtClean="0"/>
              <a:t>POTRAWY Z MĄKI, KASZ, JAJ, SERA</a:t>
            </a:r>
            <a:endParaRPr lang="pl-PL" sz="6000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500034" y="2786058"/>
            <a:ext cx="7786742" cy="1752600"/>
          </a:xfrm>
        </p:spPr>
        <p:txBody>
          <a:bodyPr>
            <a:noAutofit/>
          </a:bodyPr>
          <a:lstStyle/>
          <a:p>
            <a:pPr algn="l"/>
            <a:r>
              <a:rPr lang="pl-PL" dirty="0" smtClean="0"/>
              <a:t>Potrawy z mąki były bardzo popularne. Sporządzano z niej kluski, łazanki, pierogi i naleśniki. </a:t>
            </a:r>
          </a:p>
          <a:p>
            <a:pPr algn="l"/>
            <a:r>
              <a:rPr lang="pl-PL" dirty="0" smtClean="0"/>
              <a:t>Z kasz gotowano zupy, jadano je z mlekiem, zapiekano w piecu, kraszono słoniną, przyprawiano grzybami i śliwkami, podawano je do mięs, polewając je sosem.</a:t>
            </a: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500034" y="692696"/>
            <a:ext cx="4040188" cy="1236106"/>
          </a:xfrm>
        </p:spPr>
        <p:txBody>
          <a:bodyPr/>
          <a:lstStyle/>
          <a:p>
            <a:r>
              <a:rPr lang="pl-PL" sz="3600" dirty="0" smtClean="0"/>
              <a:t>ŁAZANKI </a:t>
            </a:r>
          </a:p>
          <a:p>
            <a:r>
              <a:rPr lang="pl-PL" sz="3600" dirty="0" smtClean="0"/>
              <a:t>Z KAPUSTĄ</a:t>
            </a:r>
            <a:endParaRPr lang="pl-PL" sz="3600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3"/>
          </p:nvPr>
        </p:nvSpPr>
        <p:spPr>
          <a:xfrm>
            <a:off x="4714876" y="5500702"/>
            <a:ext cx="4041775" cy="928694"/>
          </a:xfrm>
        </p:spPr>
        <p:txBody>
          <a:bodyPr/>
          <a:lstStyle/>
          <a:p>
            <a:r>
              <a:rPr lang="pl-PL" sz="3600" dirty="0" smtClean="0"/>
              <a:t>KOTLETY </a:t>
            </a:r>
          </a:p>
          <a:p>
            <a:r>
              <a:rPr lang="pl-PL" sz="3600" dirty="0" smtClean="0"/>
              <a:t>Z KASZY GRYCZANEJ </a:t>
            </a:r>
          </a:p>
          <a:p>
            <a:r>
              <a:rPr lang="pl-PL" sz="3600" dirty="0" smtClean="0"/>
              <a:t>Z GRZYBAMI</a:t>
            </a:r>
            <a:endParaRPr lang="pl-PL" sz="3600" dirty="0"/>
          </a:p>
        </p:txBody>
      </p:sp>
      <p:pic>
        <p:nvPicPr>
          <p:cNvPr id="26626" name="Picture 2" descr="http://www.hortex.com.pl/repository/images/mrozonki/przepisy/dania/kapusta-z-lazankami-i-kielba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357429"/>
            <a:ext cx="4000528" cy="3418633"/>
          </a:xfrm>
          <a:prstGeom prst="rect">
            <a:avLst/>
          </a:prstGeom>
          <a:noFill/>
        </p:spPr>
      </p:pic>
      <p:pic>
        <p:nvPicPr>
          <p:cNvPr id="26627" name="Picture 3" descr="C:\Users\TEMP.SBSMEN\AppData\Local\Microsoft\Windows\Temporary Internet Files\Content.IE5\OF9EO88L\P1080544-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928670"/>
            <a:ext cx="3905256" cy="31432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285720" y="642918"/>
            <a:ext cx="8229600" cy="1993994"/>
          </a:xfrm>
        </p:spPr>
        <p:txBody>
          <a:bodyPr>
            <a:noAutofit/>
          </a:bodyPr>
          <a:lstStyle/>
          <a:p>
            <a:pPr algn="ctr"/>
            <a:r>
              <a:rPr lang="pl-PL" sz="5400" dirty="0" smtClean="0"/>
              <a:t>POTRAWY </a:t>
            </a:r>
            <a:br>
              <a:rPr lang="pl-PL" sz="5400" dirty="0" smtClean="0"/>
            </a:br>
            <a:r>
              <a:rPr lang="pl-PL" sz="5400" dirty="0" smtClean="0"/>
              <a:t>Z WARZYWAMI </a:t>
            </a:r>
            <a:br>
              <a:rPr lang="pl-PL" sz="5400" dirty="0" smtClean="0"/>
            </a:br>
            <a:r>
              <a:rPr lang="pl-PL" sz="5400" dirty="0" smtClean="0"/>
              <a:t>I GRZYBAMI</a:t>
            </a:r>
            <a:endParaRPr lang="pl-PL" sz="5400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357158" y="2857496"/>
            <a:ext cx="8429684" cy="1752600"/>
          </a:xfrm>
        </p:spPr>
        <p:txBody>
          <a:bodyPr>
            <a:noAutofit/>
          </a:bodyPr>
          <a:lstStyle/>
          <a:p>
            <a:pPr algn="l"/>
            <a:r>
              <a:rPr lang="pl-PL" dirty="0" smtClean="0"/>
              <a:t>Grzyby stanowią podstawę wielu dań typowo polskich, dodawano je do różnych potraw- pieczeni, bigosu, dziczyzny, ryb, drobiu, zup. Stosowano takie warzywa jak: pomidory, papryka, kalafiory, kalarepa, fasola, cebula, sałata, Potrawą często sporządzaną, typową dla kuchni staropolskiej  był bigos.</a:t>
            </a:r>
            <a:endParaRPr lang="pl-PL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lewnia metali">
  <a:themeElements>
    <a:clrScheme name="Odlewnia metali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dlewnia metali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dlewnia metal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268</TotalTime>
  <Words>933</Words>
  <Application>Microsoft Office PowerPoint</Application>
  <PresentationFormat>Předvádění na obrazovce (4:3)</PresentationFormat>
  <Paragraphs>113</Paragraphs>
  <Slides>36</Slides>
  <Notes>35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Odlewnia metali</vt:lpstr>
      <vt:lpstr>KUCHNIA POLSKA (STAROPOLSKA)  I REGIONALNA</vt:lpstr>
      <vt:lpstr>KUCHNIA POLSKA</vt:lpstr>
      <vt:lpstr>PRZYPRAWY I ZIOŁA</vt:lpstr>
      <vt:lpstr>ZUPY</vt:lpstr>
      <vt:lpstr>Żur- to jedne z najstarszych polskich zup sporządzane na zakwasie, którego podstawowym składnikiem jest żytnia mąka razowa. Żur można sporządzać na wywarze jarskim lub z kości i jarzyn z dodatkiem suszonych grzybów. Żury gotowane są z białą kiełbasą, wędzonym boczkiem, żeberkami.  Na wigilię w staropolskiej kuchni podawano postny barszcz czerwony z uszkami, zupę grzybową lub migdałową. Ostatecznie na  pierwszym miejscu utrzymał barszcz i uszka z grzybami. </vt:lpstr>
      <vt:lpstr>ŻUR NA KIEŁBASIE</vt:lpstr>
      <vt:lpstr>POTRAWY Z MĄKI, KASZ, JAJ, SERA</vt:lpstr>
      <vt:lpstr>Prezentace aplikace PowerPoint</vt:lpstr>
      <vt:lpstr>POTRAWY  Z WARZYWAMI  I GRZYBAMI</vt:lpstr>
      <vt:lpstr>Prezentace aplikace PowerPoint</vt:lpstr>
      <vt:lpstr>POTRAWY Z MIĘSA ZWIERZĄT RZEŹNYCH  I DZICZYZNY</vt:lpstr>
      <vt:lpstr>BIAŁA KIEŁBASA W SOSIE CHRZANOWYM</vt:lpstr>
      <vt:lpstr>POTRAWY  Z PODRBÓW</vt:lpstr>
      <vt:lpstr>Prezentace aplikace PowerPoint</vt:lpstr>
      <vt:lpstr>POTRAWY Z DROBIU  I DZIKIEGO PTACTWA</vt:lpstr>
      <vt:lpstr>KURCZAK PO POLSKU</vt:lpstr>
      <vt:lpstr>POTRAWY Z RYB</vt:lpstr>
      <vt:lpstr>KARP PO POLSKU</vt:lpstr>
      <vt:lpstr>CIASTA I DESERY</vt:lpstr>
      <vt:lpstr>Prezentace aplikace PowerPoint</vt:lpstr>
      <vt:lpstr>KUCHNIA REGIONALNA</vt:lpstr>
      <vt:lpstr>POTRAWY REGIONU PODHALAŃSKIEGO</vt:lpstr>
      <vt:lpstr>KWAŚNICA</vt:lpstr>
      <vt:lpstr>POTRAWY REGIONU ŚLĄSKIEGO</vt:lpstr>
      <vt:lpstr>KARTOFLAK</vt:lpstr>
      <vt:lpstr>POTRAWY REGIONU MAŁOPOLSKIEGO</vt:lpstr>
      <vt:lpstr>PIEROGI Z KASZĄ GRYCZANĄ I SEREM</vt:lpstr>
      <vt:lpstr>POTRAWY REGIONU WIELKOPOLSKIEGO</vt:lpstr>
      <vt:lpstr>KACZKA PO POZNAŃSKU</vt:lpstr>
      <vt:lpstr>POTRAWY REGIONU MAZOWIECKIEGO</vt:lpstr>
      <vt:lpstr>RACUSZKI PO PODLASKU</vt:lpstr>
      <vt:lpstr>POTRAWY REGIONU WARMIŃSKO-MAZURSKIEGO</vt:lpstr>
      <vt:lpstr>MARCHEW PO MAZURSKU</vt:lpstr>
      <vt:lpstr>POTRAWY REGIONU POMORSKIEGO</vt:lpstr>
      <vt:lpstr>Prezentace aplikace PowerPoint</vt:lpstr>
      <vt:lpstr>KONIEC</vt:lpstr>
    </vt:vector>
  </TitlesOfParts>
  <Company>Ministrerstwo Edukacji Narodowej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KUCHNIA POLSKA (STAROPOLSKA) I REGIONALNA</dc:title>
  <dc:creator>student003c</dc:creator>
  <cp:lastModifiedBy>Lukasz Jablonski</cp:lastModifiedBy>
  <cp:revision>29</cp:revision>
  <dcterms:created xsi:type="dcterms:W3CDTF">2008-12-01T06:53:31Z</dcterms:created>
  <dcterms:modified xsi:type="dcterms:W3CDTF">2012-11-13T10:57:20Z</dcterms:modified>
</cp:coreProperties>
</file>