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02" r:id="rId3"/>
    <p:sldId id="303" r:id="rId4"/>
    <p:sldId id="260" r:id="rId5"/>
    <p:sldId id="267" r:id="rId6"/>
    <p:sldId id="298" r:id="rId7"/>
    <p:sldId id="268" r:id="rId8"/>
    <p:sldId id="313" r:id="rId9"/>
    <p:sldId id="295" r:id="rId10"/>
    <p:sldId id="270" r:id="rId11"/>
    <p:sldId id="314" r:id="rId12"/>
    <p:sldId id="274" r:id="rId13"/>
    <p:sldId id="299" r:id="rId14"/>
    <p:sldId id="300" r:id="rId15"/>
    <p:sldId id="306" r:id="rId16"/>
    <p:sldId id="275" r:id="rId17"/>
    <p:sldId id="305" r:id="rId18"/>
    <p:sldId id="307" r:id="rId19"/>
    <p:sldId id="304" r:id="rId20"/>
    <p:sldId id="276" r:id="rId21"/>
    <p:sldId id="296" r:id="rId22"/>
    <p:sldId id="315" r:id="rId23"/>
    <p:sldId id="308" r:id="rId24"/>
    <p:sldId id="280" r:id="rId25"/>
    <p:sldId id="310" r:id="rId26"/>
    <p:sldId id="311" r:id="rId27"/>
    <p:sldId id="312" r:id="rId28"/>
    <p:sldId id="288" r:id="rId29"/>
    <p:sldId id="283" r:id="rId30"/>
    <p:sldId id="301" r:id="rId31"/>
    <p:sldId id="293" r:id="rId32"/>
    <p:sldId id="309" r:id="rId33"/>
    <p:sldId id="316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BCBB-A0EA-4B45-9D05-205D715CB558}" type="datetimeFigureOut">
              <a:rPr lang="cs-CZ" smtClean="0"/>
              <a:t>5.11.2012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345B-F924-4B25-8738-BC1C354259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81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A345B-F924-4B25-8738-BC1C3542596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97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E63F-BFF3-4665-928F-4EE4BACC1555}" type="datetime1">
              <a:rPr lang="cs-CZ" smtClean="0"/>
              <a:t>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5A41-DE35-4120-8FB3-5EAE84E0AD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50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A14-A270-49EF-9BFD-1B99EFCA27BB}" type="datetime1">
              <a:rPr lang="cs-CZ" smtClean="0"/>
              <a:t>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5A41-DE35-4120-8FB3-5EAE84E0AD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61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6ED7-6AEA-4630-A640-0A49C86FE3AD}" type="datetime1">
              <a:rPr lang="cs-CZ" smtClean="0"/>
              <a:t>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5A41-DE35-4120-8FB3-5EAE84E0AD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11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4C2B-6C2C-420F-857D-2D82A446A803}" type="datetime1">
              <a:rPr lang="cs-CZ" smtClean="0"/>
              <a:t>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5A41-DE35-4120-8FB3-5EAE84E0AD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07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FA8-8B61-4E5B-9DC8-4E495AF36EE8}" type="datetime1">
              <a:rPr lang="cs-CZ" smtClean="0"/>
              <a:t>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5A41-DE35-4120-8FB3-5EAE84E0AD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99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CF7D-E740-4D16-B4E3-AD220438548B}" type="datetime1">
              <a:rPr lang="cs-CZ" smtClean="0"/>
              <a:t>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5A41-DE35-4120-8FB3-5EAE84E0AD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72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8E6D-DFD3-4125-B589-B065ECFF90D8}" type="datetime1">
              <a:rPr lang="cs-CZ" smtClean="0"/>
              <a:t>5.11.2012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5A41-DE35-4120-8FB3-5EAE84E0AD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31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B977-E87C-421E-9A68-2942564F21F6}" type="datetime1">
              <a:rPr lang="cs-CZ" smtClean="0"/>
              <a:t>5.11.2012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5A41-DE35-4120-8FB3-5EAE84E0AD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93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784F-F08D-4EE5-8760-44D7620646C8}" type="datetime1">
              <a:rPr lang="cs-CZ" smtClean="0"/>
              <a:t>5.11.2012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5A41-DE35-4120-8FB3-5EAE84E0AD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17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00A1-E9D0-478A-B828-7A1A176E0212}" type="datetime1">
              <a:rPr lang="cs-CZ" smtClean="0"/>
              <a:t>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5A41-DE35-4120-8FB3-5EAE84E0AD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86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6AC8-3451-4C1A-8EAF-4E52BA6E0B8F}" type="datetime1">
              <a:rPr lang="cs-CZ" smtClean="0"/>
              <a:t>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5A41-DE35-4120-8FB3-5EAE84E0AD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64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67794-D676-47BE-ADA5-0D72E8FBC0DA}" type="datetime1">
              <a:rPr lang="cs-CZ" smtClean="0"/>
              <a:t>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B5A41-DE35-4120-8FB3-5EAE84E0AD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7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ykop.pl/link/341567/zbior-zartow-karola-strasburgera-z-familiad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ZYkTYPCvq4" TargetMode="External"/><Relationship Id="rId2" Type="http://schemas.openxmlformats.org/officeDocument/2006/relationships/hyperlink" Target="http://familiada.9l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legro.pl/ShowItem2.php?item=2637281809&amp;ap=2&amp;bid=6727&amp;aid=24562922&amp;tid=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UhX0sMhLoM" TargetMode="External"/><Relationship Id="rId2" Type="http://schemas.openxmlformats.org/officeDocument/2006/relationships/hyperlink" Target="http://www.csfd.cz/film/298258-jezek-jiri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fd.cz/film/37894-kiler/" TargetMode="External"/><Relationship Id="rId2" Type="http://schemas.openxmlformats.org/officeDocument/2006/relationships/hyperlink" Target="http://www.csfd.cz/uzivatel/9769-tygry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TF7FTlm9iw" TargetMode="External"/><Relationship Id="rId2" Type="http://schemas.openxmlformats.org/officeDocument/2006/relationships/hyperlink" Target="http://www.youtube.com/watch?v=0QsgQgT0O5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testwiedzy.pl/test/18696/teksty-z-kilera-kto-to-powiedzial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FDzUbpeksaI&amp;feature=relmf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zeglad-tygodnik.pl/pl/artykul/tysiac-razy-klanem%202012" TargetMode="External"/><Relationship Id="rId2" Type="http://schemas.openxmlformats.org/officeDocument/2006/relationships/hyperlink" Target="http://blogi.newsweek.pl/Tekst/naluzie/610384,fenomen-rysia-z-klanu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ebook.com/pages/Klan-oficjalny-fan-page/16756782660673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5D0zk1uE7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Qk3VGU2Fg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eCItYaejw6c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r3XhbFMD_Q" TargetMode="External"/><Relationship Id="rId2" Type="http://schemas.openxmlformats.org/officeDocument/2006/relationships/hyperlink" Target="http://www.youtube.com/watch?v=uZd6vnCNE-w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facebook.com/pages/Rezerwowe-Psy/14915447180117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l5aXIxfqVQ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sa.org.pl/forum/viewtopic.php?f=18&amp;t=3403" TargetMode="External"/><Relationship Id="rId13" Type="http://schemas.openxmlformats.org/officeDocument/2006/relationships/hyperlink" Target="http://www.portel.pl/artykul.php3?i=50453" TargetMode="External"/><Relationship Id="rId18" Type="http://schemas.openxmlformats.org/officeDocument/2006/relationships/hyperlink" Target="http://www.youtube.com/watch?v=FUhX0sMhLoM" TargetMode="External"/><Relationship Id="rId3" Type="http://schemas.openxmlformats.org/officeDocument/2006/relationships/hyperlink" Target="http://userserve-ak.last.fm/serve/_/179938/Bogusaw+Linda.jpg" TargetMode="External"/><Relationship Id="rId7" Type="http://schemas.openxmlformats.org/officeDocument/2006/relationships/hyperlink" Target="http://images3.cinema.de/imedia/3510/2113510,f+G+UMwOp2a7bBaiweXTZWli_5smgm+gtgc6RMv8mN17irBsu61Qzdsh2ktT1jUfsbjg7uaGx+3xHqkPavJQhQ==.jpg" TargetMode="External"/><Relationship Id="rId12" Type="http://schemas.openxmlformats.org/officeDocument/2006/relationships/hyperlink" Target="http://www.portalspozywczy.pl/inne/piwo/wiadomosci/piwo-eb-hitem-eksportowym-grupy-zywiec,52226.html" TargetMode="External"/><Relationship Id="rId17" Type="http://schemas.openxmlformats.org/officeDocument/2006/relationships/hyperlink" Target="http://i.wp.pl/a/f/jpeg/26161/jez.jerzy.02.jpeg" TargetMode="External"/><Relationship Id="rId2" Type="http://schemas.openxmlformats.org/officeDocument/2006/relationships/hyperlink" Target="http://www.gandalf.com.pl/o/333-popkultowe-rzeczy-lata-90,big,303362.jpg" TargetMode="External"/><Relationship Id="rId16" Type="http://schemas.openxmlformats.org/officeDocument/2006/relationships/hyperlink" Target="http://www.csfd.cz/film/298258-jezek-jir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uZd6vnCNE-w" TargetMode="External"/><Relationship Id="rId11" Type="http://schemas.openxmlformats.org/officeDocument/2006/relationships/hyperlink" Target="http://www.press.pl/newsy/radio/pokaz/26860,Janusz-Weiss-nie-zadzwoni-juz-w-nietypowej-sprawie" TargetMode="External"/><Relationship Id="rId5" Type="http://schemas.openxmlformats.org/officeDocument/2006/relationships/hyperlink" Target="http://www.youtube.com/watch?v=Mr3XhbFMD_Q" TargetMode="External"/><Relationship Id="rId15" Type="http://schemas.openxmlformats.org/officeDocument/2006/relationships/hyperlink" Target="http://1.fwcdn.pl/po/84/72/428472/7353918.3.jpg?l=1348285957000" TargetMode="External"/><Relationship Id="rId10" Type="http://schemas.openxmlformats.org/officeDocument/2006/relationships/hyperlink" Target="http://static.dlaczego.com.pl/news/medium/0/5/554.jpg" TargetMode="External"/><Relationship Id="rId4" Type="http://schemas.openxmlformats.org/officeDocument/2006/relationships/hyperlink" Target="http://gfx.dlastudenta.pl/photos/dlafaceta/osobowosci/linda_boguslaw_320.jpg" TargetMode="External"/><Relationship Id="rId9" Type="http://schemas.openxmlformats.org/officeDocument/2006/relationships/hyperlink" Target="http://www.dowcipy.jeja.pl/nowe,22,polityczne.html" TargetMode="External"/><Relationship Id="rId14" Type="http://schemas.openxmlformats.org/officeDocument/2006/relationships/hyperlink" Target="http://www.tvp.pl/rozrywka/teleturnieje/familiada/o-programie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Kiler" TargetMode="External"/><Relationship Id="rId13" Type="http://schemas.openxmlformats.org/officeDocument/2006/relationships/hyperlink" Target="http://www.youtube.com/watch?v=fl5aXIxfqVQ" TargetMode="External"/><Relationship Id="rId3" Type="http://schemas.openxmlformats.org/officeDocument/2006/relationships/hyperlink" Target="http://testwiedzy.pl/test/18696/teksty-z-kilera-kto-to-powiedzial.html" TargetMode="External"/><Relationship Id="rId7" Type="http://schemas.openxmlformats.org/officeDocument/2006/relationships/hyperlink" Target="http://i1.kwejk.pl/site_media/obrazki/2011/09/099a71b272096202067364669bc54e3e.png?1317058228" TargetMode="External"/><Relationship Id="rId12" Type="http://schemas.openxmlformats.org/officeDocument/2006/relationships/hyperlink" Target="http://www.facebook.com/pages/Klan-oficjalny-fan-page/167567826606732" TargetMode="External"/><Relationship Id="rId17" Type="http://schemas.openxmlformats.org/officeDocument/2006/relationships/hyperlink" Target="http://www.gry-online.pl/s016.asp?id=210" TargetMode="External"/><Relationship Id="rId2" Type="http://schemas.openxmlformats.org/officeDocument/2006/relationships/hyperlink" Target="http://www.csfd.cz/film/37894-kiler/" TargetMode="External"/><Relationship Id="rId16" Type="http://schemas.openxmlformats.org/officeDocument/2006/relationships/hyperlink" Target="http://pl.wikipedia.org/wiki/Rezerwowe_Ps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.fwcdn.pl/po/05/29/529/6900785.3.jpg?l=1351484709000" TargetMode="External"/><Relationship Id="rId11" Type="http://schemas.openxmlformats.org/officeDocument/2006/relationships/hyperlink" Target="http://www.przeglad-tygodnik.pl/pl/artykul/tysiac-razy-klanem%202012" TargetMode="External"/><Relationship Id="rId5" Type="http://schemas.openxmlformats.org/officeDocument/2006/relationships/hyperlink" Target="http://www.youtube.com/watch?v=xTF7FTlm9iw" TargetMode="External"/><Relationship Id="rId15" Type="http://schemas.openxmlformats.org/officeDocument/2006/relationships/hyperlink" Target="http://t3.gstatic.com/images?q=tbn:ANd9GcQyia7zzKMpTqqkULjClX3KHjCebZ_qCs3Dod_leHbvhpd1KEQOUfSRZ8S0_Q" TargetMode="External"/><Relationship Id="rId10" Type="http://schemas.openxmlformats.org/officeDocument/2006/relationships/hyperlink" Target="http://blogi.newsweek.pl/Tekst/naluzie/610384,fenomen-rysia-z-klanu.html" TargetMode="External"/><Relationship Id="rId4" Type="http://schemas.openxmlformats.org/officeDocument/2006/relationships/hyperlink" Target="http://www.youtube.com/watch?v=0QsgQgT0O5E" TargetMode="External"/><Relationship Id="rId9" Type="http://schemas.openxmlformats.org/officeDocument/2006/relationships/hyperlink" Target="http://www.youtube.com/watch?v=FDzUbpeksaI&amp;feature=relmfu" TargetMode="External"/><Relationship Id="rId14" Type="http://schemas.openxmlformats.org/officeDocument/2006/relationships/hyperlink" Target="http://www.tekstowo.pl/piosenka,big_cyc,makumba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t2.gstatic.com/images?q=tbn:ANd9GcTPJXkaygh71jePMKGChGfPZZHp5IUuX9y-_N2PT6J4ifA43Pu9zdc9y8u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iRWTMs6acU" TargetMode="External"/><Relationship Id="rId2" Type="http://schemas.openxmlformats.org/officeDocument/2006/relationships/hyperlink" Target="http://www.youtube.com/watch?v=JSwt9muxfPw&amp;feature=relate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endscreen&amp;NR=1&amp;v=DMhlFxG8nZE" TargetMode="External"/><Relationship Id="rId2" Type="http://schemas.openxmlformats.org/officeDocument/2006/relationships/hyperlink" Target="http://www.youtube.com/watch?v=gUjobqDc58s&amp;feature=relate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f0cYgVW5r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acebook.com/FaniPiwaEB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724150"/>
            <a:ext cx="7772400" cy="171296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POLSKÉ KULTY </a:t>
            </a:r>
            <a:r>
              <a:rPr lang="cs-CZ" sz="8000" b="1" dirty="0" smtClean="0"/>
              <a:t>90.LET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 ………………..</a:t>
            </a:r>
            <a:r>
              <a:rPr lang="cs-CZ" dirty="0" smtClean="0"/>
              <a:t>TRVAJÍ </a:t>
            </a:r>
            <a:r>
              <a:rPr lang="cs-CZ" b="1" dirty="0" smtClean="0"/>
              <a:t>DODNES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28" y="0"/>
            <a:ext cx="28575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36" y="0"/>
            <a:ext cx="3474464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285750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36" y="4509120"/>
            <a:ext cx="285750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66" y="4509120"/>
            <a:ext cx="3431934" cy="237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073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err="1" smtClean="0"/>
              <a:t>Familiada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TVP2, 17.9.1994</a:t>
            </a:r>
          </a:p>
          <a:p>
            <a:pPr marL="0" indent="0">
              <a:buNone/>
            </a:pPr>
            <a:r>
              <a:rPr lang="cs-CZ" dirty="0" smtClean="0"/>
              <a:t>2 rodinné týmy po 5 osobách</a:t>
            </a:r>
          </a:p>
          <a:p>
            <a:pPr marL="0" indent="0">
              <a:buNone/>
            </a:pPr>
            <a:r>
              <a:rPr lang="cs-CZ" dirty="0" smtClean="0"/>
              <a:t>Cíl: jak nejlépe odhadnout většinovou odpověď 100 dotázaných osob v anketě na konkrétní otázku, např. Jaký předmět ve škole je pro život nejméně užitečný? – hráč se snaží odpovědět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90.Léta – 7 000 přihlášek denně</a:t>
            </a:r>
          </a:p>
          <a:p>
            <a:pPr marL="0" indent="0">
              <a:buNone/>
            </a:pPr>
            <a:r>
              <a:rPr lang="cs-CZ" dirty="0" smtClean="0"/>
              <a:t>Po vyčerpání zásob otázek – 40členný tým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Úvod s charakteristickým taháním řepy – </a:t>
            </a:r>
            <a:r>
              <a:rPr lang="cs-CZ" dirty="0" err="1" smtClean="0"/>
              <a:t>pl</a:t>
            </a:r>
            <a:r>
              <a:rPr lang="cs-CZ" dirty="0" smtClean="0"/>
              <a:t> vynález, na základě Juliana </a:t>
            </a:r>
            <a:r>
              <a:rPr lang="cs-CZ" dirty="0" err="1" smtClean="0"/>
              <a:t>Tuwima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Legendární trapné úvodní vtipy moderátora (Karol </a:t>
            </a:r>
            <a:r>
              <a:rPr lang="cs-CZ" dirty="0" err="1" smtClean="0"/>
              <a:t>Strasburger</a:t>
            </a:r>
            <a:r>
              <a:rPr lang="cs-CZ" dirty="0" smtClean="0"/>
              <a:t> - </a:t>
            </a:r>
            <a:r>
              <a:rPr lang="cs-CZ" dirty="0">
                <a:hlinkClick r:id="rId2"/>
              </a:rPr>
              <a:t>http://www.wykop.pl/link/341567/</a:t>
            </a:r>
            <a:r>
              <a:rPr lang="cs-CZ" dirty="0" err="1">
                <a:hlinkClick r:id="rId2"/>
              </a:rPr>
              <a:t>zbior</a:t>
            </a:r>
            <a:r>
              <a:rPr lang="cs-CZ" dirty="0">
                <a:hlinkClick r:id="rId2"/>
              </a:rPr>
              <a:t>-</a:t>
            </a:r>
            <a:r>
              <a:rPr lang="cs-CZ" dirty="0" err="1">
                <a:hlinkClick r:id="rId2"/>
              </a:rPr>
              <a:t>zartow</a:t>
            </a:r>
            <a:r>
              <a:rPr lang="cs-CZ" dirty="0">
                <a:hlinkClick r:id="rId2"/>
              </a:rPr>
              <a:t>-</a:t>
            </a:r>
            <a:r>
              <a:rPr lang="cs-CZ" dirty="0" err="1">
                <a:hlinkClick r:id="rId2"/>
              </a:rPr>
              <a:t>karola</a:t>
            </a:r>
            <a:r>
              <a:rPr lang="cs-CZ" dirty="0">
                <a:hlinkClick r:id="rId2"/>
              </a:rPr>
              <a:t>-</a:t>
            </a:r>
            <a:r>
              <a:rPr lang="cs-CZ" dirty="0" err="1">
                <a:hlinkClick r:id="rId2"/>
              </a:rPr>
              <a:t>strasburgera</a:t>
            </a:r>
            <a:r>
              <a:rPr lang="cs-CZ" dirty="0">
                <a:hlinkClick r:id="rId2"/>
              </a:rPr>
              <a:t>-z-</a:t>
            </a:r>
            <a:r>
              <a:rPr lang="cs-CZ" dirty="0" err="1">
                <a:hlinkClick r:id="rId2"/>
              </a:rPr>
              <a:t>familiady</a:t>
            </a:r>
            <a:r>
              <a:rPr lang="cs-CZ" dirty="0">
                <a:hlinkClick r:id="rId2"/>
              </a:rPr>
              <a:t>/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Speciální díly s celebritami 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566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Překvapivě populární dodnes</a:t>
            </a:r>
          </a:p>
          <a:p>
            <a:pPr marL="0" indent="0">
              <a:buNone/>
            </a:pPr>
            <a:r>
              <a:rPr lang="cs-CZ" dirty="0"/>
              <a:t>– od roku 2012 možné hrát zadarmo online </a:t>
            </a:r>
            <a:r>
              <a:rPr lang="cs-CZ" dirty="0">
                <a:hlinkClick r:id="rId2"/>
              </a:rPr>
              <a:t>http://familiada.9l.pl/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Kabaret </a:t>
            </a:r>
            <a:r>
              <a:rPr lang="cs-CZ" dirty="0" err="1"/>
              <a:t>Moralnego</a:t>
            </a:r>
            <a:r>
              <a:rPr lang="cs-CZ" dirty="0"/>
              <a:t> </a:t>
            </a:r>
            <a:r>
              <a:rPr lang="cs-CZ" dirty="0" err="1"/>
              <a:t>Niepokoju</a:t>
            </a:r>
            <a:r>
              <a:rPr lang="cs-CZ" dirty="0"/>
              <a:t> – </a:t>
            </a:r>
            <a:r>
              <a:rPr lang="cs-CZ" dirty="0" err="1"/>
              <a:t>Familiada</a:t>
            </a:r>
            <a:r>
              <a:rPr lang="cs-CZ" dirty="0"/>
              <a:t> </a:t>
            </a:r>
            <a:r>
              <a:rPr lang="cs-CZ" dirty="0">
                <a:hlinkClick r:id="rId3"/>
              </a:rPr>
              <a:t>http://www.youtube.com/watch?v=fZYkTYPCvq4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„</a:t>
            </a:r>
            <a:r>
              <a:rPr lang="pl-PL" dirty="0"/>
              <a:t>Przyczepa jest sucha jak żarty Karola z Familiady,nie jest to żaden "HIT POLSATU",ale jak na swoje lata prezentuje się atrakcyjnie.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>
                <a:hlinkClick r:id="rId4"/>
              </a:rPr>
              <a:t>http://allegro.pl/ShowItem2.php?item=2637281809&amp;ap=2&amp;bid=6727&amp;aid=24562922&amp;tid=0</a:t>
            </a:r>
            <a:endParaRPr lang="pl-PL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097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300" dirty="0" err="1" smtClean="0"/>
              <a:t>Jeż</a:t>
            </a:r>
            <a:r>
              <a:rPr lang="cs-CZ" sz="5300" dirty="0" smtClean="0"/>
              <a:t> </a:t>
            </a:r>
            <a:r>
              <a:rPr lang="cs-CZ" sz="5300" dirty="0" err="1" smtClean="0"/>
              <a:t>Jerzy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nejzářnější kariéra polského </a:t>
            </a:r>
            <a:r>
              <a:rPr lang="cs-CZ" dirty="0" err="1" smtClean="0"/>
              <a:t>komixu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563888" y="1600200"/>
            <a:ext cx="5580112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(1994) 1998-2009       11 sešitů</a:t>
            </a:r>
          </a:p>
          <a:p>
            <a:pPr marL="0" indent="0">
              <a:buNone/>
            </a:pPr>
            <a:r>
              <a:rPr lang="cs-CZ" dirty="0"/>
              <a:t>2 gymnazisti – </a:t>
            </a:r>
            <a:r>
              <a:rPr lang="pl-PL" dirty="0"/>
              <a:t>Rafał Skarżycki a </a:t>
            </a:r>
            <a:r>
              <a:rPr lang="cs-CZ" dirty="0"/>
              <a:t>Tomasz </a:t>
            </a:r>
            <a:r>
              <a:rPr lang="cs-CZ" dirty="0" err="1"/>
              <a:t>Leśniak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pl-PL" dirty="0"/>
              <a:t>Insp. </a:t>
            </a:r>
            <a:r>
              <a:rPr lang="pl-PL" i="1" dirty="0"/>
              <a:t>Jiří a drak </a:t>
            </a:r>
            <a:r>
              <a:rPr lang="pl-PL" dirty="0"/>
              <a:t>- George Dickson</a:t>
            </a:r>
          </a:p>
          <a:p>
            <a:pPr marL="0" indent="0">
              <a:buNone/>
            </a:pPr>
            <a:r>
              <a:rPr lang="pl-PL" i="1" dirty="0"/>
              <a:t>„Wymyśliłem zatem tytuł odwrotny: Smok i Jerzy, a do imienia Jerzy pasował mi jeż.</a:t>
            </a:r>
            <a:r>
              <a:rPr lang="cs-CZ" i="1" dirty="0"/>
              <a:t>“ </a:t>
            </a:r>
            <a:r>
              <a:rPr lang="cs-CZ" dirty="0"/>
              <a:t>(</a:t>
            </a:r>
            <a:r>
              <a:rPr lang="cs-CZ" dirty="0" err="1"/>
              <a:t>Rafa</a:t>
            </a:r>
            <a:r>
              <a:rPr lang="pl-PL" dirty="0"/>
              <a:t>ł</a:t>
            </a:r>
            <a:r>
              <a:rPr lang="pl-PL" dirty="0" smtClean="0"/>
              <a:t>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Jerzy a setkání se skinheady...</a:t>
            </a:r>
          </a:p>
          <a:p>
            <a:pPr marL="0" indent="0">
              <a:buNone/>
            </a:pPr>
            <a:r>
              <a:rPr lang="pl-PL" dirty="0"/>
              <a:t>Jerzy na skateboardě... SUBKULTURY (Ślizg)</a:t>
            </a:r>
          </a:p>
          <a:p>
            <a:pPr marL="0" indent="0">
              <a:buNone/>
            </a:pPr>
            <a:r>
              <a:rPr lang="pl-PL" dirty="0"/>
              <a:t>Ale také Jerzy ve verzi pro děti (Świerszczyk)</a:t>
            </a:r>
          </a:p>
          <a:p>
            <a:pPr marL="0" indent="0">
              <a:buNone/>
            </a:pPr>
            <a:r>
              <a:rPr lang="pl-PL" dirty="0"/>
              <a:t>Od 2002 – Egmont – </a:t>
            </a:r>
            <a:r>
              <a:rPr lang="pl-PL" b="1" dirty="0"/>
              <a:t>Ne pro děti, Veřejný nepřítel, Exorcista, Stíhaný, Krajan, In vitro, Člověk s jizvou, Jerzy musí zemřít </a:t>
            </a:r>
            <a:r>
              <a:rPr lang="pl-PL" dirty="0"/>
              <a:t>(2009)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" y="1484784"/>
            <a:ext cx="3538372" cy="540214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71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2010 – animovaný FILM + Je</a:t>
            </a:r>
            <a:r>
              <a:rPr lang="pl-PL" dirty="0" smtClean="0"/>
              <a:t>ż Jerzy na urwanym filmie (Egmont)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i="1" dirty="0" smtClean="0"/>
              <a:t>„Ten film jest </a:t>
            </a:r>
            <a:r>
              <a:rPr lang="cs-CZ" i="1" dirty="0" err="1" smtClean="0"/>
              <a:t>komentarzem</a:t>
            </a:r>
            <a:r>
              <a:rPr lang="cs-CZ" i="1" dirty="0" smtClean="0"/>
              <a:t> do </a:t>
            </a:r>
            <a:r>
              <a:rPr lang="cs-CZ" i="1" dirty="0" err="1" smtClean="0"/>
              <a:t>wsp</a:t>
            </a:r>
            <a:r>
              <a:rPr lang="pl-PL" i="1" dirty="0" smtClean="0"/>
              <a:t>ółczesnej Polski, wypowiedzianym w języku charakterystycznym dla tej Polski” </a:t>
            </a:r>
            <a:r>
              <a:rPr lang="pl-PL" dirty="0" smtClean="0"/>
              <a:t>(režisér Wawszczyk)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i="1" dirty="0" smtClean="0"/>
              <a:t>Być może najlepsza od czasu Misia.</a:t>
            </a:r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684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135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Animovaný</a:t>
            </a:r>
            <a:r>
              <a:rPr lang="en-US" b="1" dirty="0"/>
              <a:t> film </a:t>
            </a:r>
            <a:r>
              <a:rPr lang="en-US" b="1" dirty="0" err="1"/>
              <a:t>Ježek</a:t>
            </a:r>
            <a:r>
              <a:rPr lang="en-US" b="1" dirty="0"/>
              <a:t> </a:t>
            </a:r>
            <a:r>
              <a:rPr lang="en-US" b="1" dirty="0" err="1"/>
              <a:t>Jiří</a:t>
            </a:r>
            <a:r>
              <a:rPr lang="en-US" b="1" dirty="0"/>
              <a:t> </a:t>
            </a:r>
            <a:r>
              <a:rPr lang="en-US" b="1" dirty="0" err="1"/>
              <a:t>využívá</a:t>
            </a:r>
            <a:r>
              <a:rPr lang="en-US" b="1" dirty="0"/>
              <a:t> popularity </a:t>
            </a:r>
            <a:r>
              <a:rPr lang="en-US" b="1" dirty="0" err="1"/>
              <a:t>satirického</a:t>
            </a:r>
            <a:r>
              <a:rPr lang="en-US" b="1" dirty="0"/>
              <a:t> </a:t>
            </a:r>
            <a:r>
              <a:rPr lang="en-US" b="1" dirty="0" err="1"/>
              <a:t>undergroundového</a:t>
            </a:r>
            <a:r>
              <a:rPr lang="en-US" b="1" dirty="0"/>
              <a:t> </a:t>
            </a:r>
            <a:r>
              <a:rPr lang="en-US" b="1" dirty="0" err="1"/>
              <a:t>komiksu</a:t>
            </a:r>
            <a:r>
              <a:rPr lang="en-US" b="1" dirty="0"/>
              <a:t> se </a:t>
            </a:r>
            <a:r>
              <a:rPr lang="en-US" b="1" dirty="0" err="1"/>
              <a:t>stejnojmenným</a:t>
            </a:r>
            <a:r>
              <a:rPr lang="en-US" b="1" dirty="0"/>
              <a:t> </a:t>
            </a:r>
            <a:r>
              <a:rPr lang="en-US" b="1" dirty="0" err="1"/>
              <a:t>hrdinou</a:t>
            </a:r>
            <a:r>
              <a:rPr lang="en-US" b="1" dirty="0"/>
              <a:t>, </a:t>
            </a:r>
            <a:r>
              <a:rPr lang="en-US" b="1" dirty="0" err="1"/>
              <a:t>který</a:t>
            </a:r>
            <a:r>
              <a:rPr lang="en-US" b="1" dirty="0"/>
              <a:t> </a:t>
            </a:r>
            <a:r>
              <a:rPr lang="en-US" b="1" dirty="0" err="1"/>
              <a:t>rád</a:t>
            </a:r>
            <a:r>
              <a:rPr lang="en-US" b="1" dirty="0"/>
              <a:t> </a:t>
            </a:r>
            <a:r>
              <a:rPr lang="en-US" b="1" dirty="0" err="1"/>
              <a:t>jezdí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skateboardu</a:t>
            </a:r>
            <a:r>
              <a:rPr lang="en-US" b="1" dirty="0"/>
              <a:t>, s </a:t>
            </a:r>
            <a:r>
              <a:rPr lang="en-US" b="1" dirty="0" err="1"/>
              <a:t>oblibou</a:t>
            </a:r>
            <a:r>
              <a:rPr lang="en-US" b="1" dirty="0"/>
              <a:t> </a:t>
            </a:r>
            <a:r>
              <a:rPr lang="en-US" b="1" dirty="0" err="1"/>
              <a:t>popíjí</a:t>
            </a:r>
            <a:r>
              <a:rPr lang="en-US" b="1" dirty="0"/>
              <a:t> </a:t>
            </a:r>
            <a:r>
              <a:rPr lang="en-US" b="1" dirty="0" err="1"/>
              <a:t>pivo</a:t>
            </a:r>
            <a:r>
              <a:rPr lang="en-US" b="1" dirty="0"/>
              <a:t> a </a:t>
            </a:r>
            <a:r>
              <a:rPr lang="en-US" b="1" dirty="0" err="1"/>
              <a:t>netají</a:t>
            </a:r>
            <a:r>
              <a:rPr lang="en-US" b="1" dirty="0"/>
              <a:t> se </a:t>
            </a:r>
            <a:r>
              <a:rPr lang="en-US" b="1" dirty="0" err="1"/>
              <a:t>láskou</a:t>
            </a:r>
            <a:r>
              <a:rPr lang="en-US" b="1" dirty="0"/>
              <a:t> k </a:t>
            </a:r>
            <a:r>
              <a:rPr lang="en-US" b="1" dirty="0" err="1"/>
              <a:t>ženám</a:t>
            </a:r>
            <a:r>
              <a:rPr lang="en-US" b="1" dirty="0"/>
              <a:t>. </a:t>
            </a:r>
            <a:r>
              <a:rPr lang="en-US" b="1" dirty="0" err="1"/>
              <a:t>Autoři</a:t>
            </a:r>
            <a:r>
              <a:rPr lang="en-US" b="1" dirty="0"/>
              <a:t> se v </a:t>
            </a:r>
            <a:r>
              <a:rPr lang="en-US" b="1" dirty="0" err="1"/>
              <a:t>oblíbeném</a:t>
            </a:r>
            <a:r>
              <a:rPr lang="en-US" b="1" dirty="0"/>
              <a:t> </a:t>
            </a:r>
            <a:r>
              <a:rPr lang="en-US" b="1" dirty="0" err="1"/>
              <a:t>seriálu</a:t>
            </a:r>
            <a:r>
              <a:rPr lang="en-US" b="1" dirty="0"/>
              <a:t> </a:t>
            </a:r>
            <a:r>
              <a:rPr lang="en-US" b="1" dirty="0" err="1"/>
              <a:t>řadu</a:t>
            </a:r>
            <a:r>
              <a:rPr lang="en-US" b="1" dirty="0"/>
              <a:t> let s </a:t>
            </a:r>
            <a:r>
              <a:rPr lang="en-US" b="1" dirty="0" err="1"/>
              <a:t>humorným</a:t>
            </a:r>
            <a:r>
              <a:rPr lang="en-US" b="1" dirty="0"/>
              <a:t> </a:t>
            </a:r>
            <a:r>
              <a:rPr lang="en-US" b="1" dirty="0" err="1"/>
              <a:t>nadhledem</a:t>
            </a:r>
            <a:r>
              <a:rPr lang="en-US" b="1" dirty="0"/>
              <a:t> </a:t>
            </a:r>
            <a:r>
              <a:rPr lang="en-US" b="1" dirty="0" err="1"/>
              <a:t>vyjadřovali</a:t>
            </a:r>
            <a:r>
              <a:rPr lang="en-US" b="1" dirty="0"/>
              <a:t> k </a:t>
            </a:r>
            <a:r>
              <a:rPr lang="en-US" b="1" dirty="0" err="1"/>
              <a:t>různým</a:t>
            </a:r>
            <a:r>
              <a:rPr lang="en-US" b="1" dirty="0"/>
              <a:t> </a:t>
            </a:r>
            <a:r>
              <a:rPr lang="en-US" b="1" dirty="0" err="1"/>
              <a:t>aktuálním</a:t>
            </a:r>
            <a:r>
              <a:rPr lang="en-US" b="1" dirty="0"/>
              <a:t> </a:t>
            </a:r>
            <a:r>
              <a:rPr lang="en-US" b="1" dirty="0" err="1"/>
              <a:t>domácím</a:t>
            </a:r>
            <a:r>
              <a:rPr lang="en-US" b="1" dirty="0"/>
              <a:t> </a:t>
            </a:r>
            <a:r>
              <a:rPr lang="en-US" b="1" dirty="0" err="1"/>
              <a:t>společenským</a:t>
            </a:r>
            <a:r>
              <a:rPr lang="en-US" b="1" dirty="0"/>
              <a:t> </a:t>
            </a:r>
            <a:r>
              <a:rPr lang="en-US" b="1" dirty="0" err="1"/>
              <a:t>tématům</a:t>
            </a:r>
            <a:r>
              <a:rPr lang="en-US" b="1" dirty="0"/>
              <a:t>, </a:t>
            </a:r>
            <a:r>
              <a:rPr lang="en-US" b="1" dirty="0" err="1"/>
              <a:t>nevyhýbali</a:t>
            </a:r>
            <a:r>
              <a:rPr lang="en-US" b="1" dirty="0"/>
              <a:t> se </a:t>
            </a:r>
            <a:r>
              <a:rPr lang="en-US" b="1" dirty="0" err="1"/>
              <a:t>ani</a:t>
            </a:r>
            <a:r>
              <a:rPr lang="en-US" b="1" dirty="0"/>
              <a:t> </a:t>
            </a:r>
            <a:r>
              <a:rPr lang="en-US" b="1" dirty="0" err="1"/>
              <a:t>kritice</a:t>
            </a:r>
            <a:r>
              <a:rPr lang="en-US" b="1" dirty="0"/>
              <a:t> </a:t>
            </a:r>
            <a:r>
              <a:rPr lang="en-US" b="1" dirty="0" err="1"/>
              <a:t>politické</a:t>
            </a:r>
            <a:r>
              <a:rPr lang="en-US" b="1" dirty="0"/>
              <a:t> </a:t>
            </a:r>
            <a:r>
              <a:rPr lang="en-US" b="1" dirty="0" err="1"/>
              <a:t>scény</a:t>
            </a:r>
            <a:r>
              <a:rPr lang="en-US" b="1" dirty="0"/>
              <a:t>. </a:t>
            </a:r>
            <a:r>
              <a:rPr lang="en-US" b="1" dirty="0" err="1"/>
              <a:t>Filmový</a:t>
            </a:r>
            <a:r>
              <a:rPr lang="en-US" b="1" dirty="0"/>
              <a:t> </a:t>
            </a:r>
            <a:r>
              <a:rPr lang="en-US" b="1" dirty="0" err="1"/>
              <a:t>ježek</a:t>
            </a:r>
            <a:r>
              <a:rPr lang="en-US" b="1" dirty="0"/>
              <a:t> </a:t>
            </a:r>
            <a:r>
              <a:rPr lang="en-US" b="1" dirty="0" err="1"/>
              <a:t>Jiří</a:t>
            </a:r>
            <a:r>
              <a:rPr lang="en-US" b="1" dirty="0"/>
              <a:t> je </a:t>
            </a:r>
            <a:r>
              <a:rPr lang="en-US" b="1" dirty="0" err="1"/>
              <a:t>nucen</a:t>
            </a:r>
            <a:r>
              <a:rPr lang="en-US" b="1" dirty="0"/>
              <a:t> </a:t>
            </a:r>
            <a:r>
              <a:rPr lang="en-US" b="1" dirty="0" err="1"/>
              <a:t>bojovat</a:t>
            </a:r>
            <a:r>
              <a:rPr lang="en-US" b="1" dirty="0"/>
              <a:t> se </a:t>
            </a:r>
            <a:r>
              <a:rPr lang="en-US" b="1" dirty="0" err="1"/>
              <a:t>šíleným</a:t>
            </a:r>
            <a:r>
              <a:rPr lang="en-US" b="1" dirty="0"/>
              <a:t> </a:t>
            </a:r>
            <a:r>
              <a:rPr lang="en-US" b="1" dirty="0" err="1"/>
              <a:t>vědcem</a:t>
            </a:r>
            <a:r>
              <a:rPr lang="en-US" b="1" dirty="0"/>
              <a:t>, </a:t>
            </a:r>
            <a:r>
              <a:rPr lang="en-US" b="1" dirty="0" err="1"/>
              <a:t>který</a:t>
            </a:r>
            <a:r>
              <a:rPr lang="en-US" b="1" dirty="0"/>
              <a:t> se </a:t>
            </a:r>
            <a:r>
              <a:rPr lang="en-US" b="1" dirty="0" err="1"/>
              <a:t>rozhodl</a:t>
            </a:r>
            <a:r>
              <a:rPr lang="en-US" b="1" dirty="0"/>
              <a:t> ho </a:t>
            </a:r>
            <a:r>
              <a:rPr lang="en-US" b="1" dirty="0" err="1"/>
              <a:t>naklonovat</a:t>
            </a:r>
            <a:r>
              <a:rPr lang="en-US" b="1" dirty="0"/>
              <a:t>. V </a:t>
            </a:r>
            <a:r>
              <a:rPr lang="en-US" b="1" dirty="0" err="1"/>
              <a:t>patách</a:t>
            </a:r>
            <a:r>
              <a:rPr lang="en-US" b="1" dirty="0"/>
              <a:t> </a:t>
            </a:r>
            <a:r>
              <a:rPr lang="en-US" b="1" dirty="0" err="1"/>
              <a:t>jsou</a:t>
            </a:r>
            <a:r>
              <a:rPr lang="en-US" b="1" dirty="0"/>
              <a:t> mu </a:t>
            </a:r>
            <a:r>
              <a:rPr lang="en-US" b="1" dirty="0" err="1"/>
              <a:t>jeho</a:t>
            </a:r>
            <a:r>
              <a:rPr lang="en-US" b="1" dirty="0"/>
              <a:t> </a:t>
            </a:r>
            <a:r>
              <a:rPr lang="en-US" b="1" dirty="0" err="1"/>
              <a:t>dva</a:t>
            </a:r>
            <a:r>
              <a:rPr lang="en-US" b="1" dirty="0"/>
              <a:t> </a:t>
            </a:r>
            <a:r>
              <a:rPr lang="en-US" b="1" dirty="0" err="1"/>
              <a:t>přihlouplí</a:t>
            </a:r>
            <a:r>
              <a:rPr lang="en-US" b="1" dirty="0"/>
              <a:t> </a:t>
            </a:r>
            <a:r>
              <a:rPr lang="en-US" b="1" dirty="0" err="1"/>
              <a:t>holohlaví</a:t>
            </a:r>
            <a:r>
              <a:rPr lang="en-US" b="1" dirty="0"/>
              <a:t> </a:t>
            </a:r>
            <a:r>
              <a:rPr lang="en-US" b="1" dirty="0" err="1"/>
              <a:t>pomocníci</a:t>
            </a:r>
            <a:r>
              <a:rPr lang="en-US" b="1" dirty="0"/>
              <a:t> </a:t>
            </a:r>
            <a:r>
              <a:rPr lang="en-US" b="1" dirty="0" err="1"/>
              <a:t>Zenek</a:t>
            </a:r>
            <a:r>
              <a:rPr lang="en-US" b="1" dirty="0"/>
              <a:t> a Stefan. </a:t>
            </a:r>
            <a:r>
              <a:rPr lang="en-US" b="1" dirty="0" err="1"/>
              <a:t>Kromě</a:t>
            </a:r>
            <a:r>
              <a:rPr lang="en-US" b="1" dirty="0"/>
              <a:t> </a:t>
            </a:r>
            <a:r>
              <a:rPr lang="en-US" b="1" dirty="0" err="1"/>
              <a:t>vlastní</a:t>
            </a:r>
            <a:r>
              <a:rPr lang="en-US" b="1" dirty="0"/>
              <a:t> identity se </a:t>
            </a:r>
            <a:r>
              <a:rPr lang="en-US" b="1" dirty="0" err="1"/>
              <a:t>Jiří</a:t>
            </a:r>
            <a:r>
              <a:rPr lang="en-US" b="1" dirty="0"/>
              <a:t> </a:t>
            </a:r>
            <a:r>
              <a:rPr lang="en-US" b="1" dirty="0" err="1"/>
              <a:t>pokouší</a:t>
            </a:r>
            <a:r>
              <a:rPr lang="en-US" b="1" dirty="0"/>
              <a:t> </a:t>
            </a:r>
            <a:r>
              <a:rPr lang="en-US" b="1" dirty="0" err="1"/>
              <a:t>získat</a:t>
            </a:r>
            <a:r>
              <a:rPr lang="en-US" b="1" dirty="0"/>
              <a:t> </a:t>
            </a:r>
            <a:r>
              <a:rPr lang="en-US" b="1" dirty="0" err="1"/>
              <a:t>zpět</a:t>
            </a:r>
            <a:r>
              <a:rPr lang="en-US" b="1" dirty="0"/>
              <a:t> </a:t>
            </a:r>
            <a:r>
              <a:rPr lang="en-US" b="1" dirty="0" err="1"/>
              <a:t>také</a:t>
            </a:r>
            <a:r>
              <a:rPr lang="en-US" b="1" dirty="0"/>
              <a:t> </a:t>
            </a:r>
            <a:r>
              <a:rPr lang="en-US" b="1" dirty="0" err="1"/>
              <a:t>přízeň</a:t>
            </a:r>
            <a:r>
              <a:rPr lang="en-US" b="1" dirty="0"/>
              <a:t> </a:t>
            </a:r>
            <a:r>
              <a:rPr lang="en-US" b="1" dirty="0" err="1"/>
              <a:t>milované</a:t>
            </a:r>
            <a:r>
              <a:rPr lang="en-US" b="1" dirty="0"/>
              <a:t> </a:t>
            </a:r>
            <a:r>
              <a:rPr lang="en-US" b="1" dirty="0" err="1"/>
              <a:t>Joly</a:t>
            </a:r>
            <a:r>
              <a:rPr lang="en-US" b="1" dirty="0"/>
              <a:t>. </a:t>
            </a:r>
            <a:r>
              <a:rPr lang="en-US" b="1" dirty="0" err="1"/>
              <a:t>Autoři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, </a:t>
            </a:r>
            <a:r>
              <a:rPr lang="en-US" b="1" dirty="0" err="1"/>
              <a:t>stejně</a:t>
            </a:r>
            <a:r>
              <a:rPr lang="en-US" b="1" dirty="0"/>
              <a:t> </a:t>
            </a:r>
            <a:r>
              <a:rPr lang="en-US" b="1" dirty="0" err="1"/>
              <a:t>jako</a:t>
            </a:r>
            <a:r>
              <a:rPr lang="en-US" b="1" dirty="0"/>
              <a:t> v </a:t>
            </a:r>
            <a:r>
              <a:rPr lang="en-US" b="1" dirty="0" err="1"/>
              <a:t>komiksové</a:t>
            </a:r>
            <a:r>
              <a:rPr lang="en-US" b="1" dirty="0"/>
              <a:t> </a:t>
            </a:r>
            <a:r>
              <a:rPr lang="en-US" b="1" dirty="0" err="1"/>
              <a:t>předloze</a:t>
            </a:r>
            <a:r>
              <a:rPr lang="en-US" b="1" dirty="0"/>
              <a:t>, s </a:t>
            </a:r>
            <a:r>
              <a:rPr lang="en-US" b="1" dirty="0" err="1"/>
              <a:t>osvěžujícím</a:t>
            </a:r>
            <a:r>
              <a:rPr lang="en-US" b="1" dirty="0"/>
              <a:t> a </a:t>
            </a:r>
            <a:r>
              <a:rPr lang="en-US" b="1" dirty="0" err="1"/>
              <a:t>často</a:t>
            </a:r>
            <a:r>
              <a:rPr lang="en-US" b="1" dirty="0"/>
              <a:t> </a:t>
            </a:r>
            <a:r>
              <a:rPr lang="en-US" b="1" dirty="0" err="1"/>
              <a:t>značně</a:t>
            </a:r>
            <a:r>
              <a:rPr lang="en-US" b="1" dirty="0"/>
              <a:t> </a:t>
            </a:r>
            <a:r>
              <a:rPr lang="en-US" b="1" dirty="0" err="1"/>
              <a:t>černým</a:t>
            </a:r>
            <a:r>
              <a:rPr lang="en-US" b="1" dirty="0"/>
              <a:t> </a:t>
            </a:r>
            <a:r>
              <a:rPr lang="en-US" b="1" dirty="0" err="1"/>
              <a:t>humorem</a:t>
            </a:r>
            <a:r>
              <a:rPr lang="en-US" b="1" dirty="0"/>
              <a:t> </a:t>
            </a:r>
            <a:r>
              <a:rPr lang="en-US" b="1" dirty="0" err="1"/>
              <a:t>berou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mušku</a:t>
            </a:r>
            <a:r>
              <a:rPr lang="en-US" b="1" dirty="0"/>
              <a:t> </a:t>
            </a:r>
            <a:r>
              <a:rPr lang="en-US" b="1" dirty="0" err="1"/>
              <a:t>různé</a:t>
            </a:r>
            <a:r>
              <a:rPr lang="en-US" b="1" dirty="0"/>
              <a:t> </a:t>
            </a:r>
            <a:r>
              <a:rPr lang="en-US" b="1" dirty="0" err="1"/>
              <a:t>neduhy</a:t>
            </a:r>
            <a:r>
              <a:rPr lang="en-US" b="1" dirty="0"/>
              <a:t> </a:t>
            </a:r>
            <a:r>
              <a:rPr lang="en-US" b="1" dirty="0" err="1"/>
              <a:t>polské</a:t>
            </a:r>
            <a:r>
              <a:rPr lang="en-US" b="1" dirty="0"/>
              <a:t> </a:t>
            </a:r>
            <a:r>
              <a:rPr lang="en-US" b="1" dirty="0" err="1"/>
              <a:t>společnosti</a:t>
            </a:r>
            <a:r>
              <a:rPr lang="en-US" b="1" dirty="0"/>
              <a:t> </a:t>
            </a:r>
            <a:r>
              <a:rPr lang="en-US" b="1" dirty="0" err="1"/>
              <a:t>včetně</a:t>
            </a:r>
            <a:r>
              <a:rPr lang="en-US" b="1" dirty="0"/>
              <a:t> </a:t>
            </a:r>
            <a:r>
              <a:rPr lang="en-US" b="1" dirty="0" err="1"/>
              <a:t>pravicového</a:t>
            </a:r>
            <a:r>
              <a:rPr lang="en-US" b="1" dirty="0"/>
              <a:t> </a:t>
            </a:r>
            <a:r>
              <a:rPr lang="en-US" b="1" dirty="0" err="1"/>
              <a:t>extremismu</a:t>
            </a:r>
            <a:r>
              <a:rPr lang="en-US" b="1" dirty="0"/>
              <a:t>. </a:t>
            </a:r>
            <a:r>
              <a:rPr lang="en-US" b="1" dirty="0" err="1"/>
              <a:t>Ušetřena</a:t>
            </a:r>
            <a:r>
              <a:rPr lang="en-US" b="1" dirty="0"/>
              <a:t> </a:t>
            </a:r>
            <a:r>
              <a:rPr lang="en-US" b="1" dirty="0" err="1"/>
              <a:t>však</a:t>
            </a:r>
            <a:r>
              <a:rPr lang="en-US" b="1" dirty="0"/>
              <a:t> </a:t>
            </a:r>
            <a:r>
              <a:rPr lang="en-US" b="1" dirty="0" err="1"/>
              <a:t>nezůstává</a:t>
            </a:r>
            <a:r>
              <a:rPr lang="en-US" b="1" dirty="0"/>
              <a:t> </a:t>
            </a:r>
            <a:r>
              <a:rPr lang="en-US" b="1" dirty="0" err="1"/>
              <a:t>ani</a:t>
            </a:r>
            <a:r>
              <a:rPr lang="en-US" b="1" dirty="0"/>
              <a:t> </a:t>
            </a:r>
            <a:r>
              <a:rPr lang="en-US" b="1" dirty="0" err="1"/>
              <a:t>katolická</a:t>
            </a:r>
            <a:r>
              <a:rPr lang="en-US" b="1" dirty="0"/>
              <a:t> </a:t>
            </a:r>
            <a:r>
              <a:rPr lang="en-US" b="1" dirty="0" err="1"/>
              <a:t>církev</a:t>
            </a:r>
            <a:r>
              <a:rPr lang="en-US" b="1" dirty="0" smtClean="0"/>
              <a:t>.</a:t>
            </a:r>
            <a:endParaRPr lang="cs-CZ" b="1" dirty="0" smtClean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http://www.csfd.cz/film/298258-jezek-jiri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MFF Karlovy Vary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en-US" sz="2300" b="1" dirty="0" smtClean="0"/>
              <a:t>George </a:t>
            </a:r>
            <a:r>
              <a:rPr lang="en-US" sz="2300" b="1" dirty="0"/>
              <a:t>the Hedgehog (JEZ JERZY) Trailer 2011</a:t>
            </a:r>
            <a:endParaRPr lang="pl-PL" sz="2300" b="1" i="1" dirty="0"/>
          </a:p>
          <a:p>
            <a:pPr marL="0" indent="0" algn="ctr">
              <a:buNone/>
            </a:pPr>
            <a:r>
              <a:rPr lang="cs-CZ" sz="2300" b="1" dirty="0">
                <a:hlinkClick r:id="rId3"/>
              </a:rPr>
              <a:t>http://</a:t>
            </a:r>
            <a:r>
              <a:rPr lang="cs-CZ" sz="2300" b="1" dirty="0" smtClean="0">
                <a:hlinkClick r:id="rId3"/>
              </a:rPr>
              <a:t>www.youtube.com/watch?v=FUhX0sMhLoM</a:t>
            </a:r>
            <a:endParaRPr lang="pl-PL" sz="2300" b="1" i="1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623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0"/>
            <a:ext cx="4762500" cy="682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151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Kiler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Hitman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1997 režie </a:t>
            </a:r>
            <a:r>
              <a:rPr lang="cs-CZ" b="1" dirty="0" err="1" smtClean="0"/>
              <a:t>Juliusz</a:t>
            </a:r>
            <a:r>
              <a:rPr lang="cs-CZ" b="1" dirty="0" smtClean="0"/>
              <a:t> </a:t>
            </a:r>
            <a:r>
              <a:rPr lang="cs-CZ" b="1" dirty="0" err="1" smtClean="0"/>
              <a:t>Machulski</a:t>
            </a:r>
            <a:r>
              <a:rPr lang="cs-CZ" b="1" dirty="0" smtClean="0"/>
              <a:t>, krimi komedie, 15 miliard starých zlotých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 algn="r">
              <a:buNone/>
            </a:pPr>
            <a:r>
              <a:rPr lang="cs-CZ" b="1" dirty="0">
                <a:solidFill>
                  <a:srgbClr val="C00000"/>
                </a:solidFill>
              </a:rPr>
              <a:t>p</a:t>
            </a:r>
            <a:r>
              <a:rPr lang="cs-CZ" b="1" dirty="0" smtClean="0">
                <a:solidFill>
                  <a:srgbClr val="C00000"/>
                </a:solidFill>
              </a:rPr>
              <a:t>olská parodie na americké i polské gangsterky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Taxikář s příjmením </a:t>
            </a:r>
            <a:r>
              <a:rPr lang="cs-CZ" b="1" dirty="0" err="1" smtClean="0"/>
              <a:t>Kiler</a:t>
            </a:r>
            <a:r>
              <a:rPr lang="cs-CZ" b="1" dirty="0" smtClean="0"/>
              <a:t>, omylem zajat policií a považován za nebezpečného zabijáka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 algn="r">
              <a:buNone/>
            </a:pPr>
            <a:r>
              <a:rPr lang="cs-CZ" b="1" dirty="0" err="1" smtClean="0">
                <a:solidFill>
                  <a:srgbClr val="0070C0"/>
                </a:solidFill>
              </a:rPr>
              <a:t>Cezary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Pazura</a:t>
            </a:r>
            <a:r>
              <a:rPr lang="cs-CZ" b="1" dirty="0" smtClean="0">
                <a:solidFill>
                  <a:srgbClr val="0070C0"/>
                </a:solidFill>
              </a:rPr>
              <a:t>, </a:t>
            </a:r>
            <a:r>
              <a:rPr lang="cs-CZ" b="1" dirty="0" err="1" smtClean="0">
                <a:solidFill>
                  <a:srgbClr val="0070C0"/>
                </a:solidFill>
              </a:rPr>
              <a:t>Jerzy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Stuhr</a:t>
            </a:r>
            <a:r>
              <a:rPr lang="cs-CZ" b="1" dirty="0" smtClean="0">
                <a:solidFill>
                  <a:srgbClr val="0070C0"/>
                </a:solidFill>
              </a:rPr>
              <a:t>, </a:t>
            </a:r>
            <a:r>
              <a:rPr lang="cs-CZ" b="1" dirty="0" err="1" smtClean="0">
                <a:solidFill>
                  <a:srgbClr val="0070C0"/>
                </a:solidFill>
              </a:rPr>
              <a:t>Katarzyna</a:t>
            </a:r>
            <a:r>
              <a:rPr lang="cs-CZ" b="1" dirty="0" smtClean="0">
                <a:solidFill>
                  <a:srgbClr val="0070C0"/>
                </a:solidFill>
              </a:rPr>
              <a:t> Figura</a:t>
            </a:r>
          </a:p>
          <a:p>
            <a:pPr marL="0" indent="0" algn="r">
              <a:buNone/>
            </a:pPr>
            <a:endParaRPr lang="cs-CZ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b="1" dirty="0" smtClean="0"/>
              <a:t>Pozitivně přijatou kritikou i diváky, kasovní trhák (2 miliony lidí v kinech)</a:t>
            </a:r>
          </a:p>
          <a:p>
            <a:pPr marL="0" indent="0">
              <a:buNone/>
            </a:pPr>
            <a:r>
              <a:rPr lang="cs-CZ" b="1" dirty="0" smtClean="0"/>
              <a:t>Vznik „nesmrtelných hlášek“:</a:t>
            </a:r>
          </a:p>
          <a:p>
            <a:pPr marL="0" indent="0">
              <a:buNone/>
            </a:pPr>
            <a:r>
              <a:rPr lang="cs-CZ" b="1" i="1" dirty="0" smtClean="0"/>
              <a:t>„</a:t>
            </a:r>
            <a:r>
              <a:rPr lang="cs-CZ" b="1" i="1" dirty="0" err="1" smtClean="0"/>
              <a:t>Kiler</a:t>
            </a:r>
            <a:r>
              <a:rPr lang="cs-CZ" b="1" i="1" dirty="0" smtClean="0"/>
              <a:t>, </a:t>
            </a:r>
            <a:r>
              <a:rPr lang="cs-CZ" b="1" i="1" dirty="0" err="1" smtClean="0"/>
              <a:t>trzysta</a:t>
            </a:r>
            <a:r>
              <a:rPr lang="cs-CZ" b="1" i="1" dirty="0" smtClean="0"/>
              <a:t> </a:t>
            </a:r>
            <a:r>
              <a:rPr lang="cs-CZ" b="1" i="1" dirty="0" err="1" smtClean="0"/>
              <a:t>dolarów</a:t>
            </a:r>
            <a:r>
              <a:rPr lang="cs-CZ" b="1" i="1" dirty="0" smtClean="0"/>
              <a:t>? </a:t>
            </a:r>
            <a:r>
              <a:rPr lang="cs-CZ" b="1" i="1" dirty="0" err="1" smtClean="0"/>
              <a:t>Ochuja</a:t>
            </a:r>
            <a:r>
              <a:rPr lang="pl-PL" b="1" i="1" dirty="0" smtClean="0"/>
              <a:t>łeś? Co ja sobie za to kupię? Waciki?!”</a:t>
            </a:r>
          </a:p>
          <a:p>
            <a:pPr marL="0" indent="0">
              <a:buNone/>
            </a:pPr>
            <a:endParaRPr lang="pl-PL" b="1" i="1" dirty="0"/>
          </a:p>
          <a:p>
            <a:pPr marL="0" indent="0">
              <a:buNone/>
            </a:pPr>
            <a:r>
              <a:rPr lang="pl-PL" b="1" dirty="0" smtClean="0"/>
              <a:t>Nápad koupili Američané za 600 tis. dolarů – hollywoodská verze však nikdy nevznikla</a:t>
            </a:r>
          </a:p>
          <a:p>
            <a:pPr marL="0" indent="0">
              <a:buNone/>
            </a:pPr>
            <a:r>
              <a:rPr lang="pl-PL" b="1" dirty="0" smtClean="0"/>
              <a:t>„</a:t>
            </a:r>
            <a:r>
              <a:rPr lang="pl-PL" b="1" i="1" dirty="0" smtClean="0"/>
              <a:t>Amerykanie kupili prawa do filmu, który wyśmiewa polskie filmy, które naśladują filmy amerykańskie...</a:t>
            </a:r>
            <a:r>
              <a:rPr lang="cs-CZ" b="1" i="1" dirty="0" smtClean="0"/>
              <a:t>“ </a:t>
            </a:r>
            <a:r>
              <a:rPr lang="cs-CZ" b="1" dirty="0" smtClean="0"/>
              <a:t>(</a:t>
            </a:r>
            <a:r>
              <a:rPr lang="cs-CZ" b="1" dirty="0" err="1" smtClean="0"/>
              <a:t>Machulski</a:t>
            </a:r>
            <a:r>
              <a:rPr lang="cs-CZ" b="1" dirty="0" smtClean="0"/>
              <a:t>)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1999 - </a:t>
            </a:r>
            <a:r>
              <a:rPr lang="cs-CZ" b="1" dirty="0" err="1"/>
              <a:t>Kiler-ów</a:t>
            </a:r>
            <a:r>
              <a:rPr lang="cs-CZ" b="1" dirty="0"/>
              <a:t> 2-óch </a:t>
            </a:r>
            <a:r>
              <a:rPr lang="cs-CZ" b="1" dirty="0" smtClean="0"/>
              <a:t>, </a:t>
            </a:r>
            <a:r>
              <a:rPr lang="cs-CZ" b="1" dirty="0" err="1" smtClean="0"/>
              <a:t>Machulski</a:t>
            </a:r>
            <a:r>
              <a:rPr lang="cs-CZ" b="1" dirty="0" smtClean="0"/>
              <a:t>, 30 miliard starých zlotých, milion diváků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113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Taxikář Jurek </a:t>
            </a:r>
            <a:r>
              <a:rPr lang="cs-CZ" dirty="0" err="1"/>
              <a:t>Kiler</a:t>
            </a:r>
            <a:r>
              <a:rPr lang="cs-CZ" dirty="0"/>
              <a:t> (</a:t>
            </a:r>
            <a:r>
              <a:rPr lang="cs-CZ" dirty="0" err="1"/>
              <a:t>Cezary</a:t>
            </a:r>
            <a:r>
              <a:rPr lang="cs-CZ" dirty="0"/>
              <a:t> </a:t>
            </a:r>
            <a:r>
              <a:rPr lang="cs-CZ" dirty="0" err="1"/>
              <a:t>Pazura</a:t>
            </a:r>
            <a:r>
              <a:rPr lang="cs-CZ" dirty="0"/>
              <a:t>) je zatčen ve svém bytě protiteroristickou jednotkou. Omylem je považován za bezohledného profesionálního vraha, kterého už čtyři roky marně stíhá komisař Ryba (</a:t>
            </a:r>
            <a:r>
              <a:rPr lang="cs-CZ" dirty="0" err="1"/>
              <a:t>Jerzy</a:t>
            </a:r>
            <a:r>
              <a:rPr lang="cs-CZ" dirty="0"/>
              <a:t> </a:t>
            </a:r>
            <a:r>
              <a:rPr lang="cs-CZ" dirty="0" err="1"/>
              <a:t>Stuhr</a:t>
            </a:r>
            <a:r>
              <a:rPr lang="cs-CZ" dirty="0"/>
              <a:t>). Ve vězení jej všichni spoluvězni uctívají a policie i média z něj mají také náležitý respekt. Při transportu jej osvobodí skupina gangsterů pod vedením </a:t>
            </a:r>
            <a:r>
              <a:rPr lang="cs-CZ" dirty="0" err="1"/>
              <a:t>Siary</a:t>
            </a:r>
            <a:r>
              <a:rPr lang="cs-CZ" dirty="0"/>
              <a:t> (Janusz </a:t>
            </a:r>
            <a:r>
              <a:rPr lang="cs-CZ" dirty="0" err="1"/>
              <a:t>Rewiński</a:t>
            </a:r>
            <a:r>
              <a:rPr lang="cs-CZ" dirty="0"/>
              <a:t>). </a:t>
            </a:r>
            <a:r>
              <a:rPr lang="cs-CZ" dirty="0" err="1"/>
              <a:t>Siara</a:t>
            </a:r>
            <a:r>
              <a:rPr lang="cs-CZ" dirty="0"/>
              <a:t>, jenž je velkou rybou podsvětí, chce přesvědčit </a:t>
            </a:r>
            <a:r>
              <a:rPr lang="cs-CZ" dirty="0" err="1"/>
              <a:t>Kilera</a:t>
            </a:r>
            <a:r>
              <a:rPr lang="cs-CZ" dirty="0"/>
              <a:t> aby pracoval pro něho. Jurek se ze strachu před dalšími potížemi rozhodne nabídku přijmout. Z neznámého taxikáře se tedy stane profesionální vrah a kolotoč bizarních situací může začít. </a:t>
            </a:r>
            <a:r>
              <a:rPr lang="cs-CZ" i="1" dirty="0"/>
              <a:t>(</a:t>
            </a:r>
            <a:r>
              <a:rPr lang="cs-CZ" i="1" dirty="0" err="1">
                <a:hlinkClick r:id="rId2"/>
              </a:rPr>
              <a:t>Tygrys</a:t>
            </a:r>
            <a:r>
              <a:rPr lang="cs-CZ" i="1" dirty="0" smtClean="0"/>
              <a:t>)</a:t>
            </a:r>
          </a:p>
          <a:p>
            <a:pPr marL="0" indent="0">
              <a:buNone/>
            </a:pPr>
            <a:r>
              <a:rPr lang="cs-CZ" sz="1500" dirty="0">
                <a:hlinkClick r:id="rId3"/>
              </a:rPr>
              <a:t>http://www.csfd.cz/film/37894-kiler/</a:t>
            </a:r>
            <a:endParaRPr lang="cs-CZ" sz="15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744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err="1"/>
              <a:t>Kiler</a:t>
            </a:r>
            <a:r>
              <a:rPr lang="cs-CZ" sz="2800" b="1" dirty="0"/>
              <a:t> (</a:t>
            </a:r>
            <a:r>
              <a:rPr lang="cs-CZ" sz="2800" b="1" dirty="0" err="1"/>
              <a:t>Juliusz</a:t>
            </a:r>
            <a:r>
              <a:rPr lang="cs-CZ" sz="2800" b="1" dirty="0"/>
              <a:t> </a:t>
            </a:r>
            <a:r>
              <a:rPr lang="cs-CZ" sz="2800" b="1" dirty="0" err="1"/>
              <a:t>Machulski</a:t>
            </a:r>
            <a:r>
              <a:rPr lang="cs-CZ" sz="2800" b="1" dirty="0"/>
              <a:t>, 1997, </a:t>
            </a:r>
            <a:r>
              <a:rPr lang="cs-CZ" sz="2800" b="1" dirty="0" err="1"/>
              <a:t>Poland</a:t>
            </a:r>
            <a:r>
              <a:rPr lang="cs-CZ" sz="2800" b="1" dirty="0"/>
              <a:t>) - Trailer</a:t>
            </a:r>
          </a:p>
          <a:p>
            <a:pPr marL="0" indent="0">
              <a:buNone/>
            </a:pPr>
            <a:r>
              <a:rPr lang="cs-CZ" sz="2800" dirty="0">
                <a:hlinkClick r:id="rId2"/>
              </a:rPr>
              <a:t>http://www.youtube.com/watch?v=0QsgQgT0O5E</a:t>
            </a: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 err="1"/>
              <a:t>Kiler-ów</a:t>
            </a:r>
            <a:r>
              <a:rPr lang="cs-CZ" sz="2800" b="1" dirty="0"/>
              <a:t> 2-óch - </a:t>
            </a:r>
            <a:r>
              <a:rPr lang="cs-CZ" sz="2800" b="1" dirty="0" err="1"/>
              <a:t>zwiastun</a:t>
            </a:r>
            <a:endParaRPr lang="cs-CZ" sz="2800" b="1" dirty="0"/>
          </a:p>
          <a:p>
            <a:pPr marL="0" indent="0">
              <a:buNone/>
            </a:pPr>
            <a:r>
              <a:rPr lang="cs-CZ" sz="2800" dirty="0">
                <a:hlinkClick r:id="rId3"/>
              </a:rPr>
              <a:t>http://www.youtube.com/watch?v=xTF7FTlm9iw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331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Hlášky z </a:t>
            </a:r>
            <a:r>
              <a:rPr lang="cs-CZ" b="1" dirty="0" err="1" smtClean="0"/>
              <a:t>Kilera</a:t>
            </a:r>
            <a:r>
              <a:rPr lang="cs-CZ" b="1" dirty="0" smtClean="0"/>
              <a:t> – test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testwiedzy.pl/test/18696/teksty-z-kilera-kto-to-powiedzial.html</a:t>
            </a:r>
            <a:r>
              <a:rPr lang="cs-CZ" dirty="0" smtClean="0"/>
              <a:t> (dodáno 2008)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pl-PL" b="1" dirty="0" smtClean="0"/>
              <a:t>„</a:t>
            </a:r>
            <a:r>
              <a:rPr lang="pl-PL" b="1" i="1" dirty="0" smtClean="0"/>
              <a:t>Ten </a:t>
            </a:r>
            <a:r>
              <a:rPr lang="pl-PL" b="1" i="1" dirty="0"/>
              <a:t>półdebil, ta sklonowana owca, to gówno w błyszczącym dresie</a:t>
            </a:r>
            <a:r>
              <a:rPr lang="pl-PL" b="1" i="1" dirty="0" smtClean="0"/>
              <a:t>?”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0"/>
            <a:ext cx="5317156" cy="686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96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7200" dirty="0" smtClean="0"/>
              <a:t>O čem to NEBUDE</a:t>
            </a:r>
            <a:endParaRPr lang="cs-CZ" sz="7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803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Klan – </a:t>
            </a:r>
            <a:r>
              <a:rPr lang="cs-CZ" dirty="0" err="1" smtClean="0"/>
              <a:t>pl</a:t>
            </a:r>
            <a:r>
              <a:rPr lang="cs-CZ" dirty="0" smtClean="0"/>
              <a:t> „Dynastie“</a:t>
            </a:r>
            <a:br>
              <a:rPr lang="cs-CZ" dirty="0" smtClean="0"/>
            </a:br>
            <a:r>
              <a:rPr lang="cs-CZ" dirty="0" smtClean="0"/>
              <a:t> přes 2300 epizod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/>
              <a:t>Klan odcinek 2255 - 21.03.2012 część </a:t>
            </a:r>
            <a:r>
              <a:rPr lang="pl-PL" b="1" dirty="0" smtClean="0"/>
              <a:t>1</a:t>
            </a:r>
            <a:endParaRPr lang="cs-CZ" dirty="0" smtClean="0">
              <a:hlinkClick r:id="rId2"/>
            </a:endParaRP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www.youtube.com/watch?v=FDzUbpeksaI&amp;feature=relmfu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Nejpopulárnější a nejdéle vysílaná telenovela v Polsku – 1997-dodnes</a:t>
            </a:r>
          </a:p>
          <a:p>
            <a:pPr marL="0" indent="0">
              <a:buNone/>
            </a:pPr>
            <a:r>
              <a:rPr lang="cs-CZ" dirty="0" smtClean="0"/>
              <a:t>První 3 roky dokonce nejoblíbenější televizní program vůbec.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Rodina </a:t>
            </a:r>
            <a:r>
              <a:rPr lang="cs-CZ" dirty="0" err="1" smtClean="0"/>
              <a:t>Lubiczů</a:t>
            </a:r>
            <a:r>
              <a:rPr lang="cs-CZ" dirty="0" smtClean="0"/>
              <a:t> – zámožní, spousta generací, Ryszard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i="1" dirty="0" smtClean="0"/>
              <a:t>„Já se na to teda nedívám…ale manželka chtěla vědět, co Ryszard udělal v minulém díle…“</a:t>
            </a:r>
            <a:endParaRPr lang="cs-CZ" i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34" y="3717032"/>
            <a:ext cx="917963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079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4300" dirty="0" smtClean="0"/>
              <a:t>Fenomén </a:t>
            </a:r>
            <a:r>
              <a:rPr lang="cs-CZ" sz="4300" dirty="0" err="1" smtClean="0"/>
              <a:t>Rysia</a:t>
            </a:r>
            <a:endParaRPr lang="cs-CZ" sz="4300" dirty="0" smtClean="0"/>
          </a:p>
          <a:p>
            <a:pPr marL="0" indent="0">
              <a:buNone/>
            </a:pPr>
            <a:r>
              <a:rPr lang="cs-CZ" sz="4300" dirty="0" smtClean="0"/>
              <a:t>„</a:t>
            </a:r>
            <a:r>
              <a:rPr lang="pl-PL" sz="4300" dirty="0"/>
              <a:t>Możesz nie oglądać”Klanu” ale Rysia kojarzysz. Rysio jest ikoną popkultury. Bo Rysio jest każdym z nas</a:t>
            </a:r>
            <a:r>
              <a:rPr lang="pl-PL" sz="4300" dirty="0" smtClean="0"/>
              <a:t>. </a:t>
            </a:r>
            <a:r>
              <a:rPr lang="cs-CZ" sz="4300" dirty="0" err="1"/>
              <a:t>Rysio</a:t>
            </a:r>
            <a:r>
              <a:rPr lang="cs-CZ" sz="4300" dirty="0"/>
              <a:t> – </a:t>
            </a:r>
            <a:r>
              <a:rPr lang="cs-CZ" sz="4300" dirty="0" err="1"/>
              <a:t>Polak</a:t>
            </a:r>
            <a:r>
              <a:rPr lang="cs-CZ" sz="4300" dirty="0"/>
              <a:t> </a:t>
            </a:r>
            <a:r>
              <a:rPr lang="cs-CZ" sz="4300" dirty="0" err="1" smtClean="0"/>
              <a:t>cierpiący</a:t>
            </a:r>
            <a:r>
              <a:rPr lang="cs-CZ" sz="4300" dirty="0" smtClean="0"/>
              <a:t>.“</a:t>
            </a:r>
          </a:p>
          <a:p>
            <a:pPr marL="0" indent="0">
              <a:buNone/>
            </a:pPr>
            <a:r>
              <a:rPr lang="cs-CZ" sz="4300" dirty="0" smtClean="0"/>
              <a:t>(</a:t>
            </a:r>
            <a:r>
              <a:rPr lang="cs-CZ" sz="4300" dirty="0">
                <a:hlinkClick r:id="rId2"/>
              </a:rPr>
              <a:t>http://</a:t>
            </a:r>
            <a:r>
              <a:rPr lang="cs-CZ" sz="4300" dirty="0" smtClean="0">
                <a:hlinkClick r:id="rId2"/>
              </a:rPr>
              <a:t>blogi.newsweek.pl/Tekst/naluzie/610384,fenomen-rysia-z-klanu.html</a:t>
            </a:r>
            <a:r>
              <a:rPr lang="cs-CZ" sz="4300" dirty="0" smtClean="0"/>
              <a:t> 2012)</a:t>
            </a:r>
          </a:p>
          <a:p>
            <a:pPr marL="0" indent="0">
              <a:buNone/>
            </a:pPr>
            <a:endParaRPr lang="cs-CZ" sz="4300" dirty="0" smtClean="0"/>
          </a:p>
          <a:p>
            <a:pPr marL="0" indent="0">
              <a:buNone/>
            </a:pPr>
            <a:r>
              <a:rPr lang="cs-CZ" sz="4300" dirty="0" err="1" smtClean="0"/>
              <a:t>Klanománie</a:t>
            </a:r>
            <a:r>
              <a:rPr lang="cs-CZ" sz="4300" dirty="0" smtClean="0"/>
              <a:t> – 12 milionů diváků</a:t>
            </a:r>
          </a:p>
          <a:p>
            <a:pPr marL="0" indent="0">
              <a:buNone/>
            </a:pPr>
            <a:r>
              <a:rPr lang="pl-PL" sz="4300" dirty="0" smtClean="0"/>
              <a:t>„</a:t>
            </a:r>
            <a:r>
              <a:rPr lang="pl-PL" sz="4300" dirty="0"/>
              <a:t>Szczytem marzeń było zdobycie serwisu śniadaniowego Lubiczów czy biżuterii (tzw. klanówki) serialowej Krystyny. Bo gadżety dawały złudne, acz miłe poczucie przynależności do </a:t>
            </a:r>
            <a:r>
              <a:rPr lang="pl-PL" sz="4300" dirty="0" smtClean="0"/>
              <a:t>Klanu.</a:t>
            </a:r>
            <a:r>
              <a:rPr lang="pl-PL" sz="4300" dirty="0"/>
              <a:t> </a:t>
            </a:r>
            <a:r>
              <a:rPr lang="pl-PL" sz="4300" dirty="0" smtClean="0"/>
              <a:t>”</a:t>
            </a:r>
          </a:p>
          <a:p>
            <a:pPr marL="0" indent="0">
              <a:buNone/>
            </a:pPr>
            <a:r>
              <a:rPr lang="pl-PL" sz="4300" dirty="0" smtClean="0"/>
              <a:t>(</a:t>
            </a:r>
            <a:r>
              <a:rPr lang="cs-CZ" sz="4300" dirty="0">
                <a:hlinkClick r:id="rId3"/>
              </a:rPr>
              <a:t>http://</a:t>
            </a:r>
            <a:r>
              <a:rPr lang="cs-CZ" sz="4300" dirty="0" smtClean="0">
                <a:hlinkClick r:id="rId3"/>
              </a:rPr>
              <a:t>www.przeglad-tygodnik.pl/pl/artykul/tysiac-razy-klanem 2012</a:t>
            </a:r>
            <a:r>
              <a:rPr lang="cs-CZ" sz="4300" dirty="0" smtClean="0"/>
              <a:t>)</a:t>
            </a:r>
          </a:p>
          <a:p>
            <a:pPr marL="0" indent="0">
              <a:buNone/>
            </a:pPr>
            <a:endParaRPr lang="cs-CZ" sz="43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016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b="1" dirty="0"/>
              <a:t>Důvod popularity </a:t>
            </a:r>
          </a:p>
          <a:p>
            <a:pPr marL="0" indent="0">
              <a:buNone/>
            </a:pPr>
            <a:r>
              <a:rPr lang="cs-CZ" dirty="0"/>
              <a:t>správný čas, </a:t>
            </a:r>
            <a:r>
              <a:rPr lang="cs-CZ" dirty="0" err="1"/>
              <a:t>pl</a:t>
            </a:r>
            <a:r>
              <a:rPr lang="cs-CZ" dirty="0"/>
              <a:t> reálie, možnost identifikace, správné morální vzorce</a:t>
            </a:r>
          </a:p>
          <a:p>
            <a:pPr marL="0" indent="0">
              <a:buNone/>
            </a:pPr>
            <a:r>
              <a:rPr lang="cs-CZ" dirty="0"/>
              <a:t>chybí nouze – žádní bezdomovci, strádající důchodci, hladové děti</a:t>
            </a:r>
          </a:p>
          <a:p>
            <a:pPr marL="0" indent="0">
              <a:buNone/>
            </a:pPr>
            <a:r>
              <a:rPr lang="cs-CZ" dirty="0"/>
              <a:t>Kronika současné společnosti a jejích problémů + pozitivní dopad ( hrdinka onemocní rakovinou prsu – divačky jdou hromadně na mamografii)</a:t>
            </a:r>
          </a:p>
          <a:p>
            <a:pPr marL="0" indent="0">
              <a:buNone/>
            </a:pPr>
            <a:r>
              <a:rPr lang="cs-CZ" dirty="0"/>
              <a:t>„</a:t>
            </a:r>
            <a:r>
              <a:rPr lang="pl-PL" dirty="0"/>
              <a:t>Skoro bohaterowie są podobni do nas, to i my możemy prowadzić takie życie jak oni. ”</a:t>
            </a:r>
          </a:p>
          <a:p>
            <a:pPr marL="0" indent="0">
              <a:buNone/>
            </a:pPr>
            <a:r>
              <a:rPr lang="pl-PL" dirty="0"/>
              <a:t>Konzervativní rodina</a:t>
            </a:r>
          </a:p>
          <a:p>
            <a:pPr marL="0" indent="0">
              <a:buNone/>
            </a:pPr>
            <a:r>
              <a:rPr lang="pl-PL" dirty="0"/>
              <a:t>„Lubiczowie nie uprawiają seksu, nie mówią o polityce ani nie oglądają seriali.”</a:t>
            </a:r>
          </a:p>
          <a:p>
            <a:pPr marL="0" indent="0">
              <a:buNone/>
            </a:pPr>
            <a:r>
              <a:rPr lang="pl-PL" dirty="0"/>
              <a:t>Chybí zlí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Míchání reality s realitou seriálovou – herci považováni za seriálové postavy (viz „Pawlově sestře nebudeme dávat pokutu)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http://www.facebook.com/pages/Klan-oficjalny-fan-page/167567826606732</a:t>
            </a:r>
            <a:r>
              <a:rPr lang="cs-CZ" dirty="0"/>
              <a:t> přes 1600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Dnes má prvenství „M jak </a:t>
            </a:r>
            <a:r>
              <a:rPr lang="cs-CZ" dirty="0" err="1"/>
              <a:t>milość</a:t>
            </a:r>
            <a:r>
              <a:rPr lang="cs-CZ" dirty="0" smtClean="0"/>
              <a:t>“ (dnes už také tisíc dílů)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324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1" y="38"/>
            <a:ext cx="2802607" cy="383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"/>
            <a:ext cx="6356351" cy="383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09875"/>
            <a:ext cx="29527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9" y="3832858"/>
            <a:ext cx="6191251" cy="302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980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Boguslaw Linda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cs-CZ" sz="4600" b="1" dirty="0" smtClean="0"/>
              <a:t>Herec nr.1 </a:t>
            </a:r>
            <a:r>
              <a:rPr lang="cs-CZ" sz="4600" b="1" dirty="0" err="1" smtClean="0"/>
              <a:t>pl</a:t>
            </a:r>
            <a:r>
              <a:rPr lang="cs-CZ" sz="4600" b="1" dirty="0" smtClean="0"/>
              <a:t> filmu 90.let</a:t>
            </a:r>
          </a:p>
          <a:p>
            <a:pPr marL="0" indent="0">
              <a:buNone/>
            </a:pPr>
            <a:r>
              <a:rPr lang="cs-CZ" dirty="0" smtClean="0"/>
              <a:t>Nar. 1952, </a:t>
            </a:r>
            <a:r>
              <a:rPr lang="cs-CZ" dirty="0" err="1" smtClean="0"/>
              <a:t>Toruń</a:t>
            </a:r>
            <a:r>
              <a:rPr lang="cs-CZ" dirty="0" smtClean="0"/>
              <a:t>, Linda </a:t>
            </a:r>
            <a:r>
              <a:rPr lang="cs-CZ" dirty="0" err="1" smtClean="0"/>
              <a:t>Popiol</a:t>
            </a:r>
            <a:r>
              <a:rPr lang="cs-CZ" dirty="0" smtClean="0"/>
              <a:t>, Aleksandra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sympatický, zásadový tvrďák samotář = neodolatelný pro kohokoliv</a:t>
            </a:r>
          </a:p>
          <a:p>
            <a:pPr>
              <a:buFontTx/>
              <a:buChar char="-"/>
            </a:pPr>
            <a:r>
              <a:rPr lang="cs-CZ" dirty="0" smtClean="0"/>
              <a:t>dlouho s touto image válčil, ale marně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Psy, Psy 2, </a:t>
            </a:r>
            <a:r>
              <a:rPr lang="cs-CZ" dirty="0" err="1" smtClean="0"/>
              <a:t>Miasto</a:t>
            </a:r>
            <a:r>
              <a:rPr lang="cs-CZ" dirty="0" smtClean="0"/>
              <a:t> </a:t>
            </a:r>
            <a:r>
              <a:rPr lang="cs-CZ" dirty="0" err="1" smtClean="0"/>
              <a:t>prywatne</a:t>
            </a:r>
            <a:r>
              <a:rPr lang="cs-CZ" dirty="0" smtClean="0"/>
              <a:t> (1994)</a:t>
            </a:r>
          </a:p>
          <a:p>
            <a:pPr marL="0" indent="0">
              <a:buNone/>
            </a:pPr>
            <a:r>
              <a:rPr lang="cs-CZ" dirty="0" smtClean="0"/>
              <a:t>Sara (1997)</a:t>
            </a:r>
          </a:p>
          <a:p>
            <a:pPr marL="0" indent="0">
              <a:buNone/>
            </a:pPr>
            <a:r>
              <a:rPr lang="cs-CZ" dirty="0" smtClean="0"/>
              <a:t>Je třeba zabít Sekala (1999), </a:t>
            </a:r>
            <a:r>
              <a:rPr lang="cs-CZ" dirty="0" err="1" smtClean="0"/>
              <a:t>Kajínek</a:t>
            </a:r>
            <a:r>
              <a:rPr lang="cs-CZ" dirty="0" smtClean="0"/>
              <a:t> (2010), Podezření (2009)</a:t>
            </a:r>
          </a:p>
          <a:p>
            <a:pPr marL="0" indent="0">
              <a:buNone/>
            </a:pPr>
            <a:r>
              <a:rPr lang="cs-CZ" dirty="0" err="1" smtClean="0"/>
              <a:t>Demony</a:t>
            </a:r>
            <a:r>
              <a:rPr lang="cs-CZ" dirty="0" smtClean="0"/>
              <a:t> </a:t>
            </a:r>
            <a:r>
              <a:rPr lang="cs-CZ" dirty="0" err="1" smtClean="0"/>
              <a:t>wojny</a:t>
            </a:r>
            <a:r>
              <a:rPr lang="cs-CZ" dirty="0" smtClean="0"/>
              <a:t> </a:t>
            </a:r>
            <a:r>
              <a:rPr lang="cs-CZ" dirty="0" err="1" smtClean="0"/>
              <a:t>wg.Goi</a:t>
            </a:r>
            <a:r>
              <a:rPr lang="cs-CZ" dirty="0" smtClean="0"/>
              <a:t> (1998)</a:t>
            </a:r>
          </a:p>
          <a:p>
            <a:pPr marL="0" indent="0">
              <a:buNone/>
            </a:pPr>
            <a:r>
              <a:rPr lang="cs-CZ" dirty="0" err="1" smtClean="0"/>
              <a:t>Trzy</a:t>
            </a:r>
            <a:r>
              <a:rPr lang="cs-CZ" dirty="0" smtClean="0"/>
              <a:t> minuty. 21:37 (2011)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http://www.youtube.com/watch?v=45D0zk1uE7M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615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Přezpíval „</a:t>
            </a:r>
            <a:r>
              <a:rPr lang="cs-CZ" dirty="0" err="1"/>
              <a:t>I´m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Man“ od Leonarda </a:t>
            </a:r>
            <a:r>
              <a:rPr lang="cs-CZ" dirty="0" err="1"/>
              <a:t>Cohena</a:t>
            </a:r>
            <a:r>
              <a:rPr lang="cs-CZ" dirty="0"/>
              <a:t> (soundtrack „Sara</a:t>
            </a:r>
            <a:r>
              <a:rPr lang="cs-CZ" dirty="0" smtClean="0"/>
              <a:t>“)</a:t>
            </a:r>
          </a:p>
          <a:p>
            <a:pPr marL="0" indent="0">
              <a:buNone/>
            </a:pPr>
            <a:r>
              <a:rPr lang="sv-SE" b="1" dirty="0"/>
              <a:t>I'm Your Man (SARA 1997) (Teledysk)- Bogusław Linda- Krzysztof Kris Adamski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http://www.youtube.com/watch?v=uQk3VGU2Fgc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err="1" smtClean="0"/>
              <a:t>Świetliki</a:t>
            </a:r>
            <a:r>
              <a:rPr lang="cs-CZ" dirty="0" smtClean="0"/>
              <a:t> – album Las </a:t>
            </a:r>
            <a:r>
              <a:rPr lang="cs-CZ" dirty="0" err="1" smtClean="0"/>
              <a:t>putas</a:t>
            </a:r>
            <a:r>
              <a:rPr lang="cs-CZ" dirty="0" smtClean="0"/>
              <a:t> </a:t>
            </a:r>
            <a:r>
              <a:rPr lang="cs-CZ" dirty="0" err="1" smtClean="0"/>
              <a:t>melancolicas</a:t>
            </a:r>
            <a:r>
              <a:rPr lang="cs-CZ" dirty="0" smtClean="0"/>
              <a:t> (2005)</a:t>
            </a:r>
          </a:p>
          <a:p>
            <a:pPr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ecituje verše Marcina </a:t>
            </a:r>
            <a:r>
              <a:rPr lang="cs-CZ" dirty="0" err="1" smtClean="0"/>
              <a:t>Świetlického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006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Projekt X (1998) – </a:t>
            </a:r>
            <a:r>
              <a:rPr lang="cs-CZ" dirty="0" err="1" smtClean="0"/>
              <a:t>tv</a:t>
            </a:r>
            <a:r>
              <a:rPr lang="cs-CZ" dirty="0" smtClean="0"/>
              <a:t> show o </a:t>
            </a:r>
            <a:r>
              <a:rPr lang="cs-CZ" dirty="0" err="1" smtClean="0"/>
              <a:t>extréních</a:t>
            </a:r>
            <a:r>
              <a:rPr lang="cs-CZ" dirty="0" smtClean="0"/>
              <a:t> sportech</a:t>
            </a:r>
          </a:p>
          <a:p>
            <a:pPr marL="0" indent="0">
              <a:buNone/>
            </a:pPr>
            <a:r>
              <a:rPr lang="pl-PL" b="1" dirty="0"/>
              <a:t>Projekt X skoki spadochronowe 1/3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http://www.youtube.com/watch?v=eCItYaejw6c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Spaghetti </a:t>
            </a:r>
            <a:r>
              <a:rPr lang="cs-CZ" dirty="0" err="1" smtClean="0"/>
              <a:t>dla</a:t>
            </a:r>
            <a:r>
              <a:rPr lang="cs-CZ" dirty="0" smtClean="0"/>
              <a:t> </a:t>
            </a:r>
            <a:r>
              <a:rPr lang="cs-CZ" dirty="0" err="1" smtClean="0"/>
              <a:t>samotnego</a:t>
            </a:r>
            <a:r>
              <a:rPr lang="cs-CZ" dirty="0" smtClean="0"/>
              <a:t> </a:t>
            </a:r>
            <a:r>
              <a:rPr lang="pl-PL" dirty="0" smtClean="0"/>
              <a:t>mężczyzny </a:t>
            </a:r>
            <a:r>
              <a:rPr lang="cs-CZ" dirty="0" smtClean="0"/>
              <a:t>(2004)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3707904" cy="3760528"/>
          </a:xfrm>
          <a:prstGeom prst="rect">
            <a:avLst/>
          </a:prstGeom>
          <a:noFill/>
          <a:ln>
            <a:noFill/>
          </a:ln>
          <a:effectLst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834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cezary</a:t>
            </a:r>
            <a:r>
              <a:rPr lang="cs-CZ" b="1" dirty="0"/>
              <a:t> </a:t>
            </a:r>
            <a:r>
              <a:rPr lang="cs-CZ" b="1" dirty="0" err="1"/>
              <a:t>pazura</a:t>
            </a:r>
            <a:r>
              <a:rPr lang="cs-CZ" b="1" dirty="0"/>
              <a:t> i </a:t>
            </a:r>
            <a:r>
              <a:rPr lang="cs-CZ" b="1" dirty="0" err="1"/>
              <a:t>boguslaw</a:t>
            </a:r>
            <a:r>
              <a:rPr lang="cs-CZ" b="1" dirty="0"/>
              <a:t> </a:t>
            </a:r>
            <a:r>
              <a:rPr lang="cs-CZ" b="1" dirty="0" err="1"/>
              <a:t>linda</a:t>
            </a:r>
            <a:r>
              <a:rPr lang="cs-CZ" b="1" dirty="0"/>
              <a:t> </a:t>
            </a:r>
            <a:r>
              <a:rPr lang="cs-CZ" b="1" dirty="0" err="1"/>
              <a:t>parodia</a:t>
            </a:r>
            <a:endParaRPr lang="cs-CZ" b="1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www.youtube.com/watch?v=uZd6vnCNE-w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Haker</a:t>
            </a:r>
            <a:r>
              <a:rPr lang="cs-CZ" dirty="0" smtClean="0"/>
              <a:t> (2002) – </a:t>
            </a:r>
            <a:r>
              <a:rPr lang="cs-CZ" dirty="0" err="1" smtClean="0"/>
              <a:t>Tosiek</a:t>
            </a:r>
            <a:r>
              <a:rPr lang="cs-CZ" dirty="0" smtClean="0"/>
              <a:t> w </a:t>
            </a:r>
            <a:r>
              <a:rPr lang="cs-CZ" dirty="0" err="1" smtClean="0"/>
              <a:t>kotlowni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http://www.youtube.com/watch?v=Mr3XhbFMD_Q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072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Rezerwowe</a:t>
            </a:r>
            <a:r>
              <a:rPr lang="cs-CZ" dirty="0" smtClean="0"/>
              <a:t> psy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5915000" cy="49294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/>
              <a:t>„</a:t>
            </a:r>
            <a:r>
              <a:rPr lang="pl-PL" i="1" dirty="0" smtClean="0"/>
              <a:t>Rezerwowe </a:t>
            </a:r>
            <a:r>
              <a:rPr lang="pl-PL" i="1" dirty="0"/>
              <a:t>psy to najefektowniejszy, najbardziej zaskakujący i po prostu najlepszy debiut w historii polskiego rynku gier komputerowych</a:t>
            </a:r>
            <a:r>
              <a:rPr lang="pl-PL" i="1" dirty="0" smtClean="0"/>
              <a:t>.”</a:t>
            </a:r>
          </a:p>
          <a:p>
            <a:pPr marL="0" indent="0">
              <a:buNone/>
            </a:pPr>
            <a:r>
              <a:rPr lang="cs-CZ" i="1" dirty="0" smtClean="0"/>
              <a:t>Jakub </a:t>
            </a:r>
            <a:r>
              <a:rPr lang="cs-CZ" i="1" dirty="0"/>
              <a:t>T. </a:t>
            </a:r>
            <a:r>
              <a:rPr lang="cs-CZ" i="1" dirty="0" err="1" smtClean="0"/>
              <a:t>Janicki</a:t>
            </a:r>
            <a:r>
              <a:rPr lang="cs-CZ" i="1" dirty="0" smtClean="0"/>
              <a:t>, www.gambler.pl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Nejskandálnější polská počítačová hra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Název </a:t>
            </a:r>
            <a:r>
              <a:rPr lang="cs-CZ" dirty="0" err="1" smtClean="0"/>
              <a:t>insp</a:t>
            </a:r>
            <a:r>
              <a:rPr lang="cs-CZ" dirty="0" smtClean="0"/>
              <a:t>. Prvotinou </a:t>
            </a:r>
            <a:r>
              <a:rPr lang="cs-CZ" dirty="0" err="1" smtClean="0"/>
              <a:t>Quentina</a:t>
            </a:r>
            <a:r>
              <a:rPr lang="cs-CZ" dirty="0" smtClean="0"/>
              <a:t> </a:t>
            </a:r>
            <a:r>
              <a:rPr lang="cs-CZ" dirty="0" err="1" smtClean="0"/>
              <a:t>Tarantina</a:t>
            </a:r>
            <a:r>
              <a:rPr lang="cs-CZ" dirty="0" smtClean="0"/>
              <a:t> „</a:t>
            </a:r>
            <a:r>
              <a:rPr lang="cs-CZ" i="1" dirty="0" err="1" smtClean="0"/>
              <a:t>Reservoir</a:t>
            </a:r>
            <a:r>
              <a:rPr lang="cs-CZ" i="1" dirty="0" smtClean="0"/>
              <a:t> </a:t>
            </a:r>
            <a:r>
              <a:rPr lang="cs-CZ" i="1" dirty="0" err="1" smtClean="0"/>
              <a:t>Dogs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Rodryk</a:t>
            </a:r>
            <a:r>
              <a:rPr lang="cs-CZ" dirty="0" smtClean="0"/>
              <a:t> i Rafal </a:t>
            </a:r>
            <a:r>
              <a:rPr lang="cs-CZ" dirty="0" err="1" smtClean="0"/>
              <a:t>Walczowski</a:t>
            </a:r>
            <a:r>
              <a:rPr lang="cs-CZ" dirty="0" smtClean="0"/>
              <a:t> alias </a:t>
            </a:r>
            <a:r>
              <a:rPr lang="cs-CZ" dirty="0" err="1" smtClean="0"/>
              <a:t>Nekrosoft</a:t>
            </a:r>
            <a:r>
              <a:rPr lang="cs-CZ" dirty="0" smtClean="0"/>
              <a:t>, 1999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Násilí, vulgarizmy, sex, alkohol, drogy, útoky na konkurenci, politiky, celebrity, policii a </a:t>
            </a:r>
            <a:r>
              <a:rPr lang="cs-CZ" dirty="0" smtClean="0"/>
              <a:t>církev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www.facebook.com/pages/Rezerwowe-Psy/149154471801177</a:t>
            </a:r>
            <a:r>
              <a:rPr lang="cs-CZ" dirty="0" smtClean="0"/>
              <a:t> 46 </a:t>
            </a:r>
            <a:r>
              <a:rPr lang="cs-CZ" dirty="0" err="1" smtClean="0"/>
              <a:t>fans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84168" y="1600200"/>
            <a:ext cx="2602632" cy="4525963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771800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89548"/>
            <a:ext cx="2771800" cy="356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88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Makumba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7850"/>
            <a:ext cx="8229600" cy="4278313"/>
          </a:xfrm>
        </p:spPr>
        <p:txBody>
          <a:bodyPr>
            <a:normAutofit fontScale="70000" lnSpcReduction="20000"/>
          </a:bodyPr>
          <a:lstStyle/>
          <a:p>
            <a:pPr marL="514350" indent="-514350" algn="ctr">
              <a:buAutoNum type="arabicPlain" startAt="1996"/>
            </a:pPr>
            <a:r>
              <a:rPr lang="cs-CZ" sz="4000" dirty="0" smtClean="0"/>
              <a:t>    Big </a:t>
            </a:r>
            <a:r>
              <a:rPr lang="cs-CZ" sz="4000" dirty="0" err="1" smtClean="0"/>
              <a:t>Cyc</a:t>
            </a:r>
            <a:r>
              <a:rPr lang="cs-CZ" sz="4000" dirty="0" smtClean="0"/>
              <a:t> </a:t>
            </a:r>
          </a:p>
          <a:p>
            <a:pPr marL="514350" indent="-514350">
              <a:buAutoNum type="arabicPlain" startAt="1996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Píseň – osudy Černocha žijícího v Polsku </a:t>
            </a:r>
            <a:r>
              <a:rPr lang="cs-CZ" sz="2200" dirty="0" smtClean="0"/>
              <a:t>(na základě článku o velmi úspěšném černém gynekologovi v městečku </a:t>
            </a:r>
            <a:r>
              <a:rPr lang="cs-CZ" sz="2200" dirty="0" err="1" smtClean="0"/>
              <a:t>Pasłęk</a:t>
            </a:r>
            <a:r>
              <a:rPr lang="cs-CZ" sz="2200" dirty="0" smtClean="0"/>
              <a:t> na severu Polska)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r>
              <a:rPr lang="cs-CZ" dirty="0" smtClean="0"/>
              <a:t>„Od té písničky znal skupinu každý Polák.“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pl-PL" i="1" dirty="0" smtClean="0"/>
              <a:t>Nasza piosenka zrobiła dużo dobrego. Wiem, że ludzie, którzy mówili dotychczas o </a:t>
            </a:r>
            <a:r>
              <a:rPr lang="pl-PL" b="1" i="1" dirty="0" smtClean="0"/>
              <a:t>Murzynach</a:t>
            </a:r>
            <a:r>
              <a:rPr lang="pl-PL" i="1" dirty="0" smtClean="0"/>
              <a:t> pogardliwie </a:t>
            </a:r>
            <a:r>
              <a:rPr lang="pl-PL" b="1" i="1" dirty="0" smtClean="0"/>
              <a:t>czarnuch</a:t>
            </a:r>
            <a:r>
              <a:rPr lang="pl-PL" i="1" dirty="0" smtClean="0"/>
              <a:t> albo </a:t>
            </a:r>
            <a:r>
              <a:rPr lang="pl-PL" b="1" i="1" dirty="0" smtClean="0"/>
              <a:t>asfalt</a:t>
            </a:r>
            <a:r>
              <a:rPr lang="pl-PL" i="1" dirty="0" smtClean="0"/>
              <a:t>, mówią teraz </a:t>
            </a:r>
            <a:r>
              <a:rPr lang="pl-PL" b="1" i="1" dirty="0" smtClean="0"/>
              <a:t>Makumba</a:t>
            </a:r>
            <a:r>
              <a:rPr lang="pl-PL" i="1" dirty="0" smtClean="0"/>
              <a:t> z cieniem sympatii.” </a:t>
            </a:r>
            <a:r>
              <a:rPr lang="cs-CZ" dirty="0" smtClean="0"/>
              <a:t>(Krzysztof </a:t>
            </a:r>
            <a:r>
              <a:rPr lang="cs-CZ" dirty="0" err="1" smtClean="0"/>
              <a:t>Skiba</a:t>
            </a:r>
            <a:r>
              <a:rPr lang="cs-CZ" dirty="0" smtClean="0"/>
              <a:t>, člen skupiny)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Big </a:t>
            </a:r>
            <a:r>
              <a:rPr lang="cs-CZ" dirty="0" err="1" smtClean="0"/>
              <a:t>Cyc</a:t>
            </a:r>
            <a:r>
              <a:rPr lang="cs-CZ" dirty="0" smtClean="0"/>
              <a:t> - konzul Nigérie – 1996 – ocenění jménem Společnosti africké kultury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55272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18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7200" dirty="0" smtClean="0"/>
              <a:t>O čem to BUDE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POLSKÝ původ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Vznik v 90. letech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Přesah dodnes</a:t>
            </a:r>
            <a:endParaRPr lang="cs-CZ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561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3300" dirty="0"/>
              <a:t>Mój ojciec - Makumba - być królem wioski 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>Ja mieszkać w Afryka, przyjechać do Polski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>Żeby studiować w waszym pięknym kraju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>Skinheadzi mi tu jednak żyć nie dają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>Ja uczyć się ciężko waszego języka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>I dostać raz w zęby, gdy iść po ulicach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>Polacy rasiści - każdy to powie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>I nikt tu nie lubić czarny człowiek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>Makumba, Makumba, Makumba ska 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>Polska - Afryka, Afryka - Polska 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>Makumba, Makumba, Makumba ska 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>Ja chcieć uciekać, szykować do drogi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>Lecz poznać dziewczyna, co ma piękne nogi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>Ja pałać uczuciem i pałać szalenie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>I tak się Makumba zakochać w Helenie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>My szybko wziąć ślub i mieć dużo dzieci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>Rodzice z Afryka przysyłać prezenty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>Ja ciągle studiować i uczyć do rana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>Hela sie cieszyć z naszego mieszkania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dirty="0"/>
              <a:t/>
            </a:r>
            <a:br>
              <a:rPr lang="pl-PL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63367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dirty="0"/>
              <a:t>Makumba, Makumba, Makumba ska</a:t>
            </a:r>
            <a:br>
              <a:rPr lang="pl-PL" dirty="0"/>
            </a:br>
            <a:r>
              <a:rPr lang="pl-PL" dirty="0"/>
              <a:t>Polska - Afryka, Afryka - Polska</a:t>
            </a:r>
            <a:br>
              <a:rPr lang="pl-PL" dirty="0"/>
            </a:br>
            <a:r>
              <a:rPr lang="pl-PL" dirty="0"/>
              <a:t>Makumba, Makumba, Makumba ska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Ja dużo pracować i wiele potrafić</a:t>
            </a:r>
            <a:br>
              <a:rPr lang="pl-PL" dirty="0"/>
            </a:br>
            <a:r>
              <a:rPr lang="pl-PL" dirty="0"/>
              <a:t>Polska teściowa się o mnie martwić</a:t>
            </a:r>
            <a:br>
              <a:rPr lang="pl-PL" dirty="0"/>
            </a:br>
            <a:r>
              <a:rPr lang="pl-PL" dirty="0"/>
              <a:t>Ona się ciągle modlić do Boga:</a:t>
            </a:r>
            <a:br>
              <a:rPr lang="pl-PL" dirty="0"/>
            </a:br>
            <a:r>
              <a:rPr lang="pl-PL" dirty="0"/>
              <a:t>"Boże jedyny, Makumbę zachowaj"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Ja kończyć studia i robić kariera</a:t>
            </a:r>
            <a:br>
              <a:rPr lang="pl-PL" dirty="0"/>
            </a:br>
            <a:r>
              <a:rPr lang="pl-PL" dirty="0"/>
              <a:t>My mieć samochód i bulteriera</a:t>
            </a:r>
            <a:br>
              <a:rPr lang="pl-PL" dirty="0"/>
            </a:br>
            <a:r>
              <a:rPr lang="pl-PL" dirty="0"/>
              <a:t>Ja mieszkać tu długo i nie wiedzieć czemu</a:t>
            </a:r>
            <a:br>
              <a:rPr lang="pl-PL" dirty="0"/>
            </a:br>
            <a:r>
              <a:rPr lang="pl-PL" dirty="0"/>
              <a:t>Nie chcą mnie przyjąć do KPN-u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Makumba, Makumba, Makumba ska</a:t>
            </a:r>
            <a:br>
              <a:rPr lang="pl-PL" dirty="0"/>
            </a:br>
            <a:r>
              <a:rPr lang="pl-PL" dirty="0"/>
              <a:t>Polska - Afryka, Afryka - Polska</a:t>
            </a:r>
            <a:br>
              <a:rPr lang="pl-PL" dirty="0"/>
            </a:br>
            <a:r>
              <a:rPr lang="pl-PL" dirty="0"/>
              <a:t>Makumba, Makumba, Makumba ska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Polska - Afryka, Afryka - Polska</a:t>
            </a:r>
            <a:br>
              <a:rPr lang="pl-PL" dirty="0"/>
            </a:br>
            <a:r>
              <a:rPr lang="pl-PL" dirty="0"/>
              <a:t>Makumba, Makumba, ło le, le, le</a:t>
            </a:r>
            <a:br>
              <a:rPr lang="pl-PL" dirty="0"/>
            </a:br>
            <a:r>
              <a:rPr lang="pl-PL" dirty="0"/>
              <a:t>Makumba, Makumba, ło le, le, le</a:t>
            </a:r>
            <a:br>
              <a:rPr lang="pl-PL" dirty="0"/>
            </a:br>
            <a:r>
              <a:rPr lang="pl-PL" dirty="0"/>
              <a:t>Makumba, Makumba, ło le, le, le</a:t>
            </a:r>
            <a:br>
              <a:rPr lang="pl-PL" dirty="0"/>
            </a:br>
            <a:r>
              <a:rPr lang="pl-PL" dirty="0"/>
              <a:t>Makumba, Makumba, ło le, le, le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Makumba, Makumba, Makumba ska</a:t>
            </a:r>
            <a:br>
              <a:rPr lang="pl-PL" dirty="0"/>
            </a:br>
            <a:r>
              <a:rPr lang="pl-PL" dirty="0"/>
              <a:t>Polska - Afryka, Afryka - Polska</a:t>
            </a:r>
            <a:br>
              <a:rPr lang="pl-PL" dirty="0"/>
            </a:br>
            <a:r>
              <a:rPr lang="pl-PL" dirty="0"/>
              <a:t>Makumba, Makumba, Makumba ska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Big </a:t>
            </a:r>
            <a:r>
              <a:rPr lang="cs-CZ" dirty="0" err="1" smtClean="0"/>
              <a:t>Cyc</a:t>
            </a:r>
            <a:r>
              <a:rPr lang="cs-CZ" dirty="0" smtClean="0"/>
              <a:t> – </a:t>
            </a:r>
            <a:r>
              <a:rPr lang="cs-CZ" dirty="0" err="1" smtClean="0"/>
              <a:t>Makumba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http://www.youtube.com/watch?v=fl5aXIxfqVQ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410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sz="8600" dirty="0" smtClean="0"/>
              <a:t>KOZICZYŃSKI, B. </a:t>
            </a:r>
            <a:r>
              <a:rPr lang="cs-CZ" sz="8600" i="1" dirty="0" smtClean="0"/>
              <a:t>333 </a:t>
            </a:r>
            <a:r>
              <a:rPr lang="cs-CZ" sz="8600" i="1" dirty="0" err="1" smtClean="0"/>
              <a:t>popkultowe</a:t>
            </a:r>
            <a:r>
              <a:rPr lang="cs-CZ" sz="8600" i="1" dirty="0" smtClean="0"/>
              <a:t> </a:t>
            </a:r>
            <a:r>
              <a:rPr lang="cs-CZ" sz="8600" i="1" dirty="0" err="1" smtClean="0"/>
              <a:t>rzeczy</a:t>
            </a:r>
            <a:r>
              <a:rPr lang="cs-CZ" sz="8600" i="1" dirty="0" smtClean="0"/>
              <a:t>…Lata 90.</a:t>
            </a:r>
            <a:r>
              <a:rPr lang="cs-CZ" sz="8600" dirty="0" smtClean="0"/>
              <a:t> </a:t>
            </a:r>
            <a:r>
              <a:rPr lang="cs-CZ" sz="8600" dirty="0" err="1" smtClean="0"/>
              <a:t>Poznań</a:t>
            </a:r>
            <a:r>
              <a:rPr lang="cs-CZ" sz="8600" dirty="0" smtClean="0"/>
              <a:t>: </a:t>
            </a:r>
            <a:r>
              <a:rPr lang="cs-CZ" sz="8600" dirty="0" err="1" smtClean="0"/>
              <a:t>Vesper</a:t>
            </a:r>
            <a:r>
              <a:rPr lang="cs-CZ" sz="8600" dirty="0" smtClean="0"/>
              <a:t>, 2011</a:t>
            </a:r>
            <a:r>
              <a:rPr lang="cs-CZ" sz="8600" dirty="0" smtClean="0"/>
              <a:t>.</a:t>
            </a:r>
          </a:p>
          <a:p>
            <a:pPr marL="0" indent="0">
              <a:buNone/>
            </a:pPr>
            <a:r>
              <a:rPr lang="cs-CZ" sz="5000" dirty="0">
                <a:hlinkClick r:id="rId2"/>
              </a:rPr>
              <a:t>http://</a:t>
            </a:r>
            <a:r>
              <a:rPr lang="cs-CZ" sz="5000" dirty="0" smtClean="0">
                <a:hlinkClick r:id="rId2"/>
              </a:rPr>
              <a:t>www.gandalf.com.pl/o/333-popkultowe-rzeczy-lata-90,big,303362.jpg</a:t>
            </a:r>
            <a:r>
              <a:rPr lang="cs-CZ" sz="5000" dirty="0" smtClean="0"/>
              <a:t> </a:t>
            </a:r>
            <a:endParaRPr lang="cs-CZ" sz="50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Boguslaw Linda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http://userserve-ak.last.fm/serve/_/</a:t>
            </a:r>
            <a:r>
              <a:rPr lang="cs-CZ" dirty="0" smtClean="0">
                <a:hlinkClick r:id="rId3"/>
              </a:rPr>
              <a:t>179938/Bogusaw+Linda.jpg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gfx.dlastudenta.pl/photos/dlafaceta/osobowosci/linda_boguslaw_320.jpg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www.youtube.com/watch?v=Mr3XhbFMD_Q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www.youtube.com/watch?v=uZd6vnCNE-w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7"/>
              </a:rPr>
              <a:t>http://images3.cinema.de/imedia/3510/2113510,f+G+UMwOp2a7bBaiweXTZWli_5smgm+gtgc6RMv8mN17irBsu61Qzdsh2ktT1jUfsbjg7uaGx+3xHqkPavJQhQ==.</a:t>
            </a:r>
            <a:r>
              <a:rPr lang="cs-CZ" dirty="0" smtClean="0">
                <a:hlinkClick r:id="rId7"/>
              </a:rPr>
              <a:t>jpg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Dzwonie</a:t>
            </a:r>
            <a:r>
              <a:rPr lang="cs-CZ" dirty="0" smtClean="0"/>
              <a:t> do pana, </a:t>
            </a:r>
            <a:r>
              <a:rPr lang="cs-CZ" dirty="0" err="1" smtClean="0"/>
              <a:t>pani</a:t>
            </a:r>
            <a:r>
              <a:rPr lang="cs-CZ" dirty="0" smtClean="0"/>
              <a:t> w </a:t>
            </a:r>
            <a:r>
              <a:rPr lang="cs-CZ" dirty="0" err="1" smtClean="0"/>
              <a:t>nietypowej</a:t>
            </a:r>
            <a:r>
              <a:rPr lang="cs-CZ" dirty="0" smtClean="0"/>
              <a:t> </a:t>
            </a:r>
            <a:r>
              <a:rPr lang="cs-CZ" dirty="0" err="1" smtClean="0"/>
              <a:t>sprawie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www.gsa.org.pl/forum/viewtopic.php?f=18&amp;t=3403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www.dowcipy.jeja.pl/nowe,22,polityczne.html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static.dlaczego.com.pl/news/medium/0/5/554.jpg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>
                <a:hlinkClick r:id="rId11"/>
              </a:rPr>
              <a:t>http://www.press.pl/newsy/radio/pokaz/26860,Janusz-Weiss-nie-zadzwoni-juz-w-nietypowej-sprawie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EB</a:t>
            </a:r>
          </a:p>
          <a:p>
            <a:pPr marL="0" indent="0">
              <a:buNone/>
            </a:pPr>
            <a:r>
              <a:rPr lang="cs-CZ" dirty="0">
                <a:hlinkClick r:id="rId12"/>
              </a:rPr>
              <a:t>http://</a:t>
            </a:r>
            <a:r>
              <a:rPr lang="cs-CZ" dirty="0" smtClean="0">
                <a:hlinkClick r:id="rId12"/>
              </a:rPr>
              <a:t>www.portalspozywczy.pl/inne/piwo/wiadomosci/piwo-eb-hitem-eksportowym-grupy-zywiec,52226.html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13"/>
              </a:rPr>
              <a:t>http://</a:t>
            </a:r>
            <a:r>
              <a:rPr lang="cs-CZ" dirty="0" smtClean="0">
                <a:hlinkClick r:id="rId13"/>
              </a:rPr>
              <a:t>www.portel.pl/artykul.php3?i=50453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Familiada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14"/>
              </a:rPr>
              <a:t>http://www.tvp.pl/rozrywka/teleturnieje/familiada/o-programie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Jez </a:t>
            </a:r>
            <a:r>
              <a:rPr lang="cs-CZ" dirty="0" err="1" smtClean="0"/>
              <a:t>Jerzy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15"/>
              </a:rPr>
              <a:t>http://</a:t>
            </a:r>
            <a:r>
              <a:rPr lang="cs-CZ" dirty="0" smtClean="0">
                <a:hlinkClick r:id="rId15"/>
              </a:rPr>
              <a:t>1.fwcdn.pl/po/84/72/428472/7353918.3.jpg?l=1348285957000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16"/>
              </a:rPr>
              <a:t>http://www.csfd.cz/film/298258-jezek-jiri</a:t>
            </a:r>
            <a:r>
              <a:rPr lang="cs-CZ" dirty="0" smtClean="0">
                <a:hlinkClick r:id="rId16"/>
              </a:rPr>
              <a:t>/</a:t>
            </a:r>
            <a:endParaRPr lang="cs-CZ" dirty="0" smtClean="0"/>
          </a:p>
          <a:p>
            <a:pPr marL="0" indent="0">
              <a:buNone/>
            </a:pPr>
            <a:r>
              <a:rPr lang="pl-PL" b="1" i="1" dirty="0">
                <a:hlinkClick r:id="rId17"/>
              </a:rPr>
              <a:t>http://</a:t>
            </a:r>
            <a:r>
              <a:rPr lang="pl-PL" b="1" i="1" dirty="0" smtClean="0">
                <a:hlinkClick r:id="rId17"/>
              </a:rPr>
              <a:t>i.wp.pl/a/f/jpeg/26161/jez.jerzy.02.jpeg</a:t>
            </a:r>
            <a:r>
              <a:rPr lang="pl-PL" b="1" i="1" dirty="0" smtClean="0"/>
              <a:t> </a:t>
            </a:r>
            <a:endParaRPr lang="pl-PL" b="1" i="1" dirty="0"/>
          </a:p>
          <a:p>
            <a:pPr marL="0" indent="0">
              <a:buNone/>
            </a:pPr>
            <a:r>
              <a:rPr lang="cs-CZ" b="1" dirty="0">
                <a:hlinkClick r:id="rId18"/>
              </a:rPr>
              <a:t>http://</a:t>
            </a:r>
            <a:r>
              <a:rPr lang="cs-CZ" b="1" dirty="0" smtClean="0">
                <a:hlinkClick r:id="rId18"/>
              </a:rPr>
              <a:t>www.youtube.com/watch?v=FUhX0sMhLoM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335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 err="1"/>
              <a:t>Kiler</a:t>
            </a:r>
            <a:endParaRPr lang="cs-CZ" b="1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http://www.csfd.cz/film/37894-kiler/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http://testwiedzy.pl/test/18696/teksty-z-kilera-kto-to-powiedzial.html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4"/>
              </a:rPr>
              <a:t>http://www.youtube.com/watch?v=0QsgQgT0O5E</a:t>
            </a:r>
            <a:endParaRPr lang="cs-CZ" b="1" dirty="0"/>
          </a:p>
          <a:p>
            <a:pPr marL="0" indent="0">
              <a:buNone/>
            </a:pPr>
            <a:r>
              <a:rPr lang="cs-CZ" dirty="0">
                <a:hlinkClick r:id="rId5"/>
              </a:rPr>
              <a:t>http://www.youtube.com/watch?v=xTF7FTlm9iw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6"/>
              </a:rPr>
              <a:t>http://1.fwcdn.pl/po/05/29/529/6900785.3.jpg?l=1351484709000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>
                <a:hlinkClick r:id="rId7"/>
              </a:rPr>
              <a:t>http://i1.kwejk.pl/site_media/obrazki/2011/09/099a71b272096202067364669bc54e3e.png?1317058228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>
                <a:hlinkClick r:id="rId8"/>
              </a:rPr>
              <a:t>http://en.wikipedia.org/wiki/Kiler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Klan</a:t>
            </a:r>
          </a:p>
          <a:p>
            <a:pPr marL="0" indent="0">
              <a:buNone/>
            </a:pPr>
            <a:r>
              <a:rPr lang="cs-CZ" dirty="0">
                <a:hlinkClick r:id="rId9"/>
              </a:rPr>
              <a:t>http://www.youtube.com/watch?v=FDzUbpeksaI&amp;feature=relmfu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10"/>
              </a:rPr>
              <a:t>http://blogi.newsweek.pl/Tekst/naluzie/610384,fenomen-rysia-z-klanu.htm</a:t>
            </a:r>
          </a:p>
          <a:p>
            <a:pPr marL="0" indent="0">
              <a:buNone/>
            </a:pPr>
            <a:r>
              <a:rPr lang="cs-CZ" dirty="0">
                <a:hlinkClick r:id="rId11"/>
              </a:rPr>
              <a:t>http://www.przeglad-tygodnik.pl/pl/artykul/tysiac-razy-klanem 2012 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10"/>
              </a:rPr>
              <a:t>l</a:t>
            </a:r>
            <a:r>
              <a:rPr lang="cs-CZ" dirty="0">
                <a:hlinkClick r:id="rId12"/>
              </a:rPr>
              <a:t> http://www.facebook.com/pages/Klan-oficjalny-fan-page/167567826606732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Makumba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13"/>
              </a:rPr>
              <a:t>http://www.youtube.com/watch?v=fl5aXIxfqVQ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14"/>
              </a:rPr>
              <a:t>http://www.tekstowo.pl/piosenka,big_cyc,makumba.html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15"/>
              </a:rPr>
              <a:t>http://t3.gstatic.com/images?q=tbn:ANd9GcQyia7zzKMpTqqkULjClX3KHjCebZ_qCs3Dod_leHbvhpd1KEQOUfSRZ8S0_Q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Rezerwowe</a:t>
            </a:r>
            <a:r>
              <a:rPr lang="cs-CZ" dirty="0"/>
              <a:t> psy</a:t>
            </a:r>
          </a:p>
          <a:p>
            <a:pPr marL="0" indent="0">
              <a:buNone/>
            </a:pPr>
            <a:r>
              <a:rPr lang="cs-CZ" dirty="0">
                <a:hlinkClick r:id="rId16"/>
              </a:rPr>
              <a:t>http://pl.wikipedia.org/wiki/Rezerwowe_Psy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17"/>
              </a:rPr>
              <a:t>http://www.gry-online.pl/s016.asp?id=210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080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300" dirty="0">
                <a:hlinkClick r:id="rId2"/>
              </a:rPr>
              <a:t>http://t2.gstatic.com/images?q=tbn:ANd9GcTPJXkaygh71jePMKGChGfPZZHp5IUuX9y-_</a:t>
            </a:r>
            <a:r>
              <a:rPr lang="cs-CZ" sz="1300" dirty="0" smtClean="0">
                <a:hlinkClick r:id="rId2"/>
              </a:rPr>
              <a:t>N2PT6J4ifA43Pu9zdc9y8uR</a:t>
            </a:r>
            <a:r>
              <a:rPr lang="cs-CZ" sz="1300" dirty="0" smtClean="0"/>
              <a:t> </a:t>
            </a:r>
            <a:endParaRPr lang="cs-CZ" sz="13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63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err="1" smtClean="0"/>
              <a:t>Babiczka</a:t>
            </a:r>
            <a:r>
              <a:rPr lang="cs-CZ" dirty="0" smtClean="0"/>
              <a:t> z </a:t>
            </a:r>
            <a:r>
              <a:rPr lang="cs-CZ" dirty="0" err="1" smtClean="0"/>
              <a:t>Chrzanowa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b="1" dirty="0"/>
              <a:t>Stara reklama Tyskiego - "moja babiczka pochaz'i z </a:t>
            </a:r>
            <a:r>
              <a:rPr lang="pl-PL" b="1" dirty="0" smtClean="0"/>
              <a:t>Chrzanowa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http://www.youtube.com/watch?v=JSwt9muxfPw&amp;feature=related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1999</a:t>
            </a:r>
          </a:p>
          <a:p>
            <a:pPr marL="0" indent="0">
              <a:buNone/>
            </a:pPr>
            <a:r>
              <a:rPr lang="cs-CZ" dirty="0" smtClean="0"/>
              <a:t>Jedna z legendárních televizních reklam</a:t>
            </a:r>
          </a:p>
          <a:p>
            <a:pPr marL="0" indent="0">
              <a:buNone/>
            </a:pPr>
            <a:r>
              <a:rPr lang="cs-CZ" dirty="0" smtClean="0"/>
              <a:t>Vtipně boří </a:t>
            </a:r>
            <a:r>
              <a:rPr lang="cs-CZ" dirty="0" err="1" smtClean="0"/>
              <a:t>pl</a:t>
            </a:r>
            <a:r>
              <a:rPr lang="cs-CZ" dirty="0" smtClean="0"/>
              <a:t>/č pivní komplexy a hraje si s národními stereotypy – </a:t>
            </a:r>
            <a:r>
              <a:rPr lang="cs-CZ" dirty="0" err="1" smtClean="0"/>
              <a:t>pl</a:t>
            </a:r>
            <a:r>
              <a:rPr lang="cs-CZ" dirty="0" smtClean="0"/>
              <a:t> nápoj má světovou kvalitu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Nejlepší reklamní spot roku 1999 (festival </a:t>
            </a:r>
            <a:r>
              <a:rPr lang="cs-CZ" dirty="0" err="1" smtClean="0"/>
              <a:t>Crack</a:t>
            </a:r>
            <a:r>
              <a:rPr lang="cs-CZ" dirty="0" smtClean="0"/>
              <a:t>-film</a:t>
            </a:r>
            <a:r>
              <a:rPr lang="cs-CZ" dirty="0" smtClean="0"/>
              <a:t>), ocenění za nejlepší režii a scénář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Nadčasové – vysíláno i </a:t>
            </a:r>
            <a:r>
              <a:rPr lang="cs-CZ" dirty="0" smtClean="0"/>
              <a:t>2009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Praha, večer po práci banda chlapů sedí v hospodě nad pivem a pochvalují si české pivo, až potom si všimnou nápisu </a:t>
            </a:r>
            <a:r>
              <a:rPr lang="cs-CZ" dirty="0" err="1" smtClean="0"/>
              <a:t>Tyskie</a:t>
            </a:r>
            <a:r>
              <a:rPr lang="cs-CZ" dirty="0" smtClean="0"/>
              <a:t> – všechno zkoprní, načež chlap se zachrání stvrzením, že jeho babička byla z </a:t>
            </a:r>
            <a:r>
              <a:rPr lang="cs-CZ" dirty="0" err="1" smtClean="0"/>
              <a:t>Chrzanowa</a:t>
            </a:r>
            <a:r>
              <a:rPr lang="cs-CZ" dirty="0" smtClean="0"/>
              <a:t> a zábava vrací.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80% dotázaných Poláků zhodnotilo reklamu pozitivně, prodej o 11% stoupl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Praga 2 – Havránek zpátky z Texasu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http://www.youtube.com/watch?v=TiRWTMs6acU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98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Dzwonie</a:t>
            </a:r>
            <a:r>
              <a:rPr lang="cs-CZ" dirty="0" smtClean="0"/>
              <a:t> do </a:t>
            </a:r>
            <a:r>
              <a:rPr lang="cs-CZ" dirty="0" err="1" smtClean="0"/>
              <a:t>pani</a:t>
            </a:r>
            <a:r>
              <a:rPr lang="cs-CZ" dirty="0" smtClean="0"/>
              <a:t>, pana w </a:t>
            </a:r>
            <a:r>
              <a:rPr lang="cs-CZ" dirty="0" err="1" smtClean="0"/>
              <a:t>bardzo</a:t>
            </a:r>
            <a:r>
              <a:rPr lang="cs-CZ" dirty="0" smtClean="0"/>
              <a:t> </a:t>
            </a:r>
            <a:r>
              <a:rPr lang="cs-CZ" dirty="0" err="1" smtClean="0"/>
              <a:t>nietypowej</a:t>
            </a:r>
            <a:r>
              <a:rPr lang="cs-CZ" dirty="0" smtClean="0"/>
              <a:t> </a:t>
            </a:r>
            <a:r>
              <a:rPr lang="cs-CZ" dirty="0" err="1" smtClean="0"/>
              <a:t>sprawie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Komerční radiostanice v Polsku – </a:t>
            </a:r>
            <a:r>
              <a:rPr lang="cs-CZ" dirty="0" smtClean="0">
                <a:solidFill>
                  <a:srgbClr val="FF0000"/>
                </a:solidFill>
              </a:rPr>
              <a:t>leden 1990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Krakovské </a:t>
            </a:r>
            <a:r>
              <a:rPr lang="cs-CZ" dirty="0" err="1" smtClean="0"/>
              <a:t>Radio</a:t>
            </a:r>
            <a:r>
              <a:rPr lang="cs-CZ" dirty="0" smtClean="0"/>
              <a:t> </a:t>
            </a:r>
            <a:r>
              <a:rPr lang="cs-CZ" dirty="0" err="1" smtClean="0"/>
              <a:t>Ma</a:t>
            </a:r>
            <a:r>
              <a:rPr lang="pl-PL" dirty="0" smtClean="0"/>
              <a:t>łopolska</a:t>
            </a:r>
            <a:r>
              <a:rPr lang="cs-CZ" dirty="0" smtClean="0"/>
              <a:t> </a:t>
            </a:r>
            <a:r>
              <a:rPr lang="cs-CZ" dirty="0" err="1" smtClean="0"/>
              <a:t>Fun</a:t>
            </a:r>
            <a:r>
              <a:rPr lang="cs-CZ" dirty="0" smtClean="0"/>
              <a:t> – </a:t>
            </a:r>
            <a:r>
              <a:rPr lang="cs-CZ" dirty="0" smtClean="0">
                <a:solidFill>
                  <a:srgbClr val="0070C0"/>
                </a:solidFill>
              </a:rPr>
              <a:t>RMF FM</a:t>
            </a:r>
          </a:p>
          <a:p>
            <a:pPr marL="0" indent="0">
              <a:buNone/>
            </a:pPr>
            <a:r>
              <a:rPr lang="cs-CZ" dirty="0" smtClean="0"/>
              <a:t>2. </a:t>
            </a:r>
            <a:r>
              <a:rPr lang="cs-CZ" dirty="0" err="1" smtClean="0"/>
              <a:t>Wawa</a:t>
            </a:r>
            <a:r>
              <a:rPr lang="cs-CZ" dirty="0" smtClean="0"/>
              <a:t> – </a:t>
            </a:r>
            <a:r>
              <a:rPr lang="cs-CZ" dirty="0" err="1" smtClean="0"/>
              <a:t>Radio</a:t>
            </a:r>
            <a:r>
              <a:rPr lang="cs-CZ" dirty="0" smtClean="0"/>
              <a:t> </a:t>
            </a:r>
            <a:r>
              <a:rPr lang="cs-CZ" dirty="0" err="1" smtClean="0"/>
              <a:t>Gazeta</a:t>
            </a:r>
            <a:r>
              <a:rPr lang="cs-CZ" dirty="0" smtClean="0"/>
              <a:t> – </a:t>
            </a:r>
            <a:r>
              <a:rPr lang="cs-CZ" dirty="0" err="1" smtClean="0">
                <a:solidFill>
                  <a:srgbClr val="0070C0"/>
                </a:solidFill>
              </a:rPr>
              <a:t>Radio</a:t>
            </a:r>
            <a:r>
              <a:rPr lang="cs-CZ" dirty="0" smtClean="0">
                <a:solidFill>
                  <a:srgbClr val="0070C0"/>
                </a:solidFill>
              </a:rPr>
              <a:t> Zet </a:t>
            </a:r>
            <a:r>
              <a:rPr lang="cs-CZ" dirty="0" smtClean="0"/>
              <a:t>– </a:t>
            </a:r>
            <a:r>
              <a:rPr lang="cs-CZ" dirty="0" smtClean="0">
                <a:solidFill>
                  <a:srgbClr val="FF0000"/>
                </a:solidFill>
              </a:rPr>
              <a:t>září 1990</a:t>
            </a: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Janusz Weiss – spoluzakladatel, novinář, satirik – kabaret Salon </a:t>
            </a:r>
            <a:r>
              <a:rPr lang="cs-CZ" dirty="0" err="1" smtClean="0"/>
              <a:t>Niezale</a:t>
            </a:r>
            <a:r>
              <a:rPr lang="pl-PL" dirty="0" smtClean="0"/>
              <a:t>żnych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2667000" cy="145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61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2800" dirty="0" err="1"/>
              <a:t>Dzwonie</a:t>
            </a:r>
            <a:r>
              <a:rPr lang="cs-CZ" sz="2800" dirty="0"/>
              <a:t> do </a:t>
            </a:r>
            <a:r>
              <a:rPr lang="cs-CZ" sz="2800" dirty="0" err="1"/>
              <a:t>pani</a:t>
            </a:r>
            <a:r>
              <a:rPr lang="cs-CZ" sz="2800" dirty="0"/>
              <a:t>, pana w </a:t>
            </a:r>
            <a:r>
              <a:rPr lang="cs-CZ" sz="2800" dirty="0" err="1"/>
              <a:t>bardzo</a:t>
            </a:r>
            <a:r>
              <a:rPr lang="cs-CZ" sz="2800" dirty="0"/>
              <a:t> </a:t>
            </a:r>
            <a:r>
              <a:rPr lang="cs-CZ" sz="2800" dirty="0" err="1"/>
              <a:t>nietypowej</a:t>
            </a:r>
            <a:r>
              <a:rPr lang="cs-CZ" sz="2800" dirty="0"/>
              <a:t> </a:t>
            </a:r>
            <a:r>
              <a:rPr lang="cs-CZ" sz="2800" dirty="0" err="1"/>
              <a:t>sprawie</a:t>
            </a:r>
            <a:r>
              <a:rPr lang="cs-CZ" sz="2800" dirty="0"/>
              <a:t>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cs-CZ" dirty="0" err="1"/>
              <a:t>Radio</a:t>
            </a:r>
            <a:r>
              <a:rPr lang="cs-CZ" dirty="0"/>
              <a:t> ZET         1990-2011              Janusz Weiss</a:t>
            </a:r>
          </a:p>
          <a:p>
            <a:pPr marL="0" indent="0" algn="ctr">
              <a:buNone/>
            </a:pPr>
            <a:r>
              <a:rPr lang="cs-CZ" dirty="0"/>
              <a:t>Každý den 13:20                     Od 2010 jen soboty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5100" dirty="0">
                <a:solidFill>
                  <a:srgbClr val="0070C0"/>
                </a:solidFill>
              </a:rPr>
              <a:t>Legrace z lidí </a:t>
            </a:r>
            <a:r>
              <a:rPr lang="cs-CZ" sz="5100" dirty="0" smtClean="0"/>
              <a:t>----------------------- </a:t>
            </a:r>
            <a:r>
              <a:rPr lang="cs-CZ" sz="5100" dirty="0">
                <a:solidFill>
                  <a:srgbClr val="C00000"/>
                </a:solidFill>
              </a:rPr>
              <a:t>konfrontace </a:t>
            </a:r>
            <a:r>
              <a:rPr lang="cs-CZ" sz="5100" dirty="0" err="1">
                <a:solidFill>
                  <a:srgbClr val="C00000"/>
                </a:solidFill>
              </a:rPr>
              <a:t>seriozních</a:t>
            </a:r>
            <a:r>
              <a:rPr lang="cs-CZ" sz="5100" dirty="0">
                <a:solidFill>
                  <a:srgbClr val="C00000"/>
                </a:solidFill>
              </a:rPr>
              <a:t> </a:t>
            </a:r>
            <a:r>
              <a:rPr lang="cs-CZ" sz="5100" dirty="0" smtClean="0">
                <a:solidFill>
                  <a:srgbClr val="C00000"/>
                </a:solidFill>
              </a:rPr>
              <a:t>problémů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prodej bezalkoholové vodky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Výroba sedla na pštrosa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Vyprání cirkusového stanu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Reklamace zrcadla, které prý odráží vzhůru nohama…</a:t>
            </a:r>
          </a:p>
          <a:p>
            <a:pPr marL="0" indent="0" algn="ctr">
              <a:buNone/>
            </a:pPr>
            <a:r>
              <a:rPr lang="cs-CZ" dirty="0" smtClean="0"/>
              <a:t>Posluchači se vztekají, že nedělá raději „něco pořádného“</a:t>
            </a:r>
          </a:p>
          <a:p>
            <a:pPr marL="0" indent="0" algn="r">
              <a:buNone/>
            </a:pPr>
            <a:r>
              <a:rPr lang="cs-CZ" dirty="0" smtClean="0">
                <a:solidFill>
                  <a:srgbClr val="C00000"/>
                </a:solidFill>
              </a:rPr>
              <a:t> zlatá </a:t>
            </a:r>
            <a:r>
              <a:rPr lang="cs-CZ" dirty="0">
                <a:solidFill>
                  <a:srgbClr val="C00000"/>
                </a:solidFill>
              </a:rPr>
              <a:t>karta </a:t>
            </a:r>
            <a:r>
              <a:rPr lang="cs-CZ" dirty="0" smtClean="0">
                <a:solidFill>
                  <a:srgbClr val="C00000"/>
                </a:solidFill>
              </a:rPr>
              <a:t>Orange</a:t>
            </a:r>
          </a:p>
          <a:p>
            <a:pPr marL="0" indent="0" algn="r">
              <a:buNone/>
            </a:pPr>
            <a:r>
              <a:rPr lang="cs-CZ" dirty="0" smtClean="0">
                <a:solidFill>
                  <a:srgbClr val="C00000"/>
                </a:solidFill>
              </a:rPr>
              <a:t>konec </a:t>
            </a:r>
            <a:r>
              <a:rPr lang="cs-CZ" dirty="0">
                <a:solidFill>
                  <a:srgbClr val="C00000"/>
                </a:solidFill>
              </a:rPr>
              <a:t>prodeje léků pro akvarijní rybky ve </a:t>
            </a:r>
            <a:r>
              <a:rPr lang="cs-CZ" dirty="0" smtClean="0">
                <a:solidFill>
                  <a:srgbClr val="C00000"/>
                </a:solidFill>
              </a:rPr>
              <a:t>zverimexech,</a:t>
            </a:r>
          </a:p>
          <a:p>
            <a:pPr marL="0" indent="0" algn="r">
              <a:buNone/>
            </a:pPr>
            <a:r>
              <a:rPr lang="cs-CZ" dirty="0" smtClean="0">
                <a:solidFill>
                  <a:srgbClr val="C00000"/>
                </a:solidFill>
              </a:rPr>
              <a:t>PR </a:t>
            </a:r>
            <a:r>
              <a:rPr lang="cs-CZ" dirty="0">
                <a:solidFill>
                  <a:srgbClr val="C00000"/>
                </a:solidFill>
              </a:rPr>
              <a:t>ministerstva spravedlnosti</a:t>
            </a:r>
            <a:r>
              <a:rPr lang="cs-CZ" dirty="0" smtClean="0">
                <a:solidFill>
                  <a:srgbClr val="C00000"/>
                </a:solidFill>
              </a:rPr>
              <a:t>…</a:t>
            </a:r>
          </a:p>
          <a:p>
            <a:pPr marL="0" indent="0" algn="ctr">
              <a:buNone/>
            </a:pPr>
            <a:r>
              <a:rPr lang="cs-CZ" dirty="0"/>
              <a:t>Posluchači se vztekají, že </a:t>
            </a:r>
            <a:r>
              <a:rPr lang="cs-CZ" dirty="0" smtClean="0"/>
              <a:t>dělá  </a:t>
            </a:r>
            <a:r>
              <a:rPr lang="cs-CZ" dirty="0"/>
              <a:t>„něco pořádného</a:t>
            </a:r>
            <a:r>
              <a:rPr lang="cs-CZ" dirty="0" smtClean="0"/>
              <a:t>“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i="1" dirty="0" smtClean="0"/>
              <a:t>„</a:t>
            </a:r>
            <a:r>
              <a:rPr lang="cs-CZ" i="1" dirty="0" err="1" smtClean="0"/>
              <a:t>Pierdoł</a:t>
            </a:r>
            <a:r>
              <a:rPr lang="cs-CZ" i="1" dirty="0" smtClean="0"/>
              <a:t> </a:t>
            </a:r>
            <a:r>
              <a:rPr lang="cs-CZ" i="1" dirty="0" err="1" smtClean="0"/>
              <a:t>się</a:t>
            </a:r>
            <a:r>
              <a:rPr lang="cs-CZ" i="1" dirty="0" smtClean="0"/>
              <a:t>, </a:t>
            </a:r>
            <a:r>
              <a:rPr lang="cs-CZ" i="1" dirty="0" err="1" smtClean="0"/>
              <a:t>Sławoń</a:t>
            </a:r>
            <a:r>
              <a:rPr lang="cs-CZ" i="1" dirty="0" smtClean="0"/>
              <a:t>..“</a:t>
            </a: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 algn="ctr">
              <a:buNone/>
            </a:pPr>
            <a:r>
              <a:rPr lang="pl-PL" i="1" dirty="0"/>
              <a:t>„Biuro poselskie Anny Grodzkiej. Dzwoni telefon. Posłanka odbiera i słyszy w słuchawce Janusza Weissa: </a:t>
            </a:r>
            <a:br>
              <a:rPr lang="pl-PL" i="1" dirty="0"/>
            </a:br>
            <a:r>
              <a:rPr lang="pl-PL" i="1" dirty="0"/>
              <a:t>- Dzwonię do pani/pana w bardzo nietypowej sprawie</a:t>
            </a:r>
            <a:r>
              <a:rPr lang="pl-PL" i="1" dirty="0" smtClean="0"/>
              <a:t>...”</a:t>
            </a:r>
          </a:p>
          <a:p>
            <a:pPr marL="0" indent="0" algn="ctr">
              <a:buNone/>
            </a:pPr>
            <a:endParaRPr lang="pl-PL" i="1" dirty="0"/>
          </a:p>
          <a:p>
            <a:pPr marL="0" indent="0" algn="ctr">
              <a:buNone/>
            </a:pPr>
            <a:r>
              <a:rPr lang="pl-PL" i="1" dirty="0" smtClean="0"/>
              <a:t>Alf: „This is the „Letterman Show” isn´t it?” --- „To Janusz Weiss, w nietypowej sprawie?”</a:t>
            </a: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24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/>
              <a:t>Reklama piwa EB z JEANEM RENO</a:t>
            </a:r>
            <a:r>
              <a:rPr lang="pl-PL" b="1" dirty="0" smtClean="0"/>
              <a:t>!!</a:t>
            </a:r>
            <a:endParaRPr lang="cs-CZ" dirty="0" smtClean="0">
              <a:hlinkClick r:id="rId2"/>
            </a:endParaRP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www.youtube.com/watch?v=gUjobqDc58s&amp;feature=related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MTV - 13.4.1994 – 1.pl reklama</a:t>
            </a:r>
          </a:p>
          <a:p>
            <a:pPr marL="0" indent="0">
              <a:buNone/>
            </a:pPr>
            <a:r>
              <a:rPr lang="cs-CZ" dirty="0" smtClean="0"/>
              <a:t>Paradox – na </a:t>
            </a:r>
            <a:r>
              <a:rPr lang="cs-CZ" dirty="0" err="1" smtClean="0"/>
              <a:t>pl</a:t>
            </a:r>
            <a:r>
              <a:rPr lang="cs-CZ" dirty="0" smtClean="0"/>
              <a:t> </a:t>
            </a:r>
            <a:r>
              <a:rPr lang="cs-CZ" dirty="0" err="1" smtClean="0"/>
              <a:t>tv</a:t>
            </a:r>
            <a:r>
              <a:rPr lang="cs-CZ" dirty="0" smtClean="0"/>
              <a:t> nebyly povoleny reklamy na alkohol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stovky tisíc $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Australané na severu – 27 </a:t>
            </a:r>
            <a:r>
              <a:rPr lang="cs-CZ" dirty="0"/>
              <a:t>milionů </a:t>
            </a:r>
            <a:r>
              <a:rPr lang="cs-CZ" dirty="0" smtClean="0"/>
              <a:t>$ - EB 1992</a:t>
            </a:r>
          </a:p>
          <a:p>
            <a:pPr marL="0" indent="0">
              <a:buNone/>
            </a:pPr>
            <a:r>
              <a:rPr lang="cs-CZ" dirty="0" smtClean="0"/>
              <a:t>logo – pštros a klokan</a:t>
            </a:r>
          </a:p>
          <a:p>
            <a:pPr marL="0" indent="0">
              <a:buNone/>
            </a:pPr>
            <a:r>
              <a:rPr lang="cs-CZ" dirty="0" err="1" smtClean="0"/>
              <a:t>Czas</a:t>
            </a:r>
            <a:r>
              <a:rPr lang="cs-CZ" dirty="0" smtClean="0"/>
              <a:t> na EB – 18-25</a:t>
            </a:r>
          </a:p>
          <a:p>
            <a:pPr marL="0" indent="0">
              <a:buNone/>
            </a:pPr>
            <a:r>
              <a:rPr lang="cs-CZ" dirty="0" smtClean="0"/>
              <a:t>Reklama na EB z roku 1995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http://www.youtube.com/watch?feature=endscreen&amp;NR=1&amp;v=DMhlFxG8nZE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12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1993 – Kluby EB</a:t>
            </a:r>
          </a:p>
          <a:p>
            <a:pPr marL="0" indent="0">
              <a:buNone/>
            </a:pPr>
            <a:r>
              <a:rPr lang="cs-CZ" dirty="0"/>
              <a:t>O 20% levnější než konkurence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1998 + </a:t>
            </a:r>
            <a:r>
              <a:rPr lang="cs-CZ" dirty="0" err="1"/>
              <a:t>Heineken</a:t>
            </a:r>
            <a:r>
              <a:rPr lang="cs-CZ" dirty="0"/>
              <a:t> --- Grupa </a:t>
            </a:r>
            <a:r>
              <a:rPr lang="cs-CZ" dirty="0" err="1"/>
              <a:t>Zywiec</a:t>
            </a:r>
            <a:r>
              <a:rPr lang="cs-CZ" dirty="0"/>
              <a:t> – strmý pád EB – špatné reklamní kampaně :</a:t>
            </a:r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dirty="0" err="1"/>
              <a:t>Zabronione</a:t>
            </a:r>
            <a:r>
              <a:rPr lang="cs-CZ" dirty="0"/>
              <a:t> od 1989. </a:t>
            </a:r>
            <a:r>
              <a:rPr lang="cs-CZ" dirty="0" err="1"/>
              <a:t>Dozwolone</a:t>
            </a:r>
            <a:r>
              <a:rPr lang="cs-CZ" dirty="0"/>
              <a:t> od 1993 roku. </a:t>
            </a:r>
            <a:r>
              <a:rPr lang="cs-CZ" dirty="0" err="1"/>
              <a:t>EB“</a:t>
            </a:r>
            <a:r>
              <a:rPr lang="cs-CZ" dirty="0" err="1">
                <a:hlinkClick r:id="rId2"/>
              </a:rPr>
              <a:t>http</a:t>
            </a:r>
            <a:r>
              <a:rPr lang="cs-CZ" dirty="0">
                <a:hlinkClick r:id="rId2"/>
              </a:rPr>
              <a:t>://www.youtube.com/watch?v=Jf0cYgVW5rA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dirty="0" err="1"/>
              <a:t>Zimowe</a:t>
            </a:r>
            <a:r>
              <a:rPr lang="cs-CZ" dirty="0"/>
              <a:t> </a:t>
            </a:r>
            <a:r>
              <a:rPr lang="cs-CZ" dirty="0" err="1"/>
              <a:t>grzanie</a:t>
            </a:r>
            <a:r>
              <a:rPr lang="cs-CZ" dirty="0"/>
              <a:t>“</a:t>
            </a:r>
          </a:p>
          <a:p>
            <a:pPr marL="0" indent="0">
              <a:buNone/>
            </a:pPr>
            <a:r>
              <a:rPr lang="cs-CZ" dirty="0"/>
              <a:t>--- nová reklamní agentura – změna loga, </a:t>
            </a:r>
            <a:r>
              <a:rPr lang="cs-CZ" dirty="0" err="1"/>
              <a:t>etykety</a:t>
            </a:r>
            <a:r>
              <a:rPr lang="cs-CZ" dirty="0"/>
              <a:t>, orientace na filmové fanoušky20-35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Jean Reno – 1.hvězda ze západu propagující </a:t>
            </a:r>
            <a:r>
              <a:rPr lang="cs-CZ" dirty="0" err="1"/>
              <a:t>pl</a:t>
            </a:r>
            <a:r>
              <a:rPr lang="cs-CZ" dirty="0"/>
              <a:t> produkt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Neúspěch – 2003 EB staženo z </a:t>
            </a:r>
            <a:r>
              <a:rPr lang="cs-CZ" dirty="0" err="1"/>
              <a:t>pl</a:t>
            </a:r>
            <a:r>
              <a:rPr lang="cs-CZ" dirty="0"/>
              <a:t> trhu – dodnes však oblíbeno v zahraničí (N - Němci, USA - polonia, Rus, Kan, VB)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1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/>
              <a:t>W połowie lat 90. EB było najlepiej sprzedającym się piwo w Polsce</a:t>
            </a:r>
            <a:r>
              <a:rPr lang="pl-PL" b="1" dirty="0" smtClean="0"/>
              <a:t>.</a:t>
            </a:r>
          </a:p>
          <a:p>
            <a:pPr marL="0" indent="0">
              <a:buNone/>
            </a:pPr>
            <a:r>
              <a:rPr lang="cs-CZ" b="1" dirty="0" smtClean="0"/>
              <a:t>(Gazeta.pl </a:t>
            </a:r>
            <a:r>
              <a:rPr lang="cs-CZ" dirty="0" smtClean="0"/>
              <a:t>09-06-2011)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Prý „nápoj těhotných žen“ – slabé, hodně perlivé, chuťově poměrně nevýrazné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www.facebook.com/FaniPiwaEB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68" y="2256602"/>
            <a:ext cx="16192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23" y="180231"/>
            <a:ext cx="39052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68" y="4077072"/>
            <a:ext cx="39052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Veronika Neničková, Přednášky o současném Polsku, podzim 2012, FfMU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2643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10798</TotalTime>
  <Words>2298</Words>
  <Application>Microsoft Office PowerPoint</Application>
  <PresentationFormat>Předvádění na obrazovce (4:3)</PresentationFormat>
  <Paragraphs>352</Paragraphs>
  <Slides>33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systému Office</vt:lpstr>
      <vt:lpstr>POLSKÉ KULTY 90.LET                 ………………..TRVAJÍ DODNES</vt:lpstr>
      <vt:lpstr>Prezentace aplikace PowerPoint</vt:lpstr>
      <vt:lpstr>Prezentace aplikace PowerPoint</vt:lpstr>
      <vt:lpstr>Babiczka z Chrzanowa</vt:lpstr>
      <vt:lpstr>Dzwonie do pani, pana w bardzo nietypowej sprawie…</vt:lpstr>
      <vt:lpstr>Dzwonie do pani, pana w bardzo nietypowej sprawie…</vt:lpstr>
      <vt:lpstr>EB</vt:lpstr>
      <vt:lpstr>Prezentace aplikace PowerPoint</vt:lpstr>
      <vt:lpstr>Prezentace aplikace PowerPoint</vt:lpstr>
      <vt:lpstr>Familiada</vt:lpstr>
      <vt:lpstr>Prezentace aplikace PowerPoint</vt:lpstr>
      <vt:lpstr>Jeż Jerzy nejzářnější kariéra polského komixu</vt:lpstr>
      <vt:lpstr>Prezentace aplikace PowerPoint</vt:lpstr>
      <vt:lpstr>Prezentace aplikace PowerPoint</vt:lpstr>
      <vt:lpstr>Prezentace aplikace PowerPoint</vt:lpstr>
      <vt:lpstr>Kiler (The Hitman)</vt:lpstr>
      <vt:lpstr>Prezentace aplikace PowerPoint</vt:lpstr>
      <vt:lpstr>Prezentace aplikace PowerPoint</vt:lpstr>
      <vt:lpstr>Prezentace aplikace PowerPoint</vt:lpstr>
      <vt:lpstr>Klan – pl „Dynastie“  přes 2300 epizod</vt:lpstr>
      <vt:lpstr>Prezentace aplikace PowerPoint</vt:lpstr>
      <vt:lpstr>Prezentace aplikace PowerPoint</vt:lpstr>
      <vt:lpstr>Prezentace aplikace PowerPoint</vt:lpstr>
      <vt:lpstr>Boguslaw Linda</vt:lpstr>
      <vt:lpstr>Prezentace aplikace PowerPoint</vt:lpstr>
      <vt:lpstr>Prezentace aplikace PowerPoint</vt:lpstr>
      <vt:lpstr>Prezentace aplikace PowerPoint</vt:lpstr>
      <vt:lpstr>Rezerwowe psy</vt:lpstr>
      <vt:lpstr>Makumba </vt:lpstr>
      <vt:lpstr>Prezentace aplikace PowerPoint</vt:lpstr>
      <vt:lpstr>ZDROJE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</dc:creator>
  <cp:lastModifiedBy>o</cp:lastModifiedBy>
  <cp:revision>98</cp:revision>
  <dcterms:created xsi:type="dcterms:W3CDTF">2012-04-11T22:35:52Z</dcterms:created>
  <dcterms:modified xsi:type="dcterms:W3CDTF">2012-11-05T22:03:54Z</dcterms:modified>
</cp:coreProperties>
</file>