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71" r:id="rId20"/>
    <p:sldId id="270" r:id="rId21"/>
    <p:sldId id="287" r:id="rId22"/>
    <p:sldId id="269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109" d="100"/>
          <a:sy n="109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2715-ACCC-4B80-B7B9-71C2E1623723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2FC69B2-6C78-44CC-B6FD-563CAED59E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F9533-A225-41E0-A5C2-EC9922249B9A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399B-9AD9-4B0F-84A6-5456A60B48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1E3B2-D137-418B-8344-1992DD268D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4670-ABBB-46F4-96A3-2983E35D9BFC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7CEC4-4EE8-4937-8B49-4D4EE26EAF6C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54DE7-E0A5-4184-BF85-4E678B472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03940-2CEE-482D-8DB7-A2F41F055A34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8392B9E-6365-4350-BD52-336A7B7C51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A2A83-3AA7-4603-AAA4-AE126F73CC1B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3B841-2DF3-41E3-A81E-65B4850901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9D268-7280-434B-BBC9-3200A8ADCFF7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6C7A90E-2836-468C-A8AF-DB6B526BE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E55B3-650B-4F14-A4E1-57C5E034CA88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2B3A9-D65C-4653-B979-7C4C53CAE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0E342-AD11-447A-BFD4-02199639364D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71EE39-3DBB-4ABF-9824-D6D8B4160F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E6C2E77-A06D-4986-A42C-72EF914613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BAEE1-A2C3-41D5-BCFE-234212BB9C75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35BAB-C316-413F-A9F7-6B1B07666C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62EE8-1DC1-4511-A3BA-261E4EB70544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3966B6B-6629-425D-A176-D98D69C6AA3F}" type="datetimeFigureOut">
              <a:rPr lang="cs-CZ"/>
              <a:pPr>
                <a:defRPr/>
              </a:pPr>
              <a:t>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158BBE-0B07-480E-BE71-B3BDF98704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35E2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DE6C3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CF6DA4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loquio.gulbenkian.pt/bib/sirius.exe/search" TargetMode="External"/><Relationship Id="rId2" Type="http://schemas.openxmlformats.org/officeDocument/2006/relationships/hyperlink" Target="http://www.bnportugal.p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etorliteafrica.letras.ufrj.br/mulemba/index.php" TargetMode="External"/><Relationship Id="rId5" Type="http://schemas.openxmlformats.org/officeDocument/2006/relationships/hyperlink" Target="http://www.teialiteraria.com.br/" TargetMode="External"/><Relationship Id="rId4" Type="http://schemas.openxmlformats.org/officeDocument/2006/relationships/hyperlink" Target="http://coloquio.gulbenkian.pt/bib/sirius.exe/do?decade&amp;d=20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berduvidas.com/" TargetMode="External"/><Relationship Id="rId2" Type="http://schemas.openxmlformats.org/officeDocument/2006/relationships/hyperlink" Target="http://www.dicio.com.b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elportal/estud/ff/js07/informace/materialy/pages/citace_opora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a.uportu.pt/siaa/Regulamentos/Normas_Portuguesas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908175" y="2819400"/>
            <a:ext cx="5327650" cy="1041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PSANÍ ODBORNÉ PRÁCE v PORTUGAL</a:t>
            </a:r>
            <a:r>
              <a:rPr lang="cs-CZ" dirty="0" smtClean="0"/>
              <a:t>Š</a:t>
            </a:r>
            <a:r>
              <a:rPr lang="pt-PT" dirty="0" smtClean="0"/>
              <a:t>TIN</a:t>
            </a:r>
            <a:r>
              <a:rPr lang="cs-CZ" dirty="0" smtClean="0"/>
              <a:t>Ě (praktický kurz pro studenty Bc. cyklu)</a:t>
            </a:r>
            <a:endParaRPr lang="cs-CZ" dirty="0"/>
          </a:p>
        </p:txBody>
      </p:sp>
      <p:sp>
        <p:nvSpPr>
          <p:cNvPr id="13314" name="Nadpis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03313"/>
          </a:xfrm>
        </p:spPr>
        <p:txBody>
          <a:bodyPr/>
          <a:lstStyle/>
          <a:p>
            <a:r>
              <a:rPr lang="cs-CZ" smtClean="0"/>
              <a:t>Praktická portugalština I</a:t>
            </a:r>
          </a:p>
        </p:txBody>
      </p:sp>
      <p:pic>
        <p:nvPicPr>
          <p:cNvPr id="13315" name="Picture 2" descr="Z:\prace\opvk\loga\loga\plna-verze\opvk_mu_rgb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5157788"/>
            <a:ext cx="530701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příklady – a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Autor pessoa física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LIMA, Adriana Flávia Santos de Oliveira.  Pré-escola e alfabetização:  uma proposta baseada em Paulo Freire e Jean Piaget.  2. ed.  Petrópolis:  Vozes,  1986.  228  p.  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LÜDKE, Menga; MEDIANO, Zélia (coords.). Avaliação na escola de 1º Grau: uma análise sociológica. 6. ed. Campinas: Papirus, 2001.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příklady – b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r>
              <a:rPr lang="cs-CZ" sz="1300" dirty="0" smtClean="0"/>
              <a:t>  </a:t>
            </a:r>
            <a:endParaRPr lang="cs-CZ" sz="1300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Até três autores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LAKATOS, Eva Maria; MARCONI, Marina de Andrade.  Metodologia científica. 2. ed. São Paulo:  Atlas, 1991. 231 p. 54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b="1" smtClean="0"/>
              <a:t>Mais de três autores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OLIVEIRA, Armando Serafim et al.  Introdução ao pensamento  filosófico.  3. ed.  São Paulo:  Loyola,  1985.  211 p.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příklady – c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Repetição de nome de autor:</a:t>
            </a:r>
          </a:p>
          <a:p>
            <a:pPr>
              <a:buFont typeface="Wingdings 2" pitchFamily="18" charset="2"/>
              <a:buNone/>
            </a:pPr>
            <a:endParaRPr lang="cs-CZ" sz="2000" b="1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LIMA, Adriana Flávia Santos de Oliveira.  Pré-escola e alfabetização:  uma proposta baseada em Paulo Freire e Jean Piaget.  2. ed.  Petrópolis:  Vozes,  1986.  228  p.  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______ . Avaliação escolar: julgamento x construção. Petrópolis:  Vozes,  1994.  168 p.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b="1" smtClean="0"/>
              <a:t>Sem nome do autor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O pensamento vivo de Nietzsche.  São Paulo:  Martin Claret,  1991.  110  p.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příklady – d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Dissertação / Tese: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BELLO, José Luiz de Paiva.  Lauro de Oliveira  Lima:  um educador brasileiro.  Vitória,  1995.  210  p.  Dissertação  (Mestrado em Educação) - Programa de Pós-Graduação em  Educação - PPGE,  Universidade Federal do Espírito Santo,  1995. 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b="1" smtClean="0"/>
              <a:t>Autor corporativo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UNIVERSIDADE FEDERAL DO ESPÍRITO SANTO.  Programa de Pós-Graduação  em  Educação / PPGE-UFES.  Avaliação educacional:  necessidades e tendências.  Vitória,  PPGE/UFES,  1984.  143  p.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příklady – e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O autor do capítulo citado é também autor da obra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LIMA, Lauro de Oliveira,  Ativação dos processos didáticos na escola secundária.  Rio de Janeiro:  Forense-Universitária,  1976.  cap. 12,  p. 213-234:  A escola secundária  moderna:  organização,  métodos e processos.  55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b="1" smtClean="0"/>
              <a:t>O autor do capítulo citado não é o autor da obra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HORTA, José Silvério Baía.  Planejamento educacional.  In:  MENDES,  Dumerval  Trigueiro (org.).  Filosofia da Educação Brasileira.  Rio de Janeiro:  Civilização  Brasileira,  1991.  p. 195-239.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smtClean="0">
                <a:solidFill>
                  <a:srgbClr val="C35E2E"/>
                </a:solidFill>
              </a:rPr>
              <a:t>náležitosti bibl. záznamu –periodikum</a:t>
            </a:r>
            <a:br>
              <a:rPr lang="cs-CZ" sz="2400" smtClean="0">
                <a:solidFill>
                  <a:srgbClr val="C35E2E"/>
                </a:solidFill>
              </a:rPr>
            </a:br>
            <a:r>
              <a:rPr lang="cs-CZ" sz="1300" smtClean="0">
                <a:solidFill>
                  <a:srgbClr val="C35E2E"/>
                </a:solidFill>
              </a:rPr>
              <a:t>(viz BELLO, José Luís Paiva. </a:t>
            </a:r>
            <a:r>
              <a:rPr lang="cs-CZ" sz="1300" i="1" smtClean="0">
                <a:solidFill>
                  <a:srgbClr val="C35E2E"/>
                </a:solidFill>
              </a:rPr>
              <a:t>Viz P1 )</a:t>
            </a:r>
            <a:endParaRPr lang="cs-CZ" sz="1300" smtClean="0">
              <a:solidFill>
                <a:srgbClr val="C35E2E"/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a - Autor(es) do artigo:  </a:t>
            </a:r>
          </a:p>
          <a:p>
            <a:r>
              <a:rPr lang="cs-CZ" smtClean="0"/>
              <a:t>b - Título do artigo:  </a:t>
            </a:r>
          </a:p>
          <a:p>
            <a:r>
              <a:rPr lang="cs-CZ" smtClean="0"/>
              <a:t>c - Título da revista:  </a:t>
            </a:r>
          </a:p>
          <a:p>
            <a:r>
              <a:rPr lang="cs-CZ" smtClean="0"/>
              <a:t>d - Local da publicação:  </a:t>
            </a:r>
          </a:p>
          <a:p>
            <a:r>
              <a:rPr lang="cs-CZ" smtClean="0"/>
              <a:t>e - Editor:  </a:t>
            </a:r>
          </a:p>
          <a:p>
            <a:r>
              <a:rPr lang="cs-CZ" smtClean="0"/>
              <a:t>f - Indicação do volume:  </a:t>
            </a:r>
          </a:p>
          <a:p>
            <a:r>
              <a:rPr lang="cs-CZ" smtClean="0"/>
              <a:t>g - Indicação do número ou fascículo:  </a:t>
            </a:r>
          </a:p>
          <a:p>
            <a:r>
              <a:rPr lang="cs-CZ" smtClean="0"/>
              <a:t>h - Indicação de página inicial e final do artigo:  </a:t>
            </a:r>
          </a:p>
          <a:p>
            <a:r>
              <a:rPr lang="cs-CZ" smtClean="0"/>
              <a:t>i - Data: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Příklady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r>
              <a:rPr lang="cs-CZ" sz="1300" dirty="0" smtClean="0"/>
              <a:t> </a:t>
            </a:r>
            <a:endParaRPr lang="cs-CZ" sz="1300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Artigo de um autor: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BORTOLETTO,  Marisa Cintra.  O que é ser mãe?  A evolução da condição feminina  na maternidade através dos tempos.  Viver Psicologia,  São Paulo,  v. I,  n. 3,   p. 25-27,  out.  1992.  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Observação: No caso de mais de um autor, segue-se a mesma regra das referências dos livros.</a:t>
            </a:r>
          </a:p>
          <a:p>
            <a:endParaRPr lang="cs-CZ" smtClean="0"/>
          </a:p>
          <a:p>
            <a:pPr>
              <a:buFont typeface="Wingdings 2" pitchFamily="18" charset="2"/>
              <a:buNone/>
            </a:pPr>
            <a:r>
              <a:rPr lang="cs-CZ" sz="2000" b="1" smtClean="0"/>
              <a:t>Artigo de jornal não assinado </a:t>
            </a:r>
            <a:r>
              <a:rPr lang="cs-CZ" sz="2000" smtClean="0"/>
              <a:t>(sem nome de autor):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MULHERES têm que seguir código rígido.  O Globo,  Rio de Janeiro,  1 caderno,  p. 40, 31 jan. 1993.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další příklady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b="1" dirty="0" err="1" smtClean="0"/>
              <a:t>Dicionário</a:t>
            </a:r>
            <a:r>
              <a:rPr lang="cs-CZ" sz="2000" b="1" dirty="0" smtClean="0"/>
              <a:t>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err="1" smtClean="0"/>
              <a:t>Educação</a:t>
            </a:r>
            <a:r>
              <a:rPr lang="cs-CZ" sz="2000" dirty="0" smtClean="0"/>
              <a:t>.  In:  FERREIRA, </a:t>
            </a:r>
            <a:r>
              <a:rPr lang="cs-CZ" sz="2000" dirty="0" err="1" smtClean="0"/>
              <a:t>Aurélio</a:t>
            </a:r>
            <a:r>
              <a:rPr lang="cs-CZ" sz="2000" dirty="0" smtClean="0"/>
              <a:t> </a:t>
            </a:r>
            <a:r>
              <a:rPr lang="cs-CZ" sz="2000" dirty="0" err="1" smtClean="0"/>
              <a:t>Buarque</a:t>
            </a:r>
            <a:r>
              <a:rPr lang="cs-CZ" sz="2000" dirty="0" smtClean="0"/>
              <a:t> de </a:t>
            </a:r>
            <a:r>
              <a:rPr lang="cs-CZ" sz="2000" dirty="0" err="1" smtClean="0"/>
              <a:t>Holanda</a:t>
            </a:r>
            <a:r>
              <a:rPr lang="cs-CZ" sz="2000" dirty="0" smtClean="0"/>
              <a:t>.  </a:t>
            </a:r>
            <a:r>
              <a:rPr lang="cs-CZ" sz="2000" dirty="0" err="1" smtClean="0"/>
              <a:t>Minidicionário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</a:t>
            </a:r>
            <a:r>
              <a:rPr lang="cs-CZ" sz="2000" dirty="0" err="1" smtClean="0"/>
              <a:t>língua</a:t>
            </a:r>
            <a:r>
              <a:rPr lang="cs-CZ" sz="2000" dirty="0" smtClean="0"/>
              <a:t>  </a:t>
            </a:r>
            <a:r>
              <a:rPr lang="cs-CZ" sz="2000" dirty="0" err="1" smtClean="0"/>
              <a:t>portuguesa</a:t>
            </a:r>
            <a:r>
              <a:rPr lang="cs-CZ" sz="2000" dirty="0" smtClean="0"/>
              <a:t>. 2. </a:t>
            </a:r>
            <a:r>
              <a:rPr lang="cs-CZ" sz="2000" dirty="0" err="1" smtClean="0"/>
              <a:t>ed</a:t>
            </a:r>
            <a:r>
              <a:rPr lang="cs-CZ" sz="2000" dirty="0" smtClean="0"/>
              <a:t>.  Rio de </a:t>
            </a:r>
            <a:r>
              <a:rPr lang="cs-CZ" sz="2000" dirty="0" err="1" smtClean="0"/>
              <a:t>Janeiro</a:t>
            </a:r>
            <a:r>
              <a:rPr lang="cs-CZ" sz="2000" dirty="0" smtClean="0"/>
              <a:t>:  Nova </a:t>
            </a:r>
            <a:r>
              <a:rPr lang="cs-CZ" sz="2000" dirty="0" err="1" smtClean="0"/>
              <a:t>Fronteira</a:t>
            </a:r>
            <a:r>
              <a:rPr lang="cs-CZ" sz="2000" dirty="0" smtClean="0"/>
              <a:t>,  1988.  p. 185.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b="1" dirty="0" err="1" smtClean="0"/>
              <a:t>Enciclopédia</a:t>
            </a:r>
            <a:r>
              <a:rPr lang="cs-CZ" sz="2000" dirty="0" smtClean="0"/>
              <a:t>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err="1" smtClean="0"/>
              <a:t>Divórcio</a:t>
            </a:r>
            <a:r>
              <a:rPr lang="cs-CZ" sz="2000" dirty="0" smtClean="0"/>
              <a:t>.  In:  </a:t>
            </a:r>
            <a:r>
              <a:rPr lang="cs-CZ" sz="2000" dirty="0" err="1" smtClean="0"/>
              <a:t>Enciclopédia</a:t>
            </a:r>
            <a:r>
              <a:rPr lang="cs-CZ" sz="2000" dirty="0" smtClean="0"/>
              <a:t> </a:t>
            </a:r>
            <a:r>
              <a:rPr lang="cs-CZ" sz="2000" dirty="0" err="1" smtClean="0"/>
              <a:t>Saraiva</a:t>
            </a:r>
            <a:r>
              <a:rPr lang="cs-CZ" sz="2000" dirty="0" smtClean="0"/>
              <a:t> de </a:t>
            </a:r>
            <a:r>
              <a:rPr lang="cs-CZ" sz="2000" dirty="0" err="1" smtClean="0"/>
              <a:t>Direito</a:t>
            </a:r>
            <a:r>
              <a:rPr lang="cs-CZ" sz="2000" dirty="0" smtClean="0"/>
              <a:t>.  </a:t>
            </a:r>
            <a:r>
              <a:rPr lang="cs-CZ" sz="2000" dirty="0" err="1" smtClean="0"/>
              <a:t>São</a:t>
            </a:r>
            <a:r>
              <a:rPr lang="cs-CZ" sz="2000" dirty="0" smtClean="0"/>
              <a:t> Paulo:  </a:t>
            </a:r>
            <a:r>
              <a:rPr lang="cs-CZ" sz="2000" dirty="0" err="1" smtClean="0"/>
              <a:t>Saraiva</a:t>
            </a:r>
            <a:r>
              <a:rPr lang="cs-CZ" sz="2000" dirty="0" smtClean="0"/>
              <a:t>,  1977.  v. 29,  p. 107-162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b="1" dirty="0" smtClean="0"/>
              <a:t>Internet</a:t>
            </a:r>
            <a:r>
              <a:rPr lang="cs-CZ" sz="2000" dirty="0" smtClean="0"/>
              <a:t>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BARBOSA, </a:t>
            </a:r>
            <a:r>
              <a:rPr lang="cs-CZ" sz="2000" dirty="0" err="1" smtClean="0"/>
              <a:t>Lucia</a:t>
            </a:r>
            <a:r>
              <a:rPr lang="cs-CZ" sz="2000" dirty="0" smtClean="0"/>
              <a:t> </a:t>
            </a:r>
            <a:r>
              <a:rPr lang="cs-CZ" sz="2000" dirty="0" err="1" smtClean="0"/>
              <a:t>Martins</a:t>
            </a:r>
            <a:r>
              <a:rPr lang="cs-CZ" sz="2000" dirty="0" smtClean="0"/>
              <a:t> 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al</a:t>
            </a:r>
            <a:r>
              <a:rPr lang="cs-CZ" sz="2000" dirty="0" smtClean="0"/>
              <a:t>. A </a:t>
            </a:r>
            <a:r>
              <a:rPr lang="cs-CZ" sz="2000" dirty="0" err="1" smtClean="0"/>
              <a:t>representação</a:t>
            </a:r>
            <a:r>
              <a:rPr lang="cs-CZ" sz="2000" dirty="0" smtClean="0"/>
              <a:t> </a:t>
            </a:r>
            <a:r>
              <a:rPr lang="cs-CZ" sz="2000" dirty="0" err="1" smtClean="0"/>
              <a:t>social</a:t>
            </a:r>
            <a:r>
              <a:rPr lang="cs-CZ" sz="2000" dirty="0" smtClean="0"/>
              <a:t> do </a:t>
            </a:r>
            <a:r>
              <a:rPr lang="cs-CZ" sz="2000" dirty="0" err="1" smtClean="0"/>
              <a:t>professor</a:t>
            </a:r>
            <a:r>
              <a:rPr lang="cs-CZ" sz="2000" dirty="0" smtClean="0"/>
              <a:t> sob o </a:t>
            </a:r>
            <a:r>
              <a:rPr lang="cs-CZ" sz="2000" dirty="0" err="1" smtClean="0"/>
              <a:t>ponto</a:t>
            </a:r>
            <a:r>
              <a:rPr lang="cs-CZ" sz="2000" dirty="0" smtClean="0"/>
              <a:t> de vista do </a:t>
            </a:r>
            <a:r>
              <a:rPr lang="cs-CZ" sz="2000" dirty="0" err="1" smtClean="0"/>
              <a:t>aluno</a:t>
            </a:r>
            <a:r>
              <a:rPr lang="cs-CZ" sz="2000" dirty="0" smtClean="0"/>
              <a:t>. </a:t>
            </a:r>
            <a:r>
              <a:rPr lang="cs-CZ" sz="2000" dirty="0" err="1" smtClean="0"/>
              <a:t>Revista</a:t>
            </a:r>
            <a:r>
              <a:rPr lang="cs-CZ" sz="2000" dirty="0" smtClean="0"/>
              <a:t> </a:t>
            </a:r>
            <a:r>
              <a:rPr lang="cs-CZ" sz="2000" dirty="0" err="1" smtClean="0"/>
              <a:t>Aprender</a:t>
            </a:r>
            <a:r>
              <a:rPr lang="cs-CZ" sz="2000" dirty="0" smtClean="0"/>
              <a:t> </a:t>
            </a:r>
            <a:r>
              <a:rPr lang="cs-CZ" sz="2000" dirty="0" err="1" smtClean="0"/>
              <a:t>Virtual</a:t>
            </a:r>
            <a:r>
              <a:rPr lang="cs-CZ" sz="2000" dirty="0" smtClean="0"/>
              <a:t>, </a:t>
            </a:r>
            <a:r>
              <a:rPr lang="cs-CZ" sz="2000" dirty="0" err="1" smtClean="0"/>
              <a:t>Marília</a:t>
            </a:r>
            <a:r>
              <a:rPr lang="cs-CZ" sz="2000" dirty="0" smtClean="0"/>
              <a:t>, </a:t>
            </a:r>
            <a:r>
              <a:rPr lang="cs-CZ" sz="2000" dirty="0" err="1" smtClean="0"/>
              <a:t>dez</a:t>
            </a:r>
            <a:r>
              <a:rPr lang="cs-CZ" sz="2000" dirty="0" smtClean="0"/>
              <a:t>. 2003. </a:t>
            </a:r>
            <a:r>
              <a:rPr lang="cs-CZ" sz="2000" dirty="0" err="1" smtClean="0"/>
              <a:t>Disponível</a:t>
            </a:r>
            <a:r>
              <a:rPr lang="cs-CZ" sz="2000" dirty="0" smtClean="0"/>
              <a:t> </a:t>
            </a:r>
            <a:r>
              <a:rPr lang="cs-CZ" sz="2000" dirty="0" err="1" smtClean="0"/>
              <a:t>em</a:t>
            </a:r>
            <a:r>
              <a:rPr lang="cs-CZ" sz="2000" dirty="0" smtClean="0"/>
              <a:t>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&lt;http://www.</a:t>
            </a:r>
            <a:r>
              <a:rPr lang="cs-CZ" sz="2000" dirty="0" err="1" smtClean="0"/>
              <a:t>aprendervirtual.com</a:t>
            </a:r>
            <a:r>
              <a:rPr lang="cs-CZ" sz="2000" dirty="0" smtClean="0"/>
              <a:t>/</a:t>
            </a:r>
            <a:r>
              <a:rPr lang="cs-CZ" sz="2000" dirty="0" err="1" smtClean="0"/>
              <a:t>ver</a:t>
            </a:r>
            <a:r>
              <a:rPr lang="cs-CZ" sz="2000" dirty="0" smtClean="0"/>
              <a:t>_</a:t>
            </a:r>
            <a:r>
              <a:rPr lang="cs-CZ" sz="2000" dirty="0" err="1" smtClean="0"/>
              <a:t>noticia.php</a:t>
            </a:r>
            <a:r>
              <a:rPr lang="cs-CZ" sz="2000" dirty="0" smtClean="0"/>
              <a:t>?</a:t>
            </a:r>
            <a:r>
              <a:rPr lang="cs-CZ" sz="2000" dirty="0" err="1" smtClean="0"/>
              <a:t>codigo</a:t>
            </a:r>
            <a:r>
              <a:rPr lang="cs-CZ" sz="2000" dirty="0" smtClean="0"/>
              <a:t>=32&gt;. </a:t>
            </a:r>
            <a:r>
              <a:rPr lang="cs-CZ" sz="2000" dirty="0" err="1" smtClean="0"/>
              <a:t>Acesso</a:t>
            </a:r>
            <a:r>
              <a:rPr lang="cs-CZ" sz="2000" dirty="0" smtClean="0"/>
              <a:t> </a:t>
            </a:r>
            <a:r>
              <a:rPr lang="cs-CZ" sz="2000" dirty="0" err="1" smtClean="0"/>
              <a:t>em</a:t>
            </a:r>
            <a:r>
              <a:rPr lang="cs-CZ" sz="2000" dirty="0" smtClean="0"/>
              <a:t>: 2 </a:t>
            </a:r>
            <a:r>
              <a:rPr lang="cs-CZ" sz="2000" dirty="0" err="1" smtClean="0"/>
              <a:t>fev</a:t>
            </a:r>
            <a:r>
              <a:rPr lang="cs-CZ" sz="2000" dirty="0" smtClean="0"/>
              <a:t>. 2004.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další příklady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3072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smtClean="0"/>
              <a:t>Filme</a:t>
            </a:r>
            <a:r>
              <a:rPr lang="cs-CZ" sz="2000" smtClean="0"/>
              <a:t>: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 algn="just">
              <a:buFont typeface="Wingdings 2" pitchFamily="18" charset="2"/>
              <a:buNone/>
            </a:pPr>
            <a:r>
              <a:rPr lang="cs-CZ" sz="2000" smtClean="0"/>
              <a:t>A MISSÃO. Direção: Roland Joffé. Produção: David Putnam. Intérpretes: Jeremy Irons; Robert de Niro; Liam Neeson; Aidan Quinn. Roteiro: Robert Bold. Trilha sonora: Ennio Morricone</a:t>
            </a:r>
            <a:r>
              <a:rPr lang="cs-CZ" sz="2000" smtClean="0">
                <a:latin typeface="Arial" charset="0"/>
              </a:rPr>
              <a:t>, </a:t>
            </a:r>
            <a:r>
              <a:rPr lang="cs-CZ" sz="2000" smtClean="0"/>
              <a:t>Goldcrest Films, 1986. 1 DVD (121 min), son.,color. 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bibliografie: náhled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600" smtClean="0"/>
              <a:t>ASSOCIAÇÃO BRASILEIRA DE NORMAS TÉCNICAS - ABNT. Abreviação na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descrição bibliográfica. NBR 10522. Rio de Janeiro, out. 1988.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________. Entradas para nomes de língua portuguesa em registros bibliográficos. NBR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10523. Rio de Janeiro, out. 1988.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________. Resumos. NBR 6028. Rio de Janeiro, maio 1990.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________. Apresentação de publicações oficiais. NBR 13031. Rio de Janeiro, set. 1993.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________. Referências bibliográficas. NBR 6023. Rio de Janeiro, ago. 2000.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________. Apresentação de citações em documentos. NBR 10520. Rio de Janeiro, jul.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2001.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________. Trabalhos acadêmicos - Apresentação. NBR 14724. Rio de Janeiro, jul. 2001. </a:t>
            </a:r>
          </a:p>
          <a:p>
            <a:pPr>
              <a:buFont typeface="Wingdings 2" pitchFamily="18" charset="2"/>
              <a:buNone/>
            </a:pPr>
            <a:r>
              <a:rPr lang="cs-CZ" sz="1600" smtClean="0"/>
              <a:t>COSENZA, Gilse. Universitárias.  Revista Presença Mulher,  São Paulo, v. 6,  n. 24,  p. 6-7,  jan./fev./mar.,  1993.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knihovny (FF MU, MZK, - meziknihovní výpůjčky – 14,- / 150,- Kč článek, 50,-/300,- Kč kniha)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err="1" smtClean="0">
                <a:hlinkClick r:id="rId2"/>
              </a:rPr>
              <a:t>Biblioteca</a:t>
            </a:r>
            <a:r>
              <a:rPr lang="cs-CZ" sz="2000" dirty="0" smtClean="0">
                <a:hlinkClick r:id="rId2"/>
              </a:rPr>
              <a:t> </a:t>
            </a:r>
            <a:r>
              <a:rPr lang="cs-CZ" sz="2000" dirty="0" err="1" smtClean="0">
                <a:hlinkClick r:id="rId2"/>
              </a:rPr>
              <a:t>Nacional</a:t>
            </a:r>
            <a:r>
              <a:rPr lang="cs-CZ" sz="2000" dirty="0" smtClean="0">
                <a:hlinkClick r:id="rId2"/>
              </a:rPr>
              <a:t> de Portugal: http://www.</a:t>
            </a:r>
            <a:r>
              <a:rPr lang="cs-CZ" sz="2000" dirty="0" err="1" smtClean="0">
                <a:hlinkClick r:id="rId2"/>
              </a:rPr>
              <a:t>bnportugal.pt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smtClean="0"/>
              <a:t>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doporučená místní odborná periodika (</a:t>
            </a:r>
            <a:r>
              <a:rPr lang="cs-CZ" sz="2000" i="1" dirty="0" err="1" smtClean="0"/>
              <a:t>Études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Romanes</a:t>
            </a:r>
            <a:r>
              <a:rPr lang="cs-CZ" sz="2000" i="1" dirty="0" smtClean="0"/>
              <a:t> de Brno</a:t>
            </a:r>
            <a:r>
              <a:rPr lang="cs-CZ" sz="2000" dirty="0" smtClean="0"/>
              <a:t>, FF MU, </a:t>
            </a:r>
            <a:r>
              <a:rPr lang="cs-CZ" sz="2000" i="1" dirty="0" smtClean="0"/>
              <a:t>Svět literatury</a:t>
            </a:r>
            <a:r>
              <a:rPr lang="cs-CZ" sz="2000" dirty="0" smtClean="0"/>
              <a:t>, FF UK, </a:t>
            </a:r>
            <a:r>
              <a:rPr lang="cs-CZ" sz="2000" i="1" dirty="0" err="1" smtClean="0"/>
              <a:t>Romanica</a:t>
            </a:r>
            <a:r>
              <a:rPr lang="cs-CZ" sz="2000" dirty="0" smtClean="0"/>
              <a:t>, FF UP, Host)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doporučená zahraniční odborná periodika: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 </a:t>
            </a:r>
            <a:r>
              <a:rPr lang="cs-CZ" sz="2000" i="1" dirty="0" err="1" smtClean="0"/>
              <a:t>Jornal</a:t>
            </a:r>
            <a:r>
              <a:rPr lang="cs-CZ" sz="2000" i="1" dirty="0" smtClean="0"/>
              <a:t> de </a:t>
            </a:r>
            <a:r>
              <a:rPr lang="cs-CZ" sz="2000" i="1" dirty="0" err="1" smtClean="0"/>
              <a:t>Letras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Artes</a:t>
            </a:r>
            <a:r>
              <a:rPr lang="cs-CZ" sz="2000" i="1" dirty="0" smtClean="0"/>
              <a:t> e </a:t>
            </a:r>
            <a:r>
              <a:rPr lang="cs-CZ" sz="2000" i="1" dirty="0" err="1" smtClean="0"/>
              <a:t>Ideias</a:t>
            </a:r>
            <a:endParaRPr lang="cs-CZ" sz="2000" i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http://www.</a:t>
            </a:r>
            <a:r>
              <a:rPr lang="cs-CZ" sz="2000" b="1" dirty="0" err="1" smtClean="0"/>
              <a:t>infopedia.pt</a:t>
            </a:r>
            <a:r>
              <a:rPr lang="cs-CZ" sz="2000" b="1" dirty="0" smtClean="0"/>
              <a:t>/$</a:t>
            </a:r>
            <a:r>
              <a:rPr lang="cs-CZ" sz="2000" b="1" dirty="0" err="1" smtClean="0"/>
              <a:t>jl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jornal</a:t>
            </a:r>
            <a:r>
              <a:rPr lang="cs-CZ" sz="2000" b="1" dirty="0" smtClean="0"/>
              <a:t>-de-</a:t>
            </a:r>
            <a:r>
              <a:rPr lang="cs-CZ" sz="2000" b="1" dirty="0" err="1" smtClean="0"/>
              <a:t>letras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artes</a:t>
            </a:r>
            <a:r>
              <a:rPr lang="cs-CZ" sz="2000" b="1" dirty="0" smtClean="0"/>
              <a:t>-e-</a:t>
            </a:r>
            <a:r>
              <a:rPr lang="cs-CZ" sz="2000" b="1" dirty="0" err="1" smtClean="0"/>
              <a:t>ideias</a:t>
            </a:r>
            <a:r>
              <a:rPr lang="cs-CZ" sz="2000" b="1" dirty="0" smtClean="0"/>
              <a:t>&gt;</a:t>
            </a:r>
            <a:endParaRPr lang="cs-CZ" sz="2000" i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 </a:t>
            </a:r>
            <a:r>
              <a:rPr lang="cs-CZ" sz="2000" b="1" i="1" dirty="0" err="1" smtClean="0"/>
              <a:t>Colóquio</a:t>
            </a:r>
            <a:r>
              <a:rPr lang="cs-CZ" sz="2000" b="1" i="1" dirty="0" smtClean="0"/>
              <a:t>/</a:t>
            </a:r>
            <a:r>
              <a:rPr lang="cs-CZ" sz="2000" b="1" i="1" dirty="0" err="1" smtClean="0"/>
              <a:t>Letras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Gulbenkian</a:t>
            </a:r>
            <a:r>
              <a:rPr lang="cs-CZ" sz="2000" b="1" i="1" dirty="0" smtClean="0"/>
              <a:t> 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i="1" dirty="0" smtClean="0"/>
              <a:t>hledání  </a:t>
            </a:r>
            <a:r>
              <a:rPr lang="cs-CZ" sz="2000" dirty="0" smtClean="0">
                <a:hlinkClick r:id="rId3"/>
              </a:rPr>
              <a:t>http://coloquio.gulbenkian.pt/bib/sirius.exe/search</a:t>
            </a: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i="1" dirty="0" smtClean="0"/>
              <a:t>přehled </a:t>
            </a:r>
            <a:r>
              <a:rPr lang="cs-CZ" sz="2000" dirty="0" smtClean="0">
                <a:hlinkClick r:id="rId4"/>
              </a:rPr>
              <a:t>http://coloquio.gulbenkian.pt/bib/sirius.exe/do?decade&amp;d=201</a:t>
            </a: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 </a:t>
            </a:r>
            <a:r>
              <a:rPr lang="cs-CZ" sz="2000" b="1" dirty="0" smtClean="0">
                <a:hlinkClick r:id="rId5"/>
              </a:rPr>
              <a:t>www.</a:t>
            </a:r>
            <a:r>
              <a:rPr lang="cs-CZ" sz="2000" b="1" dirty="0" err="1" smtClean="0">
                <a:hlinkClick r:id="rId5"/>
              </a:rPr>
              <a:t>teialiteraria.com.br</a:t>
            </a: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err="1" smtClean="0">
                <a:hlinkClick r:id="rId6"/>
              </a:rPr>
              <a:t>Mulemba</a:t>
            </a:r>
            <a:r>
              <a:rPr lang="cs-CZ" sz="2000" b="1" dirty="0" smtClean="0">
                <a:hlinkClick r:id="rId6"/>
              </a:rPr>
              <a:t> http://setorliteafrica.letras.ufrj.br/mulemba/index.php</a:t>
            </a:r>
            <a:endParaRPr lang="cs-CZ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Kartotéka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</a:t>
            </a:r>
            <a:endParaRPr lang="cs-CZ" sz="1300" dirty="0"/>
          </a:p>
        </p:txBody>
      </p:sp>
      <p:sp>
        <p:nvSpPr>
          <p:cNvPr id="3277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Viz Bello, s. 33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domácí úkol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cs-CZ" smtClean="0"/>
              <a:t>vytvořit základní bibliografii k vybranému tématu (min. 10 položek)</a:t>
            </a:r>
          </a:p>
          <a:p>
            <a:pPr algn="just"/>
            <a:r>
              <a:rPr lang="cs-CZ" smtClean="0"/>
              <a:t>začít pročítat 1 pramen (jedná-li se o knižní publikaci), anebo 3 bibl. položky (jedná-li se o články), po přečtení připravit 1 bibl. lístek (kniha), </a:t>
            </a:r>
            <a:r>
              <a:rPr lang="cs-CZ" smtClean="0">
                <a:latin typeface="Times New Roman" pitchFamily="18" charset="0"/>
              </a:rPr>
              <a:t>2</a:t>
            </a:r>
            <a:r>
              <a:rPr lang="cs-CZ" smtClean="0"/>
              <a:t> bibl. lístky (články)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solidFill>
                <a:srgbClr val="C35E2E"/>
              </a:solidFill>
            </a:endParaRPr>
          </a:p>
        </p:txBody>
      </p:sp>
      <p:pic>
        <p:nvPicPr>
          <p:cNvPr id="34818" name="Picture 2" descr="Z:\prace\opvk\loga\loga\plna-verze\opvk_mu_rgb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5445125"/>
            <a:ext cx="3932237" cy="7524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 smtClean="0"/>
              <a:t>další vhodné zdroje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548640" lvl="2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pt-PT" dirty="0" smtClean="0"/>
              <a:t>www.instituto-camoes.pt (Centro Virtual)</a:t>
            </a:r>
            <a:endParaRPr lang="cs-CZ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Dicionário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Priberam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da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Língua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Portuguesa</a:t>
            </a:r>
            <a:r>
              <a:rPr lang="cs-CZ" sz="2000" dirty="0" smtClean="0">
                <a:solidFill>
                  <a:schemeClr val="tx1"/>
                </a:solidFill>
              </a:rPr>
              <a:t>: www.</a:t>
            </a:r>
            <a:r>
              <a:rPr lang="cs-CZ" sz="2000" dirty="0" err="1" smtClean="0">
                <a:solidFill>
                  <a:schemeClr val="tx1"/>
                </a:solidFill>
              </a:rPr>
              <a:t>priberam.pt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Infopédia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  <a:r>
              <a:rPr lang="cs-CZ" sz="2000" dirty="0" err="1" smtClean="0">
                <a:solidFill>
                  <a:schemeClr val="tx1"/>
                </a:solidFill>
              </a:rPr>
              <a:t>Enciclopédia</a:t>
            </a:r>
            <a:r>
              <a:rPr lang="cs-CZ" sz="2000" dirty="0" smtClean="0">
                <a:solidFill>
                  <a:schemeClr val="tx1"/>
                </a:solidFill>
              </a:rPr>
              <a:t> e </a:t>
            </a:r>
            <a:r>
              <a:rPr lang="cs-CZ" sz="2000" dirty="0" err="1" smtClean="0">
                <a:solidFill>
                  <a:schemeClr val="tx1"/>
                </a:solidFill>
              </a:rPr>
              <a:t>Dicionários</a:t>
            </a:r>
            <a:r>
              <a:rPr lang="cs-CZ" sz="2000" dirty="0" smtClean="0">
                <a:solidFill>
                  <a:schemeClr val="tx1"/>
                </a:solidFill>
              </a:rPr>
              <a:t> Porto Editora:www.</a:t>
            </a:r>
            <a:r>
              <a:rPr lang="cs-CZ" sz="2000" dirty="0" err="1" smtClean="0">
                <a:solidFill>
                  <a:schemeClr val="tx1"/>
                </a:solidFill>
              </a:rPr>
              <a:t>infopedia.pt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Léxico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  <a:r>
              <a:rPr lang="cs-CZ" sz="2000" dirty="0" err="1" smtClean="0">
                <a:solidFill>
                  <a:schemeClr val="tx1"/>
                </a:solidFill>
              </a:rPr>
              <a:t>Dicionário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portugu</a:t>
            </a:r>
            <a:r>
              <a:rPr lang="pt-PT" sz="2000" dirty="0" smtClean="0">
                <a:solidFill>
                  <a:schemeClr val="tx1"/>
                </a:solidFill>
              </a:rPr>
              <a:t>ê</a:t>
            </a:r>
            <a:r>
              <a:rPr lang="cs-CZ" sz="2000" dirty="0" smtClean="0">
                <a:solidFill>
                  <a:schemeClr val="tx1"/>
                </a:solidFill>
              </a:rPr>
              <a:t>s Online</a:t>
            </a:r>
            <a:r>
              <a:rPr lang="pt-PT" sz="2000" dirty="0" smtClean="0">
                <a:solidFill>
                  <a:schemeClr val="tx1"/>
                </a:solidFill>
              </a:rPr>
              <a:t>: www.lexico.pt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Dicionário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Michaelis</a:t>
            </a:r>
            <a:r>
              <a:rPr lang="cs-CZ" sz="2000" dirty="0" smtClean="0">
                <a:solidFill>
                  <a:schemeClr val="tx1"/>
                </a:solidFill>
              </a:rPr>
              <a:t>: </a:t>
            </a:r>
            <a:r>
              <a:rPr lang="cs-CZ" sz="2000" dirty="0" err="1" smtClean="0">
                <a:solidFill>
                  <a:schemeClr val="tx1"/>
                </a:solidFill>
              </a:rPr>
              <a:t>michaelis.uol.com.br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Dicionário</a:t>
            </a:r>
            <a:r>
              <a:rPr lang="cs-CZ" sz="2000" dirty="0" smtClean="0">
                <a:solidFill>
                  <a:schemeClr val="tx1"/>
                </a:solidFill>
              </a:rPr>
              <a:t> Online de </a:t>
            </a:r>
            <a:r>
              <a:rPr lang="cs-CZ" sz="2000" dirty="0" err="1" smtClean="0">
                <a:solidFill>
                  <a:schemeClr val="tx1"/>
                </a:solidFill>
              </a:rPr>
              <a:t>portugu</a:t>
            </a:r>
            <a:r>
              <a:rPr lang="pt-PT" sz="2000" dirty="0" smtClean="0">
                <a:solidFill>
                  <a:schemeClr val="tx1"/>
                </a:solidFill>
              </a:rPr>
              <a:t>ê</a:t>
            </a:r>
            <a:r>
              <a:rPr lang="cs-CZ" sz="2000" dirty="0" smtClean="0">
                <a:solidFill>
                  <a:schemeClr val="tx1"/>
                </a:solidFill>
              </a:rPr>
              <a:t>s: </a:t>
            </a:r>
            <a:r>
              <a:rPr lang="cs-CZ" sz="2000" b="1" dirty="0" smtClean="0">
                <a:solidFill>
                  <a:schemeClr val="tx1"/>
                </a:solidFill>
                <a:hlinkClick r:id="rId2"/>
              </a:rPr>
              <a:t>www.</a:t>
            </a:r>
            <a:r>
              <a:rPr lang="cs-CZ" sz="2000" b="1" dirty="0" err="1" smtClean="0">
                <a:solidFill>
                  <a:schemeClr val="tx1"/>
                </a:solidFill>
                <a:hlinkClick r:id="rId2"/>
              </a:rPr>
              <a:t>dicio.com.br</a:t>
            </a:r>
            <a:endParaRPr lang="pt-PT" sz="2000" b="1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pt-PT" sz="2000" dirty="0" smtClean="0">
                <a:solidFill>
                  <a:schemeClr val="tx1"/>
                </a:solidFill>
              </a:rPr>
              <a:t>Dicionário de Estrangeirismos: www.portaldalinguaportuguesa.org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pt-PT" sz="2000" dirty="0" smtClean="0">
                <a:solidFill>
                  <a:schemeClr val="tx1"/>
                </a:solidFill>
              </a:rPr>
              <a:t>Portugal. Dicionário Histórico: www.arqnet.pt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 smtClean="0">
                <a:solidFill>
                  <a:schemeClr val="tx1"/>
                </a:solidFill>
              </a:rPr>
              <a:t>Ciberdúvidas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da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língua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portuguesa</a:t>
            </a:r>
            <a:r>
              <a:rPr lang="cs-CZ" sz="2000" dirty="0" smtClean="0">
                <a:solidFill>
                  <a:schemeClr val="tx1"/>
                </a:solidFill>
              </a:rPr>
              <a:t>: </a:t>
            </a:r>
            <a:r>
              <a:rPr lang="cs-CZ" sz="2000" dirty="0" smtClean="0">
                <a:solidFill>
                  <a:schemeClr val="tx1"/>
                </a:solidFill>
                <a:hlinkClick r:id="rId3"/>
              </a:rPr>
              <a:t>www.</a:t>
            </a:r>
            <a:r>
              <a:rPr lang="cs-CZ" sz="2000" dirty="0" err="1" smtClean="0">
                <a:solidFill>
                  <a:schemeClr val="tx1"/>
                </a:solidFill>
                <a:hlinkClick r:id="rId3"/>
              </a:rPr>
              <a:t>ciberduvidas.com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Ústav pro jazyk český Akademie věd ČR: www.</a:t>
            </a:r>
            <a:r>
              <a:rPr lang="cs-CZ" sz="2000" dirty="0" err="1" smtClean="0">
                <a:solidFill>
                  <a:schemeClr val="tx1"/>
                </a:solidFill>
              </a:rPr>
              <a:t>ujc.cas.cz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1400" dirty="0" smtClean="0">
                <a:solidFill>
                  <a:schemeClr val="tx1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bibliografický záznam: česká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 smtClean="0"/>
              <a:t>přehled FILKA, J. (</a:t>
            </a:r>
            <a:r>
              <a:rPr lang="cs-CZ" sz="2400" i="1" dirty="0" smtClean="0"/>
              <a:t>Metodika tvorby diplomové práce</a:t>
            </a:r>
            <a:r>
              <a:rPr lang="cs-CZ" sz="2400" dirty="0" smtClean="0"/>
              <a:t>, viz úvodní </a:t>
            </a:r>
            <a:r>
              <a:rPr lang="cs-CZ" sz="2400" dirty="0" err="1" smtClean="0"/>
              <a:t>bibl</a:t>
            </a:r>
            <a:r>
              <a:rPr lang="cs-CZ" sz="2400" dirty="0" smtClean="0"/>
              <a:t>.)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 smtClean="0">
              <a:hlinkClick r:id="rId2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u="sng" dirty="0" smtClean="0">
                <a:hlinkClick r:id="rId2"/>
              </a:rPr>
              <a:t>Jak správně citovat 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400" u="sng" dirty="0" smtClean="0">
              <a:solidFill>
                <a:schemeClr val="bg2">
                  <a:lumMod val="50000"/>
                </a:schemeClr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u="sng" dirty="0" smtClean="0">
                <a:hlinkClick r:id="rId2"/>
              </a:rPr>
              <a:t>http://is.muni.cz/elportal/estud/ff/js07/in</a:t>
            </a:r>
            <a:r>
              <a:rPr lang="cs-CZ" sz="2400" dirty="0" smtClean="0">
                <a:hlinkClick r:id="rId2"/>
              </a:rPr>
              <a:t>formace/materialy/pages/citace_opora.pdf</a:t>
            </a:r>
            <a:r>
              <a:rPr lang="cs-CZ" sz="2400" b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bibliografický záznam: portugalská norma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hlinkClick r:id="rId2"/>
              </a:rPr>
              <a:t>http://wwwa.uportu.pt/siaa/Regulamentos/Normas_Portuguesas1.pdf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smtClean="0">
                <a:solidFill>
                  <a:srgbClr val="C35E2E"/>
                </a:solidFill>
              </a:rPr>
              <a:t>latinské výrazy a zkratky </a:t>
            </a:r>
            <a:br>
              <a:rPr lang="cs-CZ" sz="2800" b="1" smtClean="0">
                <a:solidFill>
                  <a:srgbClr val="C35E2E"/>
                </a:solidFill>
              </a:rPr>
            </a:br>
            <a:r>
              <a:rPr lang="cs-CZ" sz="1400" smtClean="0">
                <a:solidFill>
                  <a:srgbClr val="C35E2E"/>
                </a:solidFill>
              </a:rPr>
              <a:t>(viz BELLO, José Luís Paiva. </a:t>
            </a:r>
            <a:r>
              <a:rPr lang="cs-CZ" sz="1400" i="1" smtClean="0">
                <a:solidFill>
                  <a:srgbClr val="C35E2E"/>
                </a:solidFill>
              </a:rPr>
              <a:t>Viz P1 )</a:t>
            </a:r>
            <a:endParaRPr lang="cs-CZ" sz="1400" smtClean="0">
              <a:solidFill>
                <a:srgbClr val="C35E2E"/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900" b="1" smtClean="0"/>
              <a:t>apud</a:t>
            </a:r>
            <a:r>
              <a:rPr lang="cs-CZ" sz="1900" smtClean="0"/>
              <a:t>:  Significa “citado por”, “conforme”, “segundo”. Nas citações é utilizada para informar que o que foi transcrito de uma obra de um determinado autor na verdade pertence a um outro. </a:t>
            </a:r>
          </a:p>
          <a:p>
            <a:pPr>
              <a:buFont typeface="Wingdings 2" pitchFamily="18" charset="2"/>
              <a:buNone/>
            </a:pPr>
            <a:r>
              <a:rPr lang="cs-CZ" sz="1900" smtClean="0"/>
              <a:t>Ex.: (NAPOLEÃO apud LOI), ou seja, Napoleão "citado por" Loi </a:t>
            </a:r>
          </a:p>
          <a:p>
            <a:pPr>
              <a:buFont typeface="Wingdings 2" pitchFamily="18" charset="2"/>
              <a:buNone/>
            </a:pPr>
            <a:endParaRPr lang="cs-CZ" sz="1900" smtClean="0"/>
          </a:p>
          <a:p>
            <a:pPr>
              <a:buFont typeface="Wingdings 2" pitchFamily="18" charset="2"/>
              <a:buNone/>
            </a:pPr>
            <a:r>
              <a:rPr lang="cs-CZ" sz="1900" b="1" smtClean="0"/>
              <a:t>et al. (et alii</a:t>
            </a:r>
            <a:r>
              <a:rPr lang="cs-CZ" sz="1900" u="sng" smtClean="0"/>
              <a:t>)</a:t>
            </a:r>
            <a:r>
              <a:rPr lang="cs-CZ" sz="1900" smtClean="0"/>
              <a:t>: Significa "e outros". Utilizado quando a obra foi executada por muitos autores. </a:t>
            </a:r>
          </a:p>
          <a:p>
            <a:pPr>
              <a:buFont typeface="Wingdings 2" pitchFamily="18" charset="2"/>
              <a:buNone/>
            </a:pPr>
            <a:r>
              <a:rPr lang="cs-CZ" sz="1900" smtClean="0"/>
              <a:t>Ex.: Numa obra escrita por Helena Schirm, Maria Cecília Rubinger de Ottoni e Rosana Velloso Montanari, escreve-se: SCHIRM, Helena et al. </a:t>
            </a:r>
          </a:p>
          <a:p>
            <a:pPr>
              <a:buFont typeface="Wingdings 2" pitchFamily="18" charset="2"/>
              <a:buNone/>
            </a:pPr>
            <a:endParaRPr lang="cs-CZ" sz="1900" smtClean="0"/>
          </a:p>
          <a:p>
            <a:pPr>
              <a:buFont typeface="Wingdings 2" pitchFamily="18" charset="2"/>
              <a:buNone/>
            </a:pPr>
            <a:r>
              <a:rPr lang="cs-CZ" sz="1900" b="1" smtClean="0"/>
              <a:t>ibid ou ibidem</a:t>
            </a:r>
            <a:r>
              <a:rPr lang="cs-CZ" sz="1900" smtClean="0"/>
              <a:t>: Significa "na mesma obra". </a:t>
            </a:r>
          </a:p>
          <a:p>
            <a:pPr>
              <a:buFont typeface="Wingdings 2" pitchFamily="18" charset="2"/>
              <a:buNone/>
            </a:pPr>
            <a:endParaRPr lang="cs-CZ" sz="1900" smtClean="0"/>
          </a:p>
          <a:p>
            <a:pPr>
              <a:buFont typeface="Wingdings 2" pitchFamily="18" charset="2"/>
              <a:buNone/>
            </a:pPr>
            <a:r>
              <a:rPr lang="cs-CZ" sz="1900" b="1" smtClean="0"/>
              <a:t>idem ou id</a:t>
            </a:r>
            <a:r>
              <a:rPr lang="cs-CZ" sz="1900" smtClean="0"/>
              <a:t>: Significa "igual a anterior". </a:t>
            </a:r>
          </a:p>
          <a:p>
            <a:pPr>
              <a:buFont typeface="Wingdings 2" pitchFamily="18" charset="2"/>
              <a:buNone/>
            </a:pPr>
            <a:endParaRPr lang="cs-CZ" sz="19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latinské výrazy a zkratky </a:t>
            </a:r>
            <a:br>
              <a:rPr lang="cs-CZ" dirty="0" smtClean="0"/>
            </a:br>
            <a:r>
              <a:rPr lang="cs-CZ" sz="1300" dirty="0" smtClean="0"/>
              <a:t>(viz BELLO, </a:t>
            </a:r>
            <a:r>
              <a:rPr lang="cs-CZ" sz="1300" dirty="0" err="1" smtClean="0"/>
              <a:t>José</a:t>
            </a:r>
            <a:r>
              <a:rPr lang="cs-CZ" sz="1300" dirty="0" smtClean="0"/>
              <a:t> </a:t>
            </a:r>
            <a:r>
              <a:rPr lang="cs-CZ" sz="1300" dirty="0" err="1" smtClean="0"/>
              <a:t>Luís</a:t>
            </a:r>
            <a:r>
              <a:rPr lang="cs-CZ" sz="1300" dirty="0" smtClean="0"/>
              <a:t> </a:t>
            </a:r>
            <a:r>
              <a:rPr lang="cs-CZ" sz="1300" dirty="0" err="1" smtClean="0"/>
              <a:t>Paiva</a:t>
            </a:r>
            <a:r>
              <a:rPr lang="cs-CZ" sz="1300" dirty="0" smtClean="0"/>
              <a:t>. </a:t>
            </a:r>
            <a:r>
              <a:rPr lang="cs-CZ" sz="1300" i="1" dirty="0" smtClean="0"/>
              <a:t>Viz P1 ) </a:t>
            </a: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In</a:t>
            </a:r>
            <a:r>
              <a:rPr lang="cs-CZ" dirty="0" smtClean="0"/>
              <a:t>: </a:t>
            </a:r>
            <a:r>
              <a:rPr lang="cs-CZ" dirty="0" err="1" smtClean="0"/>
              <a:t>Significa</a:t>
            </a:r>
            <a:r>
              <a:rPr lang="cs-CZ" dirty="0" smtClean="0"/>
              <a:t> "</a:t>
            </a:r>
            <a:r>
              <a:rPr lang="cs-CZ" dirty="0" err="1" smtClean="0"/>
              <a:t>em</a:t>
            </a:r>
            <a:r>
              <a:rPr lang="cs-CZ" dirty="0" smtClean="0"/>
              <a:t>".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err="1" smtClean="0"/>
              <a:t>ipsis</a:t>
            </a:r>
            <a:r>
              <a:rPr lang="cs-CZ" b="1" dirty="0" smtClean="0"/>
              <a:t> </a:t>
            </a:r>
            <a:r>
              <a:rPr lang="cs-CZ" b="1" dirty="0" err="1" smtClean="0"/>
              <a:t>litteris</a:t>
            </a:r>
            <a:r>
              <a:rPr lang="cs-CZ" dirty="0" smtClean="0"/>
              <a:t>: </a:t>
            </a:r>
            <a:r>
              <a:rPr lang="cs-CZ" dirty="0" err="1" smtClean="0"/>
              <a:t>Significa</a:t>
            </a:r>
            <a:r>
              <a:rPr lang="cs-CZ" dirty="0" smtClean="0"/>
              <a:t> "</a:t>
            </a:r>
            <a:r>
              <a:rPr lang="cs-CZ" dirty="0" err="1" smtClean="0"/>
              <a:t>pelas</a:t>
            </a:r>
            <a:r>
              <a:rPr lang="cs-CZ" dirty="0" smtClean="0"/>
              <a:t> </a:t>
            </a:r>
            <a:r>
              <a:rPr lang="cs-CZ" dirty="0" err="1" smtClean="0"/>
              <a:t>mesmas</a:t>
            </a:r>
            <a:r>
              <a:rPr lang="cs-CZ" dirty="0" smtClean="0"/>
              <a:t> </a:t>
            </a:r>
            <a:r>
              <a:rPr lang="cs-CZ" dirty="0" err="1" smtClean="0"/>
              <a:t>letras</a:t>
            </a:r>
            <a:r>
              <a:rPr lang="cs-CZ" dirty="0" smtClean="0"/>
              <a:t>", "</a:t>
            </a:r>
            <a:r>
              <a:rPr lang="cs-CZ" dirty="0" err="1" smtClean="0"/>
              <a:t>literalmente</a:t>
            </a:r>
            <a:r>
              <a:rPr lang="cs-CZ" dirty="0" smtClean="0"/>
              <a:t>". </a:t>
            </a:r>
            <a:r>
              <a:rPr lang="cs-CZ" dirty="0" err="1" smtClean="0"/>
              <a:t>Utiliza</a:t>
            </a:r>
            <a:r>
              <a:rPr lang="cs-CZ" dirty="0" smtClean="0"/>
              <a:t>-se para </a:t>
            </a:r>
            <a:r>
              <a:rPr lang="cs-CZ" dirty="0" err="1" smtClean="0"/>
              <a:t>expressar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o </a:t>
            </a:r>
            <a:r>
              <a:rPr lang="cs-CZ" dirty="0" err="1" smtClean="0"/>
              <a:t>texto</a:t>
            </a:r>
            <a:r>
              <a:rPr lang="cs-CZ" dirty="0" smtClean="0"/>
              <a:t> </a:t>
            </a:r>
            <a:r>
              <a:rPr lang="cs-CZ" dirty="0" err="1" smtClean="0"/>
              <a:t>foi</a:t>
            </a:r>
            <a:r>
              <a:rPr lang="cs-CZ" dirty="0" smtClean="0"/>
              <a:t> </a:t>
            </a:r>
            <a:r>
              <a:rPr lang="cs-CZ" dirty="0" err="1" smtClean="0"/>
              <a:t>transcrito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</a:t>
            </a:r>
            <a:r>
              <a:rPr lang="cs-CZ" dirty="0" err="1" smtClean="0"/>
              <a:t>fidelidade</a:t>
            </a:r>
            <a:r>
              <a:rPr lang="cs-CZ" dirty="0" smtClean="0"/>
              <a:t>,  </a:t>
            </a:r>
            <a:r>
              <a:rPr lang="cs-CZ" dirty="0" err="1" smtClean="0"/>
              <a:t>mesmo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possa</a:t>
            </a:r>
            <a:r>
              <a:rPr lang="cs-CZ" dirty="0" smtClean="0"/>
              <a:t> </a:t>
            </a:r>
            <a:r>
              <a:rPr lang="cs-CZ" dirty="0" err="1" smtClean="0"/>
              <a:t>parecer</a:t>
            </a:r>
            <a:r>
              <a:rPr lang="cs-CZ" dirty="0" smtClean="0"/>
              <a:t> </a:t>
            </a:r>
            <a:r>
              <a:rPr lang="cs-CZ" dirty="0" err="1" smtClean="0"/>
              <a:t>estranho</a:t>
            </a:r>
            <a:r>
              <a:rPr lang="cs-CZ" dirty="0" smtClean="0"/>
              <a:t> </a:t>
            </a:r>
            <a:r>
              <a:rPr lang="cs-CZ" dirty="0" err="1" smtClean="0"/>
              <a:t>ou</a:t>
            </a:r>
            <a:r>
              <a:rPr lang="cs-CZ" dirty="0" smtClean="0"/>
              <a:t> </a:t>
            </a:r>
            <a:r>
              <a:rPr lang="cs-CZ" dirty="0" err="1" smtClean="0"/>
              <a:t>esteja</a:t>
            </a:r>
            <a:r>
              <a:rPr lang="cs-CZ" dirty="0" smtClean="0"/>
              <a:t> </a:t>
            </a:r>
            <a:r>
              <a:rPr lang="cs-CZ" dirty="0" err="1" smtClean="0"/>
              <a:t>reconhecidamente</a:t>
            </a:r>
            <a:r>
              <a:rPr lang="cs-CZ" dirty="0" smtClean="0"/>
              <a:t> </a:t>
            </a:r>
            <a:r>
              <a:rPr lang="cs-CZ" dirty="0" err="1" smtClean="0"/>
              <a:t>escrito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</a:t>
            </a:r>
            <a:r>
              <a:rPr lang="cs-CZ" dirty="0" err="1" smtClean="0"/>
              <a:t>erros</a:t>
            </a:r>
            <a:r>
              <a:rPr lang="cs-CZ" dirty="0" smtClean="0"/>
              <a:t> de </a:t>
            </a:r>
            <a:r>
              <a:rPr lang="cs-CZ" dirty="0" err="1" smtClean="0"/>
              <a:t>linguagem</a:t>
            </a:r>
            <a:r>
              <a:rPr lang="cs-CZ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err="1" smtClean="0"/>
              <a:t>ipsis</a:t>
            </a:r>
            <a:r>
              <a:rPr lang="cs-CZ" b="1" dirty="0" smtClean="0"/>
              <a:t> </a:t>
            </a:r>
            <a:r>
              <a:rPr lang="cs-CZ" b="1" dirty="0" err="1" smtClean="0"/>
              <a:t>verbis</a:t>
            </a:r>
            <a:r>
              <a:rPr lang="cs-CZ" dirty="0" smtClean="0"/>
              <a:t>: </a:t>
            </a:r>
            <a:r>
              <a:rPr lang="cs-CZ" dirty="0" err="1" smtClean="0"/>
              <a:t>Significa</a:t>
            </a:r>
            <a:r>
              <a:rPr lang="cs-CZ" dirty="0" smtClean="0"/>
              <a:t> "</a:t>
            </a:r>
            <a:r>
              <a:rPr lang="cs-CZ" dirty="0" err="1" smtClean="0"/>
              <a:t>pelas</a:t>
            </a:r>
            <a:r>
              <a:rPr lang="cs-CZ" dirty="0" smtClean="0"/>
              <a:t> </a:t>
            </a:r>
            <a:r>
              <a:rPr lang="cs-CZ" dirty="0" err="1" smtClean="0"/>
              <a:t>mesmas</a:t>
            </a:r>
            <a:r>
              <a:rPr lang="cs-CZ" dirty="0" smtClean="0"/>
              <a:t> </a:t>
            </a:r>
            <a:r>
              <a:rPr lang="cs-CZ" dirty="0" err="1" smtClean="0"/>
              <a:t>palavras</a:t>
            </a:r>
            <a:r>
              <a:rPr lang="cs-CZ" dirty="0" smtClean="0"/>
              <a:t>", "</a:t>
            </a:r>
            <a:r>
              <a:rPr lang="cs-CZ" dirty="0" err="1" smtClean="0"/>
              <a:t>textualmente</a:t>
            </a:r>
            <a:r>
              <a:rPr lang="cs-CZ" dirty="0" smtClean="0"/>
              <a:t>". </a:t>
            </a:r>
            <a:r>
              <a:rPr lang="cs-CZ" dirty="0" err="1" smtClean="0"/>
              <a:t>Utiliza</a:t>
            </a:r>
            <a:r>
              <a:rPr lang="cs-CZ" dirty="0" smtClean="0"/>
              <a:t>-se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mesma</a:t>
            </a:r>
            <a:r>
              <a:rPr lang="cs-CZ" dirty="0" smtClean="0"/>
              <a:t> forma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ipsis</a:t>
            </a:r>
            <a:r>
              <a:rPr lang="cs-CZ" dirty="0" smtClean="0"/>
              <a:t> </a:t>
            </a:r>
            <a:r>
              <a:rPr lang="cs-CZ" dirty="0" err="1" smtClean="0"/>
              <a:t>litteris</a:t>
            </a:r>
            <a:r>
              <a:rPr lang="cs-CZ" dirty="0" smtClean="0"/>
              <a:t> </a:t>
            </a:r>
            <a:r>
              <a:rPr lang="cs-CZ" dirty="0" err="1" smtClean="0"/>
              <a:t>ou</a:t>
            </a:r>
            <a:r>
              <a:rPr lang="cs-CZ" dirty="0" smtClean="0"/>
              <a:t> sic.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opus </a:t>
            </a:r>
            <a:r>
              <a:rPr lang="cs-CZ" b="1" dirty="0" err="1" smtClean="0"/>
              <a:t>citatum</a:t>
            </a:r>
            <a:r>
              <a:rPr lang="cs-CZ" b="1" dirty="0" smtClean="0"/>
              <a:t> </a:t>
            </a:r>
            <a:r>
              <a:rPr lang="cs-CZ" b="1" dirty="0" err="1" smtClean="0"/>
              <a:t>ou</a:t>
            </a:r>
            <a:r>
              <a:rPr lang="cs-CZ" b="1" dirty="0" smtClean="0"/>
              <a:t> </a:t>
            </a:r>
            <a:r>
              <a:rPr lang="cs-CZ" b="1" dirty="0" err="1" smtClean="0"/>
              <a:t>op.cit</a:t>
            </a:r>
            <a:r>
              <a:rPr lang="cs-CZ" dirty="0" smtClean="0"/>
              <a:t>.: </a:t>
            </a:r>
            <a:r>
              <a:rPr lang="cs-CZ" dirty="0" err="1" smtClean="0"/>
              <a:t>Significa</a:t>
            </a:r>
            <a:r>
              <a:rPr lang="cs-CZ" dirty="0" smtClean="0"/>
              <a:t> "obra </a:t>
            </a:r>
            <a:r>
              <a:rPr lang="cs-CZ" dirty="0" err="1" smtClean="0"/>
              <a:t>citada</a:t>
            </a:r>
            <a:r>
              <a:rPr lang="cs-CZ" dirty="0" smtClean="0"/>
              <a:t>"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err="1" smtClean="0"/>
              <a:t>passim</a:t>
            </a:r>
            <a:r>
              <a:rPr lang="cs-CZ" dirty="0" smtClean="0"/>
              <a:t>: </a:t>
            </a:r>
            <a:r>
              <a:rPr lang="cs-CZ" dirty="0" err="1" smtClean="0"/>
              <a:t>Significa</a:t>
            </a:r>
            <a:r>
              <a:rPr lang="cs-CZ" dirty="0" smtClean="0"/>
              <a:t> "</a:t>
            </a:r>
            <a:r>
              <a:rPr lang="cs-CZ" dirty="0" err="1" smtClean="0"/>
              <a:t>aqui</a:t>
            </a:r>
            <a:r>
              <a:rPr lang="cs-CZ" dirty="0" smtClean="0"/>
              <a:t> e </a:t>
            </a:r>
            <a:r>
              <a:rPr lang="cs-CZ" dirty="0" err="1" smtClean="0"/>
              <a:t>ali</a:t>
            </a:r>
            <a:r>
              <a:rPr lang="cs-CZ" dirty="0" smtClean="0"/>
              <a:t>". É </a:t>
            </a:r>
            <a:r>
              <a:rPr lang="cs-CZ" dirty="0" err="1" smtClean="0"/>
              <a:t>utilizada</a:t>
            </a:r>
            <a:r>
              <a:rPr lang="cs-CZ" dirty="0" smtClean="0"/>
              <a:t> </a:t>
            </a:r>
            <a:r>
              <a:rPr lang="cs-CZ" dirty="0" err="1" smtClean="0"/>
              <a:t>quando</a:t>
            </a:r>
            <a:r>
              <a:rPr lang="cs-CZ" dirty="0" smtClean="0"/>
              <a:t> a </a:t>
            </a:r>
            <a:r>
              <a:rPr lang="cs-CZ" dirty="0" err="1" smtClean="0"/>
              <a:t>citação</a:t>
            </a:r>
            <a:r>
              <a:rPr lang="cs-CZ" dirty="0" smtClean="0"/>
              <a:t> se repete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mais</a:t>
            </a:r>
            <a:r>
              <a:rPr lang="cs-CZ" dirty="0" smtClean="0"/>
              <a:t> de um </a:t>
            </a:r>
            <a:r>
              <a:rPr lang="cs-CZ" dirty="0" err="1" smtClean="0"/>
              <a:t>trecho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obra.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sic</a:t>
            </a:r>
            <a:r>
              <a:rPr lang="cs-CZ" dirty="0" smtClean="0"/>
              <a:t>: </a:t>
            </a:r>
            <a:r>
              <a:rPr lang="cs-CZ" dirty="0" err="1" smtClean="0"/>
              <a:t>Significa</a:t>
            </a:r>
            <a:r>
              <a:rPr lang="cs-CZ" dirty="0" smtClean="0"/>
              <a:t> "</a:t>
            </a:r>
            <a:r>
              <a:rPr lang="cs-CZ" dirty="0" err="1" smtClean="0"/>
              <a:t>assim</a:t>
            </a:r>
            <a:r>
              <a:rPr lang="cs-CZ" dirty="0" smtClean="0"/>
              <a:t>". </a:t>
            </a:r>
            <a:r>
              <a:rPr lang="cs-CZ" dirty="0" err="1" smtClean="0"/>
              <a:t>Utiliza</a:t>
            </a:r>
            <a:r>
              <a:rPr lang="cs-CZ" dirty="0" smtClean="0"/>
              <a:t>-se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mesma</a:t>
            </a:r>
            <a:r>
              <a:rPr lang="cs-CZ" dirty="0" smtClean="0"/>
              <a:t> forma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ipsis</a:t>
            </a:r>
            <a:r>
              <a:rPr lang="cs-CZ" dirty="0" smtClean="0"/>
              <a:t> </a:t>
            </a:r>
            <a:r>
              <a:rPr lang="cs-CZ" dirty="0" err="1" smtClean="0"/>
              <a:t>litteris</a:t>
            </a:r>
            <a:r>
              <a:rPr lang="cs-CZ" dirty="0" smtClean="0"/>
              <a:t> </a:t>
            </a:r>
            <a:r>
              <a:rPr lang="cs-CZ" dirty="0" err="1" smtClean="0"/>
              <a:t>ou</a:t>
            </a:r>
            <a:r>
              <a:rPr lang="cs-CZ" dirty="0" smtClean="0"/>
              <a:t> </a:t>
            </a:r>
            <a:r>
              <a:rPr lang="cs-CZ" dirty="0" err="1" smtClean="0"/>
              <a:t>ipsis</a:t>
            </a:r>
            <a:r>
              <a:rPr lang="cs-CZ" dirty="0" smtClean="0"/>
              <a:t> </a:t>
            </a:r>
            <a:r>
              <a:rPr lang="cs-CZ" dirty="0" err="1" smtClean="0"/>
              <a:t>verbis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supra</a:t>
            </a:r>
            <a:r>
              <a:rPr lang="cs-CZ" dirty="0" smtClean="0"/>
              <a:t>: </a:t>
            </a:r>
            <a:r>
              <a:rPr lang="cs-CZ" dirty="0" err="1" smtClean="0"/>
              <a:t>Significa</a:t>
            </a:r>
            <a:r>
              <a:rPr lang="cs-CZ" dirty="0" smtClean="0"/>
              <a:t> "</a:t>
            </a:r>
            <a:r>
              <a:rPr lang="cs-CZ" dirty="0" err="1" smtClean="0"/>
              <a:t>acima</a:t>
            </a:r>
            <a:r>
              <a:rPr lang="cs-CZ" dirty="0" smtClean="0"/>
              <a:t>", </a:t>
            </a:r>
            <a:r>
              <a:rPr lang="cs-CZ" dirty="0" err="1" smtClean="0"/>
              <a:t>referindo</a:t>
            </a:r>
            <a:r>
              <a:rPr lang="cs-CZ" dirty="0" smtClean="0"/>
              <a:t>-se a nota </a:t>
            </a:r>
            <a:r>
              <a:rPr lang="cs-CZ" dirty="0" err="1" smtClean="0"/>
              <a:t>imediatamente</a:t>
            </a:r>
            <a:r>
              <a:rPr lang="cs-CZ" dirty="0" smtClean="0"/>
              <a:t> </a:t>
            </a:r>
            <a:r>
              <a:rPr lang="cs-CZ" dirty="0" err="1" smtClean="0"/>
              <a:t>anterior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smtClean="0">
                <a:solidFill>
                  <a:srgbClr val="C35E2E"/>
                </a:solidFill>
              </a:rPr>
              <a:t>náležitosti bibl. záznamu - knižní publikace -a</a:t>
            </a:r>
            <a:br>
              <a:rPr lang="cs-CZ" sz="2400" smtClean="0">
                <a:solidFill>
                  <a:srgbClr val="C35E2E"/>
                </a:solidFill>
              </a:rPr>
            </a:br>
            <a:r>
              <a:rPr lang="cs-CZ" sz="1300" smtClean="0">
                <a:solidFill>
                  <a:srgbClr val="C35E2E"/>
                </a:solidFill>
              </a:rPr>
              <a:t>(viz BELLO, José Luís Paiva. </a:t>
            </a:r>
            <a:r>
              <a:rPr lang="cs-CZ" sz="1300" i="1" smtClean="0">
                <a:solidFill>
                  <a:srgbClr val="C35E2E"/>
                </a:solidFill>
              </a:rPr>
              <a:t>Viz P1 )</a:t>
            </a:r>
            <a:endParaRPr lang="cs-CZ" sz="1300" smtClean="0">
              <a:solidFill>
                <a:srgbClr val="C35E2E"/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800" smtClean="0"/>
              <a:t>a - </a:t>
            </a:r>
            <a:r>
              <a:rPr lang="cs-CZ" sz="1800" b="1" smtClean="0"/>
              <a:t>Autor</a:t>
            </a:r>
            <a:r>
              <a:rPr lang="cs-CZ" sz="1800" smtClean="0"/>
              <a:t> (ou coordenador, ou organizador, ou editor) - Escreve-se primeiro o apelido do autor, em caixa alta, e, a seguir, o restante do nome, após uma separação por vírgulas. </a:t>
            </a:r>
          </a:p>
          <a:p>
            <a:pPr>
              <a:buFont typeface="Wingdings 2" pitchFamily="18" charset="2"/>
              <a:buNone/>
            </a:pPr>
            <a:endParaRPr lang="cs-CZ" sz="1800" smtClean="0"/>
          </a:p>
          <a:p>
            <a:pPr>
              <a:buFont typeface="Wingdings 2" pitchFamily="18" charset="2"/>
              <a:buNone/>
            </a:pPr>
            <a:r>
              <a:rPr lang="cs-CZ" sz="1800" smtClean="0"/>
              <a:t>b - </a:t>
            </a:r>
            <a:r>
              <a:rPr lang="cs-CZ" sz="1800" b="1" smtClean="0"/>
              <a:t>Título e subtítulo </a:t>
            </a:r>
            <a:r>
              <a:rPr lang="cs-CZ" sz="1800" smtClean="0"/>
              <a:t>- O título é realçado por negrito, itálico ou sublinhado. </a:t>
            </a:r>
          </a:p>
          <a:p>
            <a:pPr>
              <a:buFont typeface="Wingdings 2" pitchFamily="18" charset="2"/>
              <a:buNone/>
            </a:pPr>
            <a:endParaRPr lang="cs-CZ" sz="1800" smtClean="0"/>
          </a:p>
          <a:p>
            <a:pPr>
              <a:buFont typeface="Wingdings 2" pitchFamily="18" charset="2"/>
              <a:buNone/>
            </a:pPr>
            <a:r>
              <a:rPr lang="cs-CZ" sz="1800" smtClean="0"/>
              <a:t>c - </a:t>
            </a:r>
            <a:r>
              <a:rPr lang="cs-CZ" sz="1800" b="1" smtClean="0"/>
              <a:t>Número da edição </a:t>
            </a:r>
            <a:r>
              <a:rPr lang="cs-CZ" sz="1800" smtClean="0"/>
              <a:t>(a partir da segunda edição).</a:t>
            </a:r>
          </a:p>
          <a:p>
            <a:pPr>
              <a:buFont typeface="Wingdings 2" pitchFamily="18" charset="2"/>
              <a:buNone/>
            </a:pPr>
            <a:endParaRPr lang="cs-CZ" sz="1800" smtClean="0"/>
          </a:p>
          <a:p>
            <a:pPr>
              <a:buFont typeface="Wingdings 2" pitchFamily="18" charset="2"/>
              <a:buNone/>
            </a:pPr>
            <a:r>
              <a:rPr lang="cs-CZ" sz="1800" smtClean="0"/>
              <a:t>d - </a:t>
            </a:r>
            <a:r>
              <a:rPr lang="cs-CZ" sz="1800" b="1" smtClean="0"/>
              <a:t>Local da publicação </a:t>
            </a:r>
            <a:r>
              <a:rPr lang="cs-CZ" sz="1800" smtClean="0"/>
              <a:t>- É o nome da cidade onde a obra foi editada e, após a referência de local</a:t>
            </a:r>
            <a:r>
              <a:rPr lang="cs-CZ" sz="1800" smtClean="0">
                <a:latin typeface="Arial" charset="0"/>
              </a:rPr>
              <a:t>,</a:t>
            </a:r>
            <a:r>
              <a:rPr lang="cs-CZ" sz="1800" smtClean="0"/>
              <a:t> deve ser grafado dois pontos (:). Não se coloca estado ou país. </a:t>
            </a:r>
          </a:p>
          <a:p>
            <a:pPr>
              <a:buFont typeface="Wingdings 2" pitchFamily="18" charset="2"/>
              <a:buNone/>
            </a:pPr>
            <a:endParaRPr lang="cs-CZ" sz="1800" smtClean="0"/>
          </a:p>
          <a:p>
            <a:pPr>
              <a:buFont typeface="Wingdings 2" pitchFamily="18" charset="2"/>
              <a:buNone/>
            </a:pPr>
            <a:r>
              <a:rPr lang="cs-CZ" sz="1800" smtClean="0"/>
              <a:t>e - </a:t>
            </a:r>
            <a:r>
              <a:rPr lang="cs-CZ" sz="1800" b="1" smtClean="0"/>
              <a:t>Editora</a:t>
            </a:r>
            <a:r>
              <a:rPr lang="cs-CZ" sz="1800" smtClean="0"/>
              <a:t> - Só se coloca o nome da editora. Não se coloca a palavra Editora, Ltda, ou S.A. etc. Por exemplo: da Editora Ática Ltda, colocar-se-ia apenas Ática. </a:t>
            </a:r>
          </a:p>
          <a:p>
            <a:pPr>
              <a:buFont typeface="Wingdings 2" pitchFamily="18" charset="2"/>
              <a:buNone/>
            </a:pPr>
            <a:endParaRPr lang="cs-CZ" sz="1600" b="1" smtClean="0"/>
          </a:p>
          <a:p>
            <a:pPr>
              <a:buFont typeface="Wingdings 2" pitchFamily="18" charset="2"/>
              <a:buNone/>
            </a:pPr>
            <a:endParaRPr lang="cs-CZ" sz="1400" b="1" smtClean="0"/>
          </a:p>
          <a:p>
            <a:pPr>
              <a:buFont typeface="Wingdings 2" pitchFamily="18" charset="2"/>
              <a:buNone/>
            </a:pPr>
            <a:endParaRPr lang="cs-CZ" sz="14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smtClean="0">
                <a:solidFill>
                  <a:srgbClr val="C35E2E"/>
                </a:solidFill>
              </a:rPr>
              <a:t>náležitosti bibl. záznamu - knižní publikace –b</a:t>
            </a:r>
            <a:br>
              <a:rPr lang="cs-CZ" sz="2400" smtClean="0">
                <a:solidFill>
                  <a:srgbClr val="C35E2E"/>
                </a:solidFill>
              </a:rPr>
            </a:br>
            <a:r>
              <a:rPr lang="cs-CZ" sz="1300" smtClean="0">
                <a:solidFill>
                  <a:srgbClr val="C35E2E"/>
                </a:solidFill>
              </a:rPr>
              <a:t>(viz BELLO, José Luís Paiva. </a:t>
            </a:r>
            <a:r>
              <a:rPr lang="cs-CZ" sz="1300" i="1" smtClean="0">
                <a:solidFill>
                  <a:srgbClr val="C35E2E"/>
                </a:solidFill>
              </a:rPr>
              <a:t>Viz P1 )</a:t>
            </a:r>
            <a:endParaRPr lang="cs-CZ" sz="1300" smtClean="0">
              <a:solidFill>
                <a:srgbClr val="C35E2E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f - </a:t>
            </a:r>
            <a:r>
              <a:rPr lang="cs-CZ" sz="2000" b="1" dirty="0" smtClean="0"/>
              <a:t>Ano </a:t>
            </a:r>
            <a:r>
              <a:rPr lang="cs-CZ" sz="2000" b="1" dirty="0" err="1" smtClean="0"/>
              <a:t>da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publicação</a:t>
            </a:r>
            <a:r>
              <a:rPr lang="cs-CZ" sz="2000" b="1" dirty="0" smtClean="0"/>
              <a:t> </a:t>
            </a:r>
            <a:r>
              <a:rPr lang="cs-CZ" sz="2000" dirty="0" smtClean="0"/>
              <a:t>- É o ano </a:t>
            </a:r>
            <a:r>
              <a:rPr lang="cs-CZ" sz="2000" dirty="0" err="1" smtClean="0"/>
              <a:t>em</a:t>
            </a:r>
            <a:r>
              <a:rPr lang="cs-CZ" sz="2000" dirty="0" smtClean="0"/>
              <a:t> </a:t>
            </a:r>
            <a:r>
              <a:rPr lang="cs-CZ" sz="2000" dirty="0" err="1" smtClean="0"/>
              <a:t>que</a:t>
            </a:r>
            <a:r>
              <a:rPr lang="cs-CZ" sz="2000" dirty="0" smtClean="0"/>
              <a:t> a obra </a:t>
            </a:r>
            <a:r>
              <a:rPr lang="cs-CZ" sz="2000" dirty="0" err="1" smtClean="0"/>
              <a:t>foi</a:t>
            </a:r>
            <a:r>
              <a:rPr lang="cs-CZ" sz="2000" dirty="0" smtClean="0"/>
              <a:t> </a:t>
            </a:r>
            <a:r>
              <a:rPr lang="cs-CZ" sz="2000" dirty="0" err="1" smtClean="0"/>
              <a:t>editada</a:t>
            </a:r>
            <a:r>
              <a:rPr lang="cs-CZ" sz="2000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g - </a:t>
            </a:r>
            <a:r>
              <a:rPr lang="cs-CZ" sz="2000" b="1" dirty="0" err="1" smtClean="0"/>
              <a:t>Número</a:t>
            </a:r>
            <a:r>
              <a:rPr lang="cs-CZ" sz="2000" b="1" dirty="0" smtClean="0"/>
              <a:t> de </a:t>
            </a:r>
            <a:r>
              <a:rPr lang="cs-CZ" sz="2000" b="1" dirty="0" err="1" smtClean="0"/>
              <a:t>volumes</a:t>
            </a:r>
            <a:r>
              <a:rPr lang="cs-CZ" sz="2000" b="1" dirty="0" smtClean="0"/>
              <a:t> </a:t>
            </a:r>
            <a:r>
              <a:rPr lang="cs-CZ" sz="2000" dirty="0" smtClean="0"/>
              <a:t>(se </a:t>
            </a:r>
            <a:r>
              <a:rPr lang="cs-CZ" sz="2000" dirty="0" err="1" smtClean="0"/>
              <a:t>houver</a:t>
            </a:r>
            <a:r>
              <a:rPr lang="cs-CZ" sz="2000" dirty="0" smtClean="0"/>
              <a:t>).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h - </a:t>
            </a:r>
            <a:r>
              <a:rPr lang="cs-CZ" sz="2000" b="1" dirty="0" err="1" smtClean="0"/>
              <a:t>Paginação</a:t>
            </a:r>
            <a:r>
              <a:rPr lang="cs-CZ" sz="2000" dirty="0" smtClean="0"/>
              <a:t> - </a:t>
            </a:r>
            <a:r>
              <a:rPr lang="cs-CZ" sz="2000" dirty="0" err="1" smtClean="0"/>
              <a:t>Quantidade</a:t>
            </a:r>
            <a:r>
              <a:rPr lang="cs-CZ" sz="2000" dirty="0" smtClean="0"/>
              <a:t> de </a:t>
            </a:r>
            <a:r>
              <a:rPr lang="cs-CZ" sz="2000" dirty="0" err="1" smtClean="0"/>
              <a:t>páginas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obra.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i - </a:t>
            </a:r>
            <a:r>
              <a:rPr lang="cs-CZ" sz="2000" b="1" dirty="0" smtClean="0"/>
              <a:t>Nome </a:t>
            </a:r>
            <a:r>
              <a:rPr lang="cs-CZ" sz="2000" b="1" dirty="0" err="1" smtClean="0"/>
              <a:t>da</a:t>
            </a:r>
            <a:r>
              <a:rPr lang="cs-CZ" sz="2000" b="1" dirty="0" smtClean="0"/>
              <a:t> série </a:t>
            </a:r>
            <a:r>
              <a:rPr lang="cs-CZ" sz="2000" b="1" dirty="0" err="1" smtClean="0"/>
              <a:t>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coleção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número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da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publicação</a:t>
            </a:r>
            <a:r>
              <a:rPr lang="cs-CZ" sz="2000" b="1" dirty="0" smtClean="0"/>
              <a:t> na série </a:t>
            </a:r>
            <a:r>
              <a:rPr lang="cs-CZ" sz="2000" b="1" dirty="0" err="1" smtClean="0"/>
              <a:t>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coleção</a:t>
            </a:r>
            <a:r>
              <a:rPr lang="cs-CZ" sz="2000" b="1" dirty="0" smtClean="0"/>
              <a:t> </a:t>
            </a:r>
            <a:r>
              <a:rPr lang="cs-CZ" sz="2000" dirty="0" smtClean="0"/>
              <a:t>(o </a:t>
            </a:r>
            <a:r>
              <a:rPr lang="cs-CZ" sz="2000" dirty="0" err="1" smtClean="0"/>
              <a:t>conjunto</a:t>
            </a:r>
            <a:r>
              <a:rPr lang="cs-CZ" sz="2000" dirty="0" smtClean="0"/>
              <a:t> é </a:t>
            </a:r>
            <a:r>
              <a:rPr lang="cs-CZ" sz="2000" dirty="0" err="1" smtClean="0"/>
              <a:t>colocado</a:t>
            </a:r>
            <a:r>
              <a:rPr lang="cs-CZ" sz="2000" dirty="0" smtClean="0"/>
              <a:t> </a:t>
            </a:r>
            <a:r>
              <a:rPr lang="cs-CZ" sz="2000" dirty="0" err="1" smtClean="0"/>
              <a:t>entre</a:t>
            </a:r>
            <a:r>
              <a:rPr lang="cs-CZ" sz="2000" dirty="0" smtClean="0"/>
              <a:t> </a:t>
            </a:r>
            <a:r>
              <a:rPr lang="cs-CZ" sz="2000" dirty="0" err="1" smtClean="0"/>
              <a:t>parênteses</a:t>
            </a:r>
            <a:r>
              <a:rPr lang="cs-CZ" sz="2000" dirty="0" smtClean="0"/>
              <a:t>).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b) Em </a:t>
            </a:r>
            <a:r>
              <a:rPr lang="cs-CZ" sz="2000" dirty="0" err="1" smtClean="0"/>
              <a:t>obras</a:t>
            </a:r>
            <a:r>
              <a:rPr lang="cs-CZ" sz="2000" dirty="0" smtClean="0"/>
              <a:t> </a:t>
            </a:r>
            <a:r>
              <a:rPr lang="cs-CZ" sz="2000" dirty="0" err="1" smtClean="0"/>
              <a:t>avulsas</a:t>
            </a:r>
            <a:r>
              <a:rPr lang="cs-CZ" sz="2000" dirty="0" smtClean="0"/>
              <a:t> </a:t>
            </a:r>
            <a:r>
              <a:rPr lang="cs-CZ" sz="2000" dirty="0" err="1" smtClean="0"/>
              <a:t>são</a:t>
            </a:r>
            <a:r>
              <a:rPr lang="cs-CZ" sz="2000" dirty="0" smtClean="0"/>
              <a:t> </a:t>
            </a:r>
            <a:r>
              <a:rPr lang="cs-CZ" sz="2000" dirty="0" err="1" smtClean="0"/>
              <a:t>usadas</a:t>
            </a:r>
            <a:r>
              <a:rPr lang="cs-CZ" sz="2000" dirty="0" smtClean="0"/>
              <a:t> as </a:t>
            </a:r>
            <a:r>
              <a:rPr lang="cs-CZ" sz="2000" dirty="0" err="1" smtClean="0"/>
              <a:t>seguintes</a:t>
            </a:r>
            <a:r>
              <a:rPr lang="cs-CZ" sz="2000" dirty="0" smtClean="0"/>
              <a:t> </a:t>
            </a:r>
            <a:r>
              <a:rPr lang="cs-CZ" sz="2000" b="1" dirty="0" err="1" smtClean="0"/>
              <a:t>abreviaturas</a:t>
            </a:r>
            <a:r>
              <a:rPr lang="cs-CZ" sz="2000" dirty="0" smtClean="0"/>
              <a:t>: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err="1" smtClean="0"/>
              <a:t>org</a:t>
            </a:r>
            <a:r>
              <a:rPr lang="cs-CZ" sz="2000" dirty="0" smtClean="0"/>
              <a:t>. </a:t>
            </a:r>
            <a:r>
              <a:rPr lang="cs-CZ" sz="2000" dirty="0" err="1" smtClean="0"/>
              <a:t>ou</a:t>
            </a:r>
            <a:r>
              <a:rPr lang="cs-CZ" sz="2000" dirty="0" smtClean="0"/>
              <a:t> </a:t>
            </a:r>
            <a:r>
              <a:rPr lang="cs-CZ" sz="2000" dirty="0" err="1" smtClean="0"/>
              <a:t>orgs</a:t>
            </a:r>
            <a:r>
              <a:rPr lang="cs-CZ" sz="2000" dirty="0" smtClean="0"/>
              <a:t>. - </a:t>
            </a:r>
            <a:r>
              <a:rPr lang="cs-CZ" sz="2000" dirty="0" err="1" smtClean="0"/>
              <a:t>organizador</a:t>
            </a:r>
            <a:r>
              <a:rPr lang="cs-CZ" sz="2000" dirty="0" smtClean="0"/>
              <a:t>(es)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err="1" smtClean="0"/>
              <a:t>ed</a:t>
            </a:r>
            <a:r>
              <a:rPr lang="cs-CZ" sz="2000" dirty="0" smtClean="0"/>
              <a:t>. </a:t>
            </a:r>
            <a:r>
              <a:rPr lang="cs-CZ" sz="2000" dirty="0" err="1" smtClean="0"/>
              <a:t>ou</a:t>
            </a:r>
            <a:r>
              <a:rPr lang="cs-CZ" sz="2000" dirty="0" smtClean="0"/>
              <a:t> </a:t>
            </a:r>
            <a:r>
              <a:rPr lang="cs-CZ" sz="2000" dirty="0" err="1" smtClean="0"/>
              <a:t>eds</a:t>
            </a:r>
            <a:r>
              <a:rPr lang="cs-CZ" sz="2000" dirty="0" smtClean="0"/>
              <a:t>. - editor(es)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err="1" smtClean="0"/>
              <a:t>coord</a:t>
            </a:r>
            <a:r>
              <a:rPr lang="cs-CZ" sz="2000" dirty="0" smtClean="0"/>
              <a:t>. </a:t>
            </a:r>
            <a:r>
              <a:rPr lang="cs-CZ" sz="2000" dirty="0" err="1" smtClean="0"/>
              <a:t>ou</a:t>
            </a:r>
            <a:r>
              <a:rPr lang="cs-CZ" sz="2000" dirty="0" smtClean="0"/>
              <a:t> </a:t>
            </a:r>
            <a:r>
              <a:rPr lang="cs-CZ" sz="2000" dirty="0" err="1" smtClean="0"/>
              <a:t>coords</a:t>
            </a:r>
            <a:r>
              <a:rPr lang="cs-CZ" sz="2000" dirty="0" smtClean="0"/>
              <a:t>. - </a:t>
            </a:r>
            <a:r>
              <a:rPr lang="cs-CZ" sz="2000" dirty="0" err="1" smtClean="0"/>
              <a:t>coordenador</a:t>
            </a:r>
            <a:r>
              <a:rPr lang="cs-CZ" sz="2000" dirty="0" smtClean="0"/>
              <a:t>(es).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1420</TotalTime>
  <Words>1313</Words>
  <Application>Microsoft Office PowerPoint</Application>
  <PresentationFormat>On-screen Show (4:3)</PresentationFormat>
  <Paragraphs>168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22</vt:i4>
      </vt:variant>
    </vt:vector>
  </HeadingPairs>
  <TitlesOfParts>
    <vt:vector size="40" baseType="lpstr">
      <vt:lpstr>Century Schoolbook</vt:lpstr>
      <vt:lpstr>Arial</vt:lpstr>
      <vt:lpstr>Wingdings 2</vt:lpstr>
      <vt:lpstr>Wingdings</vt:lpstr>
      <vt:lpstr>Calibri</vt:lpstr>
      <vt:lpstr>Times New Roman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Administrativní</vt:lpstr>
      <vt:lpstr>Praktická portugalština I</vt:lpstr>
      <vt:lpstr>bibliografie</vt:lpstr>
      <vt:lpstr>další vhodné zdroje</vt:lpstr>
      <vt:lpstr>bibliografický záznam: česká norma</vt:lpstr>
      <vt:lpstr>bibliografický záznam: portugalská norma (1)</vt:lpstr>
      <vt:lpstr>latinské výrazy a zkratky  (viz BELLO, José Luís Paiva. Viz P1 )</vt:lpstr>
      <vt:lpstr>latinské výrazy a zkratky  (viz BELLO, José Luís Paiva. Viz P1 ) </vt:lpstr>
      <vt:lpstr>náležitosti bibl. záznamu - knižní publikace -a (viz BELLO, José Luís Paiva. Viz P1 )</vt:lpstr>
      <vt:lpstr>náležitosti bibl. záznamu - knižní publikace –b (viz BELLO, José Luís Paiva. Viz P1 )</vt:lpstr>
      <vt:lpstr>příklady – a (viz BELLO, José Luís Paiva. Viz P1 )</vt:lpstr>
      <vt:lpstr>příklady – b (viz BELLO, José Luís Paiva. Viz P1 )  </vt:lpstr>
      <vt:lpstr>příklady – c (viz BELLO, José Luís Paiva. Viz P1 )</vt:lpstr>
      <vt:lpstr>příklady – d (viz BELLO, José Luís Paiva. Viz P1 )</vt:lpstr>
      <vt:lpstr>příklady – e (viz BELLO, José Luís Paiva. Viz P1 )</vt:lpstr>
      <vt:lpstr>náležitosti bibl. záznamu –periodikum (viz BELLO, José Luís Paiva. Viz P1 )</vt:lpstr>
      <vt:lpstr>Příklady (viz BELLO, José Luís Paiva. Viz P1 ) </vt:lpstr>
      <vt:lpstr>další příklady (viz BELLO, José Luís Paiva. Viz P1 )</vt:lpstr>
      <vt:lpstr>další příklady (viz BELLO, José Luís Paiva. Viz P1 )</vt:lpstr>
      <vt:lpstr>bibliografie: náhled (viz BELLO, José Luís Paiva. Viz P1 )</vt:lpstr>
      <vt:lpstr>Kartotéka (viz BELLO, José Luís Paiva. Viz P1 )</vt:lpstr>
      <vt:lpstr>domácí úkol</vt:lpstr>
      <vt:lpstr>Snímek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 </cp:lastModifiedBy>
  <cp:revision>143</cp:revision>
  <dcterms:created xsi:type="dcterms:W3CDTF">2010-10-04T16:54:23Z</dcterms:created>
  <dcterms:modified xsi:type="dcterms:W3CDTF">2012-10-02T11:13:50Z</dcterms:modified>
</cp:coreProperties>
</file>