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9" r:id="rId12"/>
    <p:sldId id="278" r:id="rId13"/>
    <p:sldId id="280" r:id="rId14"/>
    <p:sldId id="269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4660"/>
  </p:normalViewPr>
  <p:slideViewPr>
    <p:cSldViewPr>
      <p:cViewPr varScale="1">
        <p:scale>
          <a:sx n="74" d="100"/>
          <a:sy n="74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CB018-A09B-4F43-ACE5-D48F3C18F670}" type="datetimeFigureOut">
              <a:rPr lang="cs-CZ"/>
              <a:pPr>
                <a:defRPr/>
              </a:pPr>
              <a:t>5.10.2012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501278E-4BE8-4D13-AECC-724EFC9A62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793AB-A980-49CE-A93A-04740E3B2D81}" type="datetimeFigureOut">
              <a:rPr lang="cs-CZ"/>
              <a:pPr>
                <a:defRPr/>
              </a:pPr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29698-4D5D-48B9-A183-33E0D18B2C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7A46E-30A4-4BC6-9986-23F444CFE5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009D3-69B5-4C1E-98A9-9E169C9875D7}" type="datetimeFigureOut">
              <a:rPr lang="cs-CZ"/>
              <a:pPr>
                <a:defRPr/>
              </a:pPr>
              <a:t>5.10.2012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03226-782E-4BE2-A49B-DA5B1CEEAE55}" type="datetimeFigureOut">
              <a:rPr lang="cs-CZ"/>
              <a:pPr>
                <a:defRPr/>
              </a:pPr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25AE6-0772-45B2-9F66-F8F0433C3F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FB395-7838-4F65-A70B-8198B822FDD6}" type="datetimeFigureOut">
              <a:rPr lang="cs-CZ"/>
              <a:pPr>
                <a:defRPr/>
              </a:pPr>
              <a:t>5.10.2012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F639BEF-BD90-4F5A-8D11-EEDE261AA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71C68-1B82-4A3B-A2AE-EC7489072500}" type="datetimeFigureOut">
              <a:rPr lang="cs-CZ"/>
              <a:pPr>
                <a:defRPr/>
              </a:pPr>
              <a:t>5.10.2012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EF653-28AD-4E8D-821B-95E350C3CE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Obdélník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CBDD9-C3ED-4926-8952-8EC2FA171CF2}" type="datetimeFigureOut">
              <a:rPr lang="cs-CZ"/>
              <a:pPr>
                <a:defRPr/>
              </a:pPr>
              <a:t>5.10.2012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DD05746A-287B-4FEC-9F4A-1CBA55031B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D772B-A816-43DB-BEBF-85164E0BBAFD}" type="datetimeFigureOut">
              <a:rPr lang="cs-CZ"/>
              <a:pPr>
                <a:defRPr/>
              </a:pPr>
              <a:t>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313F2-6976-4E3B-A9CD-DDF51ECEE2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F62E0-6DC3-4996-BCC3-5579DABDCD7B}" type="datetimeFigureOut">
              <a:rPr lang="cs-CZ"/>
              <a:pPr>
                <a:defRPr/>
              </a:pPr>
              <a:t>5.10.2012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7B1BAA0-AE42-4B30-BB69-DDB8E79799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026F673-6CA4-4AA1-92BF-C9F568CAE0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B833A-A6D6-4324-84F9-7E6F52D2258F}" type="datetimeFigureOut">
              <a:rPr lang="cs-CZ"/>
              <a:pPr>
                <a:defRPr/>
              </a:pPr>
              <a:t>5.10.2012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Obdélník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2BF1E-F1DA-4545-8D22-EE4620476C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B3092-6455-4E9A-A2A5-A5CB2D4CDA09}" type="datetimeFigureOut">
              <a:rPr lang="cs-CZ"/>
              <a:pPr>
                <a:defRPr/>
              </a:pPr>
              <a:t>5.10.2012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4DCA8FE-762C-44DB-9220-7E0F9D1F4419}" type="datetimeFigureOut">
              <a:rPr lang="cs-CZ"/>
              <a:pPr>
                <a:defRPr/>
              </a:pPr>
              <a:t>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7EC260-0723-4284-BF9A-4440B0C2C3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C35E2E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DE6C36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CF6DA4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formaortografica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908175" y="2819400"/>
            <a:ext cx="5327650" cy="1041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PSANÍ ODBORNÉ PRÁCE v PORTUGAL</a:t>
            </a:r>
            <a:r>
              <a:rPr lang="cs-CZ" dirty="0" smtClean="0"/>
              <a:t>Š</a:t>
            </a:r>
            <a:r>
              <a:rPr lang="pt-PT" dirty="0" smtClean="0"/>
              <a:t>TIN</a:t>
            </a:r>
            <a:r>
              <a:rPr lang="cs-CZ" dirty="0" smtClean="0"/>
              <a:t>Ě (praktický kurz pro studenty Bc. cyklu)</a:t>
            </a:r>
            <a:endParaRPr lang="cs-CZ" dirty="0"/>
          </a:p>
        </p:txBody>
      </p:sp>
      <p:sp>
        <p:nvSpPr>
          <p:cNvPr id="13314" name="Nadpis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03313"/>
          </a:xfrm>
        </p:spPr>
        <p:txBody>
          <a:bodyPr/>
          <a:lstStyle/>
          <a:p>
            <a:r>
              <a:rPr lang="cs-CZ" smtClean="0"/>
              <a:t>Praktická portugalština I</a:t>
            </a:r>
          </a:p>
        </p:txBody>
      </p:sp>
      <p:pic>
        <p:nvPicPr>
          <p:cNvPr id="13315" name="Picture 2" descr="Z:\prace\opvk\loga\loga\plna-verze\opvk_mu_rgb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5157788"/>
            <a:ext cx="5307012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Cvičení 1: doplňte vhodná spojení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              </a:t>
            </a:r>
            <a:r>
              <a:rPr lang="pt-PT" dirty="0" smtClean="0"/>
              <a:t>No princípio do século XX, na dramaturgia portuguesa não encontramos nenhumas correntes nem escolas que associariam ou agrupariam autores e dramaturgos de estilos literários iguais.  </a:t>
            </a:r>
            <a:r>
              <a:rPr lang="cs-CZ" dirty="0" smtClean="0"/>
              <a:t>………………………</a:t>
            </a:r>
            <a:r>
              <a:rPr lang="pt-PT" dirty="0" smtClean="0"/>
              <a:t> </a:t>
            </a:r>
            <a:r>
              <a:rPr lang="cs-CZ" dirty="0" smtClean="0"/>
              <a:t>(</a:t>
            </a:r>
            <a:r>
              <a:rPr lang="pt-PT" dirty="0" smtClean="0"/>
              <a:t>que</a:t>
            </a:r>
            <a:r>
              <a:rPr lang="cs-CZ" dirty="0" smtClean="0"/>
              <a:t>)</a:t>
            </a:r>
            <a:r>
              <a:rPr lang="pt-PT" dirty="0" smtClean="0"/>
              <a:t> o teatro português no século XX tem de ser considerado e estudado mais na sucessão de autores do que propriamente na definição de épocas.</a:t>
            </a:r>
            <a:endParaRPr lang="cs-CZ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             ………………………</a:t>
            </a:r>
            <a:r>
              <a:rPr lang="pt-PT" dirty="0" smtClean="0"/>
              <a:t>, é possível enunciar as linhas estéticas predominantes que caracterizam a dramaturgia da primeira metade do século XX e às quais reagiram os intelectuais e homens de letras imediatamente depois da segunda guerra mundial.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Klíč: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smtClean="0"/>
              <a:t>daí/por isso </a:t>
            </a:r>
            <a:r>
              <a:rPr lang="cs-CZ" smtClean="0">
                <a:latin typeface="Arial" charset="0"/>
              </a:rPr>
              <a:t>(</a:t>
            </a:r>
            <a:r>
              <a:rPr lang="cs-CZ" smtClean="0"/>
              <a:t>mesmo</a:t>
            </a:r>
            <a:r>
              <a:rPr lang="cs-CZ" smtClean="0">
                <a:latin typeface="Arial" charset="0"/>
              </a:rPr>
              <a:t>)</a:t>
            </a:r>
            <a:r>
              <a:rPr lang="cs-CZ" smtClean="0"/>
              <a:t> </a:t>
            </a:r>
          </a:p>
          <a:p>
            <a:r>
              <a:rPr lang="cs-CZ" smtClean="0"/>
              <a:t>no entanto/ porém, apesar disso, contudo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Cvičení 2: doplňte vhodná spojení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cs-CZ" smtClean="0"/>
              <a:t>            </a:t>
            </a:r>
            <a:r>
              <a:rPr lang="pt-PT" smtClean="0"/>
              <a:t>Nem todos os  textos teatrais são escritos para que ficassem em forma de livro, </a:t>
            </a:r>
            <a:r>
              <a:rPr lang="cs-CZ" smtClean="0"/>
              <a:t>…………………</a:t>
            </a:r>
            <a:r>
              <a:rPr lang="pt-PT" smtClean="0"/>
              <a:t> desde sempre o objectivo era de serem representados e transformados numa obra de arte viva, </a:t>
            </a:r>
            <a:r>
              <a:rPr lang="cs-CZ" smtClean="0"/>
              <a:t>…………………</a:t>
            </a:r>
            <a:r>
              <a:rPr lang="pt-PT" smtClean="0"/>
              <a:t>numa arte que dirigisse as palavras aos seus espectadores em voz alta.</a:t>
            </a:r>
            <a:endParaRPr lang="cs-CZ" smtClean="0"/>
          </a:p>
          <a:p>
            <a:pPr algn="just">
              <a:buFont typeface="Wingdings 2" pitchFamily="18" charset="2"/>
              <a:buNone/>
            </a:pPr>
            <a:r>
              <a:rPr lang="cs-CZ" smtClean="0"/>
              <a:t> 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Klíč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smtClean="0"/>
              <a:t>pois</a:t>
            </a:r>
          </a:p>
          <a:p>
            <a:r>
              <a:rPr lang="cs-CZ" smtClean="0"/>
              <a:t>quer dizer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>
              <a:solidFill>
                <a:srgbClr val="C35E2E"/>
              </a:solidFill>
            </a:endParaRPr>
          </a:p>
        </p:txBody>
      </p:sp>
      <p:pic>
        <p:nvPicPr>
          <p:cNvPr id="26626" name="Picture 2" descr="Z:\prace\opvk\loga\loga\plna-verze\opvk_mu_rgb.t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43213" y="5445125"/>
            <a:ext cx="3932237" cy="75247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pravopis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pravopisná </a:t>
            </a:r>
            <a:r>
              <a:rPr lang="cs-CZ" dirty="0" smtClean="0"/>
              <a:t>norma: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reformaortografica.com</a:t>
            </a:r>
            <a:r>
              <a:rPr lang="cs-CZ" dirty="0" smtClean="0">
                <a:hlinkClick r:id="rId2"/>
              </a:rPr>
              <a:t>/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typy písma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kurzíva (</a:t>
            </a:r>
            <a:r>
              <a:rPr lang="cs-CZ" i="1" dirty="0" err="1" smtClean="0"/>
              <a:t>itálico</a:t>
            </a:r>
            <a:r>
              <a:rPr lang="cs-CZ" dirty="0" smtClean="0"/>
              <a:t>): názvy děl, zvýrazněné termíny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pro citaci z původní literatury používat zmenšené běžné písmo (TNR 11) s odražením +  </a:t>
            </a:r>
            <a:r>
              <a:rPr lang="cs-CZ" dirty="0" err="1" smtClean="0"/>
              <a:t>bibl</a:t>
            </a:r>
            <a:r>
              <a:rPr lang="cs-CZ" dirty="0" smtClean="0"/>
              <a:t>. údaj (nejlépe zkratka díla užitá v dané práci + strana), nemusí být uvozovky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pro citaci ze sekundární literatury nepoužívat kurzívu, ale uvozovky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  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tučné (</a:t>
            </a:r>
            <a:r>
              <a:rPr lang="cs-CZ" i="1" dirty="0" err="1" smtClean="0"/>
              <a:t>negrito</a:t>
            </a:r>
            <a:r>
              <a:rPr lang="cs-CZ" i="1" dirty="0" smtClean="0"/>
              <a:t>, </a:t>
            </a:r>
            <a:r>
              <a:rPr lang="cs-CZ" i="1" dirty="0" err="1" smtClean="0"/>
              <a:t>sublinhado</a:t>
            </a:r>
            <a:r>
              <a:rPr lang="cs-CZ" dirty="0" smtClean="0"/>
              <a:t>): pro zdůraznění slov nebo  slovních spojení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podtržené (</a:t>
            </a:r>
            <a:r>
              <a:rPr lang="cs-CZ" i="1" dirty="0" err="1" smtClean="0"/>
              <a:t>sublinhado</a:t>
            </a:r>
            <a:r>
              <a:rPr lang="cs-CZ" dirty="0" smtClean="0"/>
              <a:t>): nepoužívat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nadpisy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smtClean="0"/>
              <a:t>úprava nadpisů jednotná v celé práci</a:t>
            </a:r>
          </a:p>
          <a:p>
            <a:r>
              <a:rPr lang="cs-CZ" smtClean="0"/>
              <a:t>nadpis kapitoly vždy na novou stránku</a:t>
            </a:r>
          </a:p>
          <a:p>
            <a:r>
              <a:rPr lang="cs-CZ" smtClean="0"/>
              <a:t>pod nadpisem je volný prostor jednoho řádku</a:t>
            </a:r>
          </a:p>
          <a:p>
            <a:r>
              <a:rPr lang="cs-CZ" smtClean="0"/>
              <a:t>velká písmena</a:t>
            </a:r>
          </a:p>
          <a:p>
            <a:r>
              <a:rPr lang="cs-CZ" smtClean="0"/>
              <a:t>výstižné, přiléhavé, poutavé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psaní dat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smtClean="0"/>
              <a:t>em 1890</a:t>
            </a:r>
          </a:p>
          <a:p>
            <a:r>
              <a:rPr lang="cs-CZ" smtClean="0"/>
              <a:t>no ano de 1890</a:t>
            </a:r>
          </a:p>
          <a:p>
            <a:r>
              <a:rPr lang="pt-PT" smtClean="0"/>
              <a:t>a</a:t>
            </a:r>
            <a:r>
              <a:rPr lang="cs-CZ" smtClean="0"/>
              <a:t> 13 de maio de 1890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členění do odstavců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smtClean="0"/>
              <a:t>každá rozvedená myšlenka odpovídá jednomu odstavci</a:t>
            </a:r>
          </a:p>
          <a:p>
            <a:r>
              <a:rPr lang="cs-CZ" smtClean="0"/>
              <a:t>nepoužívat příliš krátké nebo příliš dlouhé odstavce  </a:t>
            </a:r>
          </a:p>
          <a:p>
            <a:r>
              <a:rPr lang="cs-CZ" smtClean="0"/>
              <a:t>nutné mezi sebou odstavce (tj. myšlenky) logicky propojovat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smtClean="0">
                <a:solidFill>
                  <a:srgbClr val="C35E2E"/>
                </a:solidFill>
              </a:rPr>
              <a:t>spojovací výrazy: logické vazby A (výsledek, účinek, důsledek)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1. Vyberte výrazy, které mohou oddělovat odstavce: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POR ISSO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DAÍ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COMO RESULTADO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CONSEQUENTEMENTE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E POR ISSO MESMO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POIS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Procvičte si jednotlivá spojení na základní větě a vytvořte další gram. možnosti této logické vazby (</a:t>
            </a:r>
            <a:r>
              <a:rPr lang="cs-CZ" dirty="0" err="1" smtClean="0"/>
              <a:t>Passou</a:t>
            </a:r>
            <a:r>
              <a:rPr lang="cs-CZ" dirty="0" smtClean="0"/>
              <a:t> nos </a:t>
            </a:r>
            <a:r>
              <a:rPr lang="cs-CZ" dirty="0" err="1" smtClean="0"/>
              <a:t>exames</a:t>
            </a:r>
            <a:r>
              <a:rPr lang="cs-CZ" dirty="0" smtClean="0"/>
              <a:t>, </a:t>
            </a:r>
            <a:r>
              <a:rPr lang="cs-CZ" b="1" dirty="0" err="1" smtClean="0"/>
              <a:t>por</a:t>
            </a:r>
            <a:r>
              <a:rPr lang="cs-CZ" b="1" dirty="0" smtClean="0"/>
              <a:t> </a:t>
            </a:r>
            <a:r>
              <a:rPr lang="cs-CZ" b="1" dirty="0" err="1" smtClean="0"/>
              <a:t>isso</a:t>
            </a:r>
            <a:r>
              <a:rPr lang="cs-CZ" dirty="0" smtClean="0"/>
              <a:t> </a:t>
            </a:r>
            <a:r>
              <a:rPr lang="cs-CZ" dirty="0" err="1" smtClean="0"/>
              <a:t>terá</a:t>
            </a:r>
            <a:r>
              <a:rPr lang="cs-CZ" dirty="0" smtClean="0"/>
              <a:t> </a:t>
            </a:r>
            <a:r>
              <a:rPr lang="cs-CZ" dirty="0" err="1" smtClean="0"/>
              <a:t>boas</a:t>
            </a:r>
            <a:r>
              <a:rPr lang="cs-CZ" dirty="0" smtClean="0"/>
              <a:t> </a:t>
            </a:r>
            <a:r>
              <a:rPr lang="cs-CZ" dirty="0" err="1" smtClean="0"/>
              <a:t>notícias</a:t>
            </a:r>
            <a:r>
              <a:rPr lang="cs-CZ" dirty="0" smtClean="0"/>
              <a:t> para os </a:t>
            </a:r>
            <a:r>
              <a:rPr lang="cs-CZ" dirty="0" err="1" smtClean="0"/>
              <a:t>pais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smtClean="0">
                <a:solidFill>
                  <a:srgbClr val="C35E2E"/>
                </a:solidFill>
              </a:rPr>
              <a:t>spojovací výrazy: logické vazby NEBO (jiné vysvětlení téhož)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1. Vyberte výrazy, které mohou oddělovat odstavce: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POR OUTRAS PALAVRAS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(OU) SIMPLESMENTE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MELHOR DITO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DITO DE OUTRA MANEIRA (FORMA, MODO)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QUER DIZER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ISTO É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OU SEJA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Procvičte si jednotlivá spojení na základní větě a vytvořte další gram. možnosti této logické vazby (</a:t>
            </a:r>
            <a:r>
              <a:rPr lang="pt-PT" dirty="0" smtClean="0"/>
              <a:t>Não devolveu o livro. </a:t>
            </a:r>
            <a:r>
              <a:rPr lang="pt-PT" b="1" dirty="0" smtClean="0"/>
              <a:t>Por outras palavras</a:t>
            </a:r>
            <a:r>
              <a:rPr lang="pt-PT" dirty="0" smtClean="0"/>
              <a:t>, roubou-o</a:t>
            </a:r>
            <a:r>
              <a:rPr lang="cs-CZ" dirty="0" smtClean="0"/>
              <a:t>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smtClean="0">
                <a:solidFill>
                  <a:srgbClr val="C35E2E"/>
                </a:solidFill>
              </a:rPr>
              <a:t>spojovací výrazy: logické vazby </a:t>
            </a:r>
            <a:r>
              <a:rPr lang="pt-PT" sz="2000" smtClean="0">
                <a:solidFill>
                  <a:srgbClr val="C35E2E"/>
                </a:solidFill>
              </a:rPr>
              <a:t>ALE</a:t>
            </a:r>
            <a:r>
              <a:rPr lang="cs-CZ" sz="2000" smtClean="0">
                <a:solidFill>
                  <a:srgbClr val="C35E2E"/>
                </a:solidFill>
              </a:rPr>
              <a:t> (</a:t>
            </a:r>
            <a:r>
              <a:rPr lang="pt-PT" sz="2000" smtClean="0">
                <a:solidFill>
                  <a:srgbClr val="C35E2E"/>
                </a:solidFill>
              </a:rPr>
              <a:t>kontradikce</a:t>
            </a:r>
            <a:r>
              <a:rPr lang="cs-CZ" sz="2000" smtClean="0">
                <a:solidFill>
                  <a:srgbClr val="C35E2E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1. Vyberte výrazy, které mohou oddělovat odstavce: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dirty="0" smtClean="0"/>
              <a:t>NO ENTANTO</a:t>
            </a:r>
            <a:endParaRPr lang="cs-CZ" dirty="0" smtClean="0"/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dirty="0" smtClean="0"/>
              <a:t>PORÉM</a:t>
            </a:r>
            <a:endParaRPr lang="cs-CZ" dirty="0" smtClean="0"/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dirty="0" smtClean="0"/>
              <a:t>APESAR DISSO</a:t>
            </a:r>
            <a:endParaRPr lang="cs-CZ" dirty="0" smtClean="0"/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dirty="0" smtClean="0"/>
              <a:t>CONTUDO</a:t>
            </a:r>
            <a:endParaRPr lang="cs-CZ" dirty="0" smtClean="0"/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dirty="0" smtClean="0"/>
              <a:t>MAS</a:t>
            </a:r>
            <a:endParaRPr lang="cs-CZ" dirty="0" smtClean="0"/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dirty="0" smtClean="0"/>
              <a:t>NÃO OBSTANTE </a:t>
            </a:r>
            <a:r>
              <a:rPr lang="cs-CZ" dirty="0" smtClean="0"/>
              <a:t>(přesto)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MESMO ASSIM (přesto)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Procvičte si jednotlivá spojení na základní větě a vytvořte další gram. možnosti této logické vazby (</a:t>
            </a:r>
            <a:r>
              <a:rPr lang="pt-PT" dirty="0" smtClean="0"/>
              <a:t>O tempo não está muito bom. </a:t>
            </a:r>
            <a:r>
              <a:rPr lang="pt-PT" b="1" dirty="0" smtClean="0"/>
              <a:t>No entanto</a:t>
            </a:r>
            <a:r>
              <a:rPr lang="pt-PT" dirty="0" smtClean="0"/>
              <a:t>, não vamos ficar em casa.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1349</TotalTime>
  <Words>549</Words>
  <Application>Microsoft Office PowerPoint</Application>
  <PresentationFormat>Předvádění na obrazovce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Administrativní</vt:lpstr>
      <vt:lpstr>Praktická portugalština I</vt:lpstr>
      <vt:lpstr>pravopis</vt:lpstr>
      <vt:lpstr>typy písma</vt:lpstr>
      <vt:lpstr>nadpisy</vt:lpstr>
      <vt:lpstr>psaní dat</vt:lpstr>
      <vt:lpstr>členění do odstavců</vt:lpstr>
      <vt:lpstr>spojovací výrazy: logické vazby A (výsledek, účinek, důsledek)</vt:lpstr>
      <vt:lpstr>spojovací výrazy: logické vazby NEBO (jiné vysvětlení téhož)</vt:lpstr>
      <vt:lpstr>spojovací výrazy: logické vazby ALE (kontradikce)</vt:lpstr>
      <vt:lpstr>Cvičení 1: doplňte vhodná spojení</vt:lpstr>
      <vt:lpstr>Klíč:</vt:lpstr>
      <vt:lpstr>Cvičení 2: doplňte vhodná spojení</vt:lpstr>
      <vt:lpstr>Klíč</vt:lpstr>
      <vt:lpstr>Snímek 14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Filip</dc:title>
  <dc:creator>slunce</dc:creator>
  <cp:lastModifiedBy>Vaclavik</cp:lastModifiedBy>
  <cp:revision>154</cp:revision>
  <dcterms:created xsi:type="dcterms:W3CDTF">2010-10-04T16:54:23Z</dcterms:created>
  <dcterms:modified xsi:type="dcterms:W3CDTF">2012-10-05T19:19:58Z</dcterms:modified>
</cp:coreProperties>
</file>