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70" r:id="rId4"/>
    <p:sldId id="271" r:id="rId5"/>
    <p:sldId id="272" r:id="rId6"/>
    <p:sldId id="273" r:id="rId7"/>
    <p:sldId id="269"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6" autoAdjust="0"/>
    <p:restoredTop sz="94660"/>
  </p:normalViewPr>
  <p:slideViewPr>
    <p:cSldViewPr>
      <p:cViewPr varScale="1">
        <p:scale>
          <a:sx n="74" d="100"/>
          <a:sy n="74" d="100"/>
        </p:scale>
        <p:origin x="-106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AFF1C7D-96C4-4EC2-9403-5C7E456B51ED}"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AFF1C7D-96C4-4EC2-9403-5C7E456B51ED}"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8AFF1C7D-96C4-4EC2-9403-5C7E456B51ED}"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8AFF1C7D-96C4-4EC2-9403-5C7E456B51ED}"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AFF1C7D-96C4-4EC2-9403-5C7E456B51ED}"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15CFF4FB-170D-496A-B31A-DAF248AB84A3}" type="datetimeFigureOut">
              <a:rPr lang="cs-CZ" smtClean="0"/>
              <a:pPr/>
              <a:t>22.10.2012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AFF1C7D-96C4-4EC2-9403-5C7E456B51ED}" type="slidenum">
              <a:rPr lang="cs-CZ" smtClean="0"/>
              <a:pPr/>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8AFF1C7D-96C4-4EC2-9403-5C7E456B51ED}"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8AFF1C7D-96C4-4EC2-9403-5C7E456B51E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AFF1C7D-96C4-4EC2-9403-5C7E456B51E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AFF1C7D-96C4-4EC2-9403-5C7E456B51ED}"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15CFF4FB-170D-496A-B31A-DAF248AB84A3}" type="datetimeFigureOut">
              <a:rPr lang="cs-CZ" smtClean="0"/>
              <a:pPr/>
              <a:t>22.10.2012</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8AFF1C7D-96C4-4EC2-9403-5C7E456B51ED}"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15CFF4FB-170D-496A-B31A-DAF248AB84A3}" type="datetimeFigureOut">
              <a:rPr lang="cs-CZ" smtClean="0"/>
              <a:pPr/>
              <a:t>22.10.2012</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5CFF4FB-170D-496A-B31A-DAF248AB84A3}" type="datetimeFigureOut">
              <a:rPr lang="cs-CZ" smtClean="0"/>
              <a:pPr/>
              <a:t>22.10.2012</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AFF1C7D-96C4-4EC2-9403-5C7E456B51ED}"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a:xfrm>
            <a:off x="1907704" y="2819400"/>
            <a:ext cx="5328592" cy="1041648"/>
          </a:xfrm>
        </p:spPr>
        <p:txBody>
          <a:bodyPr>
            <a:normAutofit/>
          </a:bodyPr>
          <a:lstStyle/>
          <a:p>
            <a:r>
              <a:rPr lang="pt-PT" dirty="0" smtClean="0"/>
              <a:t>PSANÍ ODBORNÉ PRÁCE v PORTUGAL</a:t>
            </a:r>
            <a:r>
              <a:rPr lang="cs-CZ" dirty="0" smtClean="0"/>
              <a:t>Š</a:t>
            </a:r>
            <a:r>
              <a:rPr lang="pt-PT" dirty="0" smtClean="0"/>
              <a:t>TIN</a:t>
            </a:r>
            <a:r>
              <a:rPr lang="cs-CZ" dirty="0" smtClean="0"/>
              <a:t>Ě (praktický kurz pro studenty Bc. cyklu)</a:t>
            </a:r>
            <a:endParaRPr lang="cs-CZ" dirty="0"/>
          </a:p>
        </p:txBody>
      </p:sp>
      <p:sp>
        <p:nvSpPr>
          <p:cNvPr id="3" name="Nadpis 2"/>
          <p:cNvSpPr>
            <a:spLocks noGrp="1"/>
          </p:cNvSpPr>
          <p:nvPr>
            <p:ph type="ctrTitle"/>
          </p:nvPr>
        </p:nvSpPr>
        <p:spPr>
          <a:xfrm>
            <a:off x="685800" y="381000"/>
            <a:ext cx="7772400" cy="1103784"/>
          </a:xfrm>
          <a:noFill/>
        </p:spPr>
        <p:txBody>
          <a:bodyPr/>
          <a:lstStyle/>
          <a:p>
            <a:r>
              <a:rPr lang="cs-CZ" dirty="0" smtClean="0"/>
              <a:t>Praktická portugalština I</a:t>
            </a:r>
            <a:endParaRPr lang="cs-CZ" dirty="0"/>
          </a:p>
        </p:txBody>
      </p:sp>
      <p:pic>
        <p:nvPicPr>
          <p:cNvPr id="5" name="Picture 2" descr="Z:\prace\opvk\loga\loga\plna-verze\opvk_mu_rgb.t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79712" y="5157192"/>
            <a:ext cx="5306437" cy="1014608"/>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úvod</a:t>
            </a:r>
            <a:endParaRPr lang="cs-CZ" dirty="0"/>
          </a:p>
        </p:txBody>
      </p:sp>
      <p:sp>
        <p:nvSpPr>
          <p:cNvPr id="3" name="Zástupný symbol pro obsah 2"/>
          <p:cNvSpPr>
            <a:spLocks noGrp="1"/>
          </p:cNvSpPr>
          <p:nvPr>
            <p:ph sz="quarter" idx="1"/>
          </p:nvPr>
        </p:nvSpPr>
        <p:spPr>
          <a:solidFill>
            <a:schemeClr val="tx2">
              <a:lumMod val="60000"/>
              <a:lumOff val="40000"/>
            </a:schemeClr>
          </a:solidFill>
        </p:spPr>
        <p:txBody>
          <a:bodyPr>
            <a:normAutofit/>
          </a:bodyPr>
          <a:lstStyle/>
          <a:p>
            <a:pPr marL="514350" indent="-514350">
              <a:buAutoNum type="alphaLcParenR"/>
            </a:pPr>
            <a:r>
              <a:rPr lang="cs-CZ" dirty="0" smtClean="0"/>
              <a:t>téma, o němž pojednává práce</a:t>
            </a:r>
          </a:p>
          <a:p>
            <a:pPr marL="514350" indent="-514350">
              <a:buAutoNum type="alphaLcParenR"/>
            </a:pPr>
            <a:r>
              <a:rPr lang="cs-CZ" dirty="0" smtClean="0"/>
              <a:t>určení problému (výstižné, konkrétní, jasné): záměr práce</a:t>
            </a:r>
          </a:p>
          <a:p>
            <a:pPr marL="514350" indent="-514350">
              <a:buAutoNum type="alphaLcParenR"/>
            </a:pPr>
            <a:r>
              <a:rPr lang="cs-CZ" dirty="0" smtClean="0"/>
              <a:t>současný stav bádání k navrženému tématu/problému  (jak téma zpracovávali předchozí autoři, v čem spočívá váš originální přínos k dané problematice)  </a:t>
            </a:r>
          </a:p>
          <a:p>
            <a:pPr marL="514350" indent="-514350">
              <a:buAutoNum type="alphaLcParenR"/>
            </a:pPr>
            <a:r>
              <a:rPr lang="cs-CZ" dirty="0" smtClean="0"/>
              <a:t>zvolená metoda  </a:t>
            </a:r>
          </a:p>
          <a:p>
            <a:pPr marL="514350" indent="-514350">
              <a:buAutoNum type="alphaLcParenR"/>
            </a:pPr>
            <a:r>
              <a:rPr lang="cs-CZ" dirty="0" smtClean="0"/>
              <a:t>představení struktury práce</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první odstavce : ukázka 1 </a:t>
            </a:r>
            <a:endParaRPr lang="cs-CZ" dirty="0"/>
          </a:p>
        </p:txBody>
      </p:sp>
      <p:sp>
        <p:nvSpPr>
          <p:cNvPr id="3" name="Zástupný symbol pro obsah 2"/>
          <p:cNvSpPr>
            <a:spLocks noGrp="1"/>
          </p:cNvSpPr>
          <p:nvPr>
            <p:ph sz="quarter" idx="1"/>
          </p:nvPr>
        </p:nvSpPr>
        <p:spPr/>
        <p:txBody>
          <a:bodyPr>
            <a:normAutofit fontScale="85000" lnSpcReduction="10000"/>
          </a:bodyPr>
          <a:lstStyle/>
          <a:p>
            <a:pPr algn="just">
              <a:buNone/>
            </a:pPr>
            <a:r>
              <a:rPr lang="cs-CZ" sz="2000" dirty="0" smtClean="0"/>
              <a:t>        </a:t>
            </a:r>
            <a:r>
              <a:rPr lang="cs-CZ" sz="2000" b="1" dirty="0" smtClean="0"/>
              <a:t>Komentujte pozici tématu, záměru, metody:</a:t>
            </a:r>
          </a:p>
          <a:p>
            <a:pPr algn="just">
              <a:buNone/>
            </a:pPr>
            <a:endParaRPr lang="cs-CZ" sz="2000" dirty="0" smtClean="0"/>
          </a:p>
          <a:p>
            <a:pPr algn="just">
              <a:buNone/>
            </a:pPr>
            <a:r>
              <a:rPr lang="cs-CZ" sz="2000" dirty="0" smtClean="0"/>
              <a:t>            </a:t>
            </a:r>
            <a:r>
              <a:rPr lang="pt-PT" sz="2000" dirty="0" smtClean="0"/>
              <a:t>O objetivo principal desta tese é proporcionar um olhar mais atento sobre a adaptação cinematográfica de uma obra literária. Para este trabalho, escolhemos a obra literária de Eça de Queirós e Ramalho Ortigão chamada O Mistério da estrada de Sintra que pretendemos submeter a uma análise profunda. E trata-se de análise de </a:t>
            </a:r>
            <a:r>
              <a:rPr lang="cs-CZ" sz="2000" dirty="0" smtClean="0"/>
              <a:t>n</a:t>
            </a:r>
            <a:r>
              <a:rPr lang="pt-PT" sz="2000" dirty="0" smtClean="0"/>
              <a:t>arrativa. A partir deste romance foi feito um filme, em vários aspetos muito interessante, que em seguida será analisado com ajuda dos </a:t>
            </a:r>
            <a:r>
              <a:rPr lang="cs-CZ" sz="2000" dirty="0" smtClean="0"/>
              <a:t>e</a:t>
            </a:r>
            <a:r>
              <a:rPr lang="pt-PT" sz="2000" dirty="0" smtClean="0"/>
              <a:t>lementos teóricos da área comparatista (literário-cinematográfica). </a:t>
            </a:r>
            <a:endParaRPr lang="cs-CZ" sz="2000" dirty="0" smtClean="0"/>
          </a:p>
          <a:p>
            <a:pPr algn="just">
              <a:buNone/>
            </a:pPr>
            <a:r>
              <a:rPr lang="cs-CZ" sz="2000" dirty="0" smtClean="0"/>
              <a:t>            </a:t>
            </a:r>
            <a:r>
              <a:rPr lang="pt-PT" sz="2000" dirty="0" smtClean="0"/>
              <a:t>Uma adaptação de uma obra literária é, sem dúvida, um tema muito interessante não só hoje em dia, mas também no passado, como Thomas Leitch afirma no seu livro – Teoria de adaptação, o estudo sistemático de filmes baseados em fontes literárias, é uma das mais antigas áreas de estudos de cinema. A literatura que acompanha o cinema desde o seu início, fornece os seus temas, heróis, narrativas e outros recursos que os cineastas tentam imitar, utilizando diferentes métodos. No entanto, há uma grande disparidade de percepção – das imagens visuais e verbais.</a:t>
            </a:r>
            <a:endParaRPr lang="cs-CZ" sz="2000" dirty="0" smtClean="0"/>
          </a:p>
          <a:p>
            <a:pPr algn="just">
              <a:buNone/>
            </a:pPr>
            <a:endParaRPr lang="cs-CZ" sz="2000" dirty="0" smtClean="0"/>
          </a:p>
          <a:p>
            <a:pPr algn="just"/>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první odstavce: ukázka 2</a:t>
            </a:r>
            <a:endParaRPr lang="cs-CZ" dirty="0"/>
          </a:p>
        </p:txBody>
      </p:sp>
      <p:sp>
        <p:nvSpPr>
          <p:cNvPr id="3" name="Zástupný symbol pro obsah 2"/>
          <p:cNvSpPr>
            <a:spLocks noGrp="1"/>
          </p:cNvSpPr>
          <p:nvPr>
            <p:ph sz="quarter" idx="1"/>
          </p:nvPr>
        </p:nvSpPr>
        <p:spPr/>
        <p:txBody>
          <a:bodyPr>
            <a:noAutofit/>
          </a:bodyPr>
          <a:lstStyle/>
          <a:p>
            <a:pPr algn="just">
              <a:buNone/>
            </a:pPr>
            <a:r>
              <a:rPr lang="cs-CZ" sz="1800" dirty="0" smtClean="0"/>
              <a:t>          </a:t>
            </a:r>
            <a:r>
              <a:rPr lang="cs-CZ" sz="1800" b="1" dirty="0" smtClean="0"/>
              <a:t>Komentujte pozici tématu, záměru, metody:</a:t>
            </a:r>
          </a:p>
          <a:p>
            <a:pPr algn="just">
              <a:buNone/>
            </a:pPr>
            <a:endParaRPr lang="cs-CZ" sz="1800" dirty="0" smtClean="0"/>
          </a:p>
          <a:p>
            <a:pPr algn="just">
              <a:buNone/>
            </a:pPr>
            <a:r>
              <a:rPr lang="cs-CZ" sz="1800" dirty="0" smtClean="0"/>
              <a:t>           </a:t>
            </a:r>
            <a:r>
              <a:rPr lang="pt-PT" sz="1600" dirty="0" smtClean="0"/>
              <a:t>No século XV os Portugueses navegaram até África, onde colonizaram alguns países, tendo aí influenciado todos os diferentes aspectos da vida. Desses países fazia também parte  Cabo Verde, um país constituído por 10 ilhas. Antes de terem chegado, não lá existira nenhuma população. Cabo Verde logo passou a ser um país importante para o mercado de escravos por causa da sua localização. Assim, o povo europeu começou a misturar- se com o povo africano, criando um povo novo, um povo cabo-verdiano. A miscigenação era bem visível também através da criação duma língua específica, o crioulo. </a:t>
            </a:r>
            <a:endParaRPr lang="cs-CZ" sz="1600" dirty="0" smtClean="0"/>
          </a:p>
          <a:p>
            <a:pPr algn="just">
              <a:buNone/>
            </a:pPr>
            <a:r>
              <a:rPr lang="pt-PT" sz="1600" dirty="0" smtClean="0"/>
              <a:t> </a:t>
            </a:r>
            <a:r>
              <a:rPr lang="cs-CZ" sz="1600" dirty="0" smtClean="0"/>
              <a:t>         </a:t>
            </a:r>
            <a:r>
              <a:rPr lang="pt-PT" sz="1600" dirty="0" smtClean="0"/>
              <a:t>Não sabemos muito acerca da literatura caboverdiana antes da introdução da imprensa, uma vez que a tradição literária foi por via oral. Foi em 1842, quando a imprensa foi aqui introduzida, que permitiu a criação das primeiras obras caboverdianas. Dito isto, é evidente que a tradição literária escrita em Cabo Verde não tem uma longa história.</a:t>
            </a:r>
            <a:endParaRPr lang="cs-CZ" sz="1600" dirty="0" smtClean="0"/>
          </a:p>
          <a:p>
            <a:pPr algn="just">
              <a:buNone/>
            </a:pPr>
            <a:r>
              <a:rPr lang="cs-CZ" sz="1600" dirty="0" smtClean="0"/>
              <a:t>          </a:t>
            </a:r>
            <a:r>
              <a:rPr lang="pt-PT" sz="1600" dirty="0" smtClean="0"/>
              <a:t>Nest</a:t>
            </a:r>
            <a:r>
              <a:rPr lang="cs-CZ" sz="1600" dirty="0" smtClean="0"/>
              <a:t>a</a:t>
            </a:r>
            <a:r>
              <a:rPr lang="pt-PT" sz="1600" dirty="0" smtClean="0"/>
              <a:t> tese queria introduzir o desenvolvimento da literatura caboverdiana com a focalização num movimento muito importante para este, o movimento da </a:t>
            </a:r>
            <a:r>
              <a:rPr lang="pt-PT" sz="1600" i="1" dirty="0" smtClean="0"/>
              <a:t>Claridade</a:t>
            </a:r>
            <a:r>
              <a:rPr lang="pt-PT" sz="1600" dirty="0" smtClean="0"/>
              <a:t>. </a:t>
            </a:r>
            <a:endParaRPr lang="cs-CZ"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první odstavce: ukázka 3</a:t>
            </a:r>
            <a:endParaRPr lang="cs-CZ" dirty="0"/>
          </a:p>
        </p:txBody>
      </p:sp>
      <p:sp>
        <p:nvSpPr>
          <p:cNvPr id="3" name="Zástupný symbol pro obsah 2"/>
          <p:cNvSpPr>
            <a:spLocks noGrp="1"/>
          </p:cNvSpPr>
          <p:nvPr>
            <p:ph sz="quarter" idx="1"/>
          </p:nvPr>
        </p:nvSpPr>
        <p:spPr/>
        <p:txBody>
          <a:bodyPr>
            <a:normAutofit fontScale="85000" lnSpcReduction="20000"/>
          </a:bodyPr>
          <a:lstStyle/>
          <a:p>
            <a:pPr>
              <a:buNone/>
            </a:pPr>
            <a:r>
              <a:rPr lang="cs-CZ" sz="1800" b="1" dirty="0" smtClean="0"/>
              <a:t>Komentujte pozici tématu, záměru, metody:</a:t>
            </a:r>
          </a:p>
          <a:p>
            <a:pPr algn="just">
              <a:buNone/>
            </a:pPr>
            <a:r>
              <a:rPr lang="cs-CZ" sz="1800" dirty="0" smtClean="0"/>
              <a:t>             </a:t>
            </a:r>
            <a:r>
              <a:rPr lang="pt-PT" sz="1800" dirty="0" smtClean="0"/>
              <a:t>A personagem de António José da Silva desempenha um papel importantíssimo no campo teatral do século XVIII. Uma personagem iluminada, cujas obras teatrais ainda hoje em dia dirigem as palavras às massas largas, sendo sempre actuais por criticar os vício</a:t>
            </a:r>
            <a:r>
              <a:rPr lang="cs-CZ" sz="1800" dirty="0" smtClean="0"/>
              <a:t>s</a:t>
            </a:r>
            <a:r>
              <a:rPr lang="pt-PT" sz="1800" dirty="0" smtClean="0"/>
              <a:t> humanos, chama atenção e causa admiração não só pela sua contribuição cultural, mas também pela sua vida que é insepar</a:t>
            </a:r>
            <a:r>
              <a:rPr lang="cs-CZ" sz="1800" dirty="0" smtClean="0"/>
              <a:t>a</a:t>
            </a:r>
            <a:r>
              <a:rPr lang="pt-PT" sz="1800" dirty="0" smtClean="0"/>
              <a:t>velmente relacionada com um fenómeno fascinante que apavorava toda a Europa – a Inquisição.</a:t>
            </a:r>
            <a:endParaRPr lang="cs-CZ" sz="1800" dirty="0" smtClean="0"/>
          </a:p>
          <a:p>
            <a:pPr algn="just">
              <a:buNone/>
            </a:pPr>
            <a:r>
              <a:rPr lang="cs-CZ" sz="1800" dirty="0" smtClean="0"/>
              <a:t>             </a:t>
            </a:r>
            <a:r>
              <a:rPr lang="pt-PT" sz="1800" dirty="0" smtClean="0"/>
              <a:t>Esta estreita relação entre a personagem e o Santo Ofício tornou-se inspiração para muitos livros, filmes e peças de teatro os quais captam a vida desgraçada do dramaturgo da origem judaica que viveu em plena altura da opressão inquisitoral que o levou, por fim, até a morte no auto-de-fé.</a:t>
            </a:r>
            <a:endParaRPr lang="cs-CZ" sz="1800" dirty="0" smtClean="0"/>
          </a:p>
          <a:p>
            <a:pPr algn="just">
              <a:buNone/>
            </a:pPr>
            <a:r>
              <a:rPr lang="cs-CZ" sz="1800" dirty="0" smtClean="0"/>
              <a:t>             </a:t>
            </a:r>
            <a:r>
              <a:rPr lang="pt-PT" sz="1800" dirty="0" smtClean="0"/>
              <a:t>Entre os autores que retratam o destino do pobre cristão-novo pertence também António Martinho do Rosário, ou seja, Bernardo Santareno, autor que sentia uma opressão parecida com aquela inquisitoral e que se decidiu lutar contra ela, utilizando a mesma arma poderosa como o seu antecessor do século XVIII – o teatro.</a:t>
            </a:r>
            <a:endParaRPr lang="cs-CZ" sz="1800" dirty="0" smtClean="0"/>
          </a:p>
          <a:p>
            <a:pPr algn="just">
              <a:buNone/>
            </a:pPr>
            <a:r>
              <a:rPr lang="cs-CZ" sz="1800" dirty="0" smtClean="0"/>
              <a:t>              </a:t>
            </a:r>
            <a:r>
              <a:rPr lang="pt-PT" sz="1800" dirty="0" smtClean="0"/>
              <a:t>O nosso trabalho, portanto, dedica-se à obra O Judeu de Bernardo Santareno que em primeiro lugar tenta advertir para os problemas sociais e despertar a actividade da sociedade portuguesa perante o sistema depravado do Estado Novo. Porém, a nossa intenção principal é analisar e comentar o processo inquisitoral de António José da Silva e toda a actividade do Santo Ofício de maneira como os apresenta o autor de O Judeu na sua obra . </a:t>
            </a:r>
            <a:endParaRPr lang="cs-CZ" sz="1800" dirty="0" smtClean="0"/>
          </a:p>
          <a:p>
            <a:pPr>
              <a:buNone/>
            </a:pPr>
            <a:endParaRPr lang="cs-CZ"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první odstavce: ukázka 4</a:t>
            </a:r>
            <a:endParaRPr lang="cs-CZ" dirty="0"/>
          </a:p>
        </p:txBody>
      </p:sp>
      <p:sp>
        <p:nvSpPr>
          <p:cNvPr id="3" name="Zástupný symbol pro obsah 2"/>
          <p:cNvSpPr>
            <a:spLocks noGrp="1"/>
          </p:cNvSpPr>
          <p:nvPr>
            <p:ph sz="quarter" idx="1"/>
          </p:nvPr>
        </p:nvSpPr>
        <p:spPr/>
        <p:txBody>
          <a:bodyPr>
            <a:normAutofit/>
          </a:bodyPr>
          <a:lstStyle/>
          <a:p>
            <a:pPr algn="just">
              <a:buNone/>
            </a:pPr>
            <a:r>
              <a:rPr lang="sk-SK" sz="1800" dirty="0" smtClean="0"/>
              <a:t>          </a:t>
            </a:r>
            <a:r>
              <a:rPr lang="cs-CZ" sz="1800" b="1" dirty="0" smtClean="0"/>
              <a:t>Komentujte pozici tématu, záměru, metody:</a:t>
            </a:r>
          </a:p>
          <a:p>
            <a:pPr algn="just">
              <a:buNone/>
            </a:pPr>
            <a:r>
              <a:rPr lang="sk-SK" sz="1800" dirty="0" smtClean="0"/>
              <a:t>          Angola, um </a:t>
            </a:r>
            <a:r>
              <a:rPr lang="sk-SK" sz="1800" dirty="0" err="1" smtClean="0"/>
              <a:t>país</a:t>
            </a:r>
            <a:r>
              <a:rPr lang="sk-SK" sz="1800" dirty="0" smtClean="0"/>
              <a:t> </a:t>
            </a:r>
            <a:r>
              <a:rPr lang="sk-SK" sz="1800" dirty="0" err="1" smtClean="0"/>
              <a:t>enorme</a:t>
            </a:r>
            <a:r>
              <a:rPr lang="sk-SK" sz="1800" dirty="0" smtClean="0"/>
              <a:t>, </a:t>
            </a:r>
            <a:r>
              <a:rPr lang="sk-SK" sz="1800" dirty="0" err="1" smtClean="0"/>
              <a:t>situado</a:t>
            </a:r>
            <a:r>
              <a:rPr lang="sk-SK" sz="1800" dirty="0" smtClean="0"/>
              <a:t> </a:t>
            </a:r>
            <a:r>
              <a:rPr lang="sk-SK" sz="1800" dirty="0" err="1" smtClean="0"/>
              <a:t>em</a:t>
            </a:r>
            <a:r>
              <a:rPr lang="sk-SK" sz="1800" dirty="0" smtClean="0"/>
              <a:t> </a:t>
            </a:r>
            <a:r>
              <a:rPr lang="sk-SK" sz="1800" dirty="0" err="1" smtClean="0"/>
              <a:t>África</a:t>
            </a:r>
            <a:r>
              <a:rPr lang="sk-SK" sz="1800" dirty="0" smtClean="0"/>
              <a:t>, </a:t>
            </a:r>
            <a:r>
              <a:rPr lang="sk-SK" sz="1800" dirty="0" err="1" smtClean="0"/>
              <a:t>viveu</a:t>
            </a:r>
            <a:r>
              <a:rPr lang="sk-SK" sz="1800" dirty="0" smtClean="0"/>
              <a:t> na </a:t>
            </a:r>
            <a:r>
              <a:rPr lang="sk-SK" sz="1800" dirty="0" err="1" smtClean="0"/>
              <a:t>sua</a:t>
            </a:r>
            <a:r>
              <a:rPr lang="sk-SK" sz="1800" dirty="0" smtClean="0"/>
              <a:t> história </a:t>
            </a:r>
            <a:r>
              <a:rPr lang="sk-SK" sz="1800" dirty="0" err="1" smtClean="0"/>
              <a:t>recente</a:t>
            </a:r>
            <a:r>
              <a:rPr lang="sk-SK" sz="1800" dirty="0" smtClean="0"/>
              <a:t> </a:t>
            </a:r>
            <a:r>
              <a:rPr lang="sk-SK" sz="1800" dirty="0" err="1" smtClean="0"/>
              <a:t>dois</a:t>
            </a:r>
            <a:r>
              <a:rPr lang="sk-SK" sz="1800" dirty="0" smtClean="0"/>
              <a:t> </a:t>
            </a:r>
            <a:r>
              <a:rPr lang="sk-SK" sz="1800" dirty="0" err="1" smtClean="0"/>
              <a:t>grandes</a:t>
            </a:r>
            <a:r>
              <a:rPr lang="sk-SK" sz="1800" dirty="0" smtClean="0"/>
              <a:t> </a:t>
            </a:r>
            <a:r>
              <a:rPr lang="sk-SK" sz="1800" dirty="0" err="1" smtClean="0"/>
              <a:t>conflitos</a:t>
            </a:r>
            <a:r>
              <a:rPr lang="sk-SK" sz="1800" dirty="0" smtClean="0"/>
              <a:t> </a:t>
            </a:r>
            <a:r>
              <a:rPr lang="sk-SK" sz="1800" dirty="0" err="1" smtClean="0"/>
              <a:t>armados</a:t>
            </a:r>
            <a:r>
              <a:rPr lang="sk-SK" sz="1800" dirty="0" smtClean="0"/>
              <a:t>, </a:t>
            </a:r>
            <a:r>
              <a:rPr lang="sk-SK" sz="1800" dirty="0" err="1" smtClean="0"/>
              <a:t>que</a:t>
            </a:r>
            <a:r>
              <a:rPr lang="sk-SK" sz="1800" dirty="0" smtClean="0"/>
              <a:t> </a:t>
            </a:r>
            <a:r>
              <a:rPr lang="sk-SK" sz="1800" dirty="0" err="1" smtClean="0"/>
              <a:t>gravemente</a:t>
            </a:r>
            <a:r>
              <a:rPr lang="sk-SK" sz="1800" dirty="0" smtClean="0"/>
              <a:t> </a:t>
            </a:r>
            <a:r>
              <a:rPr lang="sk-SK" sz="1800" dirty="0" err="1" smtClean="0"/>
              <a:t>marcaram</a:t>
            </a:r>
            <a:r>
              <a:rPr lang="sk-SK" sz="1800" dirty="0" smtClean="0"/>
              <a:t> </a:t>
            </a:r>
            <a:r>
              <a:rPr lang="sk-SK" sz="1800" dirty="0" err="1" smtClean="0"/>
              <a:t>todo</a:t>
            </a:r>
            <a:r>
              <a:rPr lang="sk-SK" sz="1800" dirty="0" smtClean="0"/>
              <a:t> o </a:t>
            </a:r>
            <a:r>
              <a:rPr lang="sk-SK" sz="1800" dirty="0" err="1" smtClean="0"/>
              <a:t>país</a:t>
            </a:r>
            <a:r>
              <a:rPr lang="sk-SK" sz="1800" dirty="0" smtClean="0"/>
              <a:t>, </a:t>
            </a:r>
            <a:r>
              <a:rPr lang="sk-SK" sz="1800" dirty="0" err="1" smtClean="0"/>
              <a:t>sua</a:t>
            </a:r>
            <a:r>
              <a:rPr lang="sk-SK" sz="1800" dirty="0" smtClean="0"/>
              <a:t> </a:t>
            </a:r>
            <a:r>
              <a:rPr lang="sk-SK" sz="1800" dirty="0" err="1" smtClean="0"/>
              <a:t>natureza</a:t>
            </a:r>
            <a:r>
              <a:rPr lang="sk-SK" sz="1800" dirty="0" smtClean="0"/>
              <a:t>, </a:t>
            </a:r>
            <a:r>
              <a:rPr lang="sk-SK" sz="1800" dirty="0" err="1" smtClean="0"/>
              <a:t>sua</a:t>
            </a:r>
            <a:r>
              <a:rPr lang="sk-SK" sz="1800" dirty="0" smtClean="0"/>
              <a:t> </a:t>
            </a:r>
            <a:r>
              <a:rPr lang="sk-SK" sz="1800" dirty="0" err="1" smtClean="0"/>
              <a:t>infra-estrutura</a:t>
            </a:r>
            <a:r>
              <a:rPr lang="sk-SK" sz="1800" dirty="0" smtClean="0"/>
              <a:t> e </a:t>
            </a:r>
            <a:r>
              <a:rPr lang="sk-SK" sz="1800" dirty="0" err="1" smtClean="0"/>
              <a:t>sobretudo</a:t>
            </a:r>
            <a:r>
              <a:rPr lang="sk-SK" sz="1800" dirty="0" smtClean="0"/>
              <a:t> a </a:t>
            </a:r>
            <a:r>
              <a:rPr lang="sk-SK" sz="1800" dirty="0" err="1" smtClean="0"/>
              <a:t>sua</a:t>
            </a:r>
            <a:r>
              <a:rPr lang="sk-SK" sz="1800" dirty="0" smtClean="0"/>
              <a:t> </a:t>
            </a:r>
            <a:r>
              <a:rPr lang="sk-SK" sz="1800" dirty="0" err="1" smtClean="0"/>
              <a:t>população</a:t>
            </a:r>
            <a:r>
              <a:rPr lang="sk-SK" sz="1800" dirty="0" smtClean="0"/>
              <a:t>. Um </a:t>
            </a:r>
            <a:r>
              <a:rPr lang="sk-SK" sz="1800" dirty="0" err="1" smtClean="0"/>
              <a:t>dos</a:t>
            </a:r>
            <a:r>
              <a:rPr lang="sk-SK" sz="1800" dirty="0" smtClean="0"/>
              <a:t> </a:t>
            </a:r>
            <a:r>
              <a:rPr lang="sk-SK" sz="1800" dirty="0" err="1" smtClean="0"/>
              <a:t>conflitos</a:t>
            </a:r>
            <a:r>
              <a:rPr lang="sk-SK" sz="1800" dirty="0" smtClean="0"/>
              <a:t> </a:t>
            </a:r>
            <a:r>
              <a:rPr lang="sk-SK" sz="1800" dirty="0" err="1" smtClean="0"/>
              <a:t>mencionados</a:t>
            </a:r>
            <a:r>
              <a:rPr lang="sk-SK" sz="1800" dirty="0" smtClean="0"/>
              <a:t> </a:t>
            </a:r>
            <a:r>
              <a:rPr lang="sk-SK" sz="1800" dirty="0" err="1" smtClean="0"/>
              <a:t>foi</a:t>
            </a:r>
            <a:r>
              <a:rPr lang="sk-SK" sz="1800" dirty="0" smtClean="0"/>
              <a:t> a </a:t>
            </a:r>
            <a:r>
              <a:rPr lang="sk-SK" sz="1800" dirty="0" err="1" smtClean="0"/>
              <a:t>guerra</a:t>
            </a:r>
            <a:r>
              <a:rPr lang="sk-SK" sz="1800" dirty="0" smtClean="0"/>
              <a:t> civil, </a:t>
            </a:r>
            <a:r>
              <a:rPr lang="sk-SK" sz="1800" dirty="0" err="1" smtClean="0"/>
              <a:t>que</a:t>
            </a:r>
            <a:r>
              <a:rPr lang="sk-SK" sz="1800" dirty="0" smtClean="0"/>
              <a:t> </a:t>
            </a:r>
            <a:r>
              <a:rPr lang="sk-SK" sz="1800" dirty="0" err="1" smtClean="0"/>
              <a:t>começou</a:t>
            </a:r>
            <a:r>
              <a:rPr lang="sk-SK" sz="1800" dirty="0" smtClean="0"/>
              <a:t> logo </a:t>
            </a:r>
            <a:r>
              <a:rPr lang="sk-SK" sz="1800" dirty="0" err="1" smtClean="0"/>
              <a:t>após</a:t>
            </a:r>
            <a:r>
              <a:rPr lang="sk-SK" sz="1800" dirty="0" smtClean="0"/>
              <a:t> </a:t>
            </a:r>
            <a:r>
              <a:rPr lang="sk-SK" sz="1800" dirty="0" err="1" smtClean="0"/>
              <a:t>da</a:t>
            </a:r>
            <a:r>
              <a:rPr lang="sk-SK" sz="1800" dirty="0" smtClean="0"/>
              <a:t> </a:t>
            </a:r>
            <a:r>
              <a:rPr lang="sk-SK" sz="1800" dirty="0" err="1" smtClean="0"/>
              <a:t>proclamação</a:t>
            </a:r>
            <a:r>
              <a:rPr lang="sk-SK" sz="1800" dirty="0" smtClean="0"/>
              <a:t> </a:t>
            </a:r>
            <a:r>
              <a:rPr lang="sk-SK" sz="1800" dirty="0" err="1" smtClean="0"/>
              <a:t>de</a:t>
            </a:r>
            <a:r>
              <a:rPr lang="sk-SK" sz="1800" dirty="0" smtClean="0"/>
              <a:t> </a:t>
            </a:r>
            <a:r>
              <a:rPr lang="sk-SK" sz="1800" dirty="0" err="1" smtClean="0"/>
              <a:t>independência</a:t>
            </a:r>
            <a:r>
              <a:rPr lang="sk-SK" sz="1800" dirty="0" smtClean="0"/>
              <a:t>, </a:t>
            </a:r>
            <a:r>
              <a:rPr lang="sk-SK" sz="1800" dirty="0" err="1" smtClean="0"/>
              <a:t>em</a:t>
            </a:r>
            <a:r>
              <a:rPr lang="sk-SK" sz="1800" dirty="0" smtClean="0"/>
              <a:t> 1975, e </a:t>
            </a:r>
            <a:r>
              <a:rPr lang="sk-SK" sz="1800" dirty="0" err="1" smtClean="0"/>
              <a:t>demorou</a:t>
            </a:r>
            <a:r>
              <a:rPr lang="sk-SK" sz="1800" dirty="0" smtClean="0"/>
              <a:t> 27 </a:t>
            </a:r>
            <a:r>
              <a:rPr lang="sk-SK" sz="1800" dirty="0" err="1" smtClean="0"/>
              <a:t>anos</a:t>
            </a:r>
            <a:r>
              <a:rPr lang="sk-SK" sz="1800" dirty="0" smtClean="0"/>
              <a:t> </a:t>
            </a:r>
            <a:r>
              <a:rPr lang="sk-SK" sz="1800" dirty="0" err="1" smtClean="0"/>
              <a:t>difíceis</a:t>
            </a:r>
            <a:r>
              <a:rPr lang="sk-SK" sz="1800" dirty="0" smtClean="0"/>
              <a:t>, para </a:t>
            </a:r>
            <a:r>
              <a:rPr lang="sk-SK" sz="1800" dirty="0" err="1" smtClean="0"/>
              <a:t>as</a:t>
            </a:r>
            <a:r>
              <a:rPr lang="sk-SK" sz="1800" dirty="0" smtClean="0"/>
              <a:t> </a:t>
            </a:r>
            <a:r>
              <a:rPr lang="sk-SK" sz="1800" dirty="0" err="1" smtClean="0"/>
              <a:t>armas</a:t>
            </a:r>
            <a:r>
              <a:rPr lang="sk-SK" sz="1800" dirty="0" smtClean="0"/>
              <a:t> </a:t>
            </a:r>
            <a:r>
              <a:rPr lang="sk-SK" sz="1800" dirty="0" err="1" smtClean="0"/>
              <a:t>se</a:t>
            </a:r>
            <a:r>
              <a:rPr lang="sk-SK" sz="1800" dirty="0" smtClean="0"/>
              <a:t> </a:t>
            </a:r>
            <a:r>
              <a:rPr lang="sk-SK" sz="1800" dirty="0" err="1" smtClean="0"/>
              <a:t>calarem</a:t>
            </a:r>
            <a:r>
              <a:rPr lang="sk-SK" sz="1800" dirty="0" smtClean="0"/>
              <a:t>, o </a:t>
            </a:r>
            <a:r>
              <a:rPr lang="sk-SK" sz="1800" dirty="0" err="1" smtClean="0"/>
              <a:t>que</a:t>
            </a:r>
            <a:r>
              <a:rPr lang="sk-SK" sz="1800" dirty="0" smtClean="0"/>
              <a:t> </a:t>
            </a:r>
            <a:r>
              <a:rPr lang="sk-SK" sz="1800" dirty="0" err="1" smtClean="0"/>
              <a:t>aconteceu</a:t>
            </a:r>
            <a:r>
              <a:rPr lang="sk-SK" sz="1800" dirty="0" smtClean="0"/>
              <a:t> no </a:t>
            </a:r>
            <a:r>
              <a:rPr lang="sk-SK" sz="1800" dirty="0" err="1" smtClean="0"/>
              <a:t>ano</a:t>
            </a:r>
            <a:r>
              <a:rPr lang="sk-SK" sz="1800" dirty="0" smtClean="0"/>
              <a:t> 2002.</a:t>
            </a:r>
            <a:endParaRPr lang="cs-CZ" sz="1800" dirty="0" smtClean="0"/>
          </a:p>
          <a:p>
            <a:pPr algn="just">
              <a:buNone/>
            </a:pPr>
            <a:r>
              <a:rPr lang="sk-SK" sz="1800" dirty="0" smtClean="0"/>
              <a:t>	      Neste </a:t>
            </a:r>
            <a:r>
              <a:rPr lang="sk-SK" sz="1800" dirty="0" err="1" smtClean="0"/>
              <a:t>trabalho</a:t>
            </a:r>
            <a:r>
              <a:rPr lang="sk-SK" sz="1800" dirty="0" smtClean="0"/>
              <a:t>, </a:t>
            </a:r>
            <a:r>
              <a:rPr lang="sk-SK" sz="1800" dirty="0" err="1" smtClean="0"/>
              <a:t>portanto</a:t>
            </a:r>
            <a:r>
              <a:rPr lang="sk-SK" sz="1800" dirty="0" smtClean="0"/>
              <a:t>, nos </a:t>
            </a:r>
            <a:r>
              <a:rPr lang="sk-SK" sz="1800" dirty="0" err="1" smtClean="0"/>
              <a:t>dedicaremos</a:t>
            </a:r>
            <a:r>
              <a:rPr lang="sk-SK" sz="1800" dirty="0" smtClean="0"/>
              <a:t> </a:t>
            </a:r>
            <a:r>
              <a:rPr lang="sk-SK" sz="1800" dirty="0" err="1" smtClean="0"/>
              <a:t>ao</a:t>
            </a:r>
            <a:r>
              <a:rPr lang="sk-SK" sz="1800" dirty="0" smtClean="0"/>
              <a:t> </a:t>
            </a:r>
            <a:r>
              <a:rPr lang="sk-SK" sz="1800" dirty="0" err="1" smtClean="0"/>
              <a:t>outro</a:t>
            </a:r>
            <a:r>
              <a:rPr lang="sk-SK" sz="1800" dirty="0" smtClean="0"/>
              <a:t> </a:t>
            </a:r>
            <a:r>
              <a:rPr lang="sk-SK" sz="1800" dirty="0" err="1" smtClean="0"/>
              <a:t>conflito</a:t>
            </a:r>
            <a:r>
              <a:rPr lang="sk-SK" sz="1800" dirty="0" smtClean="0"/>
              <a:t> </a:t>
            </a:r>
            <a:r>
              <a:rPr lang="sk-SK" sz="1800" dirty="0" err="1" smtClean="0"/>
              <a:t>armado</a:t>
            </a:r>
            <a:r>
              <a:rPr lang="sk-SK" sz="1800" dirty="0" smtClean="0"/>
              <a:t>, </a:t>
            </a:r>
            <a:r>
              <a:rPr lang="sk-SK" sz="1800" dirty="0" err="1" smtClean="0"/>
              <a:t>que</a:t>
            </a:r>
            <a:r>
              <a:rPr lang="sk-SK" sz="1800" dirty="0" smtClean="0"/>
              <a:t> </a:t>
            </a:r>
            <a:r>
              <a:rPr lang="sk-SK" sz="1800" dirty="0" err="1" smtClean="0"/>
              <a:t>antecedeu</a:t>
            </a:r>
            <a:r>
              <a:rPr lang="sk-SK" sz="1800" dirty="0" smtClean="0"/>
              <a:t> </a:t>
            </a:r>
            <a:r>
              <a:rPr lang="sk-SK" sz="1800" dirty="0" err="1" smtClean="0"/>
              <a:t>esta</a:t>
            </a:r>
            <a:r>
              <a:rPr lang="sk-SK" sz="1800" dirty="0" smtClean="0"/>
              <a:t> </a:t>
            </a:r>
            <a:r>
              <a:rPr lang="sk-SK" sz="1800" dirty="0" err="1" smtClean="0"/>
              <a:t>guerra</a:t>
            </a:r>
            <a:r>
              <a:rPr lang="sk-SK" sz="1800" dirty="0" smtClean="0"/>
              <a:t> civil, o </a:t>
            </a:r>
            <a:r>
              <a:rPr lang="sk-SK" sz="1800" dirty="0" err="1" smtClean="0"/>
              <a:t>conflito</a:t>
            </a:r>
            <a:r>
              <a:rPr lang="sk-SK" sz="1800" dirty="0" smtClean="0"/>
              <a:t> </a:t>
            </a:r>
            <a:r>
              <a:rPr lang="sk-SK" sz="1800" dirty="0" err="1" smtClean="0"/>
              <a:t>que</a:t>
            </a:r>
            <a:r>
              <a:rPr lang="sk-SK" sz="1800" dirty="0" smtClean="0"/>
              <a:t> </a:t>
            </a:r>
            <a:r>
              <a:rPr lang="sk-SK" sz="1800" dirty="0" err="1" smtClean="0"/>
              <a:t>foi</a:t>
            </a:r>
            <a:r>
              <a:rPr lang="sk-SK" sz="1800" dirty="0" smtClean="0"/>
              <a:t> </a:t>
            </a:r>
            <a:r>
              <a:rPr lang="sk-SK" sz="1800" dirty="0" err="1" smtClean="0"/>
              <a:t>crucial</a:t>
            </a:r>
            <a:r>
              <a:rPr lang="sk-SK" sz="1800" dirty="0" smtClean="0"/>
              <a:t> na </a:t>
            </a:r>
            <a:r>
              <a:rPr lang="sk-SK" sz="1800" dirty="0" err="1" smtClean="0"/>
              <a:t>formação</a:t>
            </a:r>
            <a:r>
              <a:rPr lang="sk-SK" sz="1800" dirty="0" smtClean="0"/>
              <a:t> </a:t>
            </a:r>
            <a:r>
              <a:rPr lang="sk-SK" sz="1800" dirty="0" err="1" smtClean="0"/>
              <a:t>da</a:t>
            </a:r>
            <a:r>
              <a:rPr lang="sk-SK" sz="1800" dirty="0" smtClean="0"/>
              <a:t> </a:t>
            </a:r>
            <a:r>
              <a:rPr lang="sk-SK" sz="1800" dirty="0" err="1" smtClean="0"/>
              <a:t>nação</a:t>
            </a:r>
            <a:r>
              <a:rPr lang="sk-SK" sz="1800" dirty="0" smtClean="0"/>
              <a:t> </a:t>
            </a:r>
            <a:r>
              <a:rPr lang="sk-SK" sz="1800" dirty="0" err="1" smtClean="0"/>
              <a:t>angolana</a:t>
            </a:r>
            <a:r>
              <a:rPr lang="sk-SK" sz="1800" dirty="0" smtClean="0"/>
              <a:t> – a </a:t>
            </a:r>
            <a:r>
              <a:rPr lang="sk-SK" sz="1800" dirty="0" err="1" smtClean="0"/>
              <a:t>guerra</a:t>
            </a:r>
            <a:r>
              <a:rPr lang="sk-SK" sz="1800" dirty="0" smtClean="0"/>
              <a:t> </a:t>
            </a:r>
            <a:r>
              <a:rPr lang="sk-SK" sz="1800" dirty="0" err="1" smtClean="0"/>
              <a:t>da</a:t>
            </a:r>
            <a:r>
              <a:rPr lang="sk-SK" sz="1800" dirty="0" smtClean="0"/>
              <a:t> </a:t>
            </a:r>
            <a:r>
              <a:rPr lang="sk-SK" sz="1800" dirty="0" err="1" smtClean="0"/>
              <a:t>independência</a:t>
            </a:r>
            <a:r>
              <a:rPr lang="sk-SK" sz="1800" dirty="0" smtClean="0"/>
              <a:t>. (...)</a:t>
            </a:r>
          </a:p>
          <a:p>
            <a:pPr algn="just">
              <a:buNone/>
            </a:pPr>
            <a:r>
              <a:rPr lang="sk-SK" sz="1800" dirty="0" smtClean="0"/>
              <a:t>          Para a </a:t>
            </a:r>
            <a:r>
              <a:rPr lang="sk-SK" sz="1800" dirty="0" err="1" smtClean="0"/>
              <a:t>análise</a:t>
            </a:r>
            <a:r>
              <a:rPr lang="sk-SK" sz="1800" dirty="0" smtClean="0"/>
              <a:t> </a:t>
            </a:r>
            <a:r>
              <a:rPr lang="sk-SK" sz="1800" dirty="0" err="1" smtClean="0"/>
              <a:t>ser</a:t>
            </a:r>
            <a:r>
              <a:rPr lang="sk-SK" sz="1800" dirty="0" smtClean="0"/>
              <a:t> </a:t>
            </a:r>
            <a:r>
              <a:rPr lang="sk-SK" sz="1800" dirty="0" err="1" smtClean="0"/>
              <a:t>mais</a:t>
            </a:r>
            <a:r>
              <a:rPr lang="sk-SK" sz="1800" dirty="0" smtClean="0"/>
              <a:t> </a:t>
            </a:r>
            <a:r>
              <a:rPr lang="sk-SK" sz="1800" dirty="0" err="1" smtClean="0"/>
              <a:t>completa</a:t>
            </a:r>
            <a:r>
              <a:rPr lang="sk-SK" sz="1800" dirty="0" smtClean="0"/>
              <a:t> e </a:t>
            </a:r>
            <a:r>
              <a:rPr lang="sk-SK" sz="1800" dirty="0" err="1" smtClean="0"/>
              <a:t>vasta</a:t>
            </a:r>
            <a:r>
              <a:rPr lang="sk-SK" sz="1800" dirty="0" smtClean="0"/>
              <a:t>, e para </a:t>
            </a:r>
            <a:r>
              <a:rPr lang="sk-SK" sz="1800" dirty="0" err="1" smtClean="0"/>
              <a:t>conhecer</a:t>
            </a:r>
            <a:r>
              <a:rPr lang="sk-SK" sz="1800" dirty="0" smtClean="0"/>
              <a:t> a </a:t>
            </a:r>
            <a:r>
              <a:rPr lang="sk-SK" sz="1800" dirty="0" err="1" smtClean="0"/>
              <a:t>imagem</a:t>
            </a:r>
            <a:r>
              <a:rPr lang="sk-SK" sz="1800" dirty="0" smtClean="0"/>
              <a:t> </a:t>
            </a:r>
            <a:r>
              <a:rPr lang="sk-SK" sz="1800" dirty="0" err="1" smtClean="0"/>
              <a:t>da</a:t>
            </a:r>
            <a:r>
              <a:rPr lang="sk-SK" sz="1800" dirty="0" smtClean="0"/>
              <a:t> </a:t>
            </a:r>
            <a:r>
              <a:rPr lang="sk-SK" sz="1800" dirty="0" err="1" smtClean="0"/>
              <a:t>guerra</a:t>
            </a:r>
            <a:r>
              <a:rPr lang="sk-SK" sz="1800" dirty="0" smtClean="0"/>
              <a:t> </a:t>
            </a:r>
            <a:r>
              <a:rPr lang="sk-SK" sz="1800" dirty="0" err="1" smtClean="0"/>
              <a:t>ainda</a:t>
            </a:r>
            <a:r>
              <a:rPr lang="sk-SK" sz="1800" dirty="0" smtClean="0"/>
              <a:t> </a:t>
            </a:r>
            <a:r>
              <a:rPr lang="sk-SK" sz="1800" dirty="0" err="1" smtClean="0"/>
              <a:t>melhor</a:t>
            </a:r>
            <a:r>
              <a:rPr lang="sk-SK" sz="1800" dirty="0" smtClean="0"/>
              <a:t>, </a:t>
            </a:r>
            <a:r>
              <a:rPr lang="sk-SK" sz="1800" dirty="0" err="1" smtClean="0"/>
              <a:t>pensámos</a:t>
            </a:r>
            <a:r>
              <a:rPr lang="sk-SK" sz="1800" dirty="0" smtClean="0"/>
              <a:t> </a:t>
            </a:r>
            <a:r>
              <a:rPr lang="sk-SK" sz="1800" dirty="0" err="1" smtClean="0"/>
              <a:t>que</a:t>
            </a:r>
            <a:r>
              <a:rPr lang="sk-SK" sz="1800" dirty="0" smtClean="0"/>
              <a:t> </a:t>
            </a:r>
            <a:r>
              <a:rPr lang="sk-SK" sz="1800" dirty="0" err="1" smtClean="0"/>
              <a:t>seria</a:t>
            </a:r>
            <a:r>
              <a:rPr lang="sk-SK" sz="1800" dirty="0" smtClean="0"/>
              <a:t> </a:t>
            </a:r>
            <a:r>
              <a:rPr lang="sk-SK" sz="1800" dirty="0" err="1" smtClean="0"/>
              <a:t>interessante</a:t>
            </a:r>
            <a:r>
              <a:rPr lang="sk-SK" sz="1800" dirty="0" smtClean="0"/>
              <a:t> </a:t>
            </a:r>
            <a:r>
              <a:rPr lang="sk-SK" sz="1800" dirty="0" err="1" smtClean="0"/>
              <a:t>esforçar-nos</a:t>
            </a:r>
            <a:r>
              <a:rPr lang="sk-SK" sz="1800" dirty="0" smtClean="0"/>
              <a:t> </a:t>
            </a:r>
            <a:r>
              <a:rPr lang="sk-SK" sz="1800" dirty="0" err="1" smtClean="0"/>
              <a:t>em</a:t>
            </a:r>
            <a:r>
              <a:rPr lang="sk-SK" sz="1800" dirty="0" smtClean="0"/>
              <a:t> </a:t>
            </a:r>
            <a:r>
              <a:rPr lang="sk-SK" sz="1800" dirty="0" err="1" smtClean="0"/>
              <a:t>mostrar</a:t>
            </a:r>
            <a:r>
              <a:rPr lang="sk-SK" sz="1800" dirty="0" smtClean="0"/>
              <a:t> os </a:t>
            </a:r>
            <a:r>
              <a:rPr lang="sk-SK" sz="1800" dirty="0" err="1" smtClean="0"/>
              <a:t>dois</a:t>
            </a:r>
            <a:r>
              <a:rPr lang="sk-SK" sz="1800" dirty="0" smtClean="0"/>
              <a:t> </a:t>
            </a:r>
            <a:r>
              <a:rPr lang="sk-SK" sz="1800" dirty="0" err="1" smtClean="0"/>
              <a:t>pontos</a:t>
            </a:r>
            <a:r>
              <a:rPr lang="sk-SK" sz="1800" dirty="0" smtClean="0"/>
              <a:t> </a:t>
            </a:r>
            <a:r>
              <a:rPr lang="sk-SK" sz="1800" dirty="0" err="1" smtClean="0"/>
              <a:t>de</a:t>
            </a:r>
            <a:r>
              <a:rPr lang="sk-SK" sz="1800" dirty="0" smtClean="0"/>
              <a:t> </a:t>
            </a:r>
            <a:r>
              <a:rPr lang="sk-SK" sz="1800" dirty="0" err="1" smtClean="0"/>
              <a:t>vista</a:t>
            </a:r>
            <a:r>
              <a:rPr lang="sk-SK" sz="1800" dirty="0" smtClean="0"/>
              <a:t>, os </a:t>
            </a:r>
            <a:r>
              <a:rPr lang="sk-SK" sz="1800" dirty="0" err="1" smtClean="0"/>
              <a:t>dois</a:t>
            </a:r>
            <a:r>
              <a:rPr lang="sk-SK" sz="1800" dirty="0" smtClean="0"/>
              <a:t> </a:t>
            </a:r>
            <a:r>
              <a:rPr lang="sk-SK" sz="1800" dirty="0" err="1" smtClean="0"/>
              <a:t>lados</a:t>
            </a:r>
            <a:r>
              <a:rPr lang="sk-SK" sz="1800" dirty="0" smtClean="0"/>
              <a:t> do </a:t>
            </a:r>
            <a:r>
              <a:rPr lang="sk-SK" sz="1800" dirty="0" err="1" smtClean="0"/>
              <a:t>conflito</a:t>
            </a:r>
            <a:r>
              <a:rPr lang="sk-SK" sz="1800" dirty="0" smtClean="0"/>
              <a:t> – o </a:t>
            </a:r>
            <a:r>
              <a:rPr lang="sk-SK" sz="1800" dirty="0" err="1" smtClean="0"/>
              <a:t>lado</a:t>
            </a:r>
            <a:r>
              <a:rPr lang="sk-SK" sz="1800" dirty="0" smtClean="0"/>
              <a:t> </a:t>
            </a:r>
            <a:r>
              <a:rPr lang="sk-SK" sz="1800" dirty="0" err="1" smtClean="0"/>
              <a:t>angolano</a:t>
            </a:r>
            <a:r>
              <a:rPr lang="sk-SK" sz="1800" dirty="0" smtClean="0"/>
              <a:t> e o </a:t>
            </a:r>
            <a:r>
              <a:rPr lang="sk-SK" sz="1800" dirty="0" err="1" smtClean="0"/>
              <a:t>lado</a:t>
            </a:r>
            <a:r>
              <a:rPr lang="sk-SK" sz="1800" dirty="0" smtClean="0"/>
              <a:t> </a:t>
            </a:r>
            <a:r>
              <a:rPr lang="sk-SK" sz="1800" dirty="0" err="1" smtClean="0"/>
              <a:t>português</a:t>
            </a:r>
            <a:r>
              <a:rPr lang="sk-SK" sz="1800" dirty="0" smtClean="0"/>
              <a:t>. </a:t>
            </a:r>
            <a:endParaRPr lang="cs-CZ"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4" name="Picture 2" descr="Z:\prace\opvk\loga\loga\plna-verze\opvk_mu_rgb.tif"/>
          <p:cNvPicPr>
            <a:picLocks noGrp="1" noChangeAspect="1" noChangeArrowheads="1"/>
          </p:cNvPicPr>
          <p:nvPr>
            <p:ph sz="quarter"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43808" y="5445224"/>
            <a:ext cx="3931920" cy="75230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1503</TotalTime>
  <Words>819</Words>
  <Application>Microsoft Office PowerPoint</Application>
  <PresentationFormat>Předvádění na obrazovce (4:3)</PresentationFormat>
  <Paragraphs>30</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Administrativní</vt:lpstr>
      <vt:lpstr>Praktická portugalština I</vt:lpstr>
      <vt:lpstr>úvod</vt:lpstr>
      <vt:lpstr>první odstavce : ukázka 1 </vt:lpstr>
      <vt:lpstr>první odstavce: ukázka 2</vt:lpstr>
      <vt:lpstr>první odstavce: ukázka 3</vt:lpstr>
      <vt:lpstr>první odstavce: ukázka 4</vt:lpstr>
      <vt:lpstr>Snímek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Filip</dc:title>
  <dc:creator>slunce</dc:creator>
  <cp:lastModifiedBy>Vaclavik</cp:lastModifiedBy>
  <cp:revision>166</cp:revision>
  <dcterms:created xsi:type="dcterms:W3CDTF">2010-10-04T16:54:23Z</dcterms:created>
  <dcterms:modified xsi:type="dcterms:W3CDTF">2012-10-22T17:46:50Z</dcterms:modified>
</cp:coreProperties>
</file>