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0" r:id="rId4"/>
    <p:sldId id="289" r:id="rId5"/>
    <p:sldId id="291" r:id="rId6"/>
    <p:sldId id="257" r:id="rId7"/>
    <p:sldId id="303" r:id="rId8"/>
    <p:sldId id="305" r:id="rId9"/>
    <p:sldId id="327" r:id="rId10"/>
    <p:sldId id="323" r:id="rId11"/>
    <p:sldId id="324" r:id="rId12"/>
    <p:sldId id="335" r:id="rId13"/>
    <p:sldId id="322" r:id="rId14"/>
    <p:sldId id="329" r:id="rId15"/>
    <p:sldId id="330" r:id="rId16"/>
    <p:sldId id="331" r:id="rId17"/>
    <p:sldId id="332" r:id="rId18"/>
    <p:sldId id="333" r:id="rId19"/>
    <p:sldId id="325" r:id="rId20"/>
    <p:sldId id="326" r:id="rId21"/>
    <p:sldId id="328" r:id="rId22"/>
    <p:sldId id="306" r:id="rId23"/>
    <p:sldId id="307" r:id="rId24"/>
    <p:sldId id="334" r:id="rId25"/>
    <p:sldId id="308" r:id="rId26"/>
    <p:sldId id="296" r:id="rId27"/>
    <p:sldId id="297" r:id="rId28"/>
    <p:sldId id="298" r:id="rId29"/>
    <p:sldId id="299" r:id="rId30"/>
    <p:sldId id="265" r:id="rId31"/>
    <p:sldId id="267" r:id="rId32"/>
    <p:sldId id="269" r:id="rId33"/>
    <p:sldId id="270" r:id="rId34"/>
    <p:sldId id="271" r:id="rId35"/>
    <p:sldId id="304" r:id="rId36"/>
    <p:sldId id="272" r:id="rId37"/>
    <p:sldId id="317" r:id="rId38"/>
    <p:sldId id="316" r:id="rId39"/>
    <p:sldId id="273" r:id="rId40"/>
    <p:sldId id="312" r:id="rId41"/>
    <p:sldId id="277" r:id="rId42"/>
    <p:sldId id="336" r:id="rId43"/>
    <p:sldId id="278" r:id="rId44"/>
    <p:sldId id="337" r:id="rId45"/>
    <p:sldId id="342" r:id="rId46"/>
    <p:sldId id="279" r:id="rId47"/>
    <p:sldId id="313" r:id="rId48"/>
    <p:sldId id="338" r:id="rId49"/>
    <p:sldId id="280" r:id="rId50"/>
    <p:sldId id="314" r:id="rId51"/>
    <p:sldId id="339" r:id="rId52"/>
    <p:sldId id="311" r:id="rId53"/>
    <p:sldId id="282" r:id="rId54"/>
    <p:sldId id="343" r:id="rId55"/>
    <p:sldId id="340" r:id="rId56"/>
    <p:sldId id="341" r:id="rId57"/>
    <p:sldId id="344" r:id="rId58"/>
    <p:sldId id="310" r:id="rId59"/>
    <p:sldId id="286" r:id="rId60"/>
    <p:sldId id="287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7CAE9-FB1B-4CB2-8523-F0719882A12D}" type="doc">
      <dgm:prSet loTypeId="urn:microsoft.com/office/officeart/2005/8/layout/chevron1" loCatId="process" qsTypeId="urn:microsoft.com/office/officeart/2005/8/quickstyle/3d4" qsCatId="3D" csTypeId="urn:microsoft.com/office/officeart/2005/8/colors/accent3_3" csCatId="accent3" phldr="1"/>
      <dgm:spPr>
        <a:scene3d>
          <a:camera prst="isometricLeftDown"/>
          <a:lightRig rig="threePt" dir="t"/>
        </a:scene3d>
      </dgm:spPr>
    </dgm:pt>
    <dgm:pt modelId="{96D74F4F-BEC2-43ED-9290-29B90617EAFC}">
      <dgm:prSet phldrT="[Text]"/>
      <dgm:spPr/>
      <dgm:t>
        <a:bodyPr/>
        <a:lstStyle/>
        <a:p>
          <a:r>
            <a:rPr lang="cs-CZ" dirty="0" smtClean="0"/>
            <a:t>POSTUPNÁ</a:t>
          </a:r>
          <a:endParaRPr lang="cs-CZ" dirty="0"/>
        </a:p>
      </dgm:t>
    </dgm:pt>
    <dgm:pt modelId="{DAB361C6-5BBD-48E0-873E-15E8949936A4}" type="parTrans" cxnId="{2C238237-2B3C-4EDD-9800-8D68C12F707B}">
      <dgm:prSet/>
      <dgm:spPr/>
      <dgm:t>
        <a:bodyPr/>
        <a:lstStyle/>
        <a:p>
          <a:endParaRPr lang="cs-CZ"/>
        </a:p>
      </dgm:t>
    </dgm:pt>
    <dgm:pt modelId="{DE22547B-CACF-4122-997D-801514C89425}" type="sibTrans" cxnId="{2C238237-2B3C-4EDD-9800-8D68C12F707B}">
      <dgm:prSet/>
      <dgm:spPr/>
      <dgm:t>
        <a:bodyPr/>
        <a:lstStyle/>
        <a:p>
          <a:endParaRPr lang="cs-CZ"/>
        </a:p>
      </dgm:t>
    </dgm:pt>
    <dgm:pt modelId="{C22E5209-0C89-42CA-9320-36B7CE75E4C7}">
      <dgm:prSet phldrT="[Text]"/>
      <dgm:spPr/>
      <dgm:t>
        <a:bodyPr/>
        <a:lstStyle/>
        <a:p>
          <a:r>
            <a:rPr lang="cs-CZ" dirty="0" smtClean="0"/>
            <a:t>DEGRADACE</a:t>
          </a:r>
          <a:endParaRPr lang="cs-CZ" dirty="0"/>
        </a:p>
      </dgm:t>
    </dgm:pt>
    <dgm:pt modelId="{87E7742F-F204-4973-AB72-78662F401290}" type="parTrans" cxnId="{58F49C38-A05A-4CE5-81C4-014C2999E912}">
      <dgm:prSet/>
      <dgm:spPr/>
      <dgm:t>
        <a:bodyPr/>
        <a:lstStyle/>
        <a:p>
          <a:endParaRPr lang="cs-CZ"/>
        </a:p>
      </dgm:t>
    </dgm:pt>
    <dgm:pt modelId="{9027D5AD-A176-4DF6-A779-E737D51BCB0C}" type="sibTrans" cxnId="{58F49C38-A05A-4CE5-81C4-014C2999E912}">
      <dgm:prSet/>
      <dgm:spPr/>
      <dgm:t>
        <a:bodyPr/>
        <a:lstStyle/>
        <a:p>
          <a:endParaRPr lang="cs-CZ"/>
        </a:p>
      </dgm:t>
    </dgm:pt>
    <dgm:pt modelId="{D4718208-7AF2-450F-BFC2-2E6615C1135E}">
      <dgm:prSet phldrT="[Text]"/>
      <dgm:spPr/>
      <dgm:t>
        <a:bodyPr/>
        <a:lstStyle/>
        <a:p>
          <a:r>
            <a:rPr lang="cs-CZ" dirty="0" smtClean="0"/>
            <a:t>ORGANISMU</a:t>
          </a:r>
          <a:endParaRPr lang="cs-CZ" dirty="0"/>
        </a:p>
      </dgm:t>
    </dgm:pt>
    <dgm:pt modelId="{028B04EC-E06F-4AB1-93A3-9ADBB2CE5504}" type="parTrans" cxnId="{702166BD-26B1-435D-AE76-E194919702B8}">
      <dgm:prSet/>
      <dgm:spPr/>
      <dgm:t>
        <a:bodyPr/>
        <a:lstStyle/>
        <a:p>
          <a:endParaRPr lang="cs-CZ"/>
        </a:p>
      </dgm:t>
    </dgm:pt>
    <dgm:pt modelId="{53EFD4C3-F891-459F-90B0-600C31275B70}" type="sibTrans" cxnId="{702166BD-26B1-435D-AE76-E194919702B8}">
      <dgm:prSet/>
      <dgm:spPr/>
      <dgm:t>
        <a:bodyPr/>
        <a:lstStyle/>
        <a:p>
          <a:endParaRPr lang="cs-CZ"/>
        </a:p>
      </dgm:t>
    </dgm:pt>
    <dgm:pt modelId="{9E4D358E-78D9-4952-B760-407792D750BF}" type="pres">
      <dgm:prSet presAssocID="{0257CAE9-FB1B-4CB2-8523-F0719882A12D}" presName="Name0" presStyleCnt="0">
        <dgm:presLayoutVars>
          <dgm:dir/>
          <dgm:animLvl val="lvl"/>
          <dgm:resizeHandles val="exact"/>
        </dgm:presLayoutVars>
      </dgm:prSet>
      <dgm:spPr/>
    </dgm:pt>
    <dgm:pt modelId="{96AC92A7-3130-4E63-9877-435004127D92}" type="pres">
      <dgm:prSet presAssocID="{96D74F4F-BEC2-43ED-9290-29B90617EA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F34CF5-501C-4E11-965A-261526A6689C}" type="pres">
      <dgm:prSet presAssocID="{DE22547B-CACF-4122-997D-801514C89425}" presName="parTxOnlySpace" presStyleCnt="0"/>
      <dgm:spPr/>
    </dgm:pt>
    <dgm:pt modelId="{C6031CA1-D914-4B20-AAB4-39C53EAE7A05}" type="pres">
      <dgm:prSet presAssocID="{C22E5209-0C89-42CA-9320-36B7CE75E4C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18E7B2-71F2-458B-B122-7A5957FF03C5}" type="pres">
      <dgm:prSet presAssocID="{9027D5AD-A176-4DF6-A779-E737D51BCB0C}" presName="parTxOnlySpace" presStyleCnt="0"/>
      <dgm:spPr/>
    </dgm:pt>
    <dgm:pt modelId="{C4E00694-5229-4437-9E17-1BD4EAA4DB61}" type="pres">
      <dgm:prSet presAssocID="{D4718208-7AF2-450F-BFC2-2E6615C113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238237-2B3C-4EDD-9800-8D68C12F707B}" srcId="{0257CAE9-FB1B-4CB2-8523-F0719882A12D}" destId="{96D74F4F-BEC2-43ED-9290-29B90617EAFC}" srcOrd="0" destOrd="0" parTransId="{DAB361C6-5BBD-48E0-873E-15E8949936A4}" sibTransId="{DE22547B-CACF-4122-997D-801514C89425}"/>
    <dgm:cxn modelId="{58F49C38-A05A-4CE5-81C4-014C2999E912}" srcId="{0257CAE9-FB1B-4CB2-8523-F0719882A12D}" destId="{C22E5209-0C89-42CA-9320-36B7CE75E4C7}" srcOrd="1" destOrd="0" parTransId="{87E7742F-F204-4973-AB72-78662F401290}" sibTransId="{9027D5AD-A176-4DF6-A779-E737D51BCB0C}"/>
    <dgm:cxn modelId="{2177F439-D0C9-4924-9163-BE50DF7A8FE4}" type="presOf" srcId="{C22E5209-0C89-42CA-9320-36B7CE75E4C7}" destId="{C6031CA1-D914-4B20-AAB4-39C53EAE7A05}" srcOrd="0" destOrd="0" presId="urn:microsoft.com/office/officeart/2005/8/layout/chevron1"/>
    <dgm:cxn modelId="{D5107573-1BF7-4845-9E97-3BDD1B6D528C}" type="presOf" srcId="{0257CAE9-FB1B-4CB2-8523-F0719882A12D}" destId="{9E4D358E-78D9-4952-B760-407792D750BF}" srcOrd="0" destOrd="0" presId="urn:microsoft.com/office/officeart/2005/8/layout/chevron1"/>
    <dgm:cxn modelId="{59799291-1F41-4B61-82C9-38FD289BAB42}" type="presOf" srcId="{D4718208-7AF2-450F-BFC2-2E6615C1135E}" destId="{C4E00694-5229-4437-9E17-1BD4EAA4DB61}" srcOrd="0" destOrd="0" presId="urn:microsoft.com/office/officeart/2005/8/layout/chevron1"/>
    <dgm:cxn modelId="{702166BD-26B1-435D-AE76-E194919702B8}" srcId="{0257CAE9-FB1B-4CB2-8523-F0719882A12D}" destId="{D4718208-7AF2-450F-BFC2-2E6615C1135E}" srcOrd="2" destOrd="0" parTransId="{028B04EC-E06F-4AB1-93A3-9ADBB2CE5504}" sibTransId="{53EFD4C3-F891-459F-90B0-600C31275B70}"/>
    <dgm:cxn modelId="{A3B0BB1E-3EED-47ED-9D06-69079CC94CDF}" type="presOf" srcId="{96D74F4F-BEC2-43ED-9290-29B90617EAFC}" destId="{96AC92A7-3130-4E63-9877-435004127D92}" srcOrd="0" destOrd="0" presId="urn:microsoft.com/office/officeart/2005/8/layout/chevron1"/>
    <dgm:cxn modelId="{A54D90F6-6CF7-455F-B87F-D9111D06E7F5}" type="presParOf" srcId="{9E4D358E-78D9-4952-B760-407792D750BF}" destId="{96AC92A7-3130-4E63-9877-435004127D92}" srcOrd="0" destOrd="0" presId="urn:microsoft.com/office/officeart/2005/8/layout/chevron1"/>
    <dgm:cxn modelId="{5A5CE036-C9F8-40DF-A765-76C1146672DE}" type="presParOf" srcId="{9E4D358E-78D9-4952-B760-407792D750BF}" destId="{E5F34CF5-501C-4E11-965A-261526A6689C}" srcOrd="1" destOrd="0" presId="urn:microsoft.com/office/officeart/2005/8/layout/chevron1"/>
    <dgm:cxn modelId="{2BDEF43F-492D-49B0-A5C6-6C877D06B5C4}" type="presParOf" srcId="{9E4D358E-78D9-4952-B760-407792D750BF}" destId="{C6031CA1-D914-4B20-AAB4-39C53EAE7A05}" srcOrd="2" destOrd="0" presId="urn:microsoft.com/office/officeart/2005/8/layout/chevron1"/>
    <dgm:cxn modelId="{0FF0A39D-6FE1-4106-B8AE-ADADE7695F75}" type="presParOf" srcId="{9E4D358E-78D9-4952-B760-407792D750BF}" destId="{0018E7B2-71F2-458B-B122-7A5957FF03C5}" srcOrd="3" destOrd="0" presId="urn:microsoft.com/office/officeart/2005/8/layout/chevron1"/>
    <dgm:cxn modelId="{8A380703-9C22-4D95-AD9A-4502BF71433B}" type="presParOf" srcId="{9E4D358E-78D9-4952-B760-407792D750BF}" destId="{C4E00694-5229-4437-9E17-1BD4EAA4DB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D2731-C909-4425-9776-B2B4C6A740FE}" type="doc">
      <dgm:prSet loTypeId="urn:microsoft.com/office/officeart/2009/3/layout/DescendingProcess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C887C6-522A-4BCE-8E6B-E4E3BDAB9C99}">
      <dgm:prSet phldrT="[Text]" custT="1"/>
      <dgm:spPr/>
      <dgm:t>
        <a:bodyPr/>
        <a:lstStyle/>
        <a:p>
          <a:r>
            <a:rPr lang="cs-CZ" sz="2800" dirty="0" smtClean="0">
              <a:solidFill>
                <a:srgbClr val="FFFF00"/>
              </a:solidFill>
            </a:rPr>
            <a:t>GLYKOGEN</a:t>
          </a:r>
          <a:endParaRPr lang="cs-CZ" sz="2800" dirty="0">
            <a:solidFill>
              <a:srgbClr val="FFFF00"/>
            </a:solidFill>
          </a:endParaRPr>
        </a:p>
      </dgm:t>
    </dgm:pt>
    <dgm:pt modelId="{7F2C3165-9780-449A-ACBC-78BB2321684B}" type="parTrans" cxnId="{372A79A1-487E-4599-BA4C-64E14FB3127C}">
      <dgm:prSet/>
      <dgm:spPr/>
      <dgm:t>
        <a:bodyPr/>
        <a:lstStyle/>
        <a:p>
          <a:endParaRPr lang="cs-CZ"/>
        </a:p>
      </dgm:t>
    </dgm:pt>
    <dgm:pt modelId="{7A512216-47D7-4E6A-849E-5503B28E1369}" type="sibTrans" cxnId="{372A79A1-487E-4599-BA4C-64E14FB3127C}">
      <dgm:prSet/>
      <dgm:spPr/>
      <dgm:t>
        <a:bodyPr/>
        <a:lstStyle/>
        <a:p>
          <a:endParaRPr lang="cs-CZ"/>
        </a:p>
      </dgm:t>
    </dgm:pt>
    <dgm:pt modelId="{447C0ABB-736A-4F3C-B91B-3AB96F72C73A}" type="pres">
      <dgm:prSet presAssocID="{A25D2731-C909-4425-9776-B2B4C6A740F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cs-CZ"/>
        </a:p>
      </dgm:t>
    </dgm:pt>
    <dgm:pt modelId="{6D1B8E5D-DBBE-45C6-9674-4148490548B3}" type="pres">
      <dgm:prSet presAssocID="{A25D2731-C909-4425-9776-B2B4C6A740FE}" presName="arrowNode" presStyleLbl="node1" presStyleIdx="0" presStyleCnt="1" custScaleX="75584" custScaleY="84827"/>
      <dgm:spPr/>
    </dgm:pt>
    <dgm:pt modelId="{9BC0E524-38A4-4830-9E3E-08CEDB65947C}" type="pres">
      <dgm:prSet presAssocID="{B3C887C6-522A-4BCE-8E6B-E4E3BDAB9C99}" presName="txNode1" presStyleLbl="revTx" presStyleIdx="0" presStyleCnt="1" custLinFactX="32578" custLinFactNeighborX="100000" custLinFactNeighborY="910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2A79A1-487E-4599-BA4C-64E14FB3127C}" srcId="{A25D2731-C909-4425-9776-B2B4C6A740FE}" destId="{B3C887C6-522A-4BCE-8E6B-E4E3BDAB9C99}" srcOrd="0" destOrd="0" parTransId="{7F2C3165-9780-449A-ACBC-78BB2321684B}" sibTransId="{7A512216-47D7-4E6A-849E-5503B28E1369}"/>
    <dgm:cxn modelId="{6B4B2676-0641-4382-8943-3F6496D256E8}" type="presOf" srcId="{A25D2731-C909-4425-9776-B2B4C6A740FE}" destId="{447C0ABB-736A-4F3C-B91B-3AB96F72C73A}" srcOrd="0" destOrd="0" presId="urn:microsoft.com/office/officeart/2009/3/layout/DescendingProcess"/>
    <dgm:cxn modelId="{AD083502-9D6B-4775-B6CE-ED14377FDFD5}" type="presOf" srcId="{B3C887C6-522A-4BCE-8E6B-E4E3BDAB9C99}" destId="{9BC0E524-38A4-4830-9E3E-08CEDB65947C}" srcOrd="0" destOrd="0" presId="urn:microsoft.com/office/officeart/2009/3/layout/DescendingProcess"/>
    <dgm:cxn modelId="{564F5E12-099B-49F1-8E16-7B716364D3F6}" type="presParOf" srcId="{447C0ABB-736A-4F3C-B91B-3AB96F72C73A}" destId="{6D1B8E5D-DBBE-45C6-9674-4148490548B3}" srcOrd="0" destOrd="0" presId="urn:microsoft.com/office/officeart/2009/3/layout/DescendingProcess"/>
    <dgm:cxn modelId="{BBE9FD15-AAB7-4CA4-A810-FA105284CE4E}" type="presParOf" srcId="{447C0ABB-736A-4F3C-B91B-3AB96F72C73A}" destId="{9BC0E524-38A4-4830-9E3E-08CEDB65947C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92A7-3130-4E63-9877-435004127D92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POSTUPNÁ</a:t>
          </a:r>
          <a:endParaRPr lang="cs-CZ" sz="1800" kern="1200" dirty="0"/>
        </a:p>
      </dsp:txBody>
      <dsp:txXfrm>
        <a:off x="436958" y="1596826"/>
        <a:ext cx="1305521" cy="870346"/>
      </dsp:txXfrm>
    </dsp:sp>
    <dsp:sp modelId="{C6031CA1-D914-4B20-AAB4-39C53EAE7A05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DEGRADACE</a:t>
          </a:r>
          <a:endParaRPr lang="cs-CZ" sz="1800" kern="1200" dirty="0"/>
        </a:p>
      </dsp:txBody>
      <dsp:txXfrm>
        <a:off x="2395239" y="1596826"/>
        <a:ext cx="1305521" cy="870346"/>
      </dsp:txXfrm>
    </dsp:sp>
    <dsp:sp modelId="{C4E00694-5229-4437-9E17-1BD4EAA4DB61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ORGANISMU</a:t>
          </a:r>
          <a:endParaRPr lang="cs-CZ" sz="18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B8E5D-DBBE-45C6-9674-4148490548B3}">
      <dsp:nvSpPr>
        <dsp:cNvPr id="0" name=""/>
        <dsp:cNvSpPr/>
      </dsp:nvSpPr>
      <dsp:spPr>
        <a:xfrm rot="4396374">
          <a:off x="1867679" y="1326332"/>
          <a:ext cx="3082877" cy="171965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0E524-38A4-4830-9E3E-08CEDB65947C}">
      <dsp:nvSpPr>
        <dsp:cNvPr id="0" name=""/>
        <dsp:cNvSpPr/>
      </dsp:nvSpPr>
      <dsp:spPr>
        <a:xfrm>
          <a:off x="3612694" y="745999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rgbClr val="FFFF00"/>
              </a:solidFill>
            </a:rPr>
            <a:t>GLYKOGEN</a:t>
          </a:r>
          <a:endParaRPr lang="cs-CZ" sz="2800" kern="1200" dirty="0">
            <a:solidFill>
              <a:srgbClr val="FFFF00"/>
            </a:solidFill>
          </a:endParaRPr>
        </a:p>
      </dsp:txBody>
      <dsp:txXfrm>
        <a:off x="3612694" y="745999"/>
        <a:ext cx="1654048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B4C0D6-56CC-4374-BAC2-6DAF0B7C1F4E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800"/>
          </a:xfrm>
        </p:spPr>
        <p:txBody>
          <a:bodyPr/>
          <a:lstStyle/>
          <a:p>
            <a:r>
              <a:rPr lang="cs-CZ" dirty="0" smtClean="0"/>
              <a:t>STÁŘÍ – postvývojová etapa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2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6200"/>
            <a:ext cx="5040560" cy="342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Smyslové vnímání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zhoršuje </a:t>
            </a:r>
            <a:r>
              <a:rPr lang="cs-CZ" dirty="0"/>
              <a:t>se, hlavně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zrak</a:t>
            </a:r>
            <a:r>
              <a:rPr lang="cs-CZ" dirty="0"/>
              <a:t> (u 90% </a:t>
            </a:r>
            <a:r>
              <a:rPr lang="cs-CZ" dirty="0" smtClean="0"/>
              <a:t>osob nad </a:t>
            </a:r>
            <a:r>
              <a:rPr lang="cs-CZ" dirty="0"/>
              <a:t>60 let) </a:t>
            </a:r>
            <a:r>
              <a:rPr lang="cs-CZ" sz="1400" dirty="0"/>
              <a:t>oči přecitlivělé na ostré světlo, přibývá očních chorob, vedoucích ke zhoršení zraku,</a:t>
            </a:r>
          </a:p>
          <a:p>
            <a:pPr lvl="0"/>
            <a:r>
              <a:rPr lang="cs-CZ" dirty="0" smtClean="0"/>
              <a:t>a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sluch</a:t>
            </a:r>
            <a:r>
              <a:rPr lang="cs-CZ" b="1" dirty="0" smtClean="0"/>
              <a:t> </a:t>
            </a:r>
            <a:r>
              <a:rPr lang="cs-CZ" dirty="0"/>
              <a:t>(u 30</a:t>
            </a:r>
            <a:r>
              <a:rPr lang="cs-CZ" dirty="0" smtClean="0"/>
              <a:t>% osob nad 60 let) </a:t>
            </a:r>
            <a:r>
              <a:rPr lang="cs-CZ" sz="1400" dirty="0" smtClean="0"/>
              <a:t>zejména nedoslýchavost,</a:t>
            </a:r>
          </a:p>
          <a:p>
            <a:pPr lvl="0"/>
            <a:endParaRPr lang="cs-CZ" sz="2400" dirty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pokles výkonu</a:t>
            </a:r>
            <a:r>
              <a:rPr lang="cs-CZ" dirty="0" smtClean="0"/>
              <a:t>,</a:t>
            </a:r>
          </a:p>
          <a:p>
            <a:pPr lvl="0"/>
            <a:r>
              <a:rPr lang="cs-CZ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změny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trávení volného času </a:t>
            </a:r>
            <a:r>
              <a:rPr lang="cs-CZ" sz="1500" dirty="0"/>
              <a:t>(nelze si číst, poslouchat hudbu…), </a:t>
            </a:r>
            <a:endParaRPr lang="cs-CZ" sz="1500" dirty="0" smtClean="0"/>
          </a:p>
          <a:p>
            <a:pPr lvl="0"/>
            <a:r>
              <a:rPr lang="cs-CZ" sz="2500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potíže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komunikaci s druhými </a:t>
            </a:r>
            <a:r>
              <a:rPr lang="cs-CZ" sz="1400" dirty="0" smtClean="0"/>
              <a:t>(nedorozumění</a:t>
            </a:r>
            <a:r>
              <a:rPr lang="cs-CZ" sz="1400" dirty="0"/>
              <a:t>, podezíravost …), </a:t>
            </a:r>
            <a:endParaRPr lang="cs-CZ" sz="1400" dirty="0" smtClean="0"/>
          </a:p>
          <a:p>
            <a:pPr lvl="0"/>
            <a:r>
              <a:rPr lang="cs-CZ" sz="2500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vyšší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riziko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úrazů…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6805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Oslabená schopnost zapamatování nových událostí  - epizodická paměť </a:t>
            </a:r>
            <a:r>
              <a:rPr lang="cs-CZ" sz="1000" dirty="0" smtClean="0"/>
              <a:t>(to </a:t>
            </a:r>
            <a:r>
              <a:rPr lang="cs-CZ" sz="1000" dirty="0"/>
              <a:t>staré si pamatují </a:t>
            </a:r>
            <a:r>
              <a:rPr lang="cs-CZ" sz="1000" dirty="0" smtClean="0"/>
              <a:t>dobře) </a:t>
            </a:r>
          </a:p>
          <a:p>
            <a:endParaRPr lang="cs-CZ" dirty="0"/>
          </a:p>
          <a:p>
            <a:r>
              <a:rPr lang="cs-CZ" dirty="0" smtClean="0"/>
              <a:t>Vzpomínky </a:t>
            </a:r>
            <a:r>
              <a:rPr lang="cs-CZ" dirty="0"/>
              <a:t>bývají emočně i obsahově </a:t>
            </a:r>
            <a:r>
              <a:rPr lang="cs-CZ" dirty="0" smtClean="0"/>
              <a:t>zkresleny - reminiscence</a:t>
            </a:r>
          </a:p>
          <a:p>
            <a:endParaRPr lang="cs-CZ" dirty="0"/>
          </a:p>
          <a:p>
            <a:r>
              <a:rPr lang="cs-CZ" dirty="0" smtClean="0"/>
              <a:t>Inteligence měřená </a:t>
            </a:r>
            <a:r>
              <a:rPr lang="cs-CZ" dirty="0"/>
              <a:t>IQ testy </a:t>
            </a:r>
            <a:r>
              <a:rPr lang="cs-CZ" dirty="0" smtClean="0"/>
              <a:t>mírně klesá</a:t>
            </a:r>
            <a:r>
              <a:rPr lang="cs-CZ" dirty="0"/>
              <a:t>,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Kognitivní </a:t>
            </a:r>
            <a:r>
              <a:rPr lang="cs-CZ" dirty="0"/>
              <a:t>schopnosti se mění s </a:t>
            </a:r>
            <a:r>
              <a:rPr lang="cs-CZ" dirty="0" smtClean="0"/>
              <a:t>věkem,</a:t>
            </a:r>
          </a:p>
          <a:p>
            <a:endParaRPr lang="cs-CZ" dirty="0"/>
          </a:p>
          <a:p>
            <a:r>
              <a:rPr lang="cs-CZ" dirty="0" smtClean="0"/>
              <a:t>Tvořivost klesá </a:t>
            </a:r>
            <a:r>
              <a:rPr lang="cs-CZ" dirty="0"/>
              <a:t>od střední dospělosti </a:t>
            </a:r>
            <a:r>
              <a:rPr lang="cs-CZ" sz="1600" dirty="0"/>
              <a:t>(obecně vrchol: 25 – 40 let) </a:t>
            </a:r>
            <a:r>
              <a:rPr lang="cs-CZ" sz="1600" dirty="0" smtClean="0"/>
              <a:t>individuální</a:t>
            </a:r>
          </a:p>
          <a:p>
            <a:endParaRPr lang="cs-CZ" sz="1600" dirty="0"/>
          </a:p>
          <a:p>
            <a:r>
              <a:rPr lang="cs-CZ" sz="1600" dirty="0"/>
              <a:t>kognitivní plasticita (tj. schopnost využít svůj potenciál) po 60. roce klesá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Průběh procesu úbytku kognitivních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fcí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je velmi individuální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9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852936"/>
            <a:ext cx="8503920" cy="3246112"/>
          </a:xfrm>
        </p:spPr>
        <p:txBody>
          <a:bodyPr/>
          <a:lstStyle/>
          <a:p>
            <a:r>
              <a:rPr lang="cs-CZ" dirty="0"/>
              <a:t>moudrost jako vrchol postformálního myšlení (integrace různých aspektů hodnocení, jak emoční, rozumové či morální)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involuce </a:t>
            </a:r>
            <a:r>
              <a:rPr lang="cs-CZ" sz="2800" dirty="0"/>
              <a:t>(Říčan):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poloviční </a:t>
            </a:r>
            <a:r>
              <a:rPr lang="cs-CZ" sz="2800" dirty="0"/>
              <a:t>síla </a:t>
            </a:r>
            <a:r>
              <a:rPr lang="cs-CZ" sz="2800" dirty="0" smtClean="0"/>
              <a:t>bicepsů,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poloviční </a:t>
            </a:r>
            <a:r>
              <a:rPr lang="cs-CZ" sz="2800" dirty="0"/>
              <a:t>vitální </a:t>
            </a:r>
            <a:r>
              <a:rPr lang="cs-CZ" sz="2800" dirty="0" smtClean="0"/>
              <a:t>kapacita </a:t>
            </a:r>
            <a:r>
              <a:rPr lang="cs-CZ" sz="2800" dirty="0"/>
              <a:t>plic,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/>
              <a:t>menší odolnost vůči infekcím a zhoubným bujením</a:t>
            </a:r>
            <a:r>
              <a:rPr lang="cs-CZ" sz="2800" dirty="0" smtClean="0"/>
              <a:t>, pomalejší hojení ran,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 smtClean="0"/>
              <a:t>srdeční </a:t>
            </a:r>
            <a:r>
              <a:rPr lang="cs-CZ" sz="2800" dirty="0"/>
              <a:t>choroby,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vysoký krevní tlak</a:t>
            </a:r>
            <a:r>
              <a:rPr lang="cs-CZ" sz="2800" dirty="0"/>
              <a:t>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3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/>
              <a:t>nejčastější mortalita je spjatá s nemocemi srdce, oběhové soustavy a nádorovým onemocněním,</a:t>
            </a:r>
          </a:p>
          <a:p>
            <a:endParaRPr lang="cs-CZ" dirty="0" smtClean="0"/>
          </a:p>
          <a:p>
            <a:r>
              <a:rPr lang="cs-CZ" dirty="0" smtClean="0"/>
              <a:t>skleróza cév,</a:t>
            </a:r>
          </a:p>
          <a:p>
            <a:endParaRPr lang="cs-CZ" dirty="0"/>
          </a:p>
          <a:p>
            <a:r>
              <a:rPr lang="cs-CZ" dirty="0"/>
              <a:t>odumírají neurony </a:t>
            </a:r>
            <a:r>
              <a:rPr lang="cs-CZ" dirty="0" smtClean="0"/>
              <a:t>(</a:t>
            </a:r>
            <a:r>
              <a:rPr lang="cs-CZ" dirty="0"/>
              <a:t>či se snižují synapse) a nahrazují je glie…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0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96744" cy="441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68052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Neurodegenerativní nemoci </a:t>
            </a:r>
            <a:r>
              <a:rPr lang="cs-CZ" dirty="0"/>
              <a:t>jsou velkým problémem osob ve vyšším </a:t>
            </a:r>
            <a:r>
              <a:rPr lang="cs-CZ" dirty="0" smtClean="0"/>
              <a:t>věku.</a:t>
            </a:r>
          </a:p>
          <a:p>
            <a:endParaRPr lang="cs-CZ" dirty="0"/>
          </a:p>
          <a:p>
            <a:r>
              <a:rPr lang="cs-CZ" dirty="0" smtClean="0"/>
              <a:t>Lidé </a:t>
            </a:r>
            <a:r>
              <a:rPr lang="cs-CZ" dirty="0"/>
              <a:t>v současnosti žijí déle a jsou tak více dotčeni nemocemi, jakými je Alzheimerova a Parkinsonova choroba a nebo amyotropní </a:t>
            </a:r>
            <a:r>
              <a:rPr lang="cs-CZ" dirty="0" smtClean="0"/>
              <a:t>laterální </a:t>
            </a:r>
            <a:r>
              <a:rPr lang="cs-CZ" dirty="0"/>
              <a:t>skleróza, než tomu bylo v </a:t>
            </a:r>
            <a:r>
              <a:rPr lang="cs-CZ" dirty="0" smtClean="0"/>
              <a:t>minulosti. </a:t>
            </a:r>
          </a:p>
          <a:p>
            <a:endParaRPr lang="cs-CZ" dirty="0"/>
          </a:p>
          <a:p>
            <a:r>
              <a:rPr lang="cs-CZ" dirty="0"/>
              <a:t>Nejběžnější příčinou neurodegenerativních nemocí je stárnutí. Současná léčba pouze zmírňuje příznaky, ale neovlivňuje základní příčinu – degeneraci neuronů. </a:t>
            </a:r>
          </a:p>
        </p:txBody>
      </p:sp>
    </p:spTree>
    <p:extLst>
      <p:ext uri="{BB962C8B-B14F-4D97-AF65-F5344CB8AC3E}">
        <p14:creationId xmlns:p14="http://schemas.microsoft.com/office/powerpoint/2010/main" val="7881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83954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Vlevo jsou zdravé neurony kultivované z mozečku potkanů. U neuronů (vpravo) se s postupující degenerací oválná těla buněk svrašťují, rozpadají a znemožňují propojení s dalšími neurony.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067"/>
            <a:ext cx="8496944" cy="428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70"/>
            <a:ext cx="9144000" cy="68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022178"/>
              </p:ext>
            </p:extLst>
          </p:nvPr>
        </p:nvGraphicFramePr>
        <p:xfrm>
          <a:off x="262778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8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 smtClean="0"/>
              <a:t>častá </a:t>
            </a:r>
            <a:r>
              <a:rPr lang="cs-CZ" dirty="0"/>
              <a:t>příčina smrti </a:t>
            </a:r>
            <a:r>
              <a:rPr lang="cs-CZ" dirty="0" smtClean="0"/>
              <a:t>v tomto životním období je rovněž úraz – způsobený kromě úbytku ve smyslové oblasti, schopnosti koordinace pohybů především tzv</a:t>
            </a:r>
            <a:r>
              <a:rPr lang="cs-CZ" dirty="0"/>
              <a:t>. </a:t>
            </a:r>
            <a:r>
              <a:rPr lang="cs-CZ" dirty="0" smtClean="0"/>
              <a:t>„řídnutím kostí“</a:t>
            </a:r>
          </a:p>
          <a:p>
            <a:endParaRPr lang="cs-CZ" dirty="0"/>
          </a:p>
          <a:p>
            <a:r>
              <a:rPr lang="cs-CZ" dirty="0" smtClean="0"/>
              <a:t>časté </a:t>
            </a:r>
            <a:r>
              <a:rPr lang="cs-CZ" dirty="0"/>
              <a:t>a obtížně medicínsky léčitelné jsou rovněž nemoci páteře a nohou; zlomeniny se špatně </a:t>
            </a:r>
            <a:r>
              <a:rPr lang="cs-CZ" dirty="0" smtClean="0"/>
              <a:t>hojí…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 rámci vývojové psychologie je dnes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Ψ</a:t>
            </a:r>
            <a:r>
              <a:rPr lang="el-GR" dirty="0" smtClean="0"/>
              <a:t> </a:t>
            </a:r>
            <a:r>
              <a:rPr lang="cs-CZ" dirty="0" smtClean="0"/>
              <a:t>dospělého </a:t>
            </a:r>
            <a:r>
              <a:rPr lang="cs-CZ" dirty="0"/>
              <a:t>věku a stáří </a:t>
            </a:r>
            <a:r>
              <a:rPr lang="cs-CZ" dirty="0" smtClean="0"/>
              <a:t>mnohem </a:t>
            </a:r>
            <a:r>
              <a:rPr lang="cs-CZ" dirty="0"/>
              <a:t>méně rozvinuta než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Ψ</a:t>
            </a:r>
            <a:r>
              <a:rPr lang="el-GR" dirty="0"/>
              <a:t> </a:t>
            </a:r>
            <a:r>
              <a:rPr lang="cs-CZ" dirty="0"/>
              <a:t>dětství a </a:t>
            </a:r>
            <a:r>
              <a:rPr lang="cs-CZ" dirty="0" smtClean="0"/>
              <a:t>dospívání</a:t>
            </a:r>
          </a:p>
          <a:p>
            <a:endParaRPr lang="cs-CZ" dirty="0" smtClean="0"/>
          </a:p>
          <a:p>
            <a:r>
              <a:rPr lang="cs-CZ" dirty="0"/>
              <a:t>Vědní obor zabývající se stárnutím -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gerontologie</a:t>
            </a:r>
          </a:p>
          <a:p>
            <a:endParaRPr lang="cs-CZ" dirty="0"/>
          </a:p>
          <a:p>
            <a:r>
              <a:rPr lang="cs-CZ" dirty="0" smtClean="0"/>
              <a:t>Stárnutí – proces změny </a:t>
            </a:r>
            <a:r>
              <a:rPr lang="cs-CZ" dirty="0"/>
              <a:t>ve struktuře a funkcích organismu, </a:t>
            </a:r>
            <a:r>
              <a:rPr lang="cs-CZ" dirty="0" smtClean="0"/>
              <a:t>které </a:t>
            </a:r>
            <a:r>
              <a:rPr lang="cs-CZ" dirty="0"/>
              <a:t>podmiňují jeho zvýšenou zranitelnost a pokles schopností a výkonnosti, </a:t>
            </a:r>
            <a:r>
              <a:rPr lang="cs-CZ" dirty="0" smtClean="0"/>
              <a:t>jež nakonec vedou </a:t>
            </a:r>
            <a:r>
              <a:rPr lang="cs-CZ" dirty="0"/>
              <a:t>ke </a:t>
            </a:r>
            <a:r>
              <a:rPr lang="cs-CZ" dirty="0" smtClean="0"/>
              <a:t>smrti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2453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5" y="188640"/>
            <a:ext cx="8898889" cy="551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uchování vitality a zdraví je důležitá:</a:t>
            </a:r>
          </a:p>
          <a:p>
            <a:endParaRPr lang="cs-CZ" dirty="0"/>
          </a:p>
          <a:p>
            <a:r>
              <a:rPr lang="cs-CZ" dirty="0" smtClean="0"/>
              <a:t>životospráva,</a:t>
            </a:r>
          </a:p>
          <a:p>
            <a:endParaRPr lang="cs-CZ" dirty="0"/>
          </a:p>
          <a:p>
            <a:r>
              <a:rPr lang="cs-CZ" dirty="0" smtClean="0"/>
              <a:t>podpora sociálního okolí a </a:t>
            </a:r>
          </a:p>
          <a:p>
            <a:endParaRPr lang="cs-CZ" dirty="0"/>
          </a:p>
          <a:p>
            <a:r>
              <a:rPr lang="cs-CZ" dirty="0" smtClean="0"/>
              <a:t>aktivní životní styl.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Afektivní prožívání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citové </a:t>
            </a:r>
            <a:r>
              <a:rPr lang="cs-CZ" dirty="0"/>
              <a:t>prožívání se stává méně bezprostřednější, snižuje se intenzita emocí (nenadchnou se </a:t>
            </a:r>
            <a:r>
              <a:rPr lang="cs-CZ" dirty="0">
                <a:sym typeface="Symbol"/>
              </a:rPr>
              <a:t></a:t>
            </a:r>
            <a:r>
              <a:rPr lang="cs-CZ" dirty="0"/>
              <a:t> jsou klidnější, racionálnější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počátek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stáří</a:t>
            </a:r>
            <a:r>
              <a:rPr lang="cs-CZ" dirty="0"/>
              <a:t>: silná potřeba seberealizace, potřeba být </a:t>
            </a:r>
            <a:r>
              <a:rPr lang="cs-CZ" dirty="0" smtClean="0"/>
              <a:t>užitečný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později</a:t>
            </a:r>
            <a:r>
              <a:rPr lang="cs-CZ" dirty="0"/>
              <a:t>: </a:t>
            </a:r>
            <a:r>
              <a:rPr lang="cs-CZ" dirty="0" smtClean="0"/>
              <a:t>spíše </a:t>
            </a:r>
            <a:r>
              <a:rPr lang="cs-CZ" dirty="0"/>
              <a:t>potřeba emočního zakotvení a pozitivního přijetí </a:t>
            </a:r>
            <a:r>
              <a:rPr lang="cs-CZ" dirty="0" smtClean="0"/>
              <a:t>blízkými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pozdějším stáří</a:t>
            </a:r>
            <a:r>
              <a:rPr lang="cs-CZ" dirty="0"/>
              <a:t>: menší zaujatost událostmi okolního světa, druhými lidmi, soustředění na sebe a své problémy </a:t>
            </a:r>
            <a:r>
              <a:rPr lang="cs-CZ" sz="1500" dirty="0"/>
              <a:t>(ztěžuje to soužití v domovech důchodců – nutné je vyvést </a:t>
            </a:r>
            <a:r>
              <a:rPr lang="cs-CZ" sz="1500" dirty="0" smtClean="0"/>
              <a:t>ze sebestřednosti)</a:t>
            </a:r>
            <a:endParaRPr lang="cs-CZ" sz="1500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intenzivní </a:t>
            </a:r>
            <a:r>
              <a:rPr lang="cs-CZ" dirty="0"/>
              <a:t>reakce na </a:t>
            </a:r>
            <a:r>
              <a:rPr lang="cs-CZ" dirty="0" smtClean="0"/>
              <a:t>úmrtí partnera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4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starého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výsledkem celého předchozího vývoje + současná adaptace na potíže spojené s věkem </a:t>
            </a:r>
            <a:r>
              <a:rPr lang="cs-CZ" sz="1800" dirty="0" smtClean="0"/>
              <a:t>(</a:t>
            </a:r>
            <a:r>
              <a:rPr lang="cs-CZ" sz="1800" u="sng" dirty="0" smtClean="0"/>
              <a:t>Typy osobnosti: </a:t>
            </a:r>
            <a:r>
              <a:rPr lang="cs-CZ" sz="1800" u="wavy" dirty="0" err="1" smtClean="0"/>
              <a:t>Reichardová</a:t>
            </a:r>
            <a:r>
              <a:rPr lang="cs-CZ" sz="1800" u="wavy" dirty="0" smtClean="0"/>
              <a:t>, </a:t>
            </a:r>
            <a:r>
              <a:rPr lang="cs-CZ" sz="1800" dirty="0"/>
              <a:t>1962)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Konstruktivní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/>
              <a:t>– vyrovnává se s potížemi, vědom svých omezení, možností, akceptuje eventualitu smrti a neděsí se jí, humor, najde si potěšení, často v anamnéze šťastné dětství a dobré manželství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závislosti </a:t>
            </a:r>
            <a:r>
              <a:rPr lang="cs-CZ" dirty="0"/>
              <a:t>– sklon k pasivitě a závislost na druhých, ♂ přenechávají rozhodování ♀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obranná </a:t>
            </a:r>
            <a:r>
              <a:rPr lang="cs-CZ" dirty="0"/>
              <a:t>– nepříznivá přehnaná aktivita (snaha zahnat starosti a myšlenky, vč. myšlenky a smrt), pedantičtí …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hostility </a:t>
            </a:r>
            <a:r>
              <a:rPr lang="cs-CZ" dirty="0"/>
              <a:t>– sklon dávat vinu druhým, agresivita, podezřívavost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sebenenávisti</a:t>
            </a:r>
            <a:r>
              <a:rPr lang="cs-CZ" dirty="0"/>
              <a:t> – agresivita vůči sobě, vidí svůj dosavadní život jako selhání, smrt berou jako vysvobození z neuspokojivého světa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Říčan</a:t>
            </a:r>
            <a:r>
              <a:rPr lang="cs-CZ" dirty="0" smtClean="0"/>
              <a:t>: </a:t>
            </a:r>
            <a:r>
              <a:rPr lang="cs-CZ" dirty="0"/>
              <a:t>špatné snášení změn; snížení zájmu o okolí až netečnost; plošší, chudší emoční prožívání, u někoho převažují negativní emoce (mrzutost, nespokojenost...),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zjednodušení osobnosti</a:t>
            </a:r>
            <a:r>
              <a:rPr lang="cs-CZ" dirty="0"/>
              <a:t>, zhoršení některých složek inteligence, postřehu, odolnosti ke stresu; v osobnosti se mohou projevit negativní stránky a sklony, které se předtím dařilo „hlídat</a:t>
            </a:r>
            <a:r>
              <a:rPr lang="cs-CZ" dirty="0" smtClean="0"/>
              <a:t>“; </a:t>
            </a:r>
            <a:r>
              <a:rPr lang="cs-CZ" dirty="0"/>
              <a:t>přibývá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deprese</a:t>
            </a:r>
            <a:r>
              <a:rPr lang="cs-CZ" dirty="0"/>
              <a:t> (reakce na ztrátu, nemoc...),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endogenní deprese </a:t>
            </a:r>
            <a:r>
              <a:rPr lang="cs-CZ" dirty="0"/>
              <a:t>– porucha mozkové </a:t>
            </a:r>
            <a:r>
              <a:rPr lang="cs-CZ" dirty="0" smtClean="0"/>
              <a:t>biochemie</a:t>
            </a:r>
          </a:p>
          <a:p>
            <a:endParaRPr lang="cs-CZ" dirty="0"/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duševní involuce </a:t>
            </a:r>
            <a:r>
              <a:rPr lang="cs-CZ" dirty="0" smtClean="0"/>
              <a:t>: </a:t>
            </a:r>
            <a:r>
              <a:rPr lang="cs-CZ" dirty="0"/>
              <a:t>zpomalení duševní činnosti vlivem zvýšené opatrnosti, menšího zájmu, </a:t>
            </a:r>
            <a:r>
              <a:rPr lang="cs-CZ" dirty="0" smtClean="0"/>
              <a:t>motivace…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Citové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752528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síla </a:t>
            </a:r>
            <a:r>
              <a:rPr lang="cs-CZ" dirty="0"/>
              <a:t>vztahů k blízkým se moc nemění, význam rodiny </a:t>
            </a:r>
            <a:r>
              <a:rPr lang="cs-CZ" dirty="0" smtClean="0"/>
              <a:t>stoupá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role pra a </a:t>
            </a:r>
            <a:r>
              <a:rPr lang="cs-CZ" dirty="0" smtClean="0"/>
              <a:t>praprarodičů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sexuální </a:t>
            </a:r>
            <a:r>
              <a:rPr lang="cs-CZ" dirty="0"/>
              <a:t>apetence klesá, ale ne </a:t>
            </a:r>
            <a:r>
              <a:rPr lang="cs-CZ" dirty="0" smtClean="0"/>
              <a:t>zcela (1/4 80 letých mužů), </a:t>
            </a:r>
            <a:r>
              <a:rPr lang="cs-CZ" sz="1600" dirty="0" smtClean="0"/>
              <a:t>(</a:t>
            </a:r>
            <a:r>
              <a:rPr lang="cs-CZ" sz="1600" dirty="0"/>
              <a:t>potíže při selhání kognitivních </a:t>
            </a:r>
            <a:r>
              <a:rPr lang="cs-CZ" sz="1600" dirty="0" err="1"/>
              <a:t>fcí</a:t>
            </a:r>
            <a:r>
              <a:rPr lang="cs-CZ" sz="1600" dirty="0"/>
              <a:t>, demenci </a:t>
            </a:r>
            <a:r>
              <a:rPr lang="cs-CZ" sz="1600" dirty="0">
                <a:sym typeface="Symbol"/>
              </a:rPr>
              <a:t></a:t>
            </a:r>
            <a:r>
              <a:rPr lang="cs-CZ" sz="1600" dirty="0"/>
              <a:t> padají zábrany a sex. potřeby se mohou projevit soc. nepřiměřeně)</a:t>
            </a:r>
          </a:p>
          <a:p>
            <a:endParaRPr lang="cs-CZ" b="1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Sociální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zařazení starého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člověka </a:t>
            </a:r>
            <a:r>
              <a:rPr lang="cs-CZ" dirty="0" smtClean="0"/>
              <a:t>problém západní </a:t>
            </a:r>
            <a:r>
              <a:rPr lang="cs-CZ" dirty="0"/>
              <a:t>společnosti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programy na podporu kvality života </a:t>
            </a:r>
            <a:r>
              <a:rPr lang="cs-CZ" sz="1600" dirty="0"/>
              <a:t>(důraz na nezávislost, seberealizaci, důstojnost)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6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50405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800" dirty="0" smtClean="0"/>
              <a:t>proměna </a:t>
            </a:r>
            <a:r>
              <a:rPr lang="cs-CZ" sz="2800" dirty="0"/>
              <a:t>či redukce sociálních </a:t>
            </a:r>
            <a:r>
              <a:rPr lang="cs-CZ" sz="2800" dirty="0" smtClean="0"/>
              <a:t>schopností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komunikace – vliv percepčních problémů (nedoslýchavost), pomalejší vyjadřování, paměťové problémy, tendence opakovat se, změny jazykových kompetencí (popis událostí, jména, porozumění textu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konzervativní přístup k morálce a sociálním normám, ulpívání na zažitých </a:t>
            </a:r>
            <a:r>
              <a:rPr lang="cs-CZ" sz="2800" dirty="0" smtClean="0"/>
              <a:t>pravidlech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nové role – role vdovy/vdovce, role </a:t>
            </a:r>
            <a:r>
              <a:rPr lang="cs-CZ" sz="2800" dirty="0" smtClean="0"/>
              <a:t>nemocného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odchod od důchodu – ztráta profesní role a společenské </a:t>
            </a:r>
            <a:r>
              <a:rPr lang="cs-CZ" sz="2800" dirty="0" smtClean="0"/>
              <a:t>prestiže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fáze adaptace na odchod do důchodu:</a:t>
            </a:r>
            <a:endParaRPr lang="cs-CZ" sz="24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přípravy </a:t>
            </a:r>
            <a:r>
              <a:rPr lang="cs-CZ" sz="2400" dirty="0"/>
              <a:t>(anticipující adaptace, ambivalence)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bezprostřední reakce na změnu </a:t>
            </a:r>
            <a:r>
              <a:rPr lang="cs-CZ" sz="2400" dirty="0"/>
              <a:t>(jeden styl života je pryč a nový si ještě nevytvořil)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deziluze a postupného přizpůsobování </a:t>
            </a:r>
            <a:r>
              <a:rPr lang="cs-CZ" sz="2400" dirty="0"/>
              <a:t>(hledání nových variant životního stereotypu; tzv. syndrom čtyř stěn – když se senioři zavírají doma a nejsou motivováni k žádné aktivitě)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adaptace na životní styl důchodce a stabilizace nového stereotypu</a:t>
            </a: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manželská </a:t>
            </a:r>
            <a:r>
              <a:rPr lang="cs-CZ" dirty="0"/>
              <a:t>spokojenost ve stáří mírně </a:t>
            </a:r>
            <a:r>
              <a:rPr lang="cs-CZ" dirty="0" smtClean="0"/>
              <a:t>stoupá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trend k eliminaci genderových </a:t>
            </a:r>
            <a:r>
              <a:rPr lang="cs-CZ" dirty="0" smtClean="0"/>
              <a:t>rozdílů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proměna vztahu s odchodem do </a:t>
            </a:r>
            <a:r>
              <a:rPr lang="cs-CZ" dirty="0" smtClean="0"/>
              <a:t>důchodu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proměna dominance – žena se může stát </a:t>
            </a:r>
            <a:r>
              <a:rPr lang="cs-CZ" dirty="0" smtClean="0"/>
              <a:t>dominantní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posílení párové identity („my“ převažuje nad „já</a:t>
            </a:r>
            <a:r>
              <a:rPr lang="cs-CZ" dirty="0" smtClean="0"/>
              <a:t>“)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nemoc manželského </a:t>
            </a:r>
            <a:r>
              <a:rPr lang="cs-CZ" dirty="0" smtClean="0"/>
              <a:t>partnera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smrt manželského </a:t>
            </a:r>
            <a:r>
              <a:rPr lang="cs-CZ" dirty="0" smtClean="0"/>
              <a:t>partnera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u </a:t>
            </a:r>
            <a:r>
              <a:rPr lang="cs-CZ" dirty="0"/>
              <a:t>nových partnerů nehledají náhradu, spíš </a:t>
            </a:r>
            <a:r>
              <a:rPr lang="cs-CZ" dirty="0" smtClean="0"/>
              <a:t>přátelství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stereotyp </a:t>
            </a:r>
            <a:r>
              <a:rPr lang="cs-CZ" dirty="0"/>
              <a:t>asexuálního stáří x </a:t>
            </a:r>
            <a:r>
              <a:rPr lang="cs-CZ" dirty="0" smtClean="0"/>
              <a:t>čtvrtina </a:t>
            </a:r>
            <a:r>
              <a:rPr lang="cs-CZ" dirty="0"/>
              <a:t>osmdesátiletých mužů je ještě schopná </a:t>
            </a:r>
            <a:r>
              <a:rPr lang="cs-CZ" dirty="0" smtClean="0"/>
              <a:t>sex. styku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dětem a vnoučatům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pPr lvl="0"/>
            <a:r>
              <a:rPr lang="cs-CZ" dirty="0" smtClean="0"/>
              <a:t>vyrovnané</a:t>
            </a:r>
            <a:r>
              <a:rPr lang="cs-CZ" dirty="0"/>
              <a:t>, stabilizované vztahy s dětmi, pozitivní </a:t>
            </a:r>
            <a:r>
              <a:rPr lang="cs-CZ" dirty="0" smtClean="0"/>
              <a:t>vazby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postupně jsou stárnoucí rodiče na dětech více závislí až trvale </a:t>
            </a:r>
            <a:r>
              <a:rPr lang="cs-CZ" dirty="0" smtClean="0"/>
              <a:t>závislí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mění se vztah k vnoučatům – na začátku jsou prarodiče autorita, </a:t>
            </a:r>
            <a:r>
              <a:rPr lang="cs-CZ" dirty="0" smtClean="0"/>
              <a:t>poté se vztah </a:t>
            </a:r>
            <a:r>
              <a:rPr lang="cs-CZ" dirty="0"/>
              <a:t>vyrovná, když vnoučata dospívají, nakonec mohou být vnoučata další osoby, které starému člověku pomáhají a pečují o něj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4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sourozencům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92500"/>
          </a:bodyPr>
          <a:lstStyle/>
          <a:p>
            <a:pPr lvl="0"/>
            <a:r>
              <a:rPr lang="cs-CZ" sz="2800" dirty="0" smtClean="0"/>
              <a:t>sourozenecký </a:t>
            </a:r>
            <a:r>
              <a:rPr lang="cs-CZ" sz="2800" dirty="0"/>
              <a:t>vztah je obvykle nejdéle trvajícím vztahem v životě </a:t>
            </a:r>
            <a:r>
              <a:rPr lang="cs-CZ" sz="2800" dirty="0" smtClean="0"/>
              <a:t>člověka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tři dimenze sourozeneckého vztahu </a:t>
            </a:r>
            <a:r>
              <a:rPr lang="cs-CZ" sz="1500" dirty="0"/>
              <a:t>(Vágnerová):</a:t>
            </a: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citová vřelost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četnost konfliktů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míra vzájemné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rivality</a:t>
            </a:r>
          </a:p>
          <a:p>
            <a:pPr lvl="1"/>
            <a:endParaRPr lang="cs-CZ" sz="2000" dirty="0"/>
          </a:p>
          <a:p>
            <a:pPr lvl="0"/>
            <a:r>
              <a:rPr lang="cs-CZ" sz="2800" dirty="0"/>
              <a:t>znovusblížení (častější kontakt) ve </a:t>
            </a:r>
            <a:r>
              <a:rPr lang="cs-CZ" sz="2800" dirty="0" smtClean="0"/>
              <a:t>stáří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hodnota sourozeneckého vztahu s věkem obvykle narůstá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4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370"/>
            <a:ext cx="6264696" cy="619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923928" y="2594248"/>
            <a:ext cx="1368152" cy="13681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356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758952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přirozené stárnutí + chronické nemoci -&gt; </a:t>
            </a:r>
            <a:r>
              <a:rPr lang="cs-CZ" dirty="0" smtClean="0"/>
              <a:t>                  </a:t>
            </a:r>
            <a:r>
              <a:rPr lang="cs-CZ" sz="2700" dirty="0" smtClean="0">
                <a:solidFill>
                  <a:schemeClr val="accent1">
                    <a:lumMod val="75000"/>
                  </a:schemeClr>
                </a:solidFill>
              </a:rPr>
              <a:t>bolest</a:t>
            </a:r>
            <a:r>
              <a:rPr lang="cs-CZ" sz="2700" dirty="0"/>
              <a:t>,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</a:rPr>
              <a:t>nejistota</a:t>
            </a:r>
            <a:r>
              <a:rPr lang="cs-CZ" sz="2700" dirty="0"/>
              <a:t>,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</a:rPr>
              <a:t>bezmocnost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2148"/>
            <a:ext cx="6264696" cy="43003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/>
          <a:lstStyle/>
          <a:p>
            <a:pPr lvl="0"/>
            <a:r>
              <a:rPr lang="cs-CZ" sz="2800" dirty="0"/>
              <a:t>hlavní vývojový úkol (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Erikson</a:t>
            </a:r>
            <a:r>
              <a:rPr lang="cs-CZ" sz="2800" dirty="0"/>
              <a:t>) – dosáhnout integrity v pojetí vlastního </a:t>
            </a:r>
            <a:r>
              <a:rPr lang="cs-CZ" sz="2800" dirty="0" smtClean="0"/>
              <a:t>života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podmínky dosažení integrity:</a:t>
            </a:r>
            <a:endParaRPr lang="cs-CZ" sz="2400" dirty="0"/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pravdivost k sobě samému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smíření se s vlastním životem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stabilizace a generalizace postoje k životu</a:t>
            </a:r>
            <a:r>
              <a:rPr lang="cs-CZ" sz="2400" dirty="0"/>
              <a:t>, což umožňuje nadhled</a:t>
            </a:r>
            <a:endParaRPr lang="cs-CZ" sz="2000" dirty="0"/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kontinuita</a:t>
            </a:r>
            <a:r>
              <a:rPr lang="cs-CZ" sz="2400" dirty="0"/>
              <a:t> (vlastní život jako součást generační posloupnosti)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8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4104456"/>
          </a:xfrm>
        </p:spPr>
        <p:txBody>
          <a:bodyPr/>
          <a:lstStyle/>
          <a:p>
            <a:pPr lvl="0"/>
            <a:r>
              <a:rPr lang="cs-CZ" dirty="0"/>
              <a:t>stáří dle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Junga</a:t>
            </a:r>
            <a:r>
              <a:rPr lang="cs-CZ" dirty="0"/>
              <a:t> – výsledek procesu individuace, rozvoje vlastní osobnosti, archetypy Moudrého starce a Velké matky, představující moudrost a sílu, člověk nalézá své pravé já, spojující vědomí a </a:t>
            </a:r>
            <a:r>
              <a:rPr lang="cs-CZ" dirty="0" smtClean="0"/>
              <a:t>nevědomí</a:t>
            </a:r>
          </a:p>
          <a:p>
            <a:pPr lvl="0"/>
            <a:endParaRPr lang="cs-CZ" dirty="0"/>
          </a:p>
          <a:p>
            <a:r>
              <a:rPr lang="cs-CZ" dirty="0"/>
              <a:t>postoj k sobě a ke světu je převážně bilancující</a:t>
            </a:r>
          </a:p>
        </p:txBody>
      </p:sp>
    </p:spTree>
    <p:extLst>
      <p:ext uri="{BB962C8B-B14F-4D97-AF65-F5344CB8AC3E}">
        <p14:creationId xmlns:p14="http://schemas.microsoft.com/office/powerpoint/2010/main" val="4247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Frankl</a:t>
            </a:r>
            <a:r>
              <a:rPr lang="cs-CZ" dirty="0"/>
              <a:t> – optimismus </a:t>
            </a:r>
            <a:r>
              <a:rPr lang="cs-CZ" dirty="0" smtClean="0"/>
              <a:t>minulosti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je třeba najít smysl zbývajícího života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616624" cy="256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však člověk považován za starého?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cs-CZ" dirty="0" smtClean="0"/>
              <a:t>Člověk </a:t>
            </a:r>
            <a:r>
              <a:rPr lang="cs-CZ" dirty="0"/>
              <a:t>je starý, když ho za starého považují ostatní členové </a:t>
            </a:r>
            <a:r>
              <a:rPr lang="cs-CZ" dirty="0" smtClean="0"/>
              <a:t>společnosti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 18. století byl za starého </a:t>
            </a:r>
            <a:r>
              <a:rPr lang="cs-CZ" dirty="0"/>
              <a:t>označován </a:t>
            </a:r>
            <a:r>
              <a:rPr lang="cs-CZ" dirty="0" smtClean="0"/>
              <a:t>člověk </a:t>
            </a:r>
            <a:r>
              <a:rPr lang="cs-CZ" dirty="0"/>
              <a:t>ve </a:t>
            </a:r>
            <a:r>
              <a:rPr lang="cs-CZ" dirty="0" smtClean="0"/>
              <a:t>40 letech</a:t>
            </a:r>
          </a:p>
          <a:p>
            <a:r>
              <a:rPr lang="cs-CZ" dirty="0" smtClean="0"/>
              <a:t>o </a:t>
            </a:r>
            <a:r>
              <a:rPr lang="cs-CZ" dirty="0"/>
              <a:t>sto let později </a:t>
            </a:r>
            <a:r>
              <a:rPr lang="cs-CZ" dirty="0" smtClean="0"/>
              <a:t>to byl padesátník…</a:t>
            </a:r>
          </a:p>
          <a:p>
            <a:r>
              <a:rPr lang="cs-CZ" dirty="0" smtClean="0"/>
              <a:t>dnes je obecně za starého považován člověk nad </a:t>
            </a:r>
            <a:r>
              <a:rPr lang="cs-CZ" dirty="0"/>
              <a:t>65 </a:t>
            </a:r>
            <a:r>
              <a:rPr lang="cs-CZ" dirty="0" smtClean="0"/>
              <a:t>let…</a:t>
            </a:r>
          </a:p>
          <a:p>
            <a:r>
              <a:rPr lang="cs-CZ" dirty="0" smtClean="0"/>
              <a:t>gerontologové </a:t>
            </a:r>
            <a:r>
              <a:rPr lang="cs-CZ" dirty="0" smtClean="0"/>
              <a:t>dnes tuto hranici posouvají </a:t>
            </a:r>
            <a:r>
              <a:rPr lang="cs-CZ" dirty="0"/>
              <a:t>na 75 </a:t>
            </a:r>
            <a:r>
              <a:rPr lang="cs-CZ" dirty="0" smtClean="0"/>
              <a:t>let…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zvládání…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teorie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postupného uvolňování </a:t>
            </a:r>
            <a:r>
              <a:rPr lang="cs-CZ" sz="2800" dirty="0"/>
              <a:t>– </a:t>
            </a:r>
            <a:r>
              <a:rPr lang="cs-CZ" sz="2800" dirty="0" smtClean="0"/>
              <a:t>dokáží </a:t>
            </a:r>
            <a:r>
              <a:rPr lang="cs-CZ" sz="2800" dirty="0"/>
              <a:t>si uvědomit, které aktivity mají smysl a které by je zbytečně </a:t>
            </a:r>
            <a:r>
              <a:rPr lang="cs-CZ" sz="2800" dirty="0" smtClean="0"/>
              <a:t>vyčerpaly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teorie substituce </a:t>
            </a:r>
            <a:r>
              <a:rPr lang="cs-CZ" sz="2800" dirty="0"/>
              <a:t>(substitutivní) – jedna aktivita </a:t>
            </a:r>
            <a:r>
              <a:rPr lang="cs-CZ" sz="2800" dirty="0" smtClean="0"/>
              <a:t>je nahrazena </a:t>
            </a:r>
            <a:r>
              <a:rPr lang="cs-CZ" sz="2800" dirty="0"/>
              <a:t>jinou </a:t>
            </a:r>
            <a:r>
              <a:rPr lang="cs-CZ" sz="2000" dirty="0"/>
              <a:t>(např. byl-li v zaměstnání ve vedení, může pak vést třeba zahrádkářský spolek)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680520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/>
              <a:t>5 P –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perspektiva</a:t>
            </a:r>
            <a:r>
              <a:rPr lang="cs-CZ" sz="2400" dirty="0"/>
              <a:t> </a:t>
            </a:r>
            <a:r>
              <a:rPr lang="cs-CZ" sz="2000" dirty="0"/>
              <a:t>(výhled, cíle do budoucna)</a:t>
            </a:r>
            <a:r>
              <a:rPr lang="cs-CZ" sz="2400" dirty="0"/>
              <a:t>, </a:t>
            </a:r>
            <a:r>
              <a:rPr lang="cs-CZ" sz="2400" dirty="0" smtClean="0"/>
              <a:t>                             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pružnost</a:t>
            </a:r>
            <a:r>
              <a:rPr lang="cs-CZ" sz="2400" dirty="0" smtClean="0"/>
              <a:t> </a:t>
            </a:r>
            <a:r>
              <a:rPr lang="cs-CZ" sz="2000" dirty="0"/>
              <a:t>(ochota + schopnost přijímat, adaptovat se na nové), </a:t>
            </a:r>
            <a:r>
              <a:rPr lang="cs-CZ" sz="2000" dirty="0" smtClean="0"/>
              <a:t>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prozíravost</a:t>
            </a:r>
            <a:r>
              <a:rPr lang="cs-CZ" sz="2400" dirty="0" smtClean="0"/>
              <a:t> </a:t>
            </a:r>
            <a:r>
              <a:rPr lang="cs-CZ" sz="2000" dirty="0"/>
              <a:t>(odhad výsledku situací na základě zkušenosti), </a:t>
            </a:r>
            <a:r>
              <a:rPr lang="cs-CZ" sz="2000" dirty="0" smtClean="0"/>
              <a:t>     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porozumění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pro druhé</a:t>
            </a:r>
            <a:r>
              <a:rPr lang="cs-CZ" sz="2000" dirty="0" smtClean="0"/>
              <a:t>,</a:t>
            </a:r>
            <a:r>
              <a:rPr lang="cs-CZ" sz="2400" dirty="0" smtClean="0"/>
              <a:t>                                                              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potěšení</a:t>
            </a:r>
            <a:r>
              <a:rPr lang="cs-CZ" sz="2400" dirty="0"/>
              <a:t> </a:t>
            </a:r>
            <a:r>
              <a:rPr lang="cs-CZ" sz="2000" dirty="0"/>
              <a:t>(z činností</a:t>
            </a:r>
            <a:r>
              <a:rPr lang="cs-CZ" sz="2000" dirty="0" smtClean="0"/>
              <a:t>...)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prototypy: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konstruktivní </a:t>
            </a:r>
            <a:r>
              <a:rPr lang="cs-CZ" sz="2400" dirty="0"/>
              <a:t>(optimální), </a:t>
            </a:r>
            <a:endParaRPr lang="cs-CZ" sz="2400" dirty="0" smtClean="0"/>
          </a:p>
          <a:p>
            <a:pPr lvl="0"/>
            <a:r>
              <a:rPr lang="cs-CZ" sz="2400" dirty="0" smtClean="0"/>
              <a:t>závislý</a:t>
            </a:r>
            <a:r>
              <a:rPr lang="cs-CZ" sz="2400" dirty="0"/>
              <a:t>, </a:t>
            </a:r>
            <a:endParaRPr lang="cs-CZ" sz="2400" dirty="0" smtClean="0"/>
          </a:p>
          <a:p>
            <a:pPr lvl="0"/>
            <a:r>
              <a:rPr lang="cs-CZ" sz="2400" dirty="0" smtClean="0"/>
              <a:t>obranný </a:t>
            </a:r>
            <a:r>
              <a:rPr lang="cs-CZ" sz="2400" dirty="0"/>
              <a:t>(přehnaná aktivita), </a:t>
            </a:r>
            <a:endParaRPr lang="cs-CZ" sz="2400" dirty="0" smtClean="0"/>
          </a:p>
          <a:p>
            <a:pPr lvl="0"/>
            <a:r>
              <a:rPr lang="cs-CZ" sz="2400" dirty="0" smtClean="0"/>
              <a:t>hostilní,</a:t>
            </a:r>
          </a:p>
          <a:p>
            <a:pPr lvl="0"/>
            <a:r>
              <a:rPr lang="cs-CZ" sz="2400" dirty="0" smtClean="0"/>
              <a:t>intropunitivní </a:t>
            </a:r>
            <a:r>
              <a:rPr lang="cs-CZ" sz="2400" dirty="0"/>
              <a:t>(agrese k sobě)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Tomaševski</a:t>
            </a:r>
            <a:r>
              <a:rPr lang="cs-CZ" sz="2400" dirty="0"/>
              <a:t> – „růžové brýle“ při vzpomínání / </a:t>
            </a:r>
            <a:r>
              <a:rPr lang="cs-CZ" sz="2400" dirty="0" smtClean="0"/>
              <a:t>zapomínání </a:t>
            </a:r>
            <a:r>
              <a:rPr lang="cs-CZ" sz="2400" dirty="0"/>
              <a:t>na to horší / život jako komedie, ironie, </a:t>
            </a:r>
            <a:r>
              <a:rPr lang="cs-CZ" sz="2400" dirty="0" smtClean="0"/>
              <a:t>senzace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Thorn</a:t>
            </a:r>
            <a:r>
              <a:rPr lang="cs-CZ" sz="2400" dirty="0"/>
              <a:t> – agresivní postoj k ostatním, konformní (splynout s davem), individualistický (ze zásady jde proti davu), obranný, rezistentní („vše zvládnout, hlavně přežít</a:t>
            </a:r>
            <a:r>
              <a:rPr lang="cs-CZ" sz="2400" dirty="0" smtClean="0"/>
              <a:t>“) </a:t>
            </a:r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Eckstein</a:t>
            </a:r>
            <a:r>
              <a:rPr lang="cs-CZ" sz="2400" dirty="0" smtClean="0"/>
              <a:t> </a:t>
            </a:r>
            <a:r>
              <a:rPr lang="cs-CZ" sz="2400" dirty="0"/>
              <a:t>– ke každému kognitivnímu scénáři přiřadil </a:t>
            </a:r>
            <a:r>
              <a:rPr lang="cs-CZ" sz="2400" dirty="0" smtClean="0"/>
              <a:t>zvíře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/>
              <a:t>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Čermák</a:t>
            </a:r>
            <a:r>
              <a:rPr lang="cs-CZ" sz="2400" dirty="0"/>
              <a:t> – anamnéza jako romance, tragédie, ironie...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3 </a:t>
            </a:r>
            <a:r>
              <a:rPr lang="cs-CZ" dirty="0" smtClean="0"/>
              <a:t>základní teorie </a:t>
            </a:r>
            <a:r>
              <a:rPr lang="cs-CZ" dirty="0"/>
              <a:t>stárnutí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662736" cy="4182216"/>
          </a:xfrm>
        </p:spPr>
        <p:txBody>
          <a:bodyPr/>
          <a:lstStyle/>
          <a:p>
            <a:pPr lvl="0"/>
            <a:r>
              <a:rPr lang="cs-CZ" dirty="0" smtClean="0"/>
              <a:t>působení </a:t>
            </a:r>
            <a:r>
              <a:rPr lang="cs-CZ" dirty="0"/>
              <a:t>zevních vlivů – ekologie, bakterie, </a:t>
            </a:r>
            <a:r>
              <a:rPr lang="cs-CZ" dirty="0" smtClean="0"/>
              <a:t>viry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působení vnitřních vlivů – genetika, změny metabolismu </a:t>
            </a:r>
            <a:r>
              <a:rPr lang="cs-CZ" dirty="0" smtClean="0"/>
              <a:t>…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teorie </a:t>
            </a:r>
            <a:r>
              <a:rPr lang="cs-CZ" dirty="0"/>
              <a:t>porušené integrace a organizace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proces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stárnutí je geneticky zakódován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/>
              <a:t>max. délka života </a:t>
            </a:r>
            <a:r>
              <a:rPr lang="cs-CZ" dirty="0" smtClean="0"/>
              <a:t> </a:t>
            </a:r>
            <a:r>
              <a:rPr lang="cs-CZ" dirty="0"/>
              <a:t>u lidí: 125 </a:t>
            </a:r>
            <a:r>
              <a:rPr lang="cs-CZ" dirty="0" smtClean="0"/>
              <a:t>let…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prozatím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Stárnutí je proces, který se </a:t>
            </a:r>
            <a:r>
              <a:rPr lang="cs-CZ" dirty="0" smtClean="0"/>
              <a:t>projevuje zejména postupným     opotřebováním </a:t>
            </a:r>
            <a:r>
              <a:rPr lang="cs-CZ" dirty="0"/>
              <a:t>těla a vnitřních </a:t>
            </a:r>
            <a:r>
              <a:rPr lang="cs-CZ" dirty="0" smtClean="0"/>
              <a:t>orgánů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Postupně </a:t>
            </a:r>
            <a:r>
              <a:rPr lang="cs-CZ" dirty="0"/>
              <a:t>dochází ke </a:t>
            </a:r>
            <a:r>
              <a:rPr lang="cs-CZ" dirty="0" smtClean="0"/>
              <a:t>snižování </a:t>
            </a:r>
            <a:r>
              <a:rPr lang="cs-CZ" dirty="0"/>
              <a:t>efektivity </a:t>
            </a:r>
            <a:r>
              <a:rPr lang="cs-CZ" dirty="0" smtClean="0"/>
              <a:t>a účinnosti </a:t>
            </a:r>
            <a:r>
              <a:rPr lang="cs-CZ" dirty="0"/>
              <a:t>fungování organismu a hromaděním různých </a:t>
            </a:r>
            <a:r>
              <a:rPr lang="cs-CZ" dirty="0" smtClean="0"/>
              <a:t>defektů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Dochází </a:t>
            </a:r>
            <a:r>
              <a:rPr lang="cs-CZ" dirty="0"/>
              <a:t>k </a:t>
            </a:r>
            <a:r>
              <a:rPr lang="cs-CZ" dirty="0" smtClean="0"/>
              <a:t>vyšší náchylnosti </a:t>
            </a:r>
            <a:r>
              <a:rPr lang="cs-CZ" dirty="0"/>
              <a:t>k </a:t>
            </a:r>
            <a:r>
              <a:rPr lang="cs-CZ" dirty="0" smtClean="0"/>
              <a:t>nemocem…</a:t>
            </a:r>
          </a:p>
          <a:p>
            <a:endParaRPr lang="cs-CZ" dirty="0"/>
          </a:p>
          <a:p>
            <a:r>
              <a:rPr lang="cs-CZ" dirty="0" smtClean="0"/>
              <a:t>Stárnutí lze </a:t>
            </a:r>
            <a:r>
              <a:rPr lang="cs-CZ" dirty="0"/>
              <a:t>jen </a:t>
            </a:r>
            <a:r>
              <a:rPr lang="cs-CZ" dirty="0" smtClean="0"/>
              <a:t>velmi těžko časově ohraničit…          Organismus člověka </a:t>
            </a:r>
            <a:r>
              <a:rPr lang="cs-CZ" dirty="0"/>
              <a:t>začíná </a:t>
            </a:r>
            <a:r>
              <a:rPr lang="cs-CZ" dirty="0" smtClean="0"/>
              <a:t>stárnout v podstatě už </a:t>
            </a:r>
            <a:r>
              <a:rPr lang="cs-CZ" dirty="0"/>
              <a:t>v </a:t>
            </a:r>
            <a:r>
              <a:rPr lang="cs-CZ" dirty="0" smtClean="0"/>
              <a:t>okamžiku </a:t>
            </a:r>
            <a:r>
              <a:rPr lang="cs-CZ" dirty="0"/>
              <a:t>svého </a:t>
            </a:r>
            <a:r>
              <a:rPr lang="cs-CZ" dirty="0" smtClean="0"/>
              <a:t>vzniku - proto </a:t>
            </a:r>
            <a:r>
              <a:rPr lang="cs-CZ" dirty="0"/>
              <a:t>se někdy za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stárnutí v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užším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slova smyslu </a:t>
            </a:r>
            <a:r>
              <a:rPr lang="cs-CZ" dirty="0" smtClean="0"/>
              <a:t>považuje věk</a:t>
            </a:r>
            <a:r>
              <a:rPr lang="cs-CZ" dirty="0"/>
              <a:t>, kdy se začíná zvyšovat riziko </a:t>
            </a:r>
            <a:r>
              <a:rPr lang="cs-CZ" dirty="0" smtClean="0"/>
              <a:t>úmrtí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4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" y="0"/>
            <a:ext cx="9108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(PRAVÉ)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kvalita života a s ní související subjektivní pocit pohody může být individuálně </a:t>
            </a:r>
            <a:r>
              <a:rPr lang="cs-CZ" sz="2800" dirty="0" smtClean="0"/>
              <a:t>rozdílný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obecně platí, že kvalita života spíše </a:t>
            </a:r>
            <a:r>
              <a:rPr lang="cs-CZ" sz="2800" dirty="0" smtClean="0"/>
              <a:t>klesá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úkol pravého stáří </a:t>
            </a:r>
            <a:r>
              <a:rPr lang="cs-CZ" sz="2800" dirty="0"/>
              <a:t>– udržení přijatelného životního stylu (udržení autonomie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dirty="0"/>
              <a:t>bezmocnosti a závislosti</a:t>
            </a:r>
            <a:r>
              <a:rPr lang="cs-CZ" sz="2800" dirty="0" smtClean="0"/>
              <a:t>,    </a:t>
            </a:r>
            <a:r>
              <a:rPr lang="cs-CZ" sz="2800" dirty="0"/>
              <a:t>udržení sociálních kontaktů a vztahů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dirty="0"/>
              <a:t>izolaci a osamělosti, udržení sebeúcty)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6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zátěžové situace typické pro pravé </a:t>
            </a:r>
            <a:r>
              <a:rPr lang="cs-CZ" dirty="0" smtClean="0"/>
              <a:t>stáří: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nemoc a úmrtí partnera, přátel (20-25% starších seniorů pravděpodobně žije v sociální izolaci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zhoršení zdravotního stavu, úbytek fyzických a psychických kompetencí (pouze 51% lidí nad 75 let </a:t>
            </a:r>
            <a:r>
              <a:rPr lang="cs-CZ" dirty="0" smtClean="0"/>
              <a:t>je soběstačných) </a:t>
            </a:r>
          </a:p>
          <a:p>
            <a:endParaRPr lang="cs-CZ" dirty="0"/>
          </a:p>
          <a:p>
            <a:r>
              <a:rPr lang="cs-CZ" dirty="0"/>
              <a:t>ztráta jistoty a soukromí (domov důchodců, LDN)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9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/>
          </a:bodyPr>
          <a:lstStyle/>
          <a:p>
            <a:r>
              <a:rPr lang="cs-CZ" dirty="0"/>
              <a:t>vývojový úkol stáří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integrita</a:t>
            </a:r>
            <a:r>
              <a:rPr lang="cs-CZ" dirty="0"/>
              <a:t> – už je v tomto věku většinou splněn, smíření se svým životem, netrápí se nevyužitými příležitostmi apod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může narůstat základní nedůvěra ve svět (může se mu zdát cizí, nepřátelský), negativismus jako reakce na ztrátu autonomie vlastního života, identita – může sám sebe chápat jinak než dříve, akcentovat složky, které pro něj nebyly dosud tak </a:t>
            </a:r>
            <a:r>
              <a:rPr lang="cs-CZ" dirty="0" smtClean="0"/>
              <a:t>důležité…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2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805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gerotranscendence</a:t>
            </a:r>
            <a:r>
              <a:rPr lang="cs-CZ" dirty="0"/>
              <a:t> </a:t>
            </a:r>
            <a:r>
              <a:rPr lang="cs-CZ" sz="1400" dirty="0"/>
              <a:t>(Tornstam, 1996) </a:t>
            </a:r>
            <a:r>
              <a:rPr lang="cs-CZ" dirty="0"/>
              <a:t>– přesah na vyšší úroveň, k jiným dimenzím, které nejsou zatěžovány úpadkem těla a vědomím blízkosti smrti; to může vést ke změně chápání života, sebe sama i vztahů k lidem; výsledek – „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klid mysli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jediný cíl, který by měl mít člověk v pozdním stáří </a:t>
            </a:r>
            <a:r>
              <a:rPr lang="cs-CZ" dirty="0" smtClean="0"/>
              <a:t> – </a:t>
            </a:r>
            <a:r>
              <a:rPr lang="cs-CZ" dirty="0"/>
              <a:t>úspěšné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definitivní dotvoření vlastní identity</a:t>
            </a:r>
            <a:r>
              <a:rPr lang="cs-CZ" dirty="0"/>
              <a:t>, která dává retrospektivní význam uplynulému životu a prospektivní význam jeho konci, tj. smrti (přijmout smrt) </a:t>
            </a:r>
            <a:r>
              <a:rPr lang="cs-CZ" sz="1400" dirty="0"/>
              <a:t>(Vágnerová)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4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4320480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87% lidí nad 70 let trpí nějakou chronickou chorobou, v 85 prakticky </a:t>
            </a:r>
            <a:r>
              <a:rPr lang="cs-CZ" sz="2800" dirty="0" smtClean="0"/>
              <a:t>všichni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často </a:t>
            </a:r>
            <a:r>
              <a:rPr lang="cs-CZ" sz="2800" dirty="0" smtClean="0"/>
              <a:t>polymorbidita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jiné pojetí zdraví – jako schopnost radovat se ze života a být soběstačný (ne jako nepřítomnost nemoci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5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demence </a:t>
            </a:r>
            <a:r>
              <a:rPr lang="cs-CZ" sz="1400" dirty="0"/>
              <a:t>(závažnější úbytek rozumových schopností) </a:t>
            </a:r>
            <a:endParaRPr lang="cs-CZ" sz="1400" dirty="0" smtClean="0"/>
          </a:p>
          <a:p>
            <a:endParaRPr lang="cs-CZ" dirty="0"/>
          </a:p>
          <a:p>
            <a:r>
              <a:rPr lang="cs-CZ" dirty="0"/>
              <a:t>nejčastější příčina demence ve stáří – Alzheimerova neurodegenerativní choroba, méně častá je demence vaskulárního typu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12% 70letých trpí demencí, u 80letých je to už 20</a:t>
            </a:r>
            <a:r>
              <a:rPr lang="cs-CZ" dirty="0" smtClean="0"/>
              <a:t>%</a:t>
            </a:r>
          </a:p>
          <a:p>
            <a:endParaRPr lang="cs-CZ" dirty="0"/>
          </a:p>
          <a:p>
            <a:r>
              <a:rPr lang="cs-CZ" dirty="0"/>
              <a:t>první signál – zhoršení </a:t>
            </a:r>
            <a:r>
              <a:rPr lang="cs-CZ" dirty="0" smtClean="0"/>
              <a:t>paměti, typický </a:t>
            </a:r>
            <a:r>
              <a:rPr lang="cs-CZ" dirty="0"/>
              <a:t>projev je bradypsychismus </a:t>
            </a:r>
            <a:r>
              <a:rPr lang="cs-CZ" sz="1400" dirty="0"/>
              <a:t>(ztráta schopnosti logicky uvažovat)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5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zhoršení kontroly emocí a sociálního </a:t>
            </a:r>
            <a:r>
              <a:rPr lang="cs-CZ" dirty="0" smtClean="0"/>
              <a:t>chování</a:t>
            </a:r>
          </a:p>
          <a:p>
            <a:endParaRPr lang="cs-CZ" dirty="0"/>
          </a:p>
          <a:p>
            <a:r>
              <a:rPr lang="cs-CZ" dirty="0"/>
              <a:t>osobnostní změny </a:t>
            </a:r>
            <a:r>
              <a:rPr lang="cs-CZ" sz="1400" dirty="0"/>
              <a:t>(k horšímu; případně ztráta kontroly pudů</a:t>
            </a:r>
            <a:r>
              <a:rPr lang="cs-CZ" sz="1400" dirty="0" smtClean="0"/>
              <a:t>)</a:t>
            </a:r>
          </a:p>
          <a:p>
            <a:endParaRPr lang="cs-CZ" dirty="0"/>
          </a:p>
          <a:p>
            <a:r>
              <a:rPr lang="cs-CZ" dirty="0"/>
              <a:t>40% lidí starších 60 let trpí nemocemi pohybového ústrojí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3-13% starých lidí trpí depresivními </a:t>
            </a:r>
            <a:r>
              <a:rPr lang="cs-CZ" dirty="0" err="1" smtClean="0"/>
              <a:t>rozladami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zvyšuje se četnost dokonaných sebevražd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Proměna psychických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dirty="0"/>
              <a:t>zpomalení, vliv zhoršování zrakových a sluchových </a:t>
            </a:r>
            <a:r>
              <a:rPr lang="cs-CZ" sz="2800" dirty="0" smtClean="0"/>
              <a:t>funkcí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zhoršení pracovní paměti, zhoršení prospektivní paměti (důležité pro plánování třeba i běžných činností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po 85. roce </a:t>
            </a:r>
            <a:r>
              <a:rPr lang="cs-CZ" sz="2800" dirty="0" smtClean="0"/>
              <a:t> – 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dediferenciace intelektových schopností </a:t>
            </a:r>
            <a:r>
              <a:rPr lang="cs-CZ" sz="2000" dirty="0"/>
              <a:t>(stírají se rozdíly, úbytek všech funkcí</a:t>
            </a:r>
            <a:r>
              <a:rPr lang="cs-CZ" sz="20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pokles fluidní inteligence, zhoršování krystalické inteligence </a:t>
            </a:r>
            <a:endParaRPr lang="cs-CZ" sz="2800" dirty="0" smtClean="0"/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stereotypní užívání osvojených znalostí a způsobů </a:t>
            </a:r>
            <a:r>
              <a:rPr lang="cs-CZ" sz="2800" dirty="0" smtClean="0"/>
              <a:t>uvažování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úbytek komplexity uvažování </a:t>
            </a:r>
            <a:r>
              <a:rPr lang="cs-CZ" sz="2000" dirty="0"/>
              <a:t>(koordinace jednotlivých kognitivních funkcí</a:t>
            </a:r>
            <a:r>
              <a:rPr lang="cs-CZ" sz="20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zhoršení časového odhadu </a:t>
            </a:r>
            <a:r>
              <a:rPr lang="cs-CZ" sz="1800" dirty="0"/>
              <a:t>(např. </a:t>
            </a:r>
            <a:r>
              <a:rPr lang="cs-CZ" sz="1800" dirty="0" smtClean="0"/>
              <a:t>den se </a:t>
            </a:r>
            <a:r>
              <a:rPr lang="cs-CZ" sz="1800" dirty="0"/>
              <a:t>jim zdá mnohem kratší než dříve)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1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emocionalita – změna v tomto období nemusí být nápadná, mění se postupně už od 60. </a:t>
            </a:r>
            <a:r>
              <a:rPr lang="cs-CZ" dirty="0" smtClean="0"/>
              <a:t>roku</a:t>
            </a:r>
          </a:p>
          <a:p>
            <a:endParaRPr lang="cs-CZ" dirty="0"/>
          </a:p>
          <a:p>
            <a:r>
              <a:rPr lang="cs-CZ" dirty="0"/>
              <a:t>obrany zaměřené na udržení přijatelných </a:t>
            </a:r>
            <a:r>
              <a:rPr lang="cs-CZ" dirty="0" smtClean="0"/>
              <a:t>pocitů</a:t>
            </a:r>
          </a:p>
          <a:p>
            <a:endParaRPr lang="cs-CZ" dirty="0"/>
          </a:p>
          <a:p>
            <a:r>
              <a:rPr lang="cs-CZ" dirty="0"/>
              <a:t>klesá intenzita a frekvence emočních prožitků, ale jejich kvalita se mění jen málo a plynule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malé radosti z </a:t>
            </a:r>
            <a:r>
              <a:rPr lang="cs-CZ" dirty="0" smtClean="0"/>
              <a:t>maličkostí</a:t>
            </a:r>
          </a:p>
          <a:p>
            <a:endParaRPr lang="cs-CZ" dirty="0"/>
          </a:p>
          <a:p>
            <a:r>
              <a:rPr lang="cs-CZ" dirty="0"/>
              <a:t>zhoršuje se emoční regulace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8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potřeba stimulace je ve stáří nízká, ale přesto potřebují nějakou </a:t>
            </a:r>
            <a:r>
              <a:rPr lang="cs-CZ" dirty="0" smtClean="0"/>
              <a:t>činnost</a:t>
            </a:r>
          </a:p>
          <a:p>
            <a:endParaRPr lang="cs-CZ" dirty="0"/>
          </a:p>
          <a:p>
            <a:r>
              <a:rPr lang="cs-CZ" dirty="0"/>
              <a:t>značná potřeba </a:t>
            </a:r>
            <a:r>
              <a:rPr lang="cs-CZ" dirty="0" smtClean="0"/>
              <a:t>bezpečí</a:t>
            </a:r>
          </a:p>
          <a:p>
            <a:endParaRPr lang="cs-CZ" dirty="0"/>
          </a:p>
          <a:p>
            <a:r>
              <a:rPr lang="cs-CZ" dirty="0"/>
              <a:t>potřeba sociálního kontaktu a citové vazby </a:t>
            </a:r>
            <a:r>
              <a:rPr lang="cs-CZ" dirty="0" smtClean="0"/>
              <a:t>významná</a:t>
            </a:r>
          </a:p>
          <a:p>
            <a:endParaRPr lang="cs-CZ" dirty="0"/>
          </a:p>
          <a:p>
            <a:r>
              <a:rPr lang="cs-CZ" dirty="0"/>
              <a:t>potřeba autonomie, alespoň symbolická autonomie </a:t>
            </a:r>
            <a:r>
              <a:rPr lang="cs-CZ" sz="1500" dirty="0"/>
              <a:t>– např. moci si zvolit co a kdy bude </a:t>
            </a:r>
            <a:r>
              <a:rPr lang="cs-CZ" sz="1500" dirty="0" smtClean="0"/>
              <a:t>jíst</a:t>
            </a:r>
          </a:p>
          <a:p>
            <a:endParaRPr lang="cs-CZ" dirty="0"/>
          </a:p>
          <a:p>
            <a:r>
              <a:rPr lang="cs-CZ" dirty="0"/>
              <a:t>potřeba akceptace a uznání </a:t>
            </a:r>
            <a:r>
              <a:rPr lang="cs-CZ" sz="1500" dirty="0"/>
              <a:t>(snaha vymáhat si pozornost, udělat něco užitečného)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800" dirty="0"/>
              <a:t>ztráta mnoha sociálních </a:t>
            </a:r>
            <a:r>
              <a:rPr lang="cs-CZ" sz="2800" dirty="0" smtClean="0"/>
              <a:t>kontaktů</a:t>
            </a:r>
            <a:r>
              <a:rPr lang="cs-CZ" sz="2800" dirty="0"/>
              <a:t>, která může vést k </a:t>
            </a:r>
            <a:r>
              <a:rPr lang="cs-CZ" sz="2800" dirty="0" smtClean="0"/>
              <a:t>osamělosti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důvodem osamělosti může být vedle izolace od společnosti i proměna okolního světa, který se člověku jeví jako </a:t>
            </a:r>
            <a:r>
              <a:rPr lang="cs-CZ" sz="2800" dirty="0" smtClean="0"/>
              <a:t>cizí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různé způsoby zvládání samoty – kontakty se sousedy, telefon, zvíře, </a:t>
            </a:r>
            <a:r>
              <a:rPr lang="cs-CZ" sz="2800" dirty="0" err="1"/>
              <a:t>tv</a:t>
            </a:r>
            <a:r>
              <a:rPr lang="cs-CZ" sz="2800" dirty="0"/>
              <a:t> a </a:t>
            </a:r>
            <a:r>
              <a:rPr lang="cs-CZ" sz="2800" dirty="0" smtClean="0"/>
              <a:t>rozhlas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komunikace – problémy v oblasti porozumění, i ve vlastním vyjádření, zhoršení jazykových kompetencí (slovní zásoby, plynulosti řeči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sklon k nutkavému mluvení (povídají si sami pro sebe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často komunikují o tělesných potížích (možnost, jak upoutat</a:t>
            </a:r>
            <a:r>
              <a:rPr lang="cs-CZ" sz="2800" dirty="0" smtClean="0"/>
              <a:t>...)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redukce sociálních </a:t>
            </a:r>
            <a:r>
              <a:rPr lang="cs-CZ" sz="2800" dirty="0" smtClean="0"/>
              <a:t>rolí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83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pečovatelská služba </a:t>
            </a:r>
            <a:r>
              <a:rPr lang="cs-CZ" sz="1500" dirty="0"/>
              <a:t>– umožňuje člověku zůstat ve vlastním bytě, postoj seniorů k pečovatelům je často </a:t>
            </a:r>
            <a:r>
              <a:rPr lang="cs-CZ" sz="1500" dirty="0" smtClean="0"/>
              <a:t>ambivalentní</a:t>
            </a:r>
          </a:p>
          <a:p>
            <a:endParaRPr lang="cs-CZ" dirty="0"/>
          </a:p>
          <a:p>
            <a:r>
              <a:rPr lang="cs-CZ" dirty="0"/>
              <a:t>umístění do domova důchodců </a:t>
            </a:r>
            <a:r>
              <a:rPr lang="cs-CZ" sz="1600" dirty="0"/>
              <a:t>– výrazný mezník, značná zátěž (ať už jde o nedobrovolné umístění či dobrovolný odchod do DD) – ztráta osobního zázemí, potvrzení ztráty autonomie, signál blížícího se konce života, musí se naučit orientovat v novém a zcela odlišném prostředí (organizovaný život, hodně lidí, větší prostor);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určitá varianta specifické sociální izolace</a:t>
            </a:r>
            <a:r>
              <a:rPr lang="cs-CZ" sz="1600" dirty="0"/>
              <a:t>; lidé do 75 let spokojenější se životem v DD než lidé nad 75 </a:t>
            </a:r>
            <a:r>
              <a:rPr lang="cs-CZ" sz="1600" dirty="0" smtClean="0"/>
              <a:t>let; </a:t>
            </a:r>
            <a:r>
              <a:rPr lang="cs-CZ" sz="1600" dirty="0"/>
              <a:t>změna vztahu s dětmi a vnoučaty – občasné návštěvy, už chybí sdílení každodenních událostí a prožitků, často idealizace vlastností a chování potomků (což vlastně napomáhá k udržení pozitivního sebeobrazu</a:t>
            </a:r>
            <a:r>
              <a:rPr lang="cs-CZ" sz="1600" dirty="0" smtClean="0"/>
              <a:t>)</a:t>
            </a:r>
          </a:p>
          <a:p>
            <a:endParaRPr lang="cs-CZ" dirty="0"/>
          </a:p>
          <a:p>
            <a:r>
              <a:rPr lang="cs-CZ" dirty="0"/>
              <a:t>reakce na umístění do nemocnice – senior doufá, že je dočasné; role </a:t>
            </a:r>
            <a:r>
              <a:rPr lang="cs-CZ" dirty="0" smtClean="0"/>
              <a:t>nemocného</a:t>
            </a:r>
          </a:p>
          <a:p>
            <a:endParaRPr lang="cs-CZ" dirty="0"/>
          </a:p>
          <a:p>
            <a:r>
              <a:rPr lang="cs-CZ" dirty="0"/>
              <a:t>narůstá potřeba spirituality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ageismus</a:t>
            </a:r>
            <a:r>
              <a:rPr lang="cs-CZ" dirty="0"/>
              <a:t> = postoj, který vyjadřuje obecně sdílené přesvědčení o nízké hodnotě a nekompetentnosti stáří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0" y="3004642"/>
            <a:ext cx="3531464" cy="326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více </a:t>
            </a:r>
            <a:r>
              <a:rPr lang="cs-CZ" dirty="0"/>
              <a:t>než 80% populace umírá ve věku nad 60 </a:t>
            </a:r>
            <a:r>
              <a:rPr lang="cs-CZ" dirty="0" smtClean="0"/>
              <a:t>let</a:t>
            </a:r>
          </a:p>
          <a:p>
            <a:endParaRPr lang="cs-CZ" dirty="0"/>
          </a:p>
          <a:p>
            <a:r>
              <a:rPr lang="cs-CZ" dirty="0"/>
              <a:t>postoj ke smrti: </a:t>
            </a:r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citová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složka </a:t>
            </a:r>
            <a:r>
              <a:rPr lang="cs-CZ" sz="1500" dirty="0"/>
              <a:t>– strach a úzkost, někdy touha (u hodně nemocných); </a:t>
            </a:r>
            <a:endParaRPr lang="cs-CZ" sz="1500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kognitivní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složka </a:t>
            </a:r>
            <a:r>
              <a:rPr lang="cs-CZ" sz="1500" dirty="0"/>
              <a:t>– zahrnuje vědomosti o smrti, které jsou minimální, dokud člověk nezestárne, nechce o ní mluvit; </a:t>
            </a:r>
            <a:endParaRPr lang="cs-CZ" sz="1500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Behaviorální složka</a:t>
            </a:r>
            <a:r>
              <a:rPr lang="cs-CZ" dirty="0" smtClean="0"/>
              <a:t> </a:t>
            </a:r>
            <a:r>
              <a:rPr lang="cs-CZ" sz="1500" dirty="0"/>
              <a:t>– v konfrontaci se smrtí emotivní chování (aby o smrti nemusel přemýšlet</a:t>
            </a:r>
            <a:r>
              <a:rPr lang="cs-CZ" sz="1500" dirty="0" smtClean="0"/>
              <a:t>)</a:t>
            </a:r>
          </a:p>
          <a:p>
            <a:endParaRPr lang="cs-CZ" dirty="0"/>
          </a:p>
          <a:p>
            <a:r>
              <a:rPr lang="cs-CZ" dirty="0"/>
              <a:t>zralost a integrita osobnosti starého člověka se projeví i připraveností akceptovat vlastní smrtelnost </a:t>
            </a:r>
            <a:r>
              <a:rPr lang="cs-CZ" sz="1500" dirty="0"/>
              <a:t>(podle Junga prožije druhou polovinu života smysluplně jen ten, kdo dokáže akceptovat konečnost života, tj. smrt; 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Jung chápe smrt dokonce jako cíl a naplnění života, které nesnižuje hodnotu života</a:t>
            </a:r>
            <a:r>
              <a:rPr lang="cs-CZ" sz="1500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9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strach </a:t>
            </a:r>
            <a:r>
              <a:rPr lang="cs-CZ" sz="1800" dirty="0"/>
              <a:t>– </a:t>
            </a:r>
            <a:r>
              <a:rPr lang="cs-CZ" sz="1800" dirty="0" smtClean="0"/>
              <a:t>spíše </a:t>
            </a:r>
            <a:r>
              <a:rPr lang="cs-CZ" sz="1800" dirty="0"/>
              <a:t>z utrpení, které může přinést umírání, než ze samotného konce života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faktory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ovlivňující strach ze smrti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věk </a:t>
            </a:r>
            <a:r>
              <a:rPr lang="cs-CZ" sz="1400" dirty="0"/>
              <a:t>(čím vyšší, tím menší strach); </a:t>
            </a:r>
            <a:endParaRPr lang="cs-CZ" sz="1400" dirty="0" smtClean="0"/>
          </a:p>
          <a:p>
            <a:r>
              <a:rPr lang="cs-CZ" dirty="0" smtClean="0"/>
              <a:t>gender </a:t>
            </a:r>
            <a:r>
              <a:rPr lang="cs-CZ" sz="1400" dirty="0"/>
              <a:t>– ženy se bojí smrti méně než muži; </a:t>
            </a:r>
            <a:endParaRPr lang="cs-CZ" sz="1400" dirty="0" smtClean="0"/>
          </a:p>
          <a:p>
            <a:r>
              <a:rPr lang="cs-CZ" dirty="0" smtClean="0"/>
              <a:t>osobnostní </a:t>
            </a:r>
            <a:r>
              <a:rPr lang="cs-CZ" dirty="0"/>
              <a:t>vlastnosti; </a:t>
            </a:r>
            <a:endParaRPr lang="cs-CZ" dirty="0" smtClean="0"/>
          </a:p>
          <a:p>
            <a:r>
              <a:rPr lang="cs-CZ" dirty="0" smtClean="0"/>
              <a:t>míra </a:t>
            </a:r>
            <a:r>
              <a:rPr lang="cs-CZ" dirty="0"/>
              <a:t>obtížnosti současného života; </a:t>
            </a:r>
            <a:endParaRPr lang="cs-CZ" dirty="0" smtClean="0"/>
          </a:p>
          <a:p>
            <a:r>
              <a:rPr lang="cs-CZ" dirty="0" smtClean="0"/>
              <a:t>pocit </a:t>
            </a:r>
            <a:r>
              <a:rPr lang="cs-CZ" dirty="0"/>
              <a:t>integrity a naplněnosti vlastního života; </a:t>
            </a:r>
            <a:endParaRPr lang="cs-CZ" dirty="0" smtClean="0"/>
          </a:p>
          <a:p>
            <a:r>
              <a:rPr lang="cs-CZ" dirty="0" smtClean="0"/>
              <a:t>stabilita </a:t>
            </a:r>
            <a:r>
              <a:rPr lang="cs-CZ" dirty="0"/>
              <a:t>hodnot a identifikace s určitým životním názorem </a:t>
            </a:r>
            <a:r>
              <a:rPr lang="cs-CZ" sz="1400" dirty="0"/>
              <a:t>(snižují strach ze smrti)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8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/>
              <a:t>biologické smrti může předcházet tzv. smrt sociální </a:t>
            </a:r>
            <a:r>
              <a:rPr lang="cs-CZ" sz="1400" dirty="0"/>
              <a:t>(ztráta kontaktů při dlouhodobé hospitalizaci apod.)</a:t>
            </a:r>
          </a:p>
          <a:p>
            <a:endParaRPr lang="cs-CZ" dirty="0" smtClean="0"/>
          </a:p>
          <a:p>
            <a:r>
              <a:rPr lang="cs-CZ" dirty="0" smtClean="0"/>
              <a:t>proměna </a:t>
            </a:r>
            <a:r>
              <a:rPr lang="cs-CZ" dirty="0"/>
              <a:t>potřeb v bezprostřední blízkosti smrti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silná potřeba citové jistoty a bezpečí </a:t>
            </a:r>
            <a:r>
              <a:rPr lang="cs-CZ" sz="1500" dirty="0"/>
              <a:t>(chce ještě něco sdělit, nebo jen pohladit, obejmout...),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potřeba zachování sebeúcty</a:t>
            </a:r>
            <a:r>
              <a:rPr lang="cs-CZ" dirty="0"/>
              <a:t>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potřeba otevřené budoucnosti ve smyslu přesahu vlastní fyzické existence</a:t>
            </a:r>
            <a:r>
              <a:rPr lang="cs-CZ" dirty="0"/>
              <a:t>; umírání je završení života </a:t>
            </a:r>
            <a:r>
              <a:rPr lang="cs-CZ" sz="1500" dirty="0"/>
              <a:t>– snaha předat materiální a psychické vlastnictví je signálem je projevem uvědomění si této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4398240"/>
          </a:xfrm>
        </p:spPr>
        <p:txBody>
          <a:bodyPr/>
          <a:lstStyle/>
          <a:p>
            <a:pPr lvl="0"/>
            <a:r>
              <a:rPr lang="cs-CZ" dirty="0"/>
              <a:t>otázka terminálního stadia </a:t>
            </a:r>
            <a:r>
              <a:rPr lang="cs-CZ" dirty="0" smtClean="0"/>
              <a:t>postvývojové etapy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smrti </a:t>
            </a:r>
            <a:r>
              <a:rPr lang="cs-CZ" dirty="0"/>
              <a:t>– </a:t>
            </a:r>
            <a:r>
              <a:rPr lang="cs-CZ" dirty="0" smtClean="0"/>
              <a:t>je v naší kultuře velmi </a:t>
            </a:r>
            <a:r>
              <a:rPr lang="cs-CZ" dirty="0"/>
              <a:t>tabuizovaná </a:t>
            </a:r>
            <a:r>
              <a:rPr lang="cs-CZ" dirty="0" smtClean="0"/>
              <a:t>(</a:t>
            </a:r>
            <a:r>
              <a:rPr lang="cs-CZ" dirty="0" smtClean="0"/>
              <a:t>více </a:t>
            </a:r>
            <a:r>
              <a:rPr lang="cs-CZ" dirty="0"/>
              <a:t>než sex a vyměšování)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136904" cy="342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5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znaky stárnutí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 smtClean="0"/>
              <a:t>Objevují se postupně v celém organismu - ve </a:t>
            </a:r>
            <a:r>
              <a:rPr lang="cs-CZ" dirty="0"/>
              <a:t>tkáních a jejich buňkách, nejzávažnější </a:t>
            </a:r>
            <a:r>
              <a:rPr lang="cs-CZ" dirty="0" smtClean="0"/>
              <a:t>změny jsou v </a:t>
            </a:r>
            <a:r>
              <a:rPr lang="cs-CZ" dirty="0"/>
              <a:t>nervové a endokrinní </a:t>
            </a:r>
            <a:r>
              <a:rPr lang="cs-CZ" dirty="0" smtClean="0"/>
              <a:t>soustavě, která zprostředkovává zajištění regulace tělesných i duševních pochodů</a:t>
            </a:r>
          </a:p>
          <a:p>
            <a:endParaRPr lang="cs-CZ" dirty="0"/>
          </a:p>
          <a:p>
            <a:r>
              <a:rPr lang="cs-CZ" dirty="0" smtClean="0"/>
              <a:t>Dochází k poklesu bazálního metabolismu</a:t>
            </a:r>
          </a:p>
          <a:p>
            <a:endParaRPr lang="cs-CZ" dirty="0"/>
          </a:p>
          <a:p>
            <a:r>
              <a:rPr lang="cs-CZ" dirty="0"/>
              <a:t>Postupně začínají probíhat významnější degenerativní změny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1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30" y="3723872"/>
            <a:ext cx="18002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789394" cy="29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81175" cy="294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3723872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71800" y="2759586"/>
            <a:ext cx="4086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7F09"/>
              </a:buClr>
              <a:buSzPct val="85000"/>
            </a:pP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„Hledání smyslu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smrti     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je stejně náročné jako hledání smyslu života.“</a:t>
            </a:r>
            <a:r>
              <a:rPr lang="cs-CZ" sz="2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(Vágnerová) </a:t>
            </a:r>
          </a:p>
        </p:txBody>
      </p:sp>
    </p:spTree>
    <p:extLst>
      <p:ext uri="{BB962C8B-B14F-4D97-AF65-F5344CB8AC3E}">
        <p14:creationId xmlns:p14="http://schemas.microsoft.com/office/powerpoint/2010/main" val="15955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RANÉ STÁŘÍ     (60/64 – 75)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POZDNÍ STÁŘÍ (75…………..)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6248"/>
            <a:ext cx="3970334" cy="43924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926491"/>
              </p:ext>
            </p:extLst>
          </p:nvPr>
        </p:nvGraphicFramePr>
        <p:xfrm>
          <a:off x="-684584" y="17191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Hlavní změny ve stáří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6376" y="24208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individuální variabilita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</a:t>
            </a:r>
            <a:r>
              <a:rPr lang="cs-CZ" sz="2800" dirty="0" smtClean="0">
                <a:solidFill>
                  <a:prstClr val="black"/>
                </a:solidFill>
              </a:rPr>
              <a:t>(</a:t>
            </a:r>
            <a:r>
              <a:rPr lang="cs-CZ" sz="2800" dirty="0">
                <a:solidFill>
                  <a:prstClr val="black"/>
                </a:solidFill>
              </a:rPr>
              <a:t>genetické dispozice – základ tzv. primárního stárnutí, vnější faktory – tzv. sekundárně podmíněné stárnutí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r>
              <a:rPr lang="cs-CZ" sz="2800" dirty="0">
                <a:solidFill>
                  <a:prstClr val="black"/>
                </a:solidFill>
              </a:rPr>
              <a:t>různé tempo stárnutí =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heterochromie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F07F09"/>
              </a:buClr>
              <a:buSzPct val="85000"/>
            </a:pPr>
            <a:r>
              <a:rPr lang="cs-CZ" sz="2800" dirty="0" smtClean="0">
                <a:solidFill>
                  <a:prstClr val="black"/>
                </a:solidFill>
              </a:rPr>
              <a:t> 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polymorbidita</a:t>
            </a:r>
            <a:r>
              <a:rPr lang="cs-CZ" dirty="0"/>
              <a:t> – staří lidé trpí větším počtem různých, často chronických chorob</a:t>
            </a:r>
          </a:p>
          <a:p>
            <a:endParaRPr lang="cs-CZ" dirty="0"/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střední délka života v ČR</a:t>
            </a:r>
            <a:r>
              <a:rPr lang="cs-CZ" dirty="0"/>
              <a:t>:</a:t>
            </a:r>
          </a:p>
          <a:p>
            <a:r>
              <a:rPr lang="cs-CZ" dirty="0"/>
              <a:t>ženy – 77 let</a:t>
            </a:r>
          </a:p>
          <a:p>
            <a:r>
              <a:rPr lang="cs-CZ" dirty="0"/>
              <a:t>muži – 69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355</TotalTime>
  <Words>1467</Words>
  <Application>Microsoft Office PowerPoint</Application>
  <PresentationFormat>Předvádění na obrazovce (4:3)</PresentationFormat>
  <Paragraphs>353</Paragraphs>
  <Slides>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Administrativní</vt:lpstr>
      <vt:lpstr>STÁŘÍ – postvývojová etapa</vt:lpstr>
      <vt:lpstr>Prezentace aplikace PowerPoint</vt:lpstr>
      <vt:lpstr>Prezentace aplikace PowerPoint</vt:lpstr>
      <vt:lpstr>Prezentace aplikace PowerPoint</vt:lpstr>
      <vt:lpstr>Prezentace aplikace PowerPoint</vt:lpstr>
      <vt:lpstr>Biologické znaky stárnutí </vt:lpstr>
      <vt:lpstr>Prezentace aplikace PowerPoint</vt:lpstr>
      <vt:lpstr>Hlavní změny ve stáří </vt:lpstr>
      <vt:lpstr>Prezentace aplikace PowerPoint</vt:lpstr>
      <vt:lpstr>Smyslové vnímání </vt:lpstr>
      <vt:lpstr>Kognice</vt:lpstr>
      <vt:lpstr>Prezentace aplikace PowerPoint</vt:lpstr>
      <vt:lpstr>Tělesné změny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Afektivní prožívání</vt:lpstr>
      <vt:lpstr>Osobnost starého člověka</vt:lpstr>
      <vt:lpstr>Prezentace aplikace PowerPoint</vt:lpstr>
      <vt:lpstr>Citové vztahy</vt:lpstr>
      <vt:lpstr>Socializace</vt:lpstr>
      <vt:lpstr>Partnerství</vt:lpstr>
      <vt:lpstr>Vztah k dětem a vnoučatům</vt:lpstr>
      <vt:lpstr>Vztah k sourozencům</vt:lpstr>
      <vt:lpstr>Prezentace aplikace PowerPoint</vt:lpstr>
      <vt:lpstr>přirozené stárnutí + chronické nemoci -&gt;                   bolest, nejistota, bezmocnost </vt:lpstr>
      <vt:lpstr>Vývojové teorie</vt:lpstr>
      <vt:lpstr>Prezentace aplikace PowerPoint</vt:lpstr>
      <vt:lpstr>Prezentace aplikace PowerPoint</vt:lpstr>
      <vt:lpstr>Kdy je však člověk považován za starého?</vt:lpstr>
      <vt:lpstr>Strategie zvládání…</vt:lpstr>
      <vt:lpstr>Prezentace aplikace PowerPoint</vt:lpstr>
      <vt:lpstr>Prezentace aplikace PowerPoint</vt:lpstr>
      <vt:lpstr>3 základní teorie stárnutí </vt:lpstr>
      <vt:lpstr>Prezentace aplikace PowerPoint</vt:lpstr>
      <vt:lpstr>POZDNÍ (PRAVÉ) STÁŘÍ</vt:lpstr>
      <vt:lpstr>Prezentace aplikace PowerPoint</vt:lpstr>
      <vt:lpstr>Prezentace aplikace PowerPoint</vt:lpstr>
      <vt:lpstr>Prezentace aplikace PowerPoint</vt:lpstr>
      <vt:lpstr>Prezentace aplikace PowerPoint</vt:lpstr>
      <vt:lpstr>Tělesné změny</vt:lpstr>
      <vt:lpstr>Prezentace aplikace PowerPoint</vt:lpstr>
      <vt:lpstr>Prezentace aplikace PowerPoint</vt:lpstr>
      <vt:lpstr>Proměna psychických funkcí</vt:lpstr>
      <vt:lpstr>Prezentace aplikace PowerPoint</vt:lpstr>
      <vt:lpstr>Prezentace aplikace PowerPoint</vt:lpstr>
      <vt:lpstr>Socializace</vt:lpstr>
      <vt:lpstr>Prezentace aplikace PowerPoint</vt:lpstr>
      <vt:lpstr>Prezentace aplikace PowerPoint</vt:lpstr>
      <vt:lpstr>smrt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</dc:title>
  <dc:creator>Iva Burešová</dc:creator>
  <cp:lastModifiedBy>Iva Burešová</cp:lastModifiedBy>
  <cp:revision>32</cp:revision>
  <dcterms:created xsi:type="dcterms:W3CDTF">2013-11-12T08:18:32Z</dcterms:created>
  <dcterms:modified xsi:type="dcterms:W3CDTF">2013-11-13T06:53:27Z</dcterms:modified>
</cp:coreProperties>
</file>