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5" r:id="rId3"/>
    <p:sldId id="289" r:id="rId4"/>
    <p:sldId id="264" r:id="rId5"/>
    <p:sldId id="258" r:id="rId6"/>
    <p:sldId id="259" r:id="rId7"/>
    <p:sldId id="260" r:id="rId8"/>
    <p:sldId id="262" r:id="rId9"/>
    <p:sldId id="281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B3797-17B1-4B2A-8D41-BC91786DE875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D4490-03F9-4091-A99D-B0473D2B0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People’s Temple</a:t>
            </a:r>
            <a:r>
              <a:rPr lang="en-US" baseline="0" dirty="0" smtClean="0"/>
              <a:t> – </a:t>
            </a:r>
            <a:r>
              <a:rPr lang="en-US" baseline="0" smtClean="0"/>
              <a:t>Jim Jones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D4490-03F9-4091-A99D-B0473D2B002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2736095-2634-495C-B009-75BB5D9BC34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Persu</a:t>
            </a:r>
            <a:r>
              <a:rPr lang="sk-SK" dirty="0" err="1" smtClean="0"/>
              <a:t>ázia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0" y="4267200"/>
            <a:ext cx="4038600" cy="661416"/>
          </a:xfrm>
        </p:spPr>
        <p:txBody>
          <a:bodyPr>
            <a:noAutofit/>
          </a:bodyPr>
          <a:lstStyle/>
          <a:p>
            <a:r>
              <a:rPr lang="sk-SK" sz="28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Umenie</a:t>
            </a:r>
            <a:r>
              <a:rPr lang="en-US" sz="28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&amp; </a:t>
            </a:r>
            <a:r>
              <a:rPr lang="sk-SK" sz="28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Veda</a:t>
            </a:r>
            <a:endParaRPr lang="en-US" sz="2800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err="1" smtClean="0"/>
              <a:t>Najfrekventovan</a:t>
            </a:r>
            <a:r>
              <a:rPr lang="sk-SK" sz="2500" dirty="0" err="1" smtClean="0"/>
              <a:t>ější</a:t>
            </a:r>
            <a:r>
              <a:rPr lang="sk-SK" sz="2500" dirty="0" smtClean="0"/>
              <a:t> názor vo vedeckých kruhoch je, že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pPr algn="ctr">
              <a:buNone/>
            </a:pPr>
            <a:r>
              <a:rPr lang="en-US" sz="2500" dirty="0" smtClean="0"/>
              <a:t>	</a:t>
            </a:r>
            <a:r>
              <a:rPr lang="sk-SK" b="1" dirty="0" smtClean="0"/>
              <a:t>MY SAMI SME ZODPOVEDNÍ ZA ROZHODNUTIA, KTORÉ ROBÍME</a:t>
            </a:r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4724400"/>
            <a:ext cx="4953000" cy="58477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chemeClr val="accent1"/>
                </a:solidFill>
                <a:latin typeface="Arial Black" pitchFamily="34" charset="0"/>
              </a:rPr>
              <a:t>Vzdelanie a výchova</a:t>
            </a:r>
            <a:endParaRPr lang="en-US" sz="3200" b="1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Persuázia</a:t>
            </a:r>
            <a:endParaRPr lang="en-US" dirty="0"/>
          </a:p>
        </p:txBody>
      </p:sp>
      <p:pic>
        <p:nvPicPr>
          <p:cNvPr id="4" name="Content Placeholder 3" descr="brain he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600200"/>
            <a:ext cx="52578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lin mcc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371600"/>
            <a:ext cx="5324821" cy="43203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304800"/>
            <a:ext cx="4003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SARAH PALIN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10898" y="5934670"/>
            <a:ext cx="3833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John McCain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6" descr="mcca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19770" y="0"/>
            <a:ext cx="2524230" cy="3194050"/>
          </a:xfrm>
          <a:prstGeom prst="rect">
            <a:avLst/>
          </a:prstGeom>
        </p:spPr>
      </p:pic>
      <p:pic>
        <p:nvPicPr>
          <p:cNvPr id="8" name="Picture 7" descr="sarah pal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05350"/>
            <a:ext cx="1722120" cy="215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Čo je to presvedčovanie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153400" cy="12728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</a:rPr>
              <a:t>Presvedčovanie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vs. </a:t>
            </a: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</a:rPr>
              <a:t>Nátlak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interrog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2971800"/>
            <a:ext cx="4064000" cy="3048000"/>
          </a:xfrm>
          <a:prstGeom prst="rect">
            <a:avLst/>
          </a:prstGeom>
        </p:spPr>
      </p:pic>
      <p:pic>
        <p:nvPicPr>
          <p:cNvPr id="5" name="Picture 4" descr="vers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590800"/>
            <a:ext cx="2952750" cy="3952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Presvedčovanie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1" i="1" dirty="0" smtClean="0"/>
              <a:t>Persuázia</a:t>
            </a:r>
            <a:r>
              <a:rPr lang="en-US" b="1" i="1" dirty="0" smtClean="0"/>
              <a:t>:</a:t>
            </a:r>
            <a:r>
              <a:rPr lang="en-US" dirty="0" smtClean="0"/>
              <a:t> </a:t>
            </a:r>
            <a:r>
              <a:rPr lang="sk-SK" sz="2800" dirty="0" smtClean="0"/>
              <a:t>Persuázia je špecifická forma komunikácie, ktorej cieľom je ovplyvniť duševný stav recipienta, v atmosfére slobodnej voľby</a:t>
            </a:r>
            <a:r>
              <a:rPr lang="en-US" sz="2800" dirty="0" smtClean="0"/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3276600"/>
            <a:ext cx="1524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7" descr="coca col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2400" y="5410200"/>
            <a:ext cx="1181100" cy="1181100"/>
          </a:xfrm>
          <a:prstGeom prst="rect">
            <a:avLst/>
          </a:prstGeom>
        </p:spPr>
      </p:pic>
      <p:pic>
        <p:nvPicPr>
          <p:cNvPr id="9" name="Picture 8" descr="pep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486400"/>
            <a:ext cx="737155" cy="1133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Nátlak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1" i="1" dirty="0" smtClean="0"/>
              <a:t>Nátlak</a:t>
            </a:r>
            <a:r>
              <a:rPr lang="en-US" b="1" i="1" dirty="0" smtClean="0"/>
              <a:t>:</a:t>
            </a:r>
            <a:r>
              <a:rPr lang="en-US" dirty="0" smtClean="0"/>
              <a:t> </a:t>
            </a:r>
            <a:r>
              <a:rPr lang="sk-SK" dirty="0" smtClean="0"/>
              <a:t>technika, kedy je človek donútený k určitému správaniu proti svojej vôli. Hlavným znakom nátlaku je použitie hrozby negatívnych dôsledkov, ak osoba nevyhovie požiadavku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391400" y="3352800"/>
            <a:ext cx="12192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010400" y="2362200"/>
            <a:ext cx="16002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7" descr="communis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5261893"/>
            <a:ext cx="1371600" cy="14056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Presvedčovanie </a:t>
            </a:r>
            <a:r>
              <a:rPr lang="sk-SK" dirty="0" err="1" smtClean="0"/>
              <a:t>vs</a:t>
            </a:r>
            <a:r>
              <a:rPr lang="sk-SK" dirty="0" smtClean="0"/>
              <a:t>. Nátlak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sk-SK" sz="2400" dirty="0" smtClean="0"/>
              <a:t>Nátlak a persuázia nie sú bipolárne opozitá</a:t>
            </a:r>
            <a:r>
              <a:rPr lang="en-US" sz="2400" dirty="0" smtClean="0"/>
              <a:t>.</a:t>
            </a:r>
            <a:endParaRPr lang="sk-SK" sz="2400" dirty="0" smtClean="0"/>
          </a:p>
          <a:p>
            <a:pPr lvl="0">
              <a:buNone/>
            </a:pPr>
            <a:r>
              <a:rPr lang="sk-SK" sz="2400" dirty="0" smtClean="0"/>
              <a:t>					Vytvárajú kontinuum a prelínajú sa.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3657600" cy="2954655"/>
          </a:xfrm>
          <a:prstGeom prst="rect">
            <a:avLst/>
          </a:prstGeom>
          <a:gradFill flip="none" rotWithShape="1">
            <a:gsLst>
              <a:gs pos="0">
                <a:srgbClr val="8488C4">
                  <a:alpha val="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sk-SK" sz="2400" b="1" u="sng" dirty="0" smtClean="0"/>
              <a:t>Presvedčovanie</a:t>
            </a:r>
            <a:r>
              <a:rPr lang="en-US" sz="2400" b="1" u="sng" dirty="0" smtClean="0"/>
              <a:t>:</a:t>
            </a:r>
          </a:p>
          <a:p>
            <a:pPr algn="ctr"/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Reklama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Kamarátova žiadosť aby som nebral drogy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Informácia o škodlivosti fajčenia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Politická kampaň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err="1" smtClean="0"/>
              <a:t>Telemarketing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Zanietený rozhovor smerujúci k zmene postoja druhej osoby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752600"/>
            <a:ext cx="3657600" cy="2954655"/>
          </a:xfrm>
          <a:prstGeom prst="rect">
            <a:avLst/>
          </a:prstGeom>
          <a:gradFill>
            <a:gsLst>
              <a:gs pos="100000">
                <a:schemeClr val="bg1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sk-SK" sz="2400" b="1" u="sng" dirty="0" smtClean="0"/>
              <a:t>Nátlak</a:t>
            </a:r>
            <a:r>
              <a:rPr lang="en-US" sz="2400" b="1" u="sng" dirty="0" smtClean="0"/>
              <a:t>:</a:t>
            </a:r>
          </a:p>
          <a:p>
            <a:pPr algn="ctr"/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Rozkazy z vedenia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Vypočúvanie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Zákaz fajčenia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Zákon o zákaze telefonovania za volantom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Vymáhanie dlhov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„Emocionálne vydieranie“ vo vzťahu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438400" y="6324600"/>
            <a:ext cx="4343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430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Persuázia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5867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Nátlak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Kontinuum persuázia - nátlak</a:t>
            </a:r>
            <a:endParaRPr lang="en-US" dirty="0"/>
          </a:p>
        </p:txBody>
      </p:sp>
      <p:pic>
        <p:nvPicPr>
          <p:cNvPr id="8" name="Picture 7" descr="heavens g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2362200"/>
            <a:ext cx="4775200" cy="3581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58000" y="65810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http://www.heavensgate.com/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2540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OT</a:t>
            </a:r>
            <a:r>
              <a:rPr lang="sk-SK" dirty="0" smtClean="0"/>
              <a:t>ÁZKA: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sz="2800" dirty="0" smtClean="0"/>
              <a:t>	Čo odlišuje etické presvedčovanie od neetického?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671</TotalTime>
  <Words>102</Words>
  <Application>Microsoft Office PowerPoint</Application>
  <PresentationFormat>Předvádění na obrazovce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Module</vt:lpstr>
      <vt:lpstr>Persuázia</vt:lpstr>
      <vt:lpstr>Persuázia</vt:lpstr>
      <vt:lpstr>Snímek 3</vt:lpstr>
      <vt:lpstr>Čo je to presvedčovanie?</vt:lpstr>
      <vt:lpstr>Presvedčovanie</vt:lpstr>
      <vt:lpstr>Nátlak</vt:lpstr>
      <vt:lpstr>Presvedčovanie vs. Nátlak</vt:lpstr>
      <vt:lpstr>Kontinuum persuázia - nátlak</vt:lpstr>
      <vt:lpstr>Etika</vt:lpstr>
      <vt:lpstr>Etika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Stanley</dc:creator>
  <cp:lastModifiedBy>Supervisor</cp:lastModifiedBy>
  <cp:revision>88</cp:revision>
  <dcterms:created xsi:type="dcterms:W3CDTF">2009-06-05T19:02:48Z</dcterms:created>
  <dcterms:modified xsi:type="dcterms:W3CDTF">2012-06-25T13:53:34Z</dcterms:modified>
</cp:coreProperties>
</file>