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9"/>
  </p:notesMasterIdLst>
  <p:sldIdLst>
    <p:sldId id="311" r:id="rId2"/>
    <p:sldId id="256" r:id="rId3"/>
    <p:sldId id="274" r:id="rId4"/>
    <p:sldId id="273" r:id="rId5"/>
    <p:sldId id="277" r:id="rId6"/>
    <p:sldId id="272" r:id="rId7"/>
    <p:sldId id="310" r:id="rId8"/>
    <p:sldId id="257" r:id="rId9"/>
    <p:sldId id="264" r:id="rId10"/>
    <p:sldId id="265" r:id="rId11"/>
    <p:sldId id="266" r:id="rId12"/>
    <p:sldId id="308" r:id="rId13"/>
    <p:sldId id="289" r:id="rId14"/>
    <p:sldId id="296" r:id="rId15"/>
    <p:sldId id="268" r:id="rId16"/>
    <p:sldId id="307" r:id="rId17"/>
    <p:sldId id="29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0084" autoAdjust="0"/>
  </p:normalViewPr>
  <p:slideViewPr>
    <p:cSldViewPr>
      <p:cViewPr varScale="1">
        <p:scale>
          <a:sx n="69" d="100"/>
          <a:sy n="69" d="100"/>
        </p:scale>
        <p:origin x="-121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619287-5441-4A9F-AC13-A23A6F614B94}" type="datetimeFigureOut">
              <a:rPr lang="en-US" smtClean="0"/>
              <a:pPr/>
              <a:t>5/11/2011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4B1A2D-BD5A-4962-906C-352A65EF967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example, in</a:t>
            </a:r>
            <a:r>
              <a:rPr lang="en-US" baseline="0" dirty="0" smtClean="0"/>
              <a:t> political campaigns</a:t>
            </a:r>
            <a:r>
              <a:rPr lang="en-US" dirty="0" smtClean="0"/>
              <a:t> during important elections, voters often see negative advertisements about a party or candidate running for office. At the end of the advertisement, they also might notice that the opposing candidate paid for the advertisement. Presumably, this would make voters question the truthfulness of the advertisement, and consequently, they may not be initially persuaded. However, even though the source of the advertisement lacked credibility, voters will be more likely to be persuaded later</a:t>
            </a:r>
          </a:p>
          <a:p>
            <a:endParaRPr lang="en-US" dirty="0"/>
          </a:p>
        </p:txBody>
      </p:sp>
      <p:sp>
        <p:nvSpPr>
          <p:cNvPr id="4" name="Slide Number Placeholder 3"/>
          <p:cNvSpPr>
            <a:spLocks noGrp="1"/>
          </p:cNvSpPr>
          <p:nvPr>
            <p:ph type="sldNum" sz="quarter" idx="10"/>
          </p:nvPr>
        </p:nvSpPr>
        <p:spPr/>
        <p:txBody>
          <a:bodyPr/>
          <a:lstStyle/>
          <a:p>
            <a:fld id="{254B1A2D-BD5A-4962-906C-352A65EF9673}"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D41E6E8-501D-4F1F-A7E8-695E3C930544}" type="datetimeFigureOut">
              <a:rPr lang="en-US" smtClean="0"/>
              <a:pPr/>
              <a:t>5/11/2011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616670A-7452-48A1-BE94-7B7D3CB4BB5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41E6E8-501D-4F1F-A7E8-695E3C930544}" type="datetimeFigureOut">
              <a:rPr lang="en-US" smtClean="0"/>
              <a:pPr/>
              <a:t>5/11/2011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6670A-7452-48A1-BE94-7B7D3CB4BB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D41E6E8-501D-4F1F-A7E8-695E3C930544}" type="datetimeFigureOut">
              <a:rPr lang="en-US" smtClean="0"/>
              <a:pPr/>
              <a:t>5/11/2011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616670A-7452-48A1-BE94-7B7D3CB4BB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41E6E8-501D-4F1F-A7E8-695E3C930544}" type="datetimeFigureOut">
              <a:rPr lang="en-US" smtClean="0"/>
              <a:pPr/>
              <a:t>5/11/2011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6670A-7452-48A1-BE94-7B7D3CB4BB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D41E6E8-501D-4F1F-A7E8-695E3C930544}" type="datetimeFigureOut">
              <a:rPr lang="en-US" smtClean="0"/>
              <a:pPr/>
              <a:t>5/11/2011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5616670A-7452-48A1-BE94-7B7D3CB4BB5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41E6E8-501D-4F1F-A7E8-695E3C930544}" type="datetimeFigureOut">
              <a:rPr lang="en-US" smtClean="0"/>
              <a:pPr/>
              <a:t>5/11/2011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16670A-7452-48A1-BE94-7B7D3CB4BB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41E6E8-501D-4F1F-A7E8-695E3C930544}" type="datetimeFigureOut">
              <a:rPr lang="en-US" smtClean="0"/>
              <a:pPr/>
              <a:t>5/11/2011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616670A-7452-48A1-BE94-7B7D3CB4BB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D41E6E8-501D-4F1F-A7E8-695E3C930544}" type="datetimeFigureOut">
              <a:rPr lang="en-US" smtClean="0"/>
              <a:pPr/>
              <a:t>5/11/2011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616670A-7452-48A1-BE94-7B7D3CB4BB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D41E6E8-501D-4F1F-A7E8-695E3C930544}" type="datetimeFigureOut">
              <a:rPr lang="en-US" smtClean="0"/>
              <a:pPr/>
              <a:t>5/11/2011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5616670A-7452-48A1-BE94-7B7D3CB4BB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41E6E8-501D-4F1F-A7E8-695E3C930544}" type="datetimeFigureOut">
              <a:rPr lang="en-US" smtClean="0"/>
              <a:pPr/>
              <a:t>5/11/2011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16670A-7452-48A1-BE94-7B7D3CB4BB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D41E6E8-501D-4F1F-A7E8-695E3C930544}" type="datetimeFigureOut">
              <a:rPr lang="en-US" smtClean="0"/>
              <a:pPr/>
              <a:t>5/11/2011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16670A-7452-48A1-BE94-7B7D3CB4BB5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D41E6E8-501D-4F1F-A7E8-695E3C930544}" type="datetimeFigureOut">
              <a:rPr lang="en-US" smtClean="0"/>
              <a:pPr/>
              <a:t>5/11/2011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616670A-7452-48A1-BE94-7B7D3CB4BB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1.jpeg"/><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7" Type="http://schemas.openxmlformats.org/officeDocument/2006/relationships/image" Target="../media/image20.jpe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7.jpeg"/><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5" name="Obrázek 4" descr="22451.jpg"/>
          <p:cNvPicPr>
            <a:picLocks noChangeAspect="1"/>
          </p:cNvPicPr>
          <p:nvPr/>
        </p:nvPicPr>
        <p:blipFill>
          <a:blip r:embed="rId2" cstate="print"/>
          <a:stretch>
            <a:fillRect/>
          </a:stretch>
        </p:blipFill>
        <p:spPr>
          <a:xfrm>
            <a:off x="1219200" y="-1"/>
            <a:ext cx="4576998" cy="7218532"/>
          </a:xfrm>
          <a:prstGeom prst="rect">
            <a:avLst/>
          </a:prstGeom>
        </p:spPr>
      </p:pic>
      <p:sp>
        <p:nvSpPr>
          <p:cNvPr id="6" name="Zástupný symbol pro obsah 5"/>
          <p:cNvSpPr>
            <a:spLocks noGrp="1"/>
          </p:cNvSpPr>
          <p:nvPr>
            <p:ph idx="1"/>
          </p:nvPr>
        </p:nvSpPr>
        <p:spPr/>
        <p:txBody>
          <a:bodyPr/>
          <a:lstStyle/>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96200" cy="1143000"/>
          </a:xfrm>
        </p:spPr>
        <p:txBody>
          <a:bodyPr>
            <a:normAutofit/>
          </a:bodyPr>
          <a:lstStyle/>
          <a:p>
            <a:r>
              <a:rPr lang="sk-SK" dirty="0" smtClean="0"/>
              <a:t>Kredibilita - dôveryhodnosť</a:t>
            </a:r>
            <a:endParaRPr lang="en-US" dirty="0"/>
          </a:p>
        </p:txBody>
      </p:sp>
      <p:sp>
        <p:nvSpPr>
          <p:cNvPr id="3" name="Content Placeholder 2"/>
          <p:cNvSpPr>
            <a:spLocks noGrp="1"/>
          </p:cNvSpPr>
          <p:nvPr>
            <p:ph idx="1"/>
          </p:nvPr>
        </p:nvSpPr>
        <p:spPr/>
        <p:txBody>
          <a:bodyPr/>
          <a:lstStyle/>
          <a:p>
            <a:r>
              <a:rPr lang="sk-SK" dirty="0" smtClean="0"/>
              <a:t>Percipovaná úprimnosť, charakter a bezpečie</a:t>
            </a:r>
            <a:endParaRPr lang="en-US" dirty="0"/>
          </a:p>
        </p:txBody>
      </p:sp>
      <p:pic>
        <p:nvPicPr>
          <p:cNvPr id="5" name="Content Placeholder 3" descr="authority - dalai lama.jpg"/>
          <p:cNvPicPr>
            <a:picLocks noChangeAspect="1"/>
          </p:cNvPicPr>
          <p:nvPr/>
        </p:nvPicPr>
        <p:blipFill>
          <a:blip r:embed="rId2" cstate="print"/>
          <a:stretch>
            <a:fillRect/>
          </a:stretch>
        </p:blipFill>
        <p:spPr>
          <a:xfrm>
            <a:off x="304800" y="2133600"/>
            <a:ext cx="1981200" cy="2572987"/>
          </a:xfrm>
          <a:prstGeom prst="rect">
            <a:avLst/>
          </a:prstGeom>
        </p:spPr>
      </p:pic>
      <p:pic>
        <p:nvPicPr>
          <p:cNvPr id="6" name="Picture 5" descr="angelina jolie.jpg"/>
          <p:cNvPicPr>
            <a:picLocks noChangeAspect="1"/>
          </p:cNvPicPr>
          <p:nvPr/>
        </p:nvPicPr>
        <p:blipFill>
          <a:blip r:embed="rId3" cstate="print"/>
          <a:stretch>
            <a:fillRect/>
          </a:stretch>
        </p:blipFill>
        <p:spPr>
          <a:xfrm>
            <a:off x="6210637" y="4648200"/>
            <a:ext cx="2933363" cy="2209800"/>
          </a:xfrm>
          <a:prstGeom prst="rect">
            <a:avLst/>
          </a:prstGeom>
        </p:spPr>
      </p:pic>
      <p:pic>
        <p:nvPicPr>
          <p:cNvPr id="7" name="Picture 6" descr="doctor.jpg"/>
          <p:cNvPicPr>
            <a:picLocks noChangeAspect="1"/>
          </p:cNvPicPr>
          <p:nvPr/>
        </p:nvPicPr>
        <p:blipFill>
          <a:blip r:embed="rId4" cstate="print"/>
          <a:stretch>
            <a:fillRect/>
          </a:stretch>
        </p:blipFill>
        <p:spPr>
          <a:xfrm>
            <a:off x="1828800" y="4419600"/>
            <a:ext cx="3657600" cy="2438400"/>
          </a:xfrm>
          <a:prstGeom prst="rect">
            <a:avLst/>
          </a:prstGeom>
        </p:spPr>
      </p:pic>
      <p:pic>
        <p:nvPicPr>
          <p:cNvPr id="4" name="Content Placeholder 3" descr="chucknorris_christiebrinkly_totalgym.png"/>
          <p:cNvPicPr>
            <a:picLocks noChangeAspect="1"/>
          </p:cNvPicPr>
          <p:nvPr/>
        </p:nvPicPr>
        <p:blipFill>
          <a:blip r:embed="rId5" cstate="print"/>
          <a:stretch>
            <a:fillRect/>
          </a:stretch>
        </p:blipFill>
        <p:spPr>
          <a:xfrm>
            <a:off x="3886200" y="2209800"/>
            <a:ext cx="2624304" cy="3471153"/>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Kredibilita - láskavosť</a:t>
            </a:r>
            <a:endParaRPr lang="en-US" dirty="0"/>
          </a:p>
        </p:txBody>
      </p:sp>
      <p:sp>
        <p:nvSpPr>
          <p:cNvPr id="3" name="Content Placeholder 2"/>
          <p:cNvSpPr>
            <a:spLocks noGrp="1"/>
          </p:cNvSpPr>
          <p:nvPr>
            <p:ph idx="1"/>
          </p:nvPr>
        </p:nvSpPr>
        <p:spPr/>
        <p:txBody>
          <a:bodyPr/>
          <a:lstStyle/>
          <a:p>
            <a:r>
              <a:rPr lang="sk-SK" dirty="0" err="1" smtClean="0"/>
              <a:t>a.k.a</a:t>
            </a:r>
            <a:r>
              <a:rPr lang="sk-SK" dirty="0" smtClean="0"/>
              <a:t>. </a:t>
            </a:r>
            <a:r>
              <a:rPr lang="sk-SK" dirty="0" err="1" smtClean="0"/>
              <a:t>Goodwill</a:t>
            </a:r>
            <a:endParaRPr lang="sk-SK" dirty="0" smtClean="0"/>
          </a:p>
          <a:p>
            <a:r>
              <a:rPr lang="sk-SK" dirty="0" smtClean="0"/>
              <a:t>Percipovaná starostlivosť (</a:t>
            </a:r>
            <a:r>
              <a:rPr lang="sk-SK" sz="2000" dirty="0" smtClean="0"/>
              <a:t>Sú vnímaví, empatickí, so záujmom porozumieť)</a:t>
            </a:r>
            <a:endParaRPr lang="en-US" sz="2000" dirty="0"/>
          </a:p>
        </p:txBody>
      </p:sp>
      <p:pic>
        <p:nvPicPr>
          <p:cNvPr id="4" name="Picture 3" descr="mother teresa.jpg"/>
          <p:cNvPicPr>
            <a:picLocks noChangeAspect="1"/>
          </p:cNvPicPr>
          <p:nvPr/>
        </p:nvPicPr>
        <p:blipFill>
          <a:blip r:embed="rId2" cstate="print"/>
          <a:stretch>
            <a:fillRect/>
          </a:stretch>
        </p:blipFill>
        <p:spPr>
          <a:xfrm>
            <a:off x="0" y="3677478"/>
            <a:ext cx="2438400" cy="3180522"/>
          </a:xfrm>
          <a:prstGeom prst="rect">
            <a:avLst/>
          </a:prstGeom>
        </p:spPr>
      </p:pic>
      <p:pic>
        <p:nvPicPr>
          <p:cNvPr id="5" name="Picture 4" descr="ja.jpg"/>
          <p:cNvPicPr>
            <a:picLocks noChangeAspect="1"/>
          </p:cNvPicPr>
          <p:nvPr/>
        </p:nvPicPr>
        <p:blipFill>
          <a:blip r:embed="rId3" cstate="print"/>
          <a:stretch>
            <a:fillRect/>
          </a:stretch>
        </p:blipFill>
        <p:spPr>
          <a:xfrm>
            <a:off x="4114800" y="3746500"/>
            <a:ext cx="5270500" cy="31115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543800" cy="1143000"/>
          </a:xfrm>
        </p:spPr>
        <p:txBody>
          <a:bodyPr>
            <a:normAutofit/>
          </a:bodyPr>
          <a:lstStyle/>
          <a:p>
            <a:r>
              <a:rPr lang="sk-SK" sz="3200" dirty="0" smtClean="0"/>
              <a:t>Budovanie kredibility prostredníctvom </a:t>
            </a:r>
            <a:r>
              <a:rPr lang="sk-SK" sz="3200" dirty="0" err="1" smtClean="0"/>
              <a:t>nVK</a:t>
            </a:r>
            <a:endParaRPr lang="en-US" sz="3200" dirty="0"/>
          </a:p>
        </p:txBody>
      </p:sp>
      <p:sp>
        <p:nvSpPr>
          <p:cNvPr id="3" name="Content Placeholder 2"/>
          <p:cNvSpPr>
            <a:spLocks noGrp="1"/>
          </p:cNvSpPr>
          <p:nvPr>
            <p:ph idx="1"/>
          </p:nvPr>
        </p:nvSpPr>
        <p:spPr/>
        <p:txBody>
          <a:bodyPr/>
          <a:lstStyle/>
          <a:p>
            <a:r>
              <a:rPr lang="sk-SK" dirty="0" smtClean="0"/>
              <a:t>Očný kontakt</a:t>
            </a:r>
            <a:endParaRPr lang="en-US" b="1" dirty="0" smtClean="0"/>
          </a:p>
          <a:p>
            <a:r>
              <a:rPr lang="sk-SK" dirty="0" smtClean="0"/>
              <a:t>Spontánna gestikulácia dávajúca dôraz na dôležité veci</a:t>
            </a:r>
          </a:p>
          <a:p>
            <a:r>
              <a:rPr lang="sk-SK" dirty="0" smtClean="0"/>
              <a:t>Uvoľnený a otvorený postoj tela</a:t>
            </a:r>
          </a:p>
          <a:p>
            <a:r>
              <a:rPr lang="sk-SK" dirty="0" smtClean="0"/>
              <a:t>Hlas znie sebavedomo. Obmieňa výšku, hlasitosť, rytmus a podobne.</a:t>
            </a:r>
            <a:endParaRPr lang="en-US" dirty="0" smtClean="0"/>
          </a:p>
          <a:p>
            <a:r>
              <a:rPr lang="sk-SK" dirty="0" smtClean="0"/>
              <a:t>Oblečenie</a:t>
            </a:r>
            <a:endParaRPr lang="en-US" b="1" dirty="0"/>
          </a:p>
        </p:txBody>
      </p:sp>
      <p:pic>
        <p:nvPicPr>
          <p:cNvPr id="4" name="Picture 3" descr="obama speech.jpg"/>
          <p:cNvPicPr>
            <a:picLocks noChangeAspect="1"/>
          </p:cNvPicPr>
          <p:nvPr/>
        </p:nvPicPr>
        <p:blipFill>
          <a:blip r:embed="rId2" cstate="print"/>
          <a:stretch>
            <a:fillRect/>
          </a:stretch>
        </p:blipFill>
        <p:spPr>
          <a:xfrm>
            <a:off x="7086600" y="5343006"/>
            <a:ext cx="2057400" cy="151499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Sleeper effect</a:t>
            </a:r>
            <a:endParaRPr lang="en-US" dirty="0"/>
          </a:p>
        </p:txBody>
      </p:sp>
      <p:sp>
        <p:nvSpPr>
          <p:cNvPr id="3" name="Content Placeholder 2"/>
          <p:cNvSpPr>
            <a:spLocks noGrp="1"/>
          </p:cNvSpPr>
          <p:nvPr>
            <p:ph idx="1"/>
          </p:nvPr>
        </p:nvSpPr>
        <p:spPr>
          <a:xfrm>
            <a:off x="457200" y="1609416"/>
            <a:ext cx="7239000" cy="1667184"/>
          </a:xfrm>
        </p:spPr>
        <p:txBody>
          <a:bodyPr>
            <a:normAutofit/>
          </a:bodyPr>
          <a:lstStyle/>
          <a:p>
            <a:r>
              <a:rPr lang="sk-SK" sz="2400" dirty="0" smtClean="0"/>
              <a:t>Dopad </a:t>
            </a:r>
            <a:r>
              <a:rPr lang="sk-SK" sz="2400" dirty="0" err="1" smtClean="0"/>
              <a:t>persuazívnej</a:t>
            </a:r>
            <a:r>
              <a:rPr lang="sk-SK" sz="2400" dirty="0" smtClean="0"/>
              <a:t> správy obvykle časom klesá</a:t>
            </a:r>
            <a:r>
              <a:rPr lang="en-US" sz="2400" dirty="0" smtClean="0"/>
              <a:t>. </a:t>
            </a:r>
            <a:r>
              <a:rPr lang="sk-SK" sz="2400" dirty="0" err="1" smtClean="0"/>
              <a:t>Sleeper</a:t>
            </a:r>
            <a:r>
              <a:rPr lang="sk-SK" sz="2400" dirty="0" smtClean="0"/>
              <a:t> </a:t>
            </a:r>
            <a:r>
              <a:rPr lang="sk-SK" sz="2400" dirty="0" err="1" smtClean="0"/>
              <a:t>effect</a:t>
            </a:r>
            <a:r>
              <a:rPr lang="sk-SK" sz="2400" dirty="0" smtClean="0"/>
              <a:t> je fenomén vysvetľujúci fakt, že účinok </a:t>
            </a:r>
            <a:r>
              <a:rPr lang="sk-SK" sz="2400" dirty="0" err="1" smtClean="0"/>
              <a:t>persuazívnej</a:t>
            </a:r>
            <a:r>
              <a:rPr lang="sk-SK" sz="2400" dirty="0" smtClean="0"/>
              <a:t> správy od </a:t>
            </a:r>
            <a:r>
              <a:rPr lang="sk-SK" sz="2400" dirty="0" err="1" smtClean="0"/>
              <a:t>nekredibilného</a:t>
            </a:r>
            <a:r>
              <a:rPr lang="sk-SK" sz="2400" dirty="0" smtClean="0"/>
              <a:t> zdroja môže časom narastať.</a:t>
            </a:r>
            <a:endParaRPr lang="en-US" sz="2400" dirty="0"/>
          </a:p>
        </p:txBody>
      </p:sp>
      <p:pic>
        <p:nvPicPr>
          <p:cNvPr id="18" name="Picture 17" descr="zzzz.jpg"/>
          <p:cNvPicPr>
            <a:picLocks noChangeAspect="1"/>
          </p:cNvPicPr>
          <p:nvPr/>
        </p:nvPicPr>
        <p:blipFill>
          <a:blip r:embed="rId3" cstate="print"/>
          <a:stretch>
            <a:fillRect/>
          </a:stretch>
        </p:blipFill>
        <p:spPr>
          <a:xfrm>
            <a:off x="7239000" y="152400"/>
            <a:ext cx="819150" cy="819150"/>
          </a:xfrm>
          <a:prstGeom prst="rect">
            <a:avLst/>
          </a:prstGeom>
        </p:spPr>
      </p:pic>
      <p:sp>
        <p:nvSpPr>
          <p:cNvPr id="19" name="Content Placeholder 2"/>
          <p:cNvSpPr txBox="1">
            <a:spLocks/>
          </p:cNvSpPr>
          <p:nvPr/>
        </p:nvSpPr>
        <p:spPr>
          <a:xfrm>
            <a:off x="228600" y="3581400"/>
            <a:ext cx="7848600" cy="287433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Hovland</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Weiss, 1951)</a:t>
            </a:r>
            <a:endParaRPr kumimoji="0" lang="sk-SK" sz="1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ctr" defTabSz="914400" rtl="0" eaLnBrk="1" fontAlgn="auto" latinLnBrk="0" hangingPunct="1">
              <a:lnSpc>
                <a:spcPct val="100000"/>
              </a:lnSpc>
              <a:spcBef>
                <a:spcPts val="600"/>
              </a:spcBef>
              <a:spcAft>
                <a:spcPts val="0"/>
              </a:spcAft>
              <a:buClr>
                <a:schemeClr val="tx2"/>
              </a:buClr>
              <a:buSzPct val="73000"/>
              <a:buFont typeface="Wingdings 2"/>
              <a:buNone/>
              <a:tabLst/>
              <a:defRPr/>
            </a:pPr>
            <a:r>
              <a:rPr lang="en-US" sz="2400" dirty="0" smtClean="0"/>
              <a:t>	</a:t>
            </a:r>
            <a:r>
              <a:rPr lang="sk-SK" sz="2400" dirty="0" smtClean="0"/>
              <a:t>Článok o nukleárnych ponorkách</a:t>
            </a:r>
          </a:p>
          <a:p>
            <a:pPr marL="274320" marR="0" lvl="0" indent="-274320" algn="ctr" defTabSz="914400" rtl="0" eaLnBrk="1" fontAlgn="auto" latinLnBrk="0" hangingPunct="1">
              <a:lnSpc>
                <a:spcPct val="100000"/>
              </a:lnSpc>
              <a:spcBef>
                <a:spcPts val="600"/>
              </a:spcBef>
              <a:spcAft>
                <a:spcPts val="0"/>
              </a:spcAft>
              <a:buClr>
                <a:schemeClr val="tx2"/>
              </a:buClr>
              <a:buSzPct val="73000"/>
              <a:buFont typeface="Wingdings 2"/>
              <a:buNone/>
              <a:tabLst/>
              <a:defRPr/>
            </a:pPr>
            <a:r>
              <a:rPr kumimoji="0" lang="sk-SK" sz="2400" b="0" i="0" u="none" strike="noStrike" kern="1200" cap="none" spc="0" normalizeH="0" baseline="0" noProof="0" dirty="0" smtClean="0">
                <a:ln>
                  <a:noFill/>
                </a:ln>
                <a:solidFill>
                  <a:schemeClr val="bg1">
                    <a:lumMod val="65000"/>
                  </a:schemeClr>
                </a:solidFill>
                <a:effectLst/>
                <a:uLnTx/>
                <a:uFillTx/>
                <a:latin typeface="+mn-lt"/>
                <a:ea typeface="+mn-ea"/>
                <a:cs typeface="+mn-cs"/>
              </a:rPr>
              <a:t>Zdroj:</a:t>
            </a:r>
            <a:endParaRPr kumimoji="0" lang="en-US" sz="2400" b="0" i="0" u="none" strike="noStrike" kern="1200" cap="none" spc="0" normalizeH="0" baseline="0" noProof="0" dirty="0" smtClean="0">
              <a:ln>
                <a:noFill/>
              </a:ln>
              <a:solidFill>
                <a:schemeClr val="bg1">
                  <a:lumMod val="6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ts val="600"/>
              </a:spcBef>
              <a:spcAft>
                <a:spcPts val="0"/>
              </a:spcAft>
              <a:buClr>
                <a:schemeClr val="tx2"/>
              </a:buClr>
              <a:buSzPct val="73000"/>
              <a:buFont typeface="Wingdings 2"/>
              <a:buNone/>
              <a:tabLst/>
              <a:defRPr/>
            </a:pPr>
            <a:r>
              <a:rPr kumimoji="0" lang="en-US" sz="2400" b="0" i="1" u="none" strike="noStrike" kern="1200" cap="none" spc="0" normalizeH="0" baseline="0" noProof="0" dirty="0" smtClean="0">
                <a:ln>
                  <a:noFill/>
                </a:ln>
                <a:solidFill>
                  <a:schemeClr val="accent1">
                    <a:lumMod val="75000"/>
                  </a:schemeClr>
                </a:solidFill>
                <a:effectLst/>
                <a:uLnTx/>
                <a:uFillTx/>
                <a:latin typeface="+mn-lt"/>
                <a:ea typeface="+mn-ea"/>
                <a:cs typeface="+mn-cs"/>
              </a:rPr>
              <a:t>Pravda</a:t>
            </a:r>
          </a:p>
          <a:p>
            <a:pPr marL="274320" marR="0" lvl="0" indent="-274320" algn="ctr" defTabSz="914400" rtl="0" eaLnBrk="1" fontAlgn="auto" latinLnBrk="0" hangingPunct="1">
              <a:lnSpc>
                <a:spcPct val="100000"/>
              </a:lnSpc>
              <a:spcBef>
                <a:spcPts val="600"/>
              </a:spcBef>
              <a:spcAft>
                <a:spcPts val="0"/>
              </a:spcAft>
              <a:buClr>
                <a:schemeClr val="tx2"/>
              </a:buClr>
              <a:buSzPct val="73000"/>
              <a:buFont typeface="Wingdings 2"/>
              <a:buNone/>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vs. </a:t>
            </a:r>
          </a:p>
          <a:p>
            <a:pPr marL="274320" marR="0" lvl="0" indent="-274320" algn="ctr" defTabSz="914400" rtl="0" eaLnBrk="1" fontAlgn="auto" latinLnBrk="0" hangingPunct="1">
              <a:lnSpc>
                <a:spcPct val="100000"/>
              </a:lnSpc>
              <a:spcBef>
                <a:spcPts val="600"/>
              </a:spcBef>
              <a:spcAft>
                <a:spcPts val="0"/>
              </a:spcAft>
              <a:buClr>
                <a:schemeClr val="tx2"/>
              </a:buClr>
              <a:buSzPct val="73000"/>
              <a:buFont typeface="Wingdings 2"/>
              <a:buNone/>
              <a:tabLst/>
              <a:defRPr/>
            </a:pPr>
            <a:r>
              <a:rPr kumimoji="0" lang="sk-SK"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Držiteľ </a:t>
            </a:r>
            <a:r>
              <a:rPr kumimoji="0" lang="sk-SK" sz="2400" b="0" i="0" u="none" strike="noStrike" kern="1200" cap="none" spc="0" normalizeH="0" baseline="0" noProof="0" dirty="0" err="1" smtClean="0">
                <a:ln>
                  <a:noFill/>
                </a:ln>
                <a:solidFill>
                  <a:schemeClr val="accent1">
                    <a:lumMod val="75000"/>
                  </a:schemeClr>
                </a:solidFill>
                <a:effectLst/>
                <a:uLnTx/>
                <a:uFillTx/>
                <a:latin typeface="+mn-lt"/>
                <a:ea typeface="+mn-ea"/>
                <a:cs typeface="+mn-cs"/>
              </a:rPr>
              <a:t>nobelovej</a:t>
            </a:r>
            <a:r>
              <a:rPr kumimoji="0" lang="sk-SK" sz="2400" b="0" i="0" u="none" strike="noStrike" kern="1200" cap="none" spc="0" normalizeH="0" baseline="0" noProof="0" dirty="0" smtClean="0">
                <a:ln>
                  <a:noFill/>
                </a:ln>
                <a:solidFill>
                  <a:schemeClr val="accent1">
                    <a:lumMod val="75000"/>
                  </a:schemeClr>
                </a:solidFill>
                <a:effectLst/>
                <a:uLnTx/>
                <a:uFillTx/>
                <a:latin typeface="+mn-lt"/>
                <a:ea typeface="+mn-ea"/>
                <a:cs typeface="+mn-cs"/>
              </a:rPr>
              <a:t> ceny</a:t>
            </a:r>
            <a:r>
              <a:rPr kumimoji="0" lang="sk-SK" sz="2400" b="0" i="0" u="none" strike="noStrike" kern="1200" cap="none" spc="0" normalizeH="0" noProof="0" dirty="0" smtClean="0">
                <a:ln>
                  <a:noFill/>
                </a:ln>
                <a:solidFill>
                  <a:schemeClr val="accent1">
                    <a:lumMod val="75000"/>
                  </a:schemeClr>
                </a:solidFill>
                <a:effectLst/>
                <a:uLnTx/>
                <a:uFillTx/>
                <a:latin typeface="+mn-lt"/>
                <a:ea typeface="+mn-ea"/>
                <a:cs typeface="+mn-cs"/>
              </a:rPr>
              <a:t> R.</a:t>
            </a:r>
            <a:r>
              <a:rPr kumimoji="0" lang="en-US" sz="2300" b="0" i="0" u="none" strike="noStrike" kern="1200" cap="none" spc="0" normalizeH="0" baseline="0" noProof="0" dirty="0" smtClean="0">
                <a:ln>
                  <a:noFill/>
                </a:ln>
                <a:solidFill>
                  <a:schemeClr val="accent1">
                    <a:lumMod val="75000"/>
                  </a:schemeClr>
                </a:solidFill>
                <a:effectLst/>
                <a:uLnTx/>
                <a:uFillTx/>
                <a:latin typeface="+mn-lt"/>
                <a:ea typeface="+mn-ea"/>
                <a:cs typeface="+mn-cs"/>
              </a:rPr>
              <a:t> Oppenheimer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Sleeper effect</a:t>
            </a:r>
            <a:endParaRPr lang="en-US" dirty="0"/>
          </a:p>
        </p:txBody>
      </p:sp>
      <p:cxnSp>
        <p:nvCxnSpPr>
          <p:cNvPr id="4" name="Straight Arrow Connector 3"/>
          <p:cNvCxnSpPr/>
          <p:nvPr/>
        </p:nvCxnSpPr>
        <p:spPr>
          <a:xfrm>
            <a:off x="1600200" y="4419600"/>
            <a:ext cx="3581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flipH="1" flipV="1">
            <a:off x="229394" y="3047206"/>
            <a:ext cx="27432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034552" y="4495800"/>
            <a:ext cx="699247" cy="338554"/>
          </a:xfrm>
          <a:prstGeom prst="rect">
            <a:avLst/>
          </a:prstGeom>
          <a:noFill/>
        </p:spPr>
        <p:txBody>
          <a:bodyPr wrap="square" rtlCol="0">
            <a:spAutoFit/>
          </a:bodyPr>
          <a:lstStyle/>
          <a:p>
            <a:r>
              <a:rPr lang="sk-SK" sz="1600" dirty="0" smtClean="0">
                <a:latin typeface="Arial" pitchFamily="34" charset="0"/>
                <a:cs typeface="Arial" pitchFamily="34" charset="0"/>
              </a:rPr>
              <a:t>Čas</a:t>
            </a:r>
            <a:endParaRPr lang="en-US" sz="1600" dirty="0">
              <a:latin typeface="Arial" pitchFamily="34" charset="0"/>
              <a:cs typeface="Arial" pitchFamily="34" charset="0"/>
            </a:endParaRPr>
          </a:p>
        </p:txBody>
      </p:sp>
      <p:sp>
        <p:nvSpPr>
          <p:cNvPr id="7" name="TextBox 6"/>
          <p:cNvSpPr txBox="1"/>
          <p:nvPr/>
        </p:nvSpPr>
        <p:spPr>
          <a:xfrm>
            <a:off x="304800" y="2590800"/>
            <a:ext cx="1219200" cy="584775"/>
          </a:xfrm>
          <a:prstGeom prst="rect">
            <a:avLst/>
          </a:prstGeom>
          <a:noFill/>
        </p:spPr>
        <p:txBody>
          <a:bodyPr wrap="square" rtlCol="0">
            <a:spAutoFit/>
          </a:bodyPr>
          <a:lstStyle/>
          <a:p>
            <a:r>
              <a:rPr lang="sk-SK" sz="1600" dirty="0" smtClean="0">
                <a:latin typeface="Arial" pitchFamily="34" charset="0"/>
                <a:cs typeface="Arial" pitchFamily="34" charset="0"/>
              </a:rPr>
              <a:t>Postojová zmena</a:t>
            </a:r>
            <a:endParaRPr lang="en-US" sz="1600" dirty="0">
              <a:latin typeface="Arial" pitchFamily="34" charset="0"/>
              <a:cs typeface="Arial" pitchFamily="34" charset="0"/>
            </a:endParaRPr>
          </a:p>
        </p:txBody>
      </p:sp>
      <p:cxnSp>
        <p:nvCxnSpPr>
          <p:cNvPr id="8" name="Straight Arrow Connector 7"/>
          <p:cNvCxnSpPr/>
          <p:nvPr/>
        </p:nvCxnSpPr>
        <p:spPr>
          <a:xfrm>
            <a:off x="2057400" y="2133600"/>
            <a:ext cx="3048000" cy="16764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057400" y="2971800"/>
            <a:ext cx="3124200" cy="1143000"/>
          </a:xfrm>
          <a:prstGeom prst="straightConnector1">
            <a:avLst/>
          </a:prstGeom>
          <a:ln w="3175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590800" y="2057400"/>
            <a:ext cx="1828800" cy="338554"/>
          </a:xfrm>
          <a:prstGeom prst="rect">
            <a:avLst/>
          </a:prstGeom>
          <a:noFill/>
        </p:spPr>
        <p:txBody>
          <a:bodyPr wrap="square" rtlCol="0">
            <a:spAutoFit/>
          </a:bodyPr>
          <a:lstStyle/>
          <a:p>
            <a:r>
              <a:rPr lang="sk-SK" sz="1600" dirty="0" smtClean="0">
                <a:latin typeface="Arial" pitchFamily="34" charset="0"/>
                <a:cs typeface="Arial" pitchFamily="34" charset="0"/>
              </a:rPr>
              <a:t>Vysoká kredibilita</a:t>
            </a:r>
            <a:endParaRPr lang="en-US" sz="1600" dirty="0">
              <a:latin typeface="Arial" pitchFamily="34" charset="0"/>
              <a:cs typeface="Arial" pitchFamily="34" charset="0"/>
            </a:endParaRPr>
          </a:p>
        </p:txBody>
      </p:sp>
      <p:sp>
        <p:nvSpPr>
          <p:cNvPr id="11" name="TextBox 10"/>
          <p:cNvSpPr txBox="1"/>
          <p:nvPr/>
        </p:nvSpPr>
        <p:spPr>
          <a:xfrm>
            <a:off x="2895600" y="3810000"/>
            <a:ext cx="1828800" cy="338554"/>
          </a:xfrm>
          <a:prstGeom prst="rect">
            <a:avLst/>
          </a:prstGeom>
          <a:noFill/>
        </p:spPr>
        <p:txBody>
          <a:bodyPr wrap="square" rtlCol="0">
            <a:spAutoFit/>
          </a:bodyPr>
          <a:lstStyle/>
          <a:p>
            <a:r>
              <a:rPr lang="sk-SK" sz="1600" dirty="0" smtClean="0">
                <a:latin typeface="Arial" pitchFamily="34" charset="0"/>
                <a:cs typeface="Arial" pitchFamily="34" charset="0"/>
              </a:rPr>
              <a:t>Nízka kredibilita</a:t>
            </a:r>
            <a:endParaRPr lang="en-US" sz="1600" dirty="0">
              <a:latin typeface="Arial" pitchFamily="34" charset="0"/>
              <a:cs typeface="Arial" pitchFamily="34" charset="0"/>
            </a:endParaRPr>
          </a:p>
        </p:txBody>
      </p:sp>
      <p:sp>
        <p:nvSpPr>
          <p:cNvPr id="13" name="TextBox 12"/>
          <p:cNvSpPr txBox="1"/>
          <p:nvPr/>
        </p:nvSpPr>
        <p:spPr>
          <a:xfrm>
            <a:off x="838200" y="5562600"/>
            <a:ext cx="6858000" cy="646331"/>
          </a:xfrm>
          <a:prstGeom prst="rect">
            <a:avLst/>
          </a:prstGeom>
          <a:solidFill>
            <a:schemeClr val="tx2">
              <a:lumMod val="40000"/>
              <a:lumOff val="60000"/>
            </a:schemeClr>
          </a:solidFill>
          <a:ln w="25400">
            <a:solidFill>
              <a:schemeClr val="accent4">
                <a:lumMod val="75000"/>
              </a:schemeClr>
            </a:solidFill>
          </a:ln>
        </p:spPr>
        <p:txBody>
          <a:bodyPr wrap="square" rtlCol="0">
            <a:spAutoFit/>
          </a:bodyPr>
          <a:lstStyle/>
          <a:p>
            <a:pPr algn="just"/>
            <a:r>
              <a:rPr lang="sk-SK" b="1" u="sng" dirty="0" smtClean="0"/>
              <a:t>Príčina</a:t>
            </a:r>
            <a:r>
              <a:rPr lang="en-US" dirty="0" smtClean="0"/>
              <a:t> : </a:t>
            </a:r>
            <a:r>
              <a:rPr lang="sk-SK" dirty="0" smtClean="0"/>
              <a:t>k zániku väzby s znehodnocujúcim činiteľom dochádza rýchlejšie než k zániku správy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Sociálna atraktivita</a:t>
            </a:r>
            <a:endParaRPr lang="en-US" dirty="0"/>
          </a:p>
        </p:txBody>
      </p:sp>
      <p:sp>
        <p:nvSpPr>
          <p:cNvPr id="3" name="Content Placeholder 2"/>
          <p:cNvSpPr>
            <a:spLocks noGrp="1"/>
          </p:cNvSpPr>
          <p:nvPr>
            <p:ph idx="1"/>
          </p:nvPr>
        </p:nvSpPr>
        <p:spPr/>
        <p:txBody>
          <a:bodyPr/>
          <a:lstStyle/>
          <a:p>
            <a:r>
              <a:rPr lang="sk-SK" dirty="0" smtClean="0"/>
              <a:t>Sociálne atraktívni ľudia sú obľúbení a fyzicky príťažliví</a:t>
            </a:r>
            <a:endParaRPr lang="en-US" dirty="0"/>
          </a:p>
        </p:txBody>
      </p:sp>
      <p:pic>
        <p:nvPicPr>
          <p:cNvPr id="4" name="Picture 9" descr="angelina jolie.jpg"/>
          <p:cNvPicPr>
            <a:picLocks noChangeAspect="1"/>
          </p:cNvPicPr>
          <p:nvPr/>
        </p:nvPicPr>
        <p:blipFill>
          <a:blip r:embed="rId2" cstate="print"/>
          <a:stretch>
            <a:fillRect/>
          </a:stretch>
        </p:blipFill>
        <p:spPr>
          <a:xfrm>
            <a:off x="0" y="5638800"/>
            <a:ext cx="1618407" cy="1219200"/>
          </a:xfrm>
          <a:prstGeom prst="rect">
            <a:avLst/>
          </a:prstGeom>
        </p:spPr>
      </p:pic>
      <p:pic>
        <p:nvPicPr>
          <p:cNvPr id="5" name="Obrázek 4" descr="attractive man.jpg"/>
          <p:cNvPicPr>
            <a:picLocks noChangeAspect="1"/>
          </p:cNvPicPr>
          <p:nvPr/>
        </p:nvPicPr>
        <p:blipFill>
          <a:blip r:embed="rId3" cstate="print"/>
          <a:stretch>
            <a:fillRect/>
          </a:stretch>
        </p:blipFill>
        <p:spPr>
          <a:xfrm>
            <a:off x="6400800" y="5638800"/>
            <a:ext cx="1618407" cy="12192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sk-SK" dirty="0" smtClean="0"/>
              <a:t>Autorita</a:t>
            </a:r>
          </a:p>
          <a:p>
            <a:r>
              <a:rPr lang="sk-SK" dirty="0" smtClean="0"/>
              <a:t>Kredibilita</a:t>
            </a:r>
            <a:endParaRPr lang="en-US" dirty="0" smtClean="0"/>
          </a:p>
          <a:p>
            <a:pPr lvl="1"/>
            <a:r>
              <a:rPr lang="sk-SK" dirty="0" smtClean="0"/>
              <a:t>Expertíza</a:t>
            </a:r>
            <a:endParaRPr lang="en-US" dirty="0" smtClean="0"/>
          </a:p>
          <a:p>
            <a:pPr lvl="1"/>
            <a:r>
              <a:rPr lang="sk-SK" dirty="0" smtClean="0"/>
              <a:t>Dôveryhodnosť</a:t>
            </a:r>
            <a:endParaRPr lang="en-US" dirty="0" smtClean="0"/>
          </a:p>
          <a:p>
            <a:pPr lvl="1"/>
            <a:r>
              <a:rPr lang="sk-SK" dirty="0" smtClean="0"/>
              <a:t>Láskavosť</a:t>
            </a:r>
            <a:endParaRPr lang="en-US" dirty="0" smtClean="0"/>
          </a:p>
          <a:p>
            <a:r>
              <a:rPr lang="sk-SK" dirty="0" smtClean="0"/>
              <a:t>Sociálna atraktivita</a:t>
            </a:r>
            <a:endParaRPr lang="en-US" dirty="0" smtClean="0"/>
          </a:p>
          <a:p>
            <a:pPr lvl="1"/>
            <a:r>
              <a:rPr lang="sk-SK" dirty="0" smtClean="0"/>
              <a:t>Fyzická atraktivita, podobnosť, blízkosť, príjemnosť, podobnosť, kooperácia</a:t>
            </a:r>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914400"/>
            <a:ext cx="7239000" cy="584775"/>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sk-SK"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 to hlavné...</a:t>
            </a:r>
            <a:endParaRPr lang="en-US"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TextBox 4"/>
          <p:cNvSpPr txBox="1"/>
          <p:nvPr/>
        </p:nvSpPr>
        <p:spPr>
          <a:xfrm>
            <a:off x="1295400" y="3581400"/>
            <a:ext cx="5715000" cy="1569660"/>
          </a:xfrm>
          <a:prstGeom prst="rect">
            <a:avLst/>
          </a:prstGeom>
          <a:noFill/>
        </p:spPr>
        <p:txBody>
          <a:bodyPr wrap="square" rtlCol="0">
            <a:spAutoFit/>
          </a:bodyPr>
          <a:lstStyle/>
          <a:p>
            <a:pPr algn="ctr"/>
            <a:r>
              <a:rPr lang="sk-SK" sz="9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EMPATIA</a:t>
            </a:r>
            <a:endParaRPr lang="en-US" sz="9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Faktory </a:t>
            </a:r>
            <a:r>
              <a:rPr lang="cs-CZ" dirty="0" err="1" smtClean="0"/>
              <a:t>ZdroJA</a:t>
            </a:r>
            <a:endParaRPr lang="en-US" dirty="0"/>
          </a:p>
        </p:txBody>
      </p:sp>
      <p:sp>
        <p:nvSpPr>
          <p:cNvPr id="3" name="Subtitle 2"/>
          <p:cNvSpPr>
            <a:spLocks noGrp="1"/>
          </p:cNvSpPr>
          <p:nvPr>
            <p:ph type="subTitle" idx="1"/>
          </p:nvPr>
        </p:nvSpPr>
        <p:spPr/>
        <p:txBody>
          <a:bodyPr/>
          <a:lstStyle/>
          <a:p>
            <a:endParaRPr lang="en-US"/>
          </a:p>
        </p:txBody>
      </p:sp>
      <p:pic>
        <p:nvPicPr>
          <p:cNvPr id="4" name="Picture 3" descr="david rath.JPG"/>
          <p:cNvPicPr>
            <a:picLocks noChangeAspect="1"/>
          </p:cNvPicPr>
          <p:nvPr/>
        </p:nvPicPr>
        <p:blipFill>
          <a:blip r:embed="rId2" cstate="print"/>
          <a:stretch>
            <a:fillRect/>
          </a:stretch>
        </p:blipFill>
        <p:spPr>
          <a:xfrm>
            <a:off x="533400" y="5638800"/>
            <a:ext cx="1814990" cy="1219200"/>
          </a:xfrm>
          <a:prstGeom prst="rect">
            <a:avLst/>
          </a:prstGeom>
        </p:spPr>
      </p:pic>
      <p:pic>
        <p:nvPicPr>
          <p:cNvPr id="5" name="Content Placeholder 3" descr="authority - dalai lama.jpg"/>
          <p:cNvPicPr>
            <a:picLocks noChangeAspect="1"/>
          </p:cNvPicPr>
          <p:nvPr/>
        </p:nvPicPr>
        <p:blipFill>
          <a:blip r:embed="rId3" cstate="print"/>
          <a:stretch>
            <a:fillRect/>
          </a:stretch>
        </p:blipFill>
        <p:spPr>
          <a:xfrm>
            <a:off x="0" y="5638800"/>
            <a:ext cx="938783" cy="1219200"/>
          </a:xfrm>
          <a:prstGeom prst="rect">
            <a:avLst/>
          </a:prstGeom>
        </p:spPr>
      </p:pic>
      <p:pic>
        <p:nvPicPr>
          <p:cNvPr id="6" name="Picture 5" descr="angelina jolie.jpg"/>
          <p:cNvPicPr>
            <a:picLocks noChangeAspect="1"/>
          </p:cNvPicPr>
          <p:nvPr/>
        </p:nvPicPr>
        <p:blipFill>
          <a:blip r:embed="rId4" cstate="print"/>
          <a:stretch>
            <a:fillRect/>
          </a:stretch>
        </p:blipFill>
        <p:spPr>
          <a:xfrm>
            <a:off x="2362200" y="5638800"/>
            <a:ext cx="1618407" cy="1219200"/>
          </a:xfrm>
          <a:prstGeom prst="rect">
            <a:avLst/>
          </a:prstGeom>
        </p:spPr>
      </p:pic>
      <p:pic>
        <p:nvPicPr>
          <p:cNvPr id="7" name="Picture 6" descr="doctor.jpg"/>
          <p:cNvPicPr>
            <a:picLocks noChangeAspect="1"/>
          </p:cNvPicPr>
          <p:nvPr/>
        </p:nvPicPr>
        <p:blipFill>
          <a:blip r:embed="rId5" cstate="print"/>
          <a:stretch>
            <a:fillRect/>
          </a:stretch>
        </p:blipFill>
        <p:spPr>
          <a:xfrm>
            <a:off x="3962400" y="5638800"/>
            <a:ext cx="1828800" cy="1219200"/>
          </a:xfrm>
          <a:prstGeom prst="rect">
            <a:avLst/>
          </a:prstGeom>
        </p:spPr>
      </p:pic>
      <p:pic>
        <p:nvPicPr>
          <p:cNvPr id="8" name="Picture 7" descr="Milgram_foto.jpg"/>
          <p:cNvPicPr>
            <a:picLocks noChangeAspect="1"/>
          </p:cNvPicPr>
          <p:nvPr/>
        </p:nvPicPr>
        <p:blipFill>
          <a:blip r:embed="rId6" cstate="print"/>
          <a:stretch>
            <a:fillRect/>
          </a:stretch>
        </p:blipFill>
        <p:spPr>
          <a:xfrm>
            <a:off x="4953000" y="5638800"/>
            <a:ext cx="902010" cy="1219200"/>
          </a:xfrm>
          <a:prstGeom prst="rect">
            <a:avLst/>
          </a:prstGeom>
        </p:spPr>
      </p:pic>
      <p:pic>
        <p:nvPicPr>
          <p:cNvPr id="9" name="Picture 8" descr="topolanek.jpg"/>
          <p:cNvPicPr>
            <a:picLocks noChangeAspect="1"/>
          </p:cNvPicPr>
          <p:nvPr/>
        </p:nvPicPr>
        <p:blipFill>
          <a:blip r:embed="rId7" cstate="print"/>
          <a:stretch>
            <a:fillRect/>
          </a:stretch>
        </p:blipFill>
        <p:spPr>
          <a:xfrm>
            <a:off x="5837349" y="5642019"/>
            <a:ext cx="1219200" cy="1219200"/>
          </a:xfrm>
          <a:prstGeom prst="rect">
            <a:avLst/>
          </a:prstGeom>
        </p:spPr>
      </p:pic>
      <p:pic>
        <p:nvPicPr>
          <p:cNvPr id="10" name="Picture 9" descr="authority - pope.jpg"/>
          <p:cNvPicPr>
            <a:picLocks noChangeAspect="1"/>
          </p:cNvPicPr>
          <p:nvPr/>
        </p:nvPicPr>
        <p:blipFill>
          <a:blip r:embed="rId8" cstate="print"/>
          <a:stretch>
            <a:fillRect/>
          </a:stretch>
        </p:blipFill>
        <p:spPr>
          <a:xfrm>
            <a:off x="7010400" y="5638800"/>
            <a:ext cx="1219200" cy="1219200"/>
          </a:xfrm>
          <a:prstGeom prst="rect">
            <a:avLst/>
          </a:prstGeom>
        </p:spPr>
      </p:pic>
      <p:pic>
        <p:nvPicPr>
          <p:cNvPr id="11" name="Picture 10" descr="mccainmini.jpg"/>
          <p:cNvPicPr>
            <a:picLocks noChangeAspect="1"/>
          </p:cNvPicPr>
          <p:nvPr/>
        </p:nvPicPr>
        <p:blipFill>
          <a:blip r:embed="rId9" cstate="print"/>
          <a:stretch>
            <a:fillRect/>
          </a:stretch>
        </p:blipFill>
        <p:spPr>
          <a:xfrm>
            <a:off x="8178085" y="5629739"/>
            <a:ext cx="965915" cy="122826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uth - fidel.jpg"/>
          <p:cNvPicPr>
            <a:picLocks noGrp="1" noChangeAspect="1"/>
          </p:cNvPicPr>
          <p:nvPr>
            <p:ph idx="1"/>
          </p:nvPr>
        </p:nvPicPr>
        <p:blipFill>
          <a:blip r:embed="rId2" cstate="print"/>
          <a:stretch>
            <a:fillRect/>
          </a:stretch>
        </p:blipFill>
        <p:spPr>
          <a:xfrm>
            <a:off x="1129420" y="1609725"/>
            <a:ext cx="5894560" cy="4846638"/>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uthority - dalai lama.jpg"/>
          <p:cNvPicPr>
            <a:picLocks noGrp="1" noChangeAspect="1"/>
          </p:cNvPicPr>
          <p:nvPr>
            <p:ph idx="1"/>
          </p:nvPr>
        </p:nvPicPr>
        <p:blipFill>
          <a:blip r:embed="rId2" cstate="print"/>
          <a:stretch>
            <a:fillRect/>
          </a:stretch>
        </p:blipFill>
        <p:spPr>
          <a:xfrm>
            <a:off x="1828800" y="838200"/>
            <a:ext cx="4038600" cy="5244935"/>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hucknorris_christiebrinkly_totalgym.png"/>
          <p:cNvPicPr>
            <a:picLocks noGrp="1" noChangeAspect="1"/>
          </p:cNvPicPr>
          <p:nvPr>
            <p:ph idx="1"/>
          </p:nvPr>
        </p:nvPicPr>
        <p:blipFill>
          <a:blip r:embed="rId2" cstate="print"/>
          <a:stretch>
            <a:fillRect/>
          </a:stretch>
        </p:blipFill>
        <p:spPr>
          <a:xfrm>
            <a:off x="1828800" y="762000"/>
            <a:ext cx="4608772" cy="60960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Faktory </a:t>
            </a:r>
            <a:r>
              <a:rPr lang="cs-CZ" dirty="0" err="1" smtClean="0"/>
              <a:t>zdroja</a:t>
            </a:r>
            <a:r>
              <a:rPr lang="cs-CZ" dirty="0" smtClean="0"/>
              <a:t> </a:t>
            </a:r>
            <a:br>
              <a:rPr lang="cs-CZ" dirty="0" smtClean="0"/>
            </a:br>
            <a:r>
              <a:rPr lang="cs-CZ" dirty="0" smtClean="0"/>
              <a:t>		3 </a:t>
            </a:r>
            <a:r>
              <a:rPr lang="cs-CZ" dirty="0" err="1" smtClean="0"/>
              <a:t>kľúčové</a:t>
            </a:r>
            <a:r>
              <a:rPr lang="cs-CZ" dirty="0" smtClean="0"/>
              <a:t> elementy</a:t>
            </a:r>
            <a:endParaRPr lang="en-US" dirty="0"/>
          </a:p>
        </p:txBody>
      </p:sp>
      <p:sp>
        <p:nvSpPr>
          <p:cNvPr id="3" name="Content Placeholder 2"/>
          <p:cNvSpPr>
            <a:spLocks noGrp="1"/>
          </p:cNvSpPr>
          <p:nvPr>
            <p:ph idx="1"/>
          </p:nvPr>
        </p:nvSpPr>
        <p:spPr/>
        <p:txBody>
          <a:bodyPr/>
          <a:lstStyle/>
          <a:p>
            <a:r>
              <a:rPr lang="cs-CZ" dirty="0" smtClean="0"/>
              <a:t>Autorita</a:t>
            </a:r>
          </a:p>
          <a:p>
            <a:endParaRPr lang="en-US" dirty="0" smtClean="0"/>
          </a:p>
          <a:p>
            <a:r>
              <a:rPr lang="cs-CZ" dirty="0" err="1" smtClean="0"/>
              <a:t>Kredibilita</a:t>
            </a:r>
            <a:endParaRPr lang="en-US" dirty="0" smtClean="0"/>
          </a:p>
          <a:p>
            <a:endParaRPr lang="en-US" dirty="0" smtClean="0"/>
          </a:p>
          <a:p>
            <a:r>
              <a:rPr lang="cs-CZ" dirty="0" smtClean="0"/>
              <a:t>Sociálna atraktivita</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Autorita</a:t>
            </a:r>
            <a:endParaRPr lang="en-US" dirty="0"/>
          </a:p>
        </p:txBody>
      </p:sp>
      <p:sp>
        <p:nvSpPr>
          <p:cNvPr id="3" name="Content Placeholder 2"/>
          <p:cNvSpPr>
            <a:spLocks noGrp="1"/>
          </p:cNvSpPr>
          <p:nvPr>
            <p:ph idx="1"/>
          </p:nvPr>
        </p:nvSpPr>
        <p:spPr/>
        <p:txBody>
          <a:bodyPr/>
          <a:lstStyle/>
          <a:p>
            <a:r>
              <a:rPr lang="en-US" dirty="0" err="1" smtClean="0"/>
              <a:t>Milgram</a:t>
            </a:r>
            <a:r>
              <a:rPr lang="cs-CZ" dirty="0" err="1" smtClean="0"/>
              <a:t>ove</a:t>
            </a:r>
            <a:r>
              <a:rPr lang="cs-CZ" dirty="0" smtClean="0"/>
              <a:t> experimenty</a:t>
            </a:r>
            <a:endParaRPr lang="en-US" dirty="0" smtClean="0"/>
          </a:p>
          <a:p>
            <a:r>
              <a:rPr lang="cs-CZ" dirty="0" smtClean="0"/>
              <a:t>Symboly autority</a:t>
            </a:r>
            <a:endParaRPr lang="en-US" dirty="0" smtClean="0"/>
          </a:p>
          <a:p>
            <a:pPr lvl="1"/>
            <a:r>
              <a:rPr lang="cs-CZ" dirty="0" smtClean="0"/>
              <a:t>Tituly</a:t>
            </a:r>
            <a:endParaRPr lang="en-US" dirty="0" smtClean="0"/>
          </a:p>
          <a:p>
            <a:pPr lvl="1"/>
            <a:r>
              <a:rPr lang="cs-CZ" dirty="0" err="1" smtClean="0"/>
              <a:t>Oblečenie</a:t>
            </a:r>
            <a:endParaRPr lang="en-US" dirty="0" smtClean="0"/>
          </a:p>
          <a:p>
            <a:endParaRPr lang="en-US" dirty="0"/>
          </a:p>
        </p:txBody>
      </p:sp>
      <p:pic>
        <p:nvPicPr>
          <p:cNvPr id="4" name="Picture 3" descr="auth - fidel.jpg"/>
          <p:cNvPicPr>
            <a:picLocks noChangeAspect="1"/>
          </p:cNvPicPr>
          <p:nvPr/>
        </p:nvPicPr>
        <p:blipFill>
          <a:blip r:embed="rId2" cstate="print"/>
          <a:stretch>
            <a:fillRect/>
          </a:stretch>
        </p:blipFill>
        <p:spPr>
          <a:xfrm>
            <a:off x="6079672" y="4338442"/>
            <a:ext cx="3064328" cy="2519558"/>
          </a:xfrm>
          <a:prstGeom prst="rect">
            <a:avLst/>
          </a:prstGeom>
        </p:spPr>
      </p:pic>
      <p:pic>
        <p:nvPicPr>
          <p:cNvPr id="5" name="Picture 4" descr="policie cr ľ.jpg"/>
          <p:cNvPicPr>
            <a:picLocks noChangeAspect="1"/>
          </p:cNvPicPr>
          <p:nvPr/>
        </p:nvPicPr>
        <p:blipFill>
          <a:blip r:embed="rId3" cstate="print"/>
          <a:stretch>
            <a:fillRect/>
          </a:stretch>
        </p:blipFill>
        <p:spPr>
          <a:xfrm>
            <a:off x="5638800" y="228600"/>
            <a:ext cx="2281428" cy="1399032"/>
          </a:xfrm>
          <a:prstGeom prst="rect">
            <a:avLst/>
          </a:prstGeom>
        </p:spPr>
      </p:pic>
      <p:pic>
        <p:nvPicPr>
          <p:cNvPr id="6" name="Picture 5" descr="doctors.jpg"/>
          <p:cNvPicPr>
            <a:picLocks noChangeAspect="1"/>
          </p:cNvPicPr>
          <p:nvPr/>
        </p:nvPicPr>
        <p:blipFill>
          <a:blip r:embed="rId4" cstate="print"/>
          <a:stretch>
            <a:fillRect/>
          </a:stretch>
        </p:blipFill>
        <p:spPr>
          <a:xfrm>
            <a:off x="0" y="4318000"/>
            <a:ext cx="3810000" cy="2540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smtClean="0"/>
              <a:t>Kredibilita</a:t>
            </a:r>
            <a:endParaRPr lang="en-US" dirty="0"/>
          </a:p>
        </p:txBody>
      </p:sp>
      <p:sp>
        <p:nvSpPr>
          <p:cNvPr id="3" name="Content Placeholder 2"/>
          <p:cNvSpPr>
            <a:spLocks noGrp="1"/>
          </p:cNvSpPr>
          <p:nvPr>
            <p:ph idx="1"/>
          </p:nvPr>
        </p:nvSpPr>
        <p:spPr>
          <a:xfrm>
            <a:off x="457200" y="1609416"/>
            <a:ext cx="7315200" cy="1209984"/>
          </a:xfrm>
        </p:spPr>
        <p:txBody>
          <a:bodyPr>
            <a:normAutofit/>
          </a:bodyPr>
          <a:lstStyle/>
          <a:p>
            <a:r>
              <a:rPr lang="cs-CZ" dirty="0" smtClean="0"/>
              <a:t>Percipovaná úroveň </a:t>
            </a:r>
            <a:r>
              <a:rPr lang="cs-CZ" dirty="0" err="1" smtClean="0"/>
              <a:t>vierohodnosti</a:t>
            </a:r>
            <a:r>
              <a:rPr lang="cs-CZ" dirty="0" smtClean="0"/>
              <a:t> komunikátora</a:t>
            </a:r>
            <a:endParaRPr lang="en-US" dirty="0" smtClean="0"/>
          </a:p>
        </p:txBody>
      </p:sp>
      <p:sp>
        <p:nvSpPr>
          <p:cNvPr id="5" name="TextBox 4"/>
          <p:cNvSpPr txBox="1"/>
          <p:nvPr/>
        </p:nvSpPr>
        <p:spPr>
          <a:xfrm>
            <a:off x="609600" y="3048000"/>
            <a:ext cx="4343400" cy="1077218"/>
          </a:xfrm>
          <a:prstGeom prst="rect">
            <a:avLst/>
          </a:prstGeom>
          <a:noFill/>
        </p:spPr>
        <p:txBody>
          <a:bodyPr wrap="square" rtlCol="0">
            <a:spAutoFit/>
          </a:bodyPr>
          <a:lstStyle/>
          <a:p>
            <a:pPr>
              <a:buFont typeface="Arial" pitchFamily="34" charset="0"/>
              <a:buChar char="•"/>
            </a:pPr>
            <a:r>
              <a:rPr lang="sk-SK" sz="2400" dirty="0" smtClean="0"/>
              <a:t>EXPERTÍZA</a:t>
            </a:r>
            <a:endParaRPr lang="en-US" sz="2400" dirty="0" smtClean="0"/>
          </a:p>
          <a:p>
            <a:pPr>
              <a:buFont typeface="Arial" pitchFamily="34" charset="0"/>
              <a:buChar char="•"/>
            </a:pPr>
            <a:r>
              <a:rPr lang="sk-SK" sz="2400" dirty="0" err="1" smtClean="0"/>
              <a:t>DôVERYHODNOSŤ</a:t>
            </a:r>
            <a:endParaRPr lang="en-US" sz="2400" dirty="0" smtClean="0"/>
          </a:p>
          <a:p>
            <a:r>
              <a:rPr lang="en-US" sz="1600" dirty="0" smtClean="0"/>
              <a:t>(</a:t>
            </a:r>
            <a:r>
              <a:rPr lang="en-US" sz="1600" dirty="0" err="1" smtClean="0"/>
              <a:t>Hovland</a:t>
            </a:r>
            <a:r>
              <a:rPr lang="en-US" sz="1600" dirty="0" smtClean="0"/>
              <a:t>, Janis, Kelly, 1953)</a:t>
            </a:r>
            <a:endParaRPr lang="en-US" sz="1600" dirty="0"/>
          </a:p>
        </p:txBody>
      </p:sp>
      <p:sp>
        <p:nvSpPr>
          <p:cNvPr id="6" name="TextBox 5"/>
          <p:cNvSpPr txBox="1"/>
          <p:nvPr/>
        </p:nvSpPr>
        <p:spPr>
          <a:xfrm>
            <a:off x="6248400" y="4495800"/>
            <a:ext cx="1752600" cy="800219"/>
          </a:xfrm>
          <a:prstGeom prst="rect">
            <a:avLst/>
          </a:prstGeom>
          <a:noFill/>
        </p:spPr>
        <p:txBody>
          <a:bodyPr wrap="square" rtlCol="0">
            <a:spAutoFit/>
          </a:bodyPr>
          <a:lstStyle/>
          <a:p>
            <a:pPr>
              <a:buFont typeface="Arial" pitchFamily="34" charset="0"/>
              <a:buChar char="•"/>
            </a:pPr>
            <a:r>
              <a:rPr lang="sk-SK" sz="1200" dirty="0" smtClean="0"/>
              <a:t>Inteligencia</a:t>
            </a:r>
            <a:endParaRPr lang="en-US" sz="1200" dirty="0" smtClean="0"/>
          </a:p>
          <a:p>
            <a:pPr>
              <a:buFont typeface="Arial" pitchFamily="34" charset="0"/>
              <a:buChar char="•"/>
            </a:pPr>
            <a:r>
              <a:rPr lang="sk-SK" sz="1200" dirty="0" smtClean="0"/>
              <a:t>Cnosť (charakter)</a:t>
            </a:r>
            <a:endParaRPr lang="en-US" sz="1200" dirty="0" smtClean="0"/>
          </a:p>
          <a:p>
            <a:pPr>
              <a:buFont typeface="Arial" pitchFamily="34" charset="0"/>
              <a:buChar char="•"/>
            </a:pPr>
            <a:r>
              <a:rPr lang="sk-SK" sz="1200" dirty="0" smtClean="0"/>
              <a:t>Láskavosť</a:t>
            </a:r>
            <a:endParaRPr lang="en-US" sz="1200" dirty="0" smtClean="0"/>
          </a:p>
          <a:p>
            <a:r>
              <a:rPr lang="en-US" sz="1000" dirty="0" smtClean="0"/>
              <a:t>(Aristotle)</a:t>
            </a:r>
            <a:endParaRPr lang="en-US" sz="1000" dirty="0"/>
          </a:p>
        </p:txBody>
      </p:sp>
      <p:sp>
        <p:nvSpPr>
          <p:cNvPr id="7" name="TextBox 6"/>
          <p:cNvSpPr txBox="1"/>
          <p:nvPr/>
        </p:nvSpPr>
        <p:spPr>
          <a:xfrm>
            <a:off x="609600" y="4114800"/>
            <a:ext cx="3124200" cy="984885"/>
          </a:xfrm>
          <a:prstGeom prst="rect">
            <a:avLst/>
          </a:prstGeom>
          <a:noFill/>
        </p:spPr>
        <p:txBody>
          <a:bodyPr wrap="square" rtlCol="0">
            <a:spAutoFit/>
          </a:bodyPr>
          <a:lstStyle/>
          <a:p>
            <a:pPr>
              <a:buFont typeface="Arial" pitchFamily="34" charset="0"/>
              <a:buChar char="•"/>
            </a:pPr>
            <a:r>
              <a:rPr lang="sk-SK" sz="2400" dirty="0" smtClean="0"/>
              <a:t>LÁSKAVOSŤ</a:t>
            </a:r>
            <a:endParaRPr lang="en-US" sz="2400" dirty="0" smtClean="0"/>
          </a:p>
          <a:p>
            <a:r>
              <a:rPr lang="en-US" sz="1600" dirty="0" smtClean="0"/>
              <a:t>(</a:t>
            </a:r>
            <a:r>
              <a:rPr lang="en-US" sz="1600" dirty="0" err="1" smtClean="0"/>
              <a:t>McCroskey</a:t>
            </a:r>
            <a:r>
              <a:rPr lang="en-US" sz="1600" dirty="0" smtClean="0"/>
              <a:t>, 1999)</a:t>
            </a:r>
          </a:p>
          <a:p>
            <a:endParaRPr lang="en-US" dirty="0"/>
          </a:p>
        </p:txBody>
      </p:sp>
      <p:pic>
        <p:nvPicPr>
          <p:cNvPr id="9" name="Picture 8" descr="david rath.JPG"/>
          <p:cNvPicPr>
            <a:picLocks noChangeAspect="1"/>
          </p:cNvPicPr>
          <p:nvPr/>
        </p:nvPicPr>
        <p:blipFill>
          <a:blip r:embed="rId2" cstate="print"/>
          <a:stretch>
            <a:fillRect/>
          </a:stretch>
        </p:blipFill>
        <p:spPr>
          <a:xfrm>
            <a:off x="533400" y="5638800"/>
            <a:ext cx="1814990" cy="1219200"/>
          </a:xfrm>
          <a:prstGeom prst="rect">
            <a:avLst/>
          </a:prstGeom>
        </p:spPr>
      </p:pic>
      <p:pic>
        <p:nvPicPr>
          <p:cNvPr id="8" name="Content Placeholder 3" descr="authority - dalai lama.jpg"/>
          <p:cNvPicPr>
            <a:picLocks noChangeAspect="1"/>
          </p:cNvPicPr>
          <p:nvPr/>
        </p:nvPicPr>
        <p:blipFill>
          <a:blip r:embed="rId3" cstate="print"/>
          <a:stretch>
            <a:fillRect/>
          </a:stretch>
        </p:blipFill>
        <p:spPr>
          <a:xfrm>
            <a:off x="0" y="5638800"/>
            <a:ext cx="938783" cy="1219200"/>
          </a:xfrm>
          <a:prstGeom prst="rect">
            <a:avLst/>
          </a:prstGeom>
        </p:spPr>
      </p:pic>
      <p:pic>
        <p:nvPicPr>
          <p:cNvPr id="10" name="Picture 9" descr="angelina jolie.jpg"/>
          <p:cNvPicPr>
            <a:picLocks noChangeAspect="1"/>
          </p:cNvPicPr>
          <p:nvPr/>
        </p:nvPicPr>
        <p:blipFill>
          <a:blip r:embed="rId4" cstate="print"/>
          <a:stretch>
            <a:fillRect/>
          </a:stretch>
        </p:blipFill>
        <p:spPr>
          <a:xfrm>
            <a:off x="2362200" y="5638800"/>
            <a:ext cx="1618407" cy="1219200"/>
          </a:xfrm>
          <a:prstGeom prst="rect">
            <a:avLst/>
          </a:prstGeom>
        </p:spPr>
      </p:pic>
      <p:pic>
        <p:nvPicPr>
          <p:cNvPr id="11" name="Picture 10" descr="doctor.jpg"/>
          <p:cNvPicPr>
            <a:picLocks noChangeAspect="1"/>
          </p:cNvPicPr>
          <p:nvPr/>
        </p:nvPicPr>
        <p:blipFill>
          <a:blip r:embed="rId5" cstate="print"/>
          <a:stretch>
            <a:fillRect/>
          </a:stretch>
        </p:blipFill>
        <p:spPr>
          <a:xfrm>
            <a:off x="3962400" y="5638800"/>
            <a:ext cx="1828800" cy="1219200"/>
          </a:xfrm>
          <a:prstGeom prst="rect">
            <a:avLst/>
          </a:prstGeom>
        </p:spPr>
      </p:pic>
      <p:pic>
        <p:nvPicPr>
          <p:cNvPr id="13" name="Picture 12" descr="Milgram_foto.jpg"/>
          <p:cNvPicPr>
            <a:picLocks noChangeAspect="1"/>
          </p:cNvPicPr>
          <p:nvPr/>
        </p:nvPicPr>
        <p:blipFill>
          <a:blip r:embed="rId6" cstate="print"/>
          <a:stretch>
            <a:fillRect/>
          </a:stretch>
        </p:blipFill>
        <p:spPr>
          <a:xfrm>
            <a:off x="4953000" y="5638800"/>
            <a:ext cx="902010" cy="1219200"/>
          </a:xfrm>
          <a:prstGeom prst="rect">
            <a:avLst/>
          </a:prstGeom>
        </p:spPr>
      </p:pic>
      <p:pic>
        <p:nvPicPr>
          <p:cNvPr id="14" name="Picture 13" descr="topolanek.jpg"/>
          <p:cNvPicPr>
            <a:picLocks noChangeAspect="1"/>
          </p:cNvPicPr>
          <p:nvPr/>
        </p:nvPicPr>
        <p:blipFill>
          <a:blip r:embed="rId7" cstate="print"/>
          <a:stretch>
            <a:fillRect/>
          </a:stretch>
        </p:blipFill>
        <p:spPr>
          <a:xfrm>
            <a:off x="5837349" y="5642019"/>
            <a:ext cx="1219200" cy="1219200"/>
          </a:xfrm>
          <a:prstGeom prst="rect">
            <a:avLst/>
          </a:prstGeom>
        </p:spPr>
      </p:pic>
      <p:pic>
        <p:nvPicPr>
          <p:cNvPr id="15" name="Picture 14" descr="authority - pope.jpg"/>
          <p:cNvPicPr>
            <a:picLocks noChangeAspect="1"/>
          </p:cNvPicPr>
          <p:nvPr/>
        </p:nvPicPr>
        <p:blipFill>
          <a:blip r:embed="rId8" cstate="print"/>
          <a:stretch>
            <a:fillRect/>
          </a:stretch>
        </p:blipFill>
        <p:spPr>
          <a:xfrm>
            <a:off x="7010400" y="5638800"/>
            <a:ext cx="1219200" cy="1219200"/>
          </a:xfrm>
          <a:prstGeom prst="rect">
            <a:avLst/>
          </a:prstGeom>
        </p:spPr>
      </p:pic>
      <p:pic>
        <p:nvPicPr>
          <p:cNvPr id="17" name="Picture 16" descr="mccainmini.jpg"/>
          <p:cNvPicPr>
            <a:picLocks noChangeAspect="1"/>
          </p:cNvPicPr>
          <p:nvPr/>
        </p:nvPicPr>
        <p:blipFill>
          <a:blip r:embed="rId9" cstate="print"/>
          <a:stretch>
            <a:fillRect/>
          </a:stretch>
        </p:blipFill>
        <p:spPr>
          <a:xfrm>
            <a:off x="8178085" y="5629739"/>
            <a:ext cx="965915" cy="122826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computer.jpg"/>
          <p:cNvPicPr>
            <a:picLocks noChangeAspect="1"/>
          </p:cNvPicPr>
          <p:nvPr/>
        </p:nvPicPr>
        <p:blipFill>
          <a:blip r:embed="rId2" cstate="print"/>
          <a:stretch>
            <a:fillRect/>
          </a:stretch>
        </p:blipFill>
        <p:spPr>
          <a:xfrm>
            <a:off x="6934200" y="1524000"/>
            <a:ext cx="1085850" cy="1162050"/>
          </a:xfrm>
          <a:prstGeom prst="rect">
            <a:avLst/>
          </a:prstGeom>
        </p:spPr>
      </p:pic>
      <p:pic>
        <p:nvPicPr>
          <p:cNvPr id="10" name="Picture 9" descr="psi.jpg"/>
          <p:cNvPicPr>
            <a:picLocks noChangeAspect="1"/>
          </p:cNvPicPr>
          <p:nvPr/>
        </p:nvPicPr>
        <p:blipFill>
          <a:blip r:embed="rId3" cstate="print"/>
          <a:stretch>
            <a:fillRect/>
          </a:stretch>
        </p:blipFill>
        <p:spPr>
          <a:xfrm>
            <a:off x="1828800" y="2209800"/>
            <a:ext cx="1133475" cy="1038225"/>
          </a:xfrm>
          <a:prstGeom prst="rect">
            <a:avLst/>
          </a:prstGeom>
        </p:spPr>
      </p:pic>
      <p:pic>
        <p:nvPicPr>
          <p:cNvPr id="9" name="Picture 8" descr="global warming.jpg"/>
          <p:cNvPicPr>
            <a:picLocks noChangeAspect="1"/>
          </p:cNvPicPr>
          <p:nvPr/>
        </p:nvPicPr>
        <p:blipFill>
          <a:blip r:embed="rId4" cstate="print"/>
          <a:stretch>
            <a:fillRect/>
          </a:stretch>
        </p:blipFill>
        <p:spPr>
          <a:xfrm>
            <a:off x="3733800" y="5686425"/>
            <a:ext cx="1114425" cy="1171575"/>
          </a:xfrm>
          <a:prstGeom prst="rect">
            <a:avLst/>
          </a:prstGeom>
        </p:spPr>
      </p:pic>
      <p:sp>
        <p:nvSpPr>
          <p:cNvPr id="2" name="Title 1"/>
          <p:cNvSpPr>
            <a:spLocks noGrp="1"/>
          </p:cNvSpPr>
          <p:nvPr>
            <p:ph type="title"/>
          </p:nvPr>
        </p:nvSpPr>
        <p:spPr/>
        <p:txBody>
          <a:bodyPr/>
          <a:lstStyle/>
          <a:p>
            <a:r>
              <a:rPr lang="sk-SK" dirty="0" smtClean="0"/>
              <a:t>Expertíza</a:t>
            </a:r>
            <a:endParaRPr lang="en-US" dirty="0"/>
          </a:p>
        </p:txBody>
      </p:sp>
      <p:sp>
        <p:nvSpPr>
          <p:cNvPr id="5" name="Content Placeholder 4"/>
          <p:cNvSpPr>
            <a:spLocks noGrp="1"/>
          </p:cNvSpPr>
          <p:nvPr>
            <p:ph idx="1"/>
          </p:nvPr>
        </p:nvSpPr>
        <p:spPr>
          <a:xfrm>
            <a:off x="228600" y="1600200"/>
            <a:ext cx="7239000" cy="4846320"/>
          </a:xfrm>
        </p:spPr>
        <p:txBody>
          <a:bodyPr/>
          <a:lstStyle/>
          <a:p>
            <a:r>
              <a:rPr lang="sk-SK" dirty="0" smtClean="0"/>
              <a:t>Vedomosti, schopnosti, skúsenosti</a:t>
            </a:r>
            <a:r>
              <a:rPr lang="en-US" dirty="0" smtClean="0"/>
              <a:t>…</a:t>
            </a:r>
            <a:endParaRPr lang="en-US" dirty="0"/>
          </a:p>
        </p:txBody>
      </p:sp>
      <p:pic>
        <p:nvPicPr>
          <p:cNvPr id="6" name="Picture 5" descr="Milgram_foto.jpg"/>
          <p:cNvPicPr>
            <a:picLocks noChangeAspect="1"/>
          </p:cNvPicPr>
          <p:nvPr/>
        </p:nvPicPr>
        <p:blipFill>
          <a:blip r:embed="rId5" cstate="print"/>
          <a:stretch>
            <a:fillRect/>
          </a:stretch>
        </p:blipFill>
        <p:spPr>
          <a:xfrm>
            <a:off x="381000" y="2438400"/>
            <a:ext cx="1578518" cy="2133600"/>
          </a:xfrm>
          <a:prstGeom prst="rect">
            <a:avLst/>
          </a:prstGeom>
        </p:spPr>
      </p:pic>
      <p:pic>
        <p:nvPicPr>
          <p:cNvPr id="7" name="Picture 6" descr="bill gates.jpg"/>
          <p:cNvPicPr>
            <a:picLocks noChangeAspect="1"/>
          </p:cNvPicPr>
          <p:nvPr/>
        </p:nvPicPr>
        <p:blipFill>
          <a:blip r:embed="rId6" cstate="print"/>
          <a:stretch>
            <a:fillRect/>
          </a:stretch>
        </p:blipFill>
        <p:spPr>
          <a:xfrm>
            <a:off x="4495800" y="2438400"/>
            <a:ext cx="3305175" cy="2558243"/>
          </a:xfrm>
          <a:prstGeom prst="rect">
            <a:avLst/>
          </a:prstGeom>
        </p:spPr>
      </p:pic>
      <p:pic>
        <p:nvPicPr>
          <p:cNvPr id="8" name="Picture 7" descr="klaus.jpg"/>
          <p:cNvPicPr>
            <a:picLocks noChangeAspect="1"/>
          </p:cNvPicPr>
          <p:nvPr/>
        </p:nvPicPr>
        <p:blipFill>
          <a:blip r:embed="rId7" cstate="print"/>
          <a:stretch>
            <a:fillRect/>
          </a:stretch>
        </p:blipFill>
        <p:spPr>
          <a:xfrm>
            <a:off x="2438400" y="4495800"/>
            <a:ext cx="1600200" cy="21431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par>
                                <p:cTn id="8" presetID="12" presetClass="entr" presetSubtype="4"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lide(fromBottom)">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slide(fromBottom)">
                                      <p:cBhvr>
                                        <p:cTn id="15" dur="500"/>
                                        <p:tgtEl>
                                          <p:spTgt spid="7"/>
                                        </p:tgtEl>
                                      </p:cBhvr>
                                    </p:animEffect>
                                  </p:childTnLst>
                                </p:cTn>
                              </p:par>
                              <p:par>
                                <p:cTn id="16" presetID="12" presetClass="entr" presetSubtype="4"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lide(fromBottom)">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lide(fromBottom)">
                                      <p:cBhvr>
                                        <p:cTn id="23" dur="500"/>
                                        <p:tgtEl>
                                          <p:spTgt spid="8"/>
                                        </p:tgtEl>
                                      </p:cBhvr>
                                    </p:animEffect>
                                  </p:childTnLst>
                                </p:cTn>
                              </p:par>
                              <p:par>
                                <p:cTn id="24" presetID="12" presetClass="entr" presetSubtype="4"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slide(fromBottom)">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Standy">
      <a:dk1>
        <a:sysClr val="windowText" lastClr="000000"/>
      </a:dk1>
      <a:lt1>
        <a:sysClr val="window" lastClr="FFFFFF"/>
      </a:lt1>
      <a:dk2>
        <a:srgbClr val="FFCA0C"/>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602</TotalTime>
  <Words>287</Words>
  <Application>Microsoft Office PowerPoint</Application>
  <PresentationFormat>Prezentácia na obrazovke (4:3)</PresentationFormat>
  <Paragraphs>64</Paragraphs>
  <Slides>17</Slides>
  <Notes>1</Notes>
  <HiddenSlides>0</HiddenSlides>
  <MMClips>0</MMClips>
  <ScaleCrop>false</ScaleCrop>
  <HeadingPairs>
    <vt:vector size="4" baseType="variant">
      <vt:variant>
        <vt:lpstr>Motív</vt:lpstr>
      </vt:variant>
      <vt:variant>
        <vt:i4>1</vt:i4>
      </vt:variant>
      <vt:variant>
        <vt:lpstr>Nadpisy snímok</vt:lpstr>
      </vt:variant>
      <vt:variant>
        <vt:i4>17</vt:i4>
      </vt:variant>
    </vt:vector>
  </HeadingPairs>
  <TitlesOfParts>
    <vt:vector size="18" baseType="lpstr">
      <vt:lpstr>Opulent</vt:lpstr>
      <vt:lpstr>Snímka 1</vt:lpstr>
      <vt:lpstr>Faktory ZdroJA</vt:lpstr>
      <vt:lpstr>Snímka 3</vt:lpstr>
      <vt:lpstr>Snímka 4</vt:lpstr>
      <vt:lpstr>Snímka 5</vt:lpstr>
      <vt:lpstr>Faktory zdroja    3 kľúčové elementy</vt:lpstr>
      <vt:lpstr>Autorita</vt:lpstr>
      <vt:lpstr>Kredibilita</vt:lpstr>
      <vt:lpstr>Expertíza</vt:lpstr>
      <vt:lpstr>Kredibilita - dôveryhodnosť</vt:lpstr>
      <vt:lpstr>Kredibilita - láskavosť</vt:lpstr>
      <vt:lpstr>Budovanie kredibility prostredníctvom nVK</vt:lpstr>
      <vt:lpstr>Sleeper effect</vt:lpstr>
      <vt:lpstr>Sleeper effect</vt:lpstr>
      <vt:lpstr>Sociálna atraktivita</vt:lpstr>
      <vt:lpstr>SUMMARY</vt:lpstr>
      <vt:lpstr>Snímka 17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 FACTORS</dc:title>
  <dc:creator>Stanley</dc:creator>
  <cp:lastModifiedBy>HP Pavilion</cp:lastModifiedBy>
  <cp:revision>62</cp:revision>
  <dcterms:created xsi:type="dcterms:W3CDTF">2009-07-08T18:52:23Z</dcterms:created>
  <dcterms:modified xsi:type="dcterms:W3CDTF">2011-05-11T20:09:08Z</dcterms:modified>
</cp:coreProperties>
</file>