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6" r:id="rId3"/>
    <p:sldId id="257" r:id="rId4"/>
    <p:sldId id="258" r:id="rId5"/>
    <p:sldId id="277" r:id="rId6"/>
    <p:sldId id="278" r:id="rId7"/>
    <p:sldId id="260" r:id="rId8"/>
    <p:sldId id="261" r:id="rId9"/>
    <p:sldId id="263" r:id="rId10"/>
    <p:sldId id="265" r:id="rId11"/>
    <p:sldId id="266" r:id="rId12"/>
    <p:sldId id="275" r:id="rId13"/>
    <p:sldId id="267" r:id="rId14"/>
    <p:sldId id="273" r:id="rId15"/>
    <p:sldId id="274" r:id="rId16"/>
    <p:sldId id="268" r:id="rId17"/>
    <p:sldId id="269" r:id="rId18"/>
    <p:sldId id="270" r:id="rId19"/>
    <p:sldId id="276"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1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37B6C-5A08-4230-8D67-DBF69F6D90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50E507-974A-4783-AA04-C48DD12687E8}">
      <dgm:prSet phldrT="[Text]"/>
      <dgm:spPr>
        <a:solidFill>
          <a:srgbClr val="0070C0"/>
        </a:solidFill>
      </dgm:spPr>
      <dgm:t>
        <a:bodyPr/>
        <a:lstStyle/>
        <a:p>
          <a:r>
            <a:rPr lang="en-US" dirty="0" smtClean="0"/>
            <a:t>ODS</a:t>
          </a:r>
          <a:endParaRPr lang="en-US" dirty="0"/>
        </a:p>
      </dgm:t>
    </dgm:pt>
    <dgm:pt modelId="{A1650E59-1A1A-4789-8233-BC79B17DE100}" type="parTrans" cxnId="{8E9A7A37-F340-41DB-9C7A-86C53DBE6A28}">
      <dgm:prSet/>
      <dgm:spPr/>
      <dgm:t>
        <a:bodyPr/>
        <a:lstStyle/>
        <a:p>
          <a:endParaRPr lang="en-US"/>
        </a:p>
      </dgm:t>
    </dgm:pt>
    <dgm:pt modelId="{F27C2265-C7BC-4C96-AFD9-F9A7FBB0D352}" type="sibTrans" cxnId="{8E9A7A37-F340-41DB-9C7A-86C53DBE6A28}">
      <dgm:prSet/>
      <dgm:spPr/>
      <dgm:t>
        <a:bodyPr/>
        <a:lstStyle/>
        <a:p>
          <a:endParaRPr lang="en-US"/>
        </a:p>
      </dgm:t>
    </dgm:pt>
    <dgm:pt modelId="{4C1CBC10-1D30-47E9-8555-F33F1A55366F}">
      <dgm:prSet phldrT="[Text]"/>
      <dgm:spPr>
        <a:solidFill>
          <a:srgbClr val="FF9900"/>
        </a:solidFill>
      </dgm:spPr>
      <dgm:t>
        <a:bodyPr/>
        <a:lstStyle/>
        <a:p>
          <a:r>
            <a:rPr lang="sk-SK" dirty="0" smtClean="0"/>
            <a:t>ČSSD</a:t>
          </a:r>
          <a:endParaRPr lang="en-US" dirty="0"/>
        </a:p>
      </dgm:t>
    </dgm:pt>
    <dgm:pt modelId="{8A5406EB-4B24-4D27-824F-6B85D5B0DC76}" type="parTrans" cxnId="{9FA7F67B-167C-4C99-B56F-107484CC5001}">
      <dgm:prSet/>
      <dgm:spPr/>
      <dgm:t>
        <a:bodyPr/>
        <a:lstStyle/>
        <a:p>
          <a:endParaRPr lang="en-US"/>
        </a:p>
      </dgm:t>
    </dgm:pt>
    <dgm:pt modelId="{6E706BA7-5436-4367-81B6-BDBEF3E49FE0}" type="sibTrans" cxnId="{9FA7F67B-167C-4C99-B56F-107484CC5001}">
      <dgm:prSet/>
      <dgm:spPr/>
      <dgm:t>
        <a:bodyPr/>
        <a:lstStyle/>
        <a:p>
          <a:endParaRPr lang="en-US"/>
        </a:p>
      </dgm:t>
    </dgm:pt>
    <dgm:pt modelId="{42E09D23-72DB-4061-8374-7B7E94F2C1FE}">
      <dgm:prSet phldrT="[Text]"/>
      <dgm:spPr>
        <a:solidFill>
          <a:srgbClr val="FF3300"/>
        </a:solidFill>
      </dgm:spPr>
      <dgm:t>
        <a:bodyPr/>
        <a:lstStyle/>
        <a:p>
          <a:r>
            <a:rPr lang="sk-SK" dirty="0" smtClean="0"/>
            <a:t>KSČM</a:t>
          </a:r>
          <a:endParaRPr lang="en-US" dirty="0"/>
        </a:p>
      </dgm:t>
    </dgm:pt>
    <dgm:pt modelId="{44EC45E7-D31E-4213-807A-25F691221032}" type="parTrans" cxnId="{B3FED004-2E9E-4E70-B2C7-0ECF785EBCC7}">
      <dgm:prSet/>
      <dgm:spPr/>
      <dgm:t>
        <a:bodyPr/>
        <a:lstStyle/>
        <a:p>
          <a:endParaRPr lang="en-US"/>
        </a:p>
      </dgm:t>
    </dgm:pt>
    <dgm:pt modelId="{EAE6E776-1A79-464A-81CD-3A858967B3EC}" type="sibTrans" cxnId="{B3FED004-2E9E-4E70-B2C7-0ECF785EBCC7}">
      <dgm:prSet/>
      <dgm:spPr/>
      <dgm:t>
        <a:bodyPr/>
        <a:lstStyle/>
        <a:p>
          <a:endParaRPr lang="en-US"/>
        </a:p>
      </dgm:t>
    </dgm:pt>
    <dgm:pt modelId="{4BCD744D-9EF3-4831-ACF4-860018265633}">
      <dgm:prSet phldrT="[Text]"/>
      <dgm:spPr>
        <a:solidFill>
          <a:schemeClr val="accent5">
            <a:lumMod val="50000"/>
          </a:schemeClr>
        </a:solidFill>
      </dgm:spPr>
      <dgm:t>
        <a:bodyPr/>
        <a:lstStyle/>
        <a:p>
          <a:r>
            <a:rPr lang="sk-SK" dirty="0" smtClean="0"/>
            <a:t>KDU-ČSL</a:t>
          </a:r>
          <a:endParaRPr lang="en-US" dirty="0"/>
        </a:p>
      </dgm:t>
    </dgm:pt>
    <dgm:pt modelId="{CCCA70DF-FA62-417A-A318-B49397A2EB9E}" type="parTrans" cxnId="{3310C306-0D57-4F13-9050-C8377386ADCB}">
      <dgm:prSet/>
      <dgm:spPr/>
      <dgm:t>
        <a:bodyPr/>
        <a:lstStyle/>
        <a:p>
          <a:endParaRPr lang="en-US"/>
        </a:p>
      </dgm:t>
    </dgm:pt>
    <dgm:pt modelId="{C4479847-3D34-4580-B710-850131C99EC3}" type="sibTrans" cxnId="{3310C306-0D57-4F13-9050-C8377386ADCB}">
      <dgm:prSet/>
      <dgm:spPr/>
      <dgm:t>
        <a:bodyPr/>
        <a:lstStyle/>
        <a:p>
          <a:endParaRPr lang="en-US"/>
        </a:p>
      </dgm:t>
    </dgm:pt>
    <dgm:pt modelId="{9C0A0C82-8290-4B64-812F-BB8D0EE67B4C}">
      <dgm:prSet phldrT="[Text]"/>
      <dgm:spPr/>
      <dgm:t>
        <a:bodyPr/>
        <a:lstStyle/>
        <a:p>
          <a:r>
            <a:rPr lang="sk-SK" dirty="0" smtClean="0"/>
            <a:t>SZ</a:t>
          </a:r>
          <a:endParaRPr lang="en-US" dirty="0"/>
        </a:p>
      </dgm:t>
    </dgm:pt>
    <dgm:pt modelId="{1CBBCDD2-0CB3-42AB-975F-77751A4DFD0B}" type="parTrans" cxnId="{64FE00C8-CFE1-44AB-B2A4-3A07E6F29A70}">
      <dgm:prSet/>
      <dgm:spPr/>
      <dgm:t>
        <a:bodyPr/>
        <a:lstStyle/>
        <a:p>
          <a:endParaRPr lang="en-US"/>
        </a:p>
      </dgm:t>
    </dgm:pt>
    <dgm:pt modelId="{37D7648F-F687-4CF1-A905-00AE9A9E586F}" type="sibTrans" cxnId="{64FE00C8-CFE1-44AB-B2A4-3A07E6F29A70}">
      <dgm:prSet/>
      <dgm:spPr/>
      <dgm:t>
        <a:bodyPr/>
        <a:lstStyle/>
        <a:p>
          <a:endParaRPr lang="en-US"/>
        </a:p>
      </dgm:t>
    </dgm:pt>
    <dgm:pt modelId="{D48C1FC3-6D50-4AD1-9D5E-F383A38E51BB}" type="pres">
      <dgm:prSet presAssocID="{6B237B6C-5A08-4230-8D67-DBF69F6D9067}" presName="diagram" presStyleCnt="0">
        <dgm:presLayoutVars>
          <dgm:dir/>
          <dgm:resizeHandles val="exact"/>
        </dgm:presLayoutVars>
      </dgm:prSet>
      <dgm:spPr/>
      <dgm:t>
        <a:bodyPr/>
        <a:lstStyle/>
        <a:p>
          <a:endParaRPr lang="en-US"/>
        </a:p>
      </dgm:t>
    </dgm:pt>
    <dgm:pt modelId="{A020AEE9-87F4-4383-BFEF-9F24FFB8FC04}" type="pres">
      <dgm:prSet presAssocID="{7A50E507-974A-4783-AA04-C48DD12687E8}" presName="node" presStyleLbl="node1" presStyleIdx="0" presStyleCnt="5">
        <dgm:presLayoutVars>
          <dgm:bulletEnabled val="1"/>
        </dgm:presLayoutVars>
      </dgm:prSet>
      <dgm:spPr/>
      <dgm:t>
        <a:bodyPr/>
        <a:lstStyle/>
        <a:p>
          <a:endParaRPr lang="en-US"/>
        </a:p>
      </dgm:t>
    </dgm:pt>
    <dgm:pt modelId="{54B9CA66-2A65-44BA-9A12-29FCB52C9327}" type="pres">
      <dgm:prSet presAssocID="{F27C2265-C7BC-4C96-AFD9-F9A7FBB0D352}" presName="sibTrans" presStyleCnt="0"/>
      <dgm:spPr/>
    </dgm:pt>
    <dgm:pt modelId="{BBEEB574-B91C-48B4-AACA-5B08DFF9B89E}" type="pres">
      <dgm:prSet presAssocID="{4C1CBC10-1D30-47E9-8555-F33F1A55366F}" presName="node" presStyleLbl="node1" presStyleIdx="1" presStyleCnt="5">
        <dgm:presLayoutVars>
          <dgm:bulletEnabled val="1"/>
        </dgm:presLayoutVars>
      </dgm:prSet>
      <dgm:spPr/>
      <dgm:t>
        <a:bodyPr/>
        <a:lstStyle/>
        <a:p>
          <a:endParaRPr lang="en-US"/>
        </a:p>
      </dgm:t>
    </dgm:pt>
    <dgm:pt modelId="{0952F422-DEA7-4C2A-9016-3FC6FD8780CD}" type="pres">
      <dgm:prSet presAssocID="{6E706BA7-5436-4367-81B6-BDBEF3E49FE0}" presName="sibTrans" presStyleCnt="0"/>
      <dgm:spPr/>
    </dgm:pt>
    <dgm:pt modelId="{0C97B1EC-F922-4495-86F9-D8BB738AE7A1}" type="pres">
      <dgm:prSet presAssocID="{42E09D23-72DB-4061-8374-7B7E94F2C1FE}" presName="node" presStyleLbl="node1" presStyleIdx="2" presStyleCnt="5">
        <dgm:presLayoutVars>
          <dgm:bulletEnabled val="1"/>
        </dgm:presLayoutVars>
      </dgm:prSet>
      <dgm:spPr/>
      <dgm:t>
        <a:bodyPr/>
        <a:lstStyle/>
        <a:p>
          <a:endParaRPr lang="en-US"/>
        </a:p>
      </dgm:t>
    </dgm:pt>
    <dgm:pt modelId="{5F152425-7443-4674-A5C4-857241F84066}" type="pres">
      <dgm:prSet presAssocID="{EAE6E776-1A79-464A-81CD-3A858967B3EC}" presName="sibTrans" presStyleCnt="0"/>
      <dgm:spPr/>
    </dgm:pt>
    <dgm:pt modelId="{0D69F978-47F1-48CD-8DF2-6BCEF1794AB7}" type="pres">
      <dgm:prSet presAssocID="{4BCD744D-9EF3-4831-ACF4-860018265633}" presName="node" presStyleLbl="node1" presStyleIdx="3" presStyleCnt="5">
        <dgm:presLayoutVars>
          <dgm:bulletEnabled val="1"/>
        </dgm:presLayoutVars>
      </dgm:prSet>
      <dgm:spPr/>
      <dgm:t>
        <a:bodyPr/>
        <a:lstStyle/>
        <a:p>
          <a:endParaRPr lang="en-US"/>
        </a:p>
      </dgm:t>
    </dgm:pt>
    <dgm:pt modelId="{B152D5DA-6F0E-4BC6-A86D-712F41DCB247}" type="pres">
      <dgm:prSet presAssocID="{C4479847-3D34-4580-B710-850131C99EC3}" presName="sibTrans" presStyleCnt="0"/>
      <dgm:spPr/>
    </dgm:pt>
    <dgm:pt modelId="{AFFF861B-EB9C-4A99-B71C-DD3C6760F8BE}" type="pres">
      <dgm:prSet presAssocID="{9C0A0C82-8290-4B64-812F-BB8D0EE67B4C}" presName="node" presStyleLbl="node1" presStyleIdx="4" presStyleCnt="5">
        <dgm:presLayoutVars>
          <dgm:bulletEnabled val="1"/>
        </dgm:presLayoutVars>
      </dgm:prSet>
      <dgm:spPr/>
      <dgm:t>
        <a:bodyPr/>
        <a:lstStyle/>
        <a:p>
          <a:endParaRPr lang="en-US"/>
        </a:p>
      </dgm:t>
    </dgm:pt>
  </dgm:ptLst>
  <dgm:cxnLst>
    <dgm:cxn modelId="{B68FADCD-BC0B-4870-B4DE-A02DF191DC59}" type="presOf" srcId="{4BCD744D-9EF3-4831-ACF4-860018265633}" destId="{0D69F978-47F1-48CD-8DF2-6BCEF1794AB7}" srcOrd="0" destOrd="0" presId="urn:microsoft.com/office/officeart/2005/8/layout/default"/>
    <dgm:cxn modelId="{0C167DA4-C1DA-451F-B030-959501B9F517}" type="presOf" srcId="{4C1CBC10-1D30-47E9-8555-F33F1A55366F}" destId="{BBEEB574-B91C-48B4-AACA-5B08DFF9B89E}" srcOrd="0" destOrd="0" presId="urn:microsoft.com/office/officeart/2005/8/layout/default"/>
    <dgm:cxn modelId="{8E9A7A37-F340-41DB-9C7A-86C53DBE6A28}" srcId="{6B237B6C-5A08-4230-8D67-DBF69F6D9067}" destId="{7A50E507-974A-4783-AA04-C48DD12687E8}" srcOrd="0" destOrd="0" parTransId="{A1650E59-1A1A-4789-8233-BC79B17DE100}" sibTransId="{F27C2265-C7BC-4C96-AFD9-F9A7FBB0D352}"/>
    <dgm:cxn modelId="{6765B19F-B34F-4F86-98D6-38A43F68292C}" type="presOf" srcId="{7A50E507-974A-4783-AA04-C48DD12687E8}" destId="{A020AEE9-87F4-4383-BFEF-9F24FFB8FC04}" srcOrd="0" destOrd="0" presId="urn:microsoft.com/office/officeart/2005/8/layout/default"/>
    <dgm:cxn modelId="{9FA7F67B-167C-4C99-B56F-107484CC5001}" srcId="{6B237B6C-5A08-4230-8D67-DBF69F6D9067}" destId="{4C1CBC10-1D30-47E9-8555-F33F1A55366F}" srcOrd="1" destOrd="0" parTransId="{8A5406EB-4B24-4D27-824F-6B85D5B0DC76}" sibTransId="{6E706BA7-5436-4367-81B6-BDBEF3E49FE0}"/>
    <dgm:cxn modelId="{64FE00C8-CFE1-44AB-B2A4-3A07E6F29A70}" srcId="{6B237B6C-5A08-4230-8D67-DBF69F6D9067}" destId="{9C0A0C82-8290-4B64-812F-BB8D0EE67B4C}" srcOrd="4" destOrd="0" parTransId="{1CBBCDD2-0CB3-42AB-975F-77751A4DFD0B}" sibTransId="{37D7648F-F687-4CF1-A905-00AE9A9E586F}"/>
    <dgm:cxn modelId="{21C4BE7A-379D-447B-A838-AEB1B5028C74}" type="presOf" srcId="{42E09D23-72DB-4061-8374-7B7E94F2C1FE}" destId="{0C97B1EC-F922-4495-86F9-D8BB738AE7A1}" srcOrd="0" destOrd="0" presId="urn:microsoft.com/office/officeart/2005/8/layout/default"/>
    <dgm:cxn modelId="{724364C3-4EDD-498A-BA80-C9639B79D335}" type="presOf" srcId="{6B237B6C-5A08-4230-8D67-DBF69F6D9067}" destId="{D48C1FC3-6D50-4AD1-9D5E-F383A38E51BB}" srcOrd="0" destOrd="0" presId="urn:microsoft.com/office/officeart/2005/8/layout/default"/>
    <dgm:cxn modelId="{F8098DC7-759F-4808-917F-CBB6F6C7AF89}" type="presOf" srcId="{9C0A0C82-8290-4B64-812F-BB8D0EE67B4C}" destId="{AFFF861B-EB9C-4A99-B71C-DD3C6760F8BE}" srcOrd="0" destOrd="0" presId="urn:microsoft.com/office/officeart/2005/8/layout/default"/>
    <dgm:cxn modelId="{3310C306-0D57-4F13-9050-C8377386ADCB}" srcId="{6B237B6C-5A08-4230-8D67-DBF69F6D9067}" destId="{4BCD744D-9EF3-4831-ACF4-860018265633}" srcOrd="3" destOrd="0" parTransId="{CCCA70DF-FA62-417A-A318-B49397A2EB9E}" sibTransId="{C4479847-3D34-4580-B710-850131C99EC3}"/>
    <dgm:cxn modelId="{B3FED004-2E9E-4E70-B2C7-0ECF785EBCC7}" srcId="{6B237B6C-5A08-4230-8D67-DBF69F6D9067}" destId="{42E09D23-72DB-4061-8374-7B7E94F2C1FE}" srcOrd="2" destOrd="0" parTransId="{44EC45E7-D31E-4213-807A-25F691221032}" sibTransId="{EAE6E776-1A79-464A-81CD-3A858967B3EC}"/>
    <dgm:cxn modelId="{C11128CA-DEC8-4D96-9E15-2A4CE2115421}" type="presParOf" srcId="{D48C1FC3-6D50-4AD1-9D5E-F383A38E51BB}" destId="{A020AEE9-87F4-4383-BFEF-9F24FFB8FC04}" srcOrd="0" destOrd="0" presId="urn:microsoft.com/office/officeart/2005/8/layout/default"/>
    <dgm:cxn modelId="{6B07D908-C261-47E9-BE8E-5D52D13A1757}" type="presParOf" srcId="{D48C1FC3-6D50-4AD1-9D5E-F383A38E51BB}" destId="{54B9CA66-2A65-44BA-9A12-29FCB52C9327}" srcOrd="1" destOrd="0" presId="urn:microsoft.com/office/officeart/2005/8/layout/default"/>
    <dgm:cxn modelId="{E18F1A42-8778-43E9-871C-B455034D5061}" type="presParOf" srcId="{D48C1FC3-6D50-4AD1-9D5E-F383A38E51BB}" destId="{BBEEB574-B91C-48B4-AACA-5B08DFF9B89E}" srcOrd="2" destOrd="0" presId="urn:microsoft.com/office/officeart/2005/8/layout/default"/>
    <dgm:cxn modelId="{04EBDA64-06DA-4E59-9F86-B85DD2D4852D}" type="presParOf" srcId="{D48C1FC3-6D50-4AD1-9D5E-F383A38E51BB}" destId="{0952F422-DEA7-4C2A-9016-3FC6FD8780CD}" srcOrd="3" destOrd="0" presId="urn:microsoft.com/office/officeart/2005/8/layout/default"/>
    <dgm:cxn modelId="{490453CE-606C-4B4E-92A3-C4BA2BE7C84D}" type="presParOf" srcId="{D48C1FC3-6D50-4AD1-9D5E-F383A38E51BB}" destId="{0C97B1EC-F922-4495-86F9-D8BB738AE7A1}" srcOrd="4" destOrd="0" presId="urn:microsoft.com/office/officeart/2005/8/layout/default"/>
    <dgm:cxn modelId="{AEEC25F3-BAA1-42A8-BCAF-9D5D68555E42}" type="presParOf" srcId="{D48C1FC3-6D50-4AD1-9D5E-F383A38E51BB}" destId="{5F152425-7443-4674-A5C4-857241F84066}" srcOrd="5" destOrd="0" presId="urn:microsoft.com/office/officeart/2005/8/layout/default"/>
    <dgm:cxn modelId="{4956E544-9475-4C62-935A-B480A927D4DB}" type="presParOf" srcId="{D48C1FC3-6D50-4AD1-9D5E-F383A38E51BB}" destId="{0D69F978-47F1-48CD-8DF2-6BCEF1794AB7}" srcOrd="6" destOrd="0" presId="urn:microsoft.com/office/officeart/2005/8/layout/default"/>
    <dgm:cxn modelId="{C693D4BD-2295-45C2-875A-F28E480FF402}" type="presParOf" srcId="{D48C1FC3-6D50-4AD1-9D5E-F383A38E51BB}" destId="{B152D5DA-6F0E-4BC6-A86D-712F41DCB247}" srcOrd="7" destOrd="0" presId="urn:microsoft.com/office/officeart/2005/8/layout/default"/>
    <dgm:cxn modelId="{68B104B0-1FF2-4E43-8551-0AA806493D38}" type="presParOf" srcId="{D48C1FC3-6D50-4AD1-9D5E-F383A38E51BB}" destId="{AFFF861B-EB9C-4A99-B71C-DD3C6760F8BE}" srcOrd="8" destOrd="0" presId="urn:microsoft.com/office/officeart/2005/8/layout/defaul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20AEE9-87F4-4383-BFEF-9F24FFB8FC04}">
      <dsp:nvSpPr>
        <dsp:cNvPr id="0" name=""/>
        <dsp:cNvSpPr/>
      </dsp:nvSpPr>
      <dsp:spPr>
        <a:xfrm>
          <a:off x="0" y="307181"/>
          <a:ext cx="1285874" cy="771525"/>
        </a:xfrm>
        <a:prstGeom prst="rect">
          <a:avLst/>
        </a:prstGeom>
        <a:solidFill>
          <a:srgbClr val="0070C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ODS</a:t>
          </a:r>
          <a:endParaRPr lang="en-US" sz="2200" kern="1200" dirty="0"/>
        </a:p>
      </dsp:txBody>
      <dsp:txXfrm>
        <a:off x="0" y="307181"/>
        <a:ext cx="1285874" cy="771525"/>
      </dsp:txXfrm>
    </dsp:sp>
    <dsp:sp modelId="{BBEEB574-B91C-48B4-AACA-5B08DFF9B89E}">
      <dsp:nvSpPr>
        <dsp:cNvPr id="0" name=""/>
        <dsp:cNvSpPr/>
      </dsp:nvSpPr>
      <dsp:spPr>
        <a:xfrm>
          <a:off x="1414462" y="307181"/>
          <a:ext cx="1285874" cy="771525"/>
        </a:xfrm>
        <a:prstGeom prst="rect">
          <a:avLst/>
        </a:prstGeom>
        <a:solidFill>
          <a:srgbClr val="FF99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sk-SK" sz="2200" kern="1200" dirty="0" smtClean="0"/>
            <a:t>ČSSD</a:t>
          </a:r>
          <a:endParaRPr lang="en-US" sz="2200" kern="1200" dirty="0"/>
        </a:p>
      </dsp:txBody>
      <dsp:txXfrm>
        <a:off x="1414462" y="307181"/>
        <a:ext cx="1285874" cy="771525"/>
      </dsp:txXfrm>
    </dsp:sp>
    <dsp:sp modelId="{0C97B1EC-F922-4495-86F9-D8BB738AE7A1}">
      <dsp:nvSpPr>
        <dsp:cNvPr id="0" name=""/>
        <dsp:cNvSpPr/>
      </dsp:nvSpPr>
      <dsp:spPr>
        <a:xfrm>
          <a:off x="2828924" y="307181"/>
          <a:ext cx="1285874" cy="771525"/>
        </a:xfrm>
        <a:prstGeom prst="rect">
          <a:avLst/>
        </a:prstGeom>
        <a:solidFill>
          <a:srgbClr val="FF33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sk-SK" sz="2200" kern="1200" dirty="0" smtClean="0"/>
            <a:t>KSČM</a:t>
          </a:r>
          <a:endParaRPr lang="en-US" sz="2200" kern="1200" dirty="0"/>
        </a:p>
      </dsp:txBody>
      <dsp:txXfrm>
        <a:off x="2828924" y="307181"/>
        <a:ext cx="1285874" cy="771525"/>
      </dsp:txXfrm>
    </dsp:sp>
    <dsp:sp modelId="{0D69F978-47F1-48CD-8DF2-6BCEF1794AB7}">
      <dsp:nvSpPr>
        <dsp:cNvPr id="0" name=""/>
        <dsp:cNvSpPr/>
      </dsp:nvSpPr>
      <dsp:spPr>
        <a:xfrm>
          <a:off x="707231" y="1207293"/>
          <a:ext cx="1285874" cy="771525"/>
        </a:xfrm>
        <a:prstGeom prst="rect">
          <a:avLst/>
        </a:prstGeom>
        <a:solidFill>
          <a:schemeClr val="accent5">
            <a:lumMod val="5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sk-SK" sz="2200" kern="1200" dirty="0" smtClean="0"/>
            <a:t>KDU-ČSL</a:t>
          </a:r>
          <a:endParaRPr lang="en-US" sz="2200" kern="1200" dirty="0"/>
        </a:p>
      </dsp:txBody>
      <dsp:txXfrm>
        <a:off x="707231" y="1207293"/>
        <a:ext cx="1285874" cy="771525"/>
      </dsp:txXfrm>
    </dsp:sp>
    <dsp:sp modelId="{AFFF861B-EB9C-4A99-B71C-DD3C6760F8BE}">
      <dsp:nvSpPr>
        <dsp:cNvPr id="0" name=""/>
        <dsp:cNvSpPr/>
      </dsp:nvSpPr>
      <dsp:spPr>
        <a:xfrm>
          <a:off x="2121693" y="1207293"/>
          <a:ext cx="1285874" cy="77152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sk-SK" sz="2200" kern="1200" dirty="0" smtClean="0"/>
            <a:t>SZ</a:t>
          </a:r>
          <a:endParaRPr lang="en-US" sz="2200" kern="1200" dirty="0"/>
        </a:p>
      </dsp:txBody>
      <dsp:txXfrm>
        <a:off x="2121693" y="1207293"/>
        <a:ext cx="1285874" cy="7715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FADD0-250B-40C4-A738-90F36E7D5FCA}" type="datetimeFigureOut">
              <a:rPr lang="en-US" smtClean="0"/>
              <a:pPr/>
              <a:t>6/25/2012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36EE1-136A-4A69-97EE-0EEF47CB2C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Taking the offensive position on issues </a:t>
            </a:r>
            <a:r>
              <a:rPr lang="en-US" sz="1200" kern="1200" dirty="0" smtClean="0">
                <a:solidFill>
                  <a:schemeClr val="tx1"/>
                </a:solidFill>
                <a:latin typeface="+mn-lt"/>
                <a:ea typeface="+mn-ea"/>
                <a:cs typeface="+mn-cs"/>
              </a:rPr>
              <a:t>Probing, questioning, challenging, attacking but never presenting concrete solutions for problems. It is the incumbent who has to defend. Challengers are not expected to solve the problem; they just have to say that they have got a plan.</a:t>
            </a:r>
          </a:p>
          <a:p>
            <a:r>
              <a:rPr lang="en-US" sz="1200" kern="1200" dirty="0" smtClean="0">
                <a:solidFill>
                  <a:schemeClr val="tx1"/>
                </a:solidFill>
                <a:latin typeface="+mn-lt"/>
                <a:ea typeface="+mn-ea"/>
                <a:cs typeface="+mn-cs"/>
              </a:rPr>
              <a:t>Goldwater and McGovern did not understand the essential nature of the strategy and thus they lost. As they proposed specific proposals with details, they were subjected to intensive analysis, debated, refuted by opponents and media, and finally rejected as absurd.</a:t>
            </a:r>
          </a:p>
          <a:p>
            <a:endParaRPr lang="en-US" dirty="0"/>
          </a:p>
        </p:txBody>
      </p:sp>
      <p:sp>
        <p:nvSpPr>
          <p:cNvPr id="4" name="Slide Number Placeholder 3"/>
          <p:cNvSpPr>
            <a:spLocks noGrp="1"/>
          </p:cNvSpPr>
          <p:nvPr>
            <p:ph type="sldNum" sz="quarter" idx="10"/>
          </p:nvPr>
        </p:nvSpPr>
        <p:spPr/>
        <p:txBody>
          <a:bodyPr/>
          <a:lstStyle/>
          <a:p>
            <a:fld id="{75636EE1-136A-4A69-97EE-0EEF47CB2CD0}"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2A2AC13-06FF-45A3-9F75-58765D3919C1}" type="datetimeFigureOut">
              <a:rPr lang="en-US" smtClean="0"/>
              <a:pPr/>
              <a:t>6/25/2012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1F3E42D-FD82-4F61-8CF6-E6BF886352F8}"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A2AC13-06FF-45A3-9F75-58765D3919C1}" type="datetimeFigureOut">
              <a:rPr lang="en-US" smtClean="0"/>
              <a:pPr/>
              <a:t>6/25/2012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A2AC13-06FF-45A3-9F75-58765D3919C1}" type="datetimeFigureOut">
              <a:rPr lang="en-US" smtClean="0"/>
              <a:pPr/>
              <a:t>6/25/2012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2A2AC13-06FF-45A3-9F75-58765D3919C1}"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2AC13-06FF-45A3-9F75-58765D3919C1}"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A2AC13-06FF-45A3-9F75-58765D3919C1}"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A2AC13-06FF-45A3-9F75-58765D3919C1}"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A2AC13-06FF-45A3-9F75-58765D3919C1}" type="datetimeFigureOut">
              <a:rPr lang="en-US" smtClean="0"/>
              <a:pPr/>
              <a:t>6/25/2012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A2AC13-06FF-45A3-9F75-58765D3919C1}" type="datetimeFigureOut">
              <a:rPr lang="en-US" smtClean="0"/>
              <a:pPr/>
              <a:t>6/25/2012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2AC13-06FF-45A3-9F75-58765D3919C1}" type="datetimeFigureOut">
              <a:rPr lang="en-US" smtClean="0"/>
              <a:pPr/>
              <a:t>6/25/2012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A2AC13-06FF-45A3-9F75-58765D3919C1}"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3E42D-FD82-4F61-8CF6-E6BF886352F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A2AC13-06FF-45A3-9F75-58765D3919C1}" type="datetimeFigureOut">
              <a:rPr lang="en-US" smtClean="0"/>
              <a:pPr/>
              <a:t>6/25/2012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2A2AC13-06FF-45A3-9F75-58765D3919C1}" type="datetimeFigureOut">
              <a:rPr lang="en-US" smtClean="0"/>
              <a:pPr/>
              <a:t>6/25/2012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1F3E42D-FD82-4F61-8CF6-E6BF886352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2AC13-06FF-45A3-9F75-58765D3919C1}"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2AC13-06FF-45A3-9F75-58765D3919C1}" type="datetimeFigureOut">
              <a:rPr lang="en-US" smtClean="0"/>
              <a:pPr/>
              <a:t>6/25/2012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1F3E42D-FD82-4F61-8CF6-E6BF886352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2A2AC13-06FF-45A3-9F75-58765D3919C1}" type="datetimeFigureOut">
              <a:rPr lang="en-US" smtClean="0"/>
              <a:pPr/>
              <a:t>6/25/2012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1F3E42D-FD82-4F61-8CF6-E6BF886352F8}"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A2AC13-06FF-45A3-9F75-58765D3919C1}" type="datetimeFigureOut">
              <a:rPr lang="en-US" smtClean="0"/>
              <a:pPr/>
              <a:t>6/25/2012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A2AC13-06FF-45A3-9F75-58765D3919C1}" type="datetimeFigureOut">
              <a:rPr lang="en-US" smtClean="0"/>
              <a:pPr/>
              <a:t>6/25/2012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1F3E42D-FD82-4F61-8CF6-E6BF886352F8}"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2A2AC13-06FF-45A3-9F75-58765D3919C1}" type="datetimeFigureOut">
              <a:rPr lang="en-US" smtClean="0"/>
              <a:pPr/>
              <a:t>6/25/2012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2A2AC13-06FF-45A3-9F75-58765D3919C1}" type="datetimeFigureOut">
              <a:rPr lang="en-US" smtClean="0"/>
              <a:pPr/>
              <a:t>6/25/2012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A2AC13-06FF-45A3-9F75-58765D3919C1}" type="datetimeFigureOut">
              <a:rPr lang="en-US" smtClean="0"/>
              <a:pPr/>
              <a:t>6/25/2012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1F3E42D-FD82-4F61-8CF6-E6BF886352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2A2AC13-06FF-45A3-9F75-58765D3919C1}" type="datetimeFigureOut">
              <a:rPr lang="en-US" smtClean="0"/>
              <a:pPr/>
              <a:t>6/25/2012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1F3E42D-FD82-4F61-8CF6-E6BF886352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2A2AC13-06FF-45A3-9F75-58765D3919C1}" type="datetimeFigureOut">
              <a:rPr lang="en-US" smtClean="0"/>
              <a:pPr/>
              <a:t>6/25/2012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1F3E42D-FD82-4F61-8CF6-E6BF886352F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2A2AC13-06FF-45A3-9F75-58765D3919C1}" type="datetimeFigureOut">
              <a:rPr lang="en-US" smtClean="0"/>
              <a:pPr/>
              <a:t>6/25/2012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1F3E42D-FD82-4F61-8CF6-E6BF886352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png"/><Relationship Id="rId7" Type="http://schemas.openxmlformats.org/officeDocument/2006/relationships/diagramColors" Target="../diagrams/colors1.xml"/><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PRESVEDČOVANIE</a:t>
            </a:r>
            <a:br>
              <a:rPr lang="cs-CZ" dirty="0" smtClean="0"/>
            </a:br>
            <a:r>
              <a:rPr lang="cs-CZ" dirty="0" smtClean="0"/>
              <a:t>V NAŠEJ SPOLOČNOSTI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458200" cy="1252728"/>
          </a:xfrm>
        </p:spPr>
        <p:txBody>
          <a:bodyPr>
            <a:noAutofit/>
          </a:bodyPr>
          <a:lstStyle/>
          <a:p>
            <a:r>
              <a:rPr lang="cs-CZ" sz="3800" dirty="0" smtClean="0"/>
              <a:t>Politická </a:t>
            </a:r>
            <a:r>
              <a:rPr lang="cs-CZ" sz="3800" dirty="0" err="1" smtClean="0"/>
              <a:t>komunikácia</a:t>
            </a:r>
            <a:r>
              <a:rPr lang="cs-CZ" sz="3800" dirty="0" smtClean="0"/>
              <a:t> a </a:t>
            </a:r>
            <a:r>
              <a:rPr lang="cs-CZ" sz="3800" dirty="0" err="1" smtClean="0"/>
              <a:t>presvedčovanie</a:t>
            </a:r>
            <a:endParaRPr lang="en-US" sz="3800" dirty="0"/>
          </a:p>
        </p:txBody>
      </p:sp>
      <p:sp>
        <p:nvSpPr>
          <p:cNvPr id="3" name="Content Placeholder 2"/>
          <p:cNvSpPr>
            <a:spLocks noGrp="1"/>
          </p:cNvSpPr>
          <p:nvPr>
            <p:ph idx="1"/>
          </p:nvPr>
        </p:nvSpPr>
        <p:spPr/>
        <p:txBody>
          <a:bodyPr/>
          <a:lstStyle/>
          <a:p>
            <a:r>
              <a:rPr lang="cs-CZ" dirty="0" smtClean="0"/>
              <a:t>Politická </a:t>
            </a:r>
            <a:r>
              <a:rPr lang="cs-CZ" dirty="0" err="1" smtClean="0"/>
              <a:t>komunikácia</a:t>
            </a:r>
            <a:r>
              <a:rPr lang="cs-CZ" dirty="0" smtClean="0"/>
              <a:t> je </a:t>
            </a:r>
            <a:r>
              <a:rPr lang="cs-CZ" dirty="0" err="1" smtClean="0"/>
              <a:t>extrémne</a:t>
            </a:r>
            <a:r>
              <a:rPr lang="cs-CZ" dirty="0" smtClean="0"/>
              <a:t> závislá na </a:t>
            </a:r>
            <a:r>
              <a:rPr lang="cs-CZ" dirty="0" err="1" smtClean="0"/>
              <a:t>kultúrnom</a:t>
            </a:r>
            <a:r>
              <a:rPr lang="cs-CZ" dirty="0" smtClean="0"/>
              <a:t> kontexte</a:t>
            </a:r>
            <a:endParaRPr lang="en-US" b="1" dirty="0" smtClean="0"/>
          </a:p>
          <a:p>
            <a:endParaRPr lang="en-US" b="1" dirty="0"/>
          </a:p>
        </p:txBody>
      </p:sp>
      <p:pic>
        <p:nvPicPr>
          <p:cNvPr id="4" name="Picture 3" descr="debate.jpg"/>
          <p:cNvPicPr>
            <a:picLocks noChangeAspect="1"/>
          </p:cNvPicPr>
          <p:nvPr/>
        </p:nvPicPr>
        <p:blipFill>
          <a:blip r:embed="rId2" cstate="print"/>
          <a:stretch>
            <a:fillRect/>
          </a:stretch>
        </p:blipFill>
        <p:spPr>
          <a:xfrm>
            <a:off x="228600" y="4572000"/>
            <a:ext cx="3957637" cy="2086398"/>
          </a:xfrm>
          <a:prstGeom prst="rect">
            <a:avLst/>
          </a:prstGeom>
        </p:spPr>
      </p:pic>
      <p:pic>
        <p:nvPicPr>
          <p:cNvPr id="5" name="Picture 4" descr="otazky vm logo.jpg"/>
          <p:cNvPicPr>
            <a:picLocks noChangeAspect="1"/>
          </p:cNvPicPr>
          <p:nvPr/>
        </p:nvPicPr>
        <p:blipFill>
          <a:blip r:embed="rId3" cstate="print"/>
          <a:stretch>
            <a:fillRect/>
          </a:stretch>
        </p:blipFill>
        <p:spPr>
          <a:xfrm>
            <a:off x="5867400" y="4876800"/>
            <a:ext cx="3067050" cy="1755239"/>
          </a:xfrm>
          <a:prstGeom prst="rect">
            <a:avLst/>
          </a:prstGeom>
        </p:spPr>
      </p:pic>
      <p:pic>
        <p:nvPicPr>
          <p:cNvPr id="6" name="Picture 5" descr="kim cong il.jpg"/>
          <p:cNvPicPr>
            <a:picLocks noChangeAspect="1"/>
          </p:cNvPicPr>
          <p:nvPr/>
        </p:nvPicPr>
        <p:blipFill>
          <a:blip r:embed="rId4" cstate="print"/>
          <a:stretch>
            <a:fillRect/>
          </a:stretch>
        </p:blipFill>
        <p:spPr>
          <a:xfrm>
            <a:off x="3505200" y="4343400"/>
            <a:ext cx="2619375" cy="1743075"/>
          </a:xfrm>
          <a:prstGeom prst="rect">
            <a:avLst/>
          </a:prstGeom>
        </p:spPr>
      </p:pic>
      <p:pic>
        <p:nvPicPr>
          <p:cNvPr id="7" name="Picture 6" descr="bilboard.JPG"/>
          <p:cNvPicPr>
            <a:picLocks noChangeAspect="1"/>
          </p:cNvPicPr>
          <p:nvPr/>
        </p:nvPicPr>
        <p:blipFill>
          <a:blip r:embed="rId5" cstate="print"/>
          <a:stretch>
            <a:fillRect/>
          </a:stretch>
        </p:blipFill>
        <p:spPr>
          <a:xfrm>
            <a:off x="228600" y="2889673"/>
            <a:ext cx="6553200" cy="3968327"/>
          </a:xfrm>
          <a:prstGeom prst="rect">
            <a:avLst/>
          </a:prstGeom>
        </p:spPr>
      </p:pic>
      <p:pic>
        <p:nvPicPr>
          <p:cNvPr id="8" name="Picture 7" descr="starosta quimby.jpg"/>
          <p:cNvPicPr>
            <a:picLocks noChangeAspect="1"/>
          </p:cNvPicPr>
          <p:nvPr/>
        </p:nvPicPr>
        <p:blipFill>
          <a:blip r:embed="rId6" cstate="print"/>
          <a:stretch>
            <a:fillRect/>
          </a:stretch>
        </p:blipFill>
        <p:spPr>
          <a:xfrm>
            <a:off x="6781800" y="2896987"/>
            <a:ext cx="2362200" cy="3736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sz="5300" dirty="0" smtClean="0"/>
              <a:t>Politická </a:t>
            </a:r>
            <a:r>
              <a:rPr lang="cs-CZ" sz="5300" dirty="0" err="1" smtClean="0"/>
              <a:t>komunikácia</a:t>
            </a:r>
            <a:r>
              <a:rPr lang="cs-CZ" sz="5300" dirty="0" smtClean="0"/>
              <a:t> a </a:t>
            </a:r>
            <a:r>
              <a:rPr lang="cs-CZ" sz="5300" dirty="0" err="1" smtClean="0"/>
              <a:t>technológie</a:t>
            </a:r>
            <a:endParaRPr lang="en-US" dirty="0"/>
          </a:p>
        </p:txBody>
      </p:sp>
      <p:sp>
        <p:nvSpPr>
          <p:cNvPr id="4" name="Content Placeholder 3"/>
          <p:cNvSpPr>
            <a:spLocks noGrp="1"/>
          </p:cNvSpPr>
          <p:nvPr>
            <p:ph idx="1"/>
          </p:nvPr>
        </p:nvSpPr>
        <p:spPr/>
        <p:txBody>
          <a:bodyPr/>
          <a:lstStyle/>
          <a:p>
            <a:r>
              <a:rPr lang="en-US" dirty="0" smtClean="0"/>
              <a:t>Franklin D. Roosevelt </a:t>
            </a:r>
            <a:r>
              <a:rPr lang="cs-CZ" dirty="0" smtClean="0"/>
              <a:t>a jeho</a:t>
            </a:r>
            <a:r>
              <a:rPr lang="en-US" dirty="0" smtClean="0"/>
              <a:t> </a:t>
            </a:r>
            <a:r>
              <a:rPr lang="en-US" i="1" dirty="0" smtClean="0"/>
              <a:t>Fireside chats </a:t>
            </a:r>
            <a:r>
              <a:rPr lang="en-US" dirty="0" smtClean="0"/>
              <a:t>(1933 - 1944)</a:t>
            </a:r>
            <a:endParaRPr lang="en-US" dirty="0"/>
          </a:p>
        </p:txBody>
      </p:sp>
      <p:pic>
        <p:nvPicPr>
          <p:cNvPr id="6" name="Picture 5" descr="fireside chats family.JPG"/>
          <p:cNvPicPr>
            <a:picLocks noChangeAspect="1"/>
          </p:cNvPicPr>
          <p:nvPr/>
        </p:nvPicPr>
        <p:blipFill>
          <a:blip r:embed="rId2" cstate="print"/>
          <a:stretch>
            <a:fillRect/>
          </a:stretch>
        </p:blipFill>
        <p:spPr>
          <a:xfrm>
            <a:off x="4572000" y="3200400"/>
            <a:ext cx="4291838" cy="3377184"/>
          </a:xfrm>
          <a:prstGeom prst="rect">
            <a:avLst/>
          </a:prstGeom>
        </p:spPr>
      </p:pic>
      <p:pic>
        <p:nvPicPr>
          <p:cNvPr id="7" name="Picture 6" descr="fireside chats roosevelet.jpg"/>
          <p:cNvPicPr>
            <a:picLocks noChangeAspect="1"/>
          </p:cNvPicPr>
          <p:nvPr/>
        </p:nvPicPr>
        <p:blipFill>
          <a:blip r:embed="rId3" cstate="print"/>
          <a:stretch>
            <a:fillRect/>
          </a:stretch>
        </p:blipFill>
        <p:spPr>
          <a:xfrm>
            <a:off x="381000" y="3200400"/>
            <a:ext cx="3886200" cy="338099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lcom facebook.jpg"/>
          <p:cNvPicPr>
            <a:picLocks noGrp="1" noChangeAspect="1"/>
          </p:cNvPicPr>
          <p:nvPr>
            <p:ph idx="1"/>
          </p:nvPr>
        </p:nvPicPr>
        <p:blipFill>
          <a:blip r:embed="rId2" cstate="print"/>
          <a:stretch>
            <a:fillRect/>
          </a:stretch>
        </p:blipFill>
        <p:spPr>
          <a:xfrm>
            <a:off x="914400" y="1563196"/>
            <a:ext cx="6934200" cy="5294804"/>
          </a:xfrm>
        </p:spPr>
      </p:pic>
      <p:sp>
        <p:nvSpPr>
          <p:cNvPr id="7" name="Title 1"/>
          <p:cNvSpPr>
            <a:spLocks noGrp="1"/>
          </p:cNvSpPr>
          <p:nvPr>
            <p:ph type="title"/>
          </p:nvPr>
        </p:nvSpPr>
        <p:spPr>
          <a:xfrm>
            <a:off x="457200" y="155448"/>
            <a:ext cx="8229600" cy="1252728"/>
          </a:xfrm>
        </p:spPr>
        <p:txBody>
          <a:bodyPr>
            <a:normAutofit fontScale="90000"/>
          </a:bodyPr>
          <a:lstStyle/>
          <a:p>
            <a:r>
              <a:rPr lang="cs-CZ" sz="5300" dirty="0" smtClean="0"/>
              <a:t>Politická </a:t>
            </a:r>
            <a:r>
              <a:rPr lang="cs-CZ" sz="5300" dirty="0" err="1" smtClean="0"/>
              <a:t>komunikácia</a:t>
            </a:r>
            <a:r>
              <a:rPr lang="cs-CZ" sz="5300" dirty="0" smtClean="0"/>
              <a:t> a </a:t>
            </a:r>
            <a:r>
              <a:rPr lang="cs-CZ" sz="5300" dirty="0" err="1" smtClean="0"/>
              <a:t>technológie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olcom obama.jpg"/>
          <p:cNvPicPr>
            <a:picLocks noGrp="1" noChangeAspect="1"/>
          </p:cNvPicPr>
          <p:nvPr>
            <p:ph idx="1"/>
          </p:nvPr>
        </p:nvPicPr>
        <p:blipFill>
          <a:blip r:embed="rId2" cstate="print"/>
          <a:stretch>
            <a:fillRect/>
          </a:stretch>
        </p:blipFill>
        <p:spPr>
          <a:xfrm>
            <a:off x="381000" y="1828801"/>
            <a:ext cx="8577360" cy="5029200"/>
          </a:xfrm>
        </p:spPr>
      </p:pic>
      <p:sp>
        <p:nvSpPr>
          <p:cNvPr id="6" name="Title 1"/>
          <p:cNvSpPr>
            <a:spLocks noGrp="1"/>
          </p:cNvSpPr>
          <p:nvPr>
            <p:ph type="title"/>
          </p:nvPr>
        </p:nvSpPr>
        <p:spPr>
          <a:xfrm>
            <a:off x="457200" y="155448"/>
            <a:ext cx="8229600" cy="1252728"/>
          </a:xfrm>
        </p:spPr>
        <p:txBody>
          <a:bodyPr>
            <a:normAutofit fontScale="90000"/>
          </a:bodyPr>
          <a:lstStyle/>
          <a:p>
            <a:r>
              <a:rPr lang="cs-CZ" sz="5300" dirty="0" smtClean="0"/>
              <a:t>Politická </a:t>
            </a:r>
            <a:r>
              <a:rPr lang="cs-CZ" sz="5300" dirty="0" err="1" smtClean="0"/>
              <a:t>komunikácia</a:t>
            </a:r>
            <a:r>
              <a:rPr lang="cs-CZ" sz="5300" dirty="0" smtClean="0"/>
              <a:t> a </a:t>
            </a:r>
            <a:r>
              <a:rPr lang="cs-CZ" sz="5300" dirty="0" err="1" smtClean="0"/>
              <a:t>technológie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olcom obama long commercial.jpg"/>
          <p:cNvPicPr>
            <a:picLocks noGrp="1" noChangeAspect="1"/>
          </p:cNvPicPr>
          <p:nvPr>
            <p:ph idx="1"/>
          </p:nvPr>
        </p:nvPicPr>
        <p:blipFill>
          <a:blip r:embed="rId2" cstate="print"/>
          <a:stretch>
            <a:fillRect/>
          </a:stretch>
        </p:blipFill>
        <p:spPr>
          <a:xfrm>
            <a:off x="457200" y="1676400"/>
            <a:ext cx="8293925" cy="5181600"/>
          </a:xfrm>
        </p:spPr>
      </p:pic>
      <p:sp>
        <p:nvSpPr>
          <p:cNvPr id="5" name="Title 1"/>
          <p:cNvSpPr>
            <a:spLocks noGrp="1"/>
          </p:cNvSpPr>
          <p:nvPr>
            <p:ph type="title"/>
          </p:nvPr>
        </p:nvSpPr>
        <p:spPr>
          <a:xfrm>
            <a:off x="457200" y="155448"/>
            <a:ext cx="8229600" cy="1252728"/>
          </a:xfrm>
        </p:spPr>
        <p:txBody>
          <a:bodyPr>
            <a:normAutofit fontScale="90000"/>
          </a:bodyPr>
          <a:lstStyle/>
          <a:p>
            <a:r>
              <a:rPr lang="cs-CZ" sz="5300" dirty="0" smtClean="0"/>
              <a:t>Politická </a:t>
            </a:r>
            <a:r>
              <a:rPr lang="cs-CZ" sz="5300" dirty="0" err="1" smtClean="0"/>
              <a:t>komunikácia</a:t>
            </a:r>
            <a:r>
              <a:rPr lang="cs-CZ" sz="5300" dirty="0" smtClean="0"/>
              <a:t> a </a:t>
            </a:r>
            <a:r>
              <a:rPr lang="cs-CZ" sz="5300" dirty="0" err="1" smtClean="0"/>
              <a:t>technológie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Politická </a:t>
            </a:r>
            <a:r>
              <a:rPr lang="cs-CZ" dirty="0" err="1" smtClean="0"/>
              <a:t>komunikácia</a:t>
            </a:r>
            <a:r>
              <a:rPr lang="en-US" dirty="0" smtClean="0"/>
              <a:t/>
            </a:r>
            <a:br>
              <a:rPr lang="en-US" dirty="0" smtClean="0"/>
            </a:br>
            <a:r>
              <a:rPr lang="en-US" dirty="0" smtClean="0"/>
              <a:t>			</a:t>
            </a:r>
            <a:r>
              <a:rPr lang="cs-CZ" dirty="0" err="1" smtClean="0"/>
              <a:t>Štýly</a:t>
            </a:r>
            <a:r>
              <a:rPr lang="cs-CZ" dirty="0" smtClean="0"/>
              <a:t> a </a:t>
            </a:r>
            <a:r>
              <a:rPr lang="cs-CZ" dirty="0" err="1" smtClean="0"/>
              <a:t>stratégie</a:t>
            </a:r>
            <a:endParaRPr lang="en-US" dirty="0"/>
          </a:p>
        </p:txBody>
      </p:sp>
      <p:sp>
        <p:nvSpPr>
          <p:cNvPr id="3" name="Content Placeholder 2"/>
          <p:cNvSpPr>
            <a:spLocks noGrp="1"/>
          </p:cNvSpPr>
          <p:nvPr>
            <p:ph idx="1"/>
          </p:nvPr>
        </p:nvSpPr>
        <p:spPr>
          <a:xfrm>
            <a:off x="381000" y="1600200"/>
            <a:ext cx="8229600" cy="3429000"/>
          </a:xfrm>
        </p:spPr>
        <p:txBody>
          <a:bodyPr>
            <a:normAutofit fontScale="85000" lnSpcReduction="20000"/>
          </a:bodyPr>
          <a:lstStyle/>
          <a:p>
            <a:r>
              <a:rPr lang="en-US" b="1" dirty="0" smtClean="0"/>
              <a:t>Incumbency Style</a:t>
            </a:r>
            <a:endParaRPr lang="en-US" dirty="0" smtClean="0"/>
          </a:p>
          <a:p>
            <a:pPr lvl="1">
              <a:buClr>
                <a:schemeClr val="accent1"/>
              </a:buClr>
            </a:pPr>
            <a:r>
              <a:rPr lang="en-US" b="1" dirty="0" smtClean="0"/>
              <a:t>Symbolic Trapping of the Office</a:t>
            </a:r>
            <a:endParaRPr lang="en-US" dirty="0" smtClean="0"/>
          </a:p>
          <a:p>
            <a:pPr lvl="1">
              <a:buClr>
                <a:schemeClr val="accent1"/>
              </a:buClr>
              <a:buNone/>
            </a:pPr>
            <a:r>
              <a:rPr lang="en-US" dirty="0" smtClean="0"/>
              <a:t>	(legitimacy, competency, charisma of the office)</a:t>
            </a:r>
          </a:p>
          <a:p>
            <a:pPr lvl="1">
              <a:buClr>
                <a:schemeClr val="accent1"/>
              </a:buClr>
            </a:pPr>
            <a:r>
              <a:rPr lang="en-US" b="1" dirty="0" smtClean="0"/>
              <a:t>Creating </a:t>
            </a:r>
            <a:r>
              <a:rPr lang="en-US" b="1" dirty="0" err="1" smtClean="0"/>
              <a:t>pseudoevents</a:t>
            </a:r>
            <a:r>
              <a:rPr lang="en-US" b="1" dirty="0" smtClean="0"/>
              <a:t> to attract and control media attention</a:t>
            </a:r>
          </a:p>
          <a:p>
            <a:pPr lvl="1">
              <a:buClr>
                <a:schemeClr val="accent1"/>
              </a:buClr>
            </a:pPr>
            <a:r>
              <a:rPr lang="en-US" b="1" dirty="0" smtClean="0"/>
              <a:t>Consulting or negotiating with world leaders</a:t>
            </a:r>
          </a:p>
          <a:p>
            <a:pPr lvl="1">
              <a:buClr>
                <a:schemeClr val="accent1"/>
              </a:buClr>
            </a:pPr>
            <a:r>
              <a:rPr lang="en-US" b="1" dirty="0" smtClean="0"/>
              <a:t>Manipulating the economy or other important domestic issues</a:t>
            </a:r>
          </a:p>
          <a:p>
            <a:pPr lvl="1">
              <a:buClr>
                <a:schemeClr val="accent1"/>
              </a:buClr>
            </a:pPr>
            <a:r>
              <a:rPr lang="en-US" b="1" dirty="0" smtClean="0"/>
              <a:t>Endorsements by party and other important leaders</a:t>
            </a:r>
          </a:p>
          <a:p>
            <a:pPr lvl="1"/>
            <a:endParaRPr lang="en-US" b="1" dirty="0" smtClean="0"/>
          </a:p>
          <a:p>
            <a:pPr lvl="1">
              <a:buNone/>
            </a:pPr>
            <a:endParaRPr lang="en-US" dirty="0"/>
          </a:p>
        </p:txBody>
      </p:sp>
      <p:sp>
        <p:nvSpPr>
          <p:cNvPr id="4" name="TextBox 3"/>
          <p:cNvSpPr txBox="1"/>
          <p:nvPr/>
        </p:nvSpPr>
        <p:spPr>
          <a:xfrm>
            <a:off x="304800" y="4949785"/>
            <a:ext cx="8458200" cy="1631216"/>
          </a:xfrm>
          <a:prstGeom prst="rect">
            <a:avLst/>
          </a:prstGeom>
          <a:noFill/>
          <a:ln w="25400">
            <a:solidFill>
              <a:schemeClr val="accent1"/>
            </a:solidFill>
          </a:ln>
        </p:spPr>
        <p:txBody>
          <a:bodyPr wrap="square" rtlCol="0">
            <a:spAutoFit/>
          </a:bodyPr>
          <a:lstStyle/>
          <a:p>
            <a:r>
              <a:rPr lang="en-US" sz="2000" b="1" dirty="0" smtClean="0"/>
              <a:t>DISADVANTAGES of Running as Incumbent:</a:t>
            </a:r>
          </a:p>
          <a:p>
            <a:pPr lvl="0"/>
            <a:r>
              <a:rPr lang="en-US" sz="2000" dirty="0" smtClean="0"/>
              <a:t>Run on own record</a:t>
            </a:r>
          </a:p>
          <a:p>
            <a:pPr lvl="0"/>
            <a:r>
              <a:rPr lang="en-US" sz="2000" dirty="0" smtClean="0"/>
              <a:t>Public may blame them for all problems</a:t>
            </a:r>
          </a:p>
          <a:p>
            <a:pPr lvl="0"/>
            <a:r>
              <a:rPr lang="en-US" sz="2000" dirty="0" smtClean="0"/>
              <a:t>Besides campaigning they have to do the job they’ve been elected for</a:t>
            </a:r>
          </a:p>
          <a:p>
            <a:pPr lvl="0"/>
            <a:r>
              <a:rPr lang="en-US" sz="2000" dirty="0" smtClean="0"/>
              <a:t>There are much bigger expectations from them than from opponents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communication</a:t>
            </a:r>
            <a:br>
              <a:rPr lang="en-US" dirty="0" smtClean="0"/>
            </a:br>
            <a:r>
              <a:rPr lang="en-US" dirty="0" smtClean="0"/>
              <a:t>			Styles and strategies</a:t>
            </a:r>
            <a:endParaRPr lang="en-US" dirty="0"/>
          </a:p>
        </p:txBody>
      </p:sp>
      <p:sp>
        <p:nvSpPr>
          <p:cNvPr id="3" name="Content Placeholder 2"/>
          <p:cNvSpPr>
            <a:spLocks noGrp="1"/>
          </p:cNvSpPr>
          <p:nvPr>
            <p:ph idx="1"/>
          </p:nvPr>
        </p:nvSpPr>
        <p:spPr/>
        <p:txBody>
          <a:bodyPr/>
          <a:lstStyle/>
          <a:p>
            <a:pPr marL="438912" lvl="1" indent="-320040">
              <a:spcBef>
                <a:spcPts val="0"/>
              </a:spcBef>
              <a:buClr>
                <a:schemeClr val="accent1"/>
              </a:buClr>
              <a:buSzPct val="80000"/>
              <a:buFont typeface="Wingdings 2"/>
              <a:buChar char=""/>
            </a:pPr>
            <a:r>
              <a:rPr lang="en-US" b="1" dirty="0" smtClean="0"/>
              <a:t>Challenger style:</a:t>
            </a:r>
          </a:p>
          <a:p>
            <a:pPr marL="704088" lvl="2" indent="-320040">
              <a:spcBef>
                <a:spcPts val="0"/>
              </a:spcBef>
              <a:buClr>
                <a:schemeClr val="accent1"/>
              </a:buClr>
              <a:buSzPct val="80000"/>
              <a:buFont typeface="Wingdings 2"/>
              <a:buChar char=""/>
            </a:pPr>
            <a:r>
              <a:rPr lang="en-US" b="1" dirty="0" smtClean="0"/>
              <a:t>Attacking the record of opponents</a:t>
            </a:r>
          </a:p>
          <a:p>
            <a:pPr marL="704088" lvl="2" indent="-320040">
              <a:spcBef>
                <a:spcPts val="0"/>
              </a:spcBef>
              <a:buClr>
                <a:schemeClr val="accent1"/>
              </a:buClr>
              <a:buSzPct val="80000"/>
              <a:buFont typeface="Wingdings 2"/>
              <a:buChar char=""/>
            </a:pPr>
            <a:r>
              <a:rPr lang="en-US" b="1" dirty="0" smtClean="0"/>
              <a:t>Taking the offensive position on issues</a:t>
            </a:r>
          </a:p>
          <a:p>
            <a:pPr marL="704088" lvl="2" indent="-320040">
              <a:spcBef>
                <a:spcPts val="0"/>
              </a:spcBef>
              <a:buClr>
                <a:schemeClr val="accent1"/>
              </a:buClr>
              <a:buSzPct val="80000"/>
              <a:buFont typeface="Wingdings 2"/>
              <a:buChar char=""/>
            </a:pPr>
            <a:r>
              <a:rPr lang="en-US" b="1" dirty="0" smtClean="0"/>
              <a:t>Calling for a change</a:t>
            </a:r>
          </a:p>
          <a:p>
            <a:pPr marL="704088" lvl="2" indent="-320040">
              <a:spcBef>
                <a:spcPts val="0"/>
              </a:spcBef>
              <a:buClr>
                <a:schemeClr val="accent1"/>
              </a:buClr>
              <a:buSzPct val="80000"/>
              <a:buFont typeface="Wingdings 2"/>
              <a:buChar char=""/>
            </a:pPr>
            <a:r>
              <a:rPr lang="en-US" b="1" dirty="0" smtClean="0"/>
              <a:t>Emphasizing optimism for the future</a:t>
            </a:r>
          </a:p>
          <a:p>
            <a:pPr marL="704088" lvl="2" indent="-320040">
              <a:spcBef>
                <a:spcPts val="0"/>
              </a:spcBef>
              <a:buClr>
                <a:schemeClr val="accent1"/>
              </a:buClr>
              <a:buSzPct val="80000"/>
              <a:buFont typeface="Wingdings 2"/>
              <a:buChar char=""/>
            </a:pPr>
            <a:r>
              <a:rPr lang="en-US" b="1" dirty="0" smtClean="0"/>
              <a:t>Speaking to traditional values rather than calling for value changes</a:t>
            </a:r>
          </a:p>
          <a:p>
            <a:pPr marL="438912" lvl="1" indent="-320040">
              <a:spcBef>
                <a:spcPts val="0"/>
              </a:spcBef>
              <a:buClr>
                <a:schemeClr val="accent1"/>
              </a:buClr>
              <a:buSzPct val="80000"/>
              <a:buFont typeface="Wingdings 2"/>
              <a:buChar char=""/>
            </a:pPr>
            <a:endParaRPr lang="en-US" sz="24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D</a:t>
            </a:r>
            <a:r>
              <a:rPr lang="sk-SK" dirty="0" err="1" smtClean="0"/>
              <a:t>ôležitosť</a:t>
            </a:r>
            <a:r>
              <a:rPr lang="sk-SK" dirty="0" smtClean="0"/>
              <a:t> politickej reklamy</a:t>
            </a:r>
            <a:endParaRPr lang="en-US" dirty="0"/>
          </a:p>
        </p:txBody>
      </p:sp>
      <p:sp>
        <p:nvSpPr>
          <p:cNvPr id="3" name="Content Placeholder 2"/>
          <p:cNvSpPr>
            <a:spLocks noGrp="1"/>
          </p:cNvSpPr>
          <p:nvPr>
            <p:ph idx="1"/>
          </p:nvPr>
        </p:nvSpPr>
        <p:spPr>
          <a:xfrm>
            <a:off x="533400" y="1676400"/>
            <a:ext cx="8229600" cy="891809"/>
          </a:xfrm>
        </p:spPr>
        <p:txBody>
          <a:bodyPr/>
          <a:lstStyle/>
          <a:p>
            <a:r>
              <a:rPr lang="cs-CZ" dirty="0" smtClean="0"/>
              <a:t>KAMPAŇ MUSÍ BYŤ VIDIEŤ</a:t>
            </a:r>
            <a:r>
              <a:rPr lang="en-US" dirty="0" smtClean="0"/>
              <a:t>!!!</a:t>
            </a:r>
            <a:endParaRPr lang="en-US" dirty="0"/>
          </a:p>
        </p:txBody>
      </p:sp>
      <p:pic>
        <p:nvPicPr>
          <p:cNvPr id="4" name="Picture 3" descr="bilboard.JPG"/>
          <p:cNvPicPr>
            <a:picLocks noChangeAspect="1"/>
          </p:cNvPicPr>
          <p:nvPr/>
        </p:nvPicPr>
        <p:blipFill>
          <a:blip r:embed="rId2" cstate="print"/>
          <a:stretch>
            <a:fillRect/>
          </a:stretch>
        </p:blipFill>
        <p:spPr>
          <a:xfrm>
            <a:off x="0" y="4419600"/>
            <a:ext cx="4026716" cy="2438400"/>
          </a:xfrm>
          <a:prstGeom prst="rect">
            <a:avLst/>
          </a:prstGeom>
        </p:spPr>
      </p:pic>
      <p:pic>
        <p:nvPicPr>
          <p:cNvPr id="5" name="Picture 4" descr="kampan cssd 2.jpg"/>
          <p:cNvPicPr>
            <a:picLocks noChangeAspect="1"/>
          </p:cNvPicPr>
          <p:nvPr/>
        </p:nvPicPr>
        <p:blipFill>
          <a:blip r:embed="rId3" cstate="print"/>
          <a:stretch>
            <a:fillRect/>
          </a:stretch>
        </p:blipFill>
        <p:spPr>
          <a:xfrm>
            <a:off x="3200400" y="3276600"/>
            <a:ext cx="3629025" cy="2914650"/>
          </a:xfrm>
          <a:prstGeom prst="rect">
            <a:avLst/>
          </a:prstGeom>
        </p:spPr>
      </p:pic>
      <p:pic>
        <p:nvPicPr>
          <p:cNvPr id="6" name="Picture 5" descr="kampan cssd 3.jpg"/>
          <p:cNvPicPr>
            <a:picLocks noChangeAspect="1"/>
          </p:cNvPicPr>
          <p:nvPr/>
        </p:nvPicPr>
        <p:blipFill>
          <a:blip r:embed="rId4" cstate="print"/>
          <a:stretch>
            <a:fillRect/>
          </a:stretch>
        </p:blipFill>
        <p:spPr>
          <a:xfrm>
            <a:off x="838200" y="2590800"/>
            <a:ext cx="3286125" cy="2667000"/>
          </a:xfrm>
          <a:prstGeom prst="rect">
            <a:avLst/>
          </a:prstGeom>
        </p:spPr>
      </p:pic>
      <p:pic>
        <p:nvPicPr>
          <p:cNvPr id="7" name="Picture 6" descr="cssd kampan 1.jpg"/>
          <p:cNvPicPr>
            <a:picLocks noChangeAspect="1"/>
          </p:cNvPicPr>
          <p:nvPr/>
        </p:nvPicPr>
        <p:blipFill>
          <a:blip r:embed="rId5" cstate="print"/>
          <a:stretch>
            <a:fillRect/>
          </a:stretch>
        </p:blipFill>
        <p:spPr>
          <a:xfrm>
            <a:off x="5867400" y="2667000"/>
            <a:ext cx="3124200" cy="1738061"/>
          </a:xfrm>
          <a:prstGeom prst="rect">
            <a:avLst/>
          </a:prstGeom>
        </p:spPr>
      </p:pic>
      <p:pic>
        <p:nvPicPr>
          <p:cNvPr id="8" name="Picture 7" descr="cssd kampan 4.jpg"/>
          <p:cNvPicPr>
            <a:picLocks noChangeAspect="1"/>
          </p:cNvPicPr>
          <p:nvPr/>
        </p:nvPicPr>
        <p:blipFill>
          <a:blip r:embed="rId6" cstate="print"/>
          <a:stretch>
            <a:fillRect/>
          </a:stretch>
        </p:blipFill>
        <p:spPr>
          <a:xfrm>
            <a:off x="5943600" y="4836864"/>
            <a:ext cx="3028950" cy="2021136"/>
          </a:xfrm>
          <a:prstGeom prst="rect">
            <a:avLst/>
          </a:prstGeom>
        </p:spPr>
      </p:pic>
      <p:pic>
        <p:nvPicPr>
          <p:cNvPr id="10" name="Picture 9" descr="otazky vm zaber.jpg"/>
          <p:cNvPicPr>
            <a:picLocks noChangeAspect="1"/>
          </p:cNvPicPr>
          <p:nvPr/>
        </p:nvPicPr>
        <p:blipFill>
          <a:blip r:embed="rId7" cstate="print"/>
          <a:stretch>
            <a:fillRect/>
          </a:stretch>
        </p:blipFill>
        <p:spPr>
          <a:xfrm>
            <a:off x="838200" y="2485209"/>
            <a:ext cx="7848600" cy="4372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800" decel="100000"/>
                                        <p:tgtEl>
                                          <p:spTgt spid="6"/>
                                        </p:tgtEl>
                                      </p:cBhvr>
                                    </p:animEffect>
                                    <p:anim calcmode="lin" valueType="num">
                                      <p:cBhvr>
                                        <p:cTn id="32" dur="800" decel="100000" fill="hold"/>
                                        <p:tgtEl>
                                          <p:spTgt spid="6"/>
                                        </p:tgtEl>
                                        <p:attrNameLst>
                                          <p:attrName>style.rotation</p:attrName>
                                        </p:attrNameLst>
                                      </p:cBhvr>
                                      <p:tavLst>
                                        <p:tav tm="0">
                                          <p:val>
                                            <p:fltVal val="-90"/>
                                          </p:val>
                                        </p:tav>
                                        <p:tav tm="100000">
                                          <p:val>
                                            <p:fltVal val="0"/>
                                          </p:val>
                                        </p:tav>
                                      </p:tavLst>
                                    </p:anim>
                                    <p:anim calcmode="lin" valueType="num">
                                      <p:cBhvr>
                                        <p:cTn id="33" dur="800" decel="100000" fill="hold"/>
                                        <p:tgtEl>
                                          <p:spTgt spid="6"/>
                                        </p:tgtEl>
                                        <p:attrNameLst>
                                          <p:attrName>ppt_x</p:attrName>
                                        </p:attrNameLst>
                                      </p:cBhvr>
                                      <p:tavLst>
                                        <p:tav tm="0">
                                          <p:val>
                                            <p:strVal val="#ppt_x+0.4"/>
                                          </p:val>
                                        </p:tav>
                                        <p:tav tm="100000">
                                          <p:val>
                                            <p:strVal val="#ppt_x-0.05"/>
                                          </p:val>
                                        </p:tav>
                                      </p:tavLst>
                                    </p:anim>
                                    <p:anim calcmode="lin" valueType="num">
                                      <p:cBhvr>
                                        <p:cTn id="34" dur="800" decel="100000" fill="hold"/>
                                        <p:tgtEl>
                                          <p:spTgt spid="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ppt_x</p:attrName>
                                        </p:attrNameLst>
                                      </p:cBhvr>
                                      <p:tavLst>
                                        <p:tav tm="0">
                                          <p:val>
                                            <p:strVal val="#ppt_x-.2"/>
                                          </p:val>
                                        </p:tav>
                                        <p:tav tm="100000">
                                          <p:val>
                                            <p:strVal val="#ppt_x"/>
                                          </p:val>
                                        </p:tav>
                                      </p:tavLst>
                                    </p:anim>
                                    <p:anim calcmode="lin" valueType="num">
                                      <p:cBhvr>
                                        <p:cTn id="5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1752600"/>
            <a:ext cx="5105400" cy="3046988"/>
          </a:xfrm>
          <a:prstGeom prst="rect">
            <a:avLst/>
          </a:prstGeom>
          <a:solidFill>
            <a:schemeClr val="bg1"/>
          </a:solidFill>
        </p:spPr>
        <p:txBody>
          <a:bodyPr wrap="square" rtlCol="0">
            <a:spAutoFit/>
          </a:bodyPr>
          <a:lstStyle/>
          <a:p>
            <a:pPr algn="ctr"/>
            <a:r>
              <a:rPr lang="sk-SK" sz="2400" dirty="0" smtClean="0"/>
              <a:t>Politické strany participujúce v  OVM</a:t>
            </a:r>
          </a:p>
          <a:p>
            <a:endParaRPr lang="sk-SK" sz="2400" dirty="0" smtClean="0"/>
          </a:p>
          <a:p>
            <a:endParaRPr lang="sk-SK" sz="2400" dirty="0" smtClean="0"/>
          </a:p>
          <a:p>
            <a:endParaRPr lang="sk-SK" sz="2400" dirty="0" smtClean="0"/>
          </a:p>
          <a:p>
            <a:endParaRPr lang="sk-SK" sz="2400" dirty="0" smtClean="0"/>
          </a:p>
          <a:p>
            <a:endParaRPr lang="sk-SK" sz="2400" dirty="0" smtClean="0"/>
          </a:p>
          <a:p>
            <a:endParaRPr lang="sk-SK" sz="2400" dirty="0" smtClean="0"/>
          </a:p>
          <a:p>
            <a:endParaRPr lang="sk-SK" sz="2400" dirty="0" smtClean="0"/>
          </a:p>
        </p:txBody>
      </p:sp>
      <p:sp>
        <p:nvSpPr>
          <p:cNvPr id="2" name="Title 1"/>
          <p:cNvSpPr>
            <a:spLocks noGrp="1"/>
          </p:cNvSpPr>
          <p:nvPr>
            <p:ph type="title"/>
          </p:nvPr>
        </p:nvSpPr>
        <p:spPr/>
        <p:txBody>
          <a:bodyPr>
            <a:normAutofit/>
          </a:bodyPr>
          <a:lstStyle/>
          <a:p>
            <a:r>
              <a:rPr lang="cs-CZ" dirty="0" smtClean="0"/>
              <a:t>D</a:t>
            </a:r>
            <a:r>
              <a:rPr lang="sk-SK" dirty="0" err="1" smtClean="0"/>
              <a:t>ôležitosť</a:t>
            </a:r>
            <a:r>
              <a:rPr lang="sk-SK" dirty="0" smtClean="0"/>
              <a:t> politickej reklamy</a:t>
            </a:r>
            <a:endParaRPr lang="en-US" dirty="0"/>
          </a:p>
        </p:txBody>
      </p:sp>
      <p:pic>
        <p:nvPicPr>
          <p:cNvPr id="6" name="Picture 5" descr="snked logo.jpg"/>
          <p:cNvPicPr>
            <a:picLocks noChangeAspect="1"/>
          </p:cNvPicPr>
          <p:nvPr/>
        </p:nvPicPr>
        <p:blipFill>
          <a:blip r:embed="rId2" cstate="print"/>
          <a:stretch>
            <a:fillRect/>
          </a:stretch>
        </p:blipFill>
        <p:spPr>
          <a:xfrm>
            <a:off x="6248400" y="1524000"/>
            <a:ext cx="2485390" cy="1447800"/>
          </a:xfrm>
          <a:prstGeom prst="rect">
            <a:avLst/>
          </a:prstGeom>
        </p:spPr>
      </p:pic>
      <p:pic>
        <p:nvPicPr>
          <p:cNvPr id="7" name="Picture 6" descr="volby 2006 vysle.png"/>
          <p:cNvPicPr>
            <a:picLocks noChangeAspect="1"/>
          </p:cNvPicPr>
          <p:nvPr/>
        </p:nvPicPr>
        <p:blipFill>
          <a:blip r:embed="rId3" cstate="print"/>
          <a:stretch>
            <a:fillRect/>
          </a:stretch>
        </p:blipFill>
        <p:spPr>
          <a:xfrm>
            <a:off x="4419600" y="3920998"/>
            <a:ext cx="4724400" cy="2937002"/>
          </a:xfrm>
          <a:prstGeom prst="rect">
            <a:avLst/>
          </a:prstGeom>
        </p:spPr>
      </p:pic>
      <p:graphicFrame>
        <p:nvGraphicFramePr>
          <p:cNvPr id="8" name="Diagram 7"/>
          <p:cNvGraphicFramePr/>
          <p:nvPr/>
        </p:nvGraphicFramePr>
        <p:xfrm>
          <a:off x="609600" y="2362200"/>
          <a:ext cx="4114800"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otazky vm zaber.jpg"/>
          <p:cNvPicPr>
            <a:picLocks noChangeAspect="1"/>
          </p:cNvPicPr>
          <p:nvPr/>
        </p:nvPicPr>
        <p:blipFill>
          <a:blip r:embed="rId9" cstate="print"/>
          <a:stretch>
            <a:fillRect/>
          </a:stretch>
        </p:blipFill>
        <p:spPr>
          <a:xfrm>
            <a:off x="1143000" y="4724400"/>
            <a:ext cx="2895600" cy="1613263"/>
          </a:xfrm>
          <a:prstGeom prst="rect">
            <a:avLst/>
          </a:prstGeom>
        </p:spPr>
      </p:pic>
      <p:cxnSp>
        <p:nvCxnSpPr>
          <p:cNvPr id="13" name="Straight Arrow Connector 12"/>
          <p:cNvCxnSpPr/>
          <p:nvPr/>
        </p:nvCxnSpPr>
        <p:spPr>
          <a:xfrm rot="16200000" flipH="1">
            <a:off x="6591300" y="4076700"/>
            <a:ext cx="3505200" cy="685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2667000" y="2667000"/>
            <a:ext cx="5334000" cy="2362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dirty="0" smtClean="0"/>
              <a:t>O čom teda politická kampaň je?</a:t>
            </a:r>
            <a:endParaRPr lang="en-US" dirty="0"/>
          </a:p>
        </p:txBody>
      </p:sp>
      <p:sp>
        <p:nvSpPr>
          <p:cNvPr id="5" name="TextBox 4"/>
          <p:cNvSpPr txBox="1"/>
          <p:nvPr/>
        </p:nvSpPr>
        <p:spPr>
          <a:xfrm>
            <a:off x="457200" y="1981200"/>
            <a:ext cx="8305800" cy="1031051"/>
          </a:xfrm>
          <a:prstGeom prst="rect">
            <a:avLst/>
          </a:prstGeom>
          <a:solidFill>
            <a:schemeClr val="bg1">
              <a:lumMod val="95000"/>
            </a:schemeClr>
          </a:solidFill>
          <a:ln w="25400">
            <a:solidFill>
              <a:schemeClr val="tx1"/>
            </a:solidFill>
          </a:ln>
        </p:spPr>
        <p:txBody>
          <a:bodyPr wrap="square" rtlCol="0">
            <a:spAutoFit/>
          </a:bodyPr>
          <a:lstStyle/>
          <a:p>
            <a:pPr algn="ctr"/>
            <a:r>
              <a:rPr lang="sk-SK" sz="3050" dirty="0" smtClean="0"/>
              <a:t>Politická kampaň je hlavne o mobilizácii </a:t>
            </a:r>
            <a:r>
              <a:rPr lang="sk-SK" sz="3050" b="1" dirty="0" smtClean="0"/>
              <a:t>obvyklých voličov</a:t>
            </a:r>
            <a:r>
              <a:rPr lang="sk-SK" sz="3050" dirty="0" smtClean="0"/>
              <a:t> a získaní </a:t>
            </a:r>
            <a:r>
              <a:rPr lang="sk-SK" sz="3050" b="1" dirty="0" smtClean="0"/>
              <a:t>nerozhodnutých voličov.</a:t>
            </a:r>
            <a:endParaRPr lang="en-US" sz="3050" b="1" dirty="0"/>
          </a:p>
        </p:txBody>
      </p:sp>
      <p:pic>
        <p:nvPicPr>
          <p:cNvPr id="6" name="Picture 5" descr="scales.bmp"/>
          <p:cNvPicPr>
            <a:picLocks noChangeAspect="1"/>
          </p:cNvPicPr>
          <p:nvPr/>
        </p:nvPicPr>
        <p:blipFill>
          <a:blip r:embed="rId2" cstate="print"/>
          <a:stretch>
            <a:fillRect/>
          </a:stretch>
        </p:blipFill>
        <p:spPr>
          <a:xfrm>
            <a:off x="2590800" y="3776015"/>
            <a:ext cx="4076700" cy="30819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nk Gothic Lt AT" pitchFamily="2" charset="0"/>
              </a:rPr>
              <a:t>CAPTOLOGY</a:t>
            </a:r>
            <a:endParaRPr lang="en-US" dirty="0">
              <a:latin typeface="Bank Gothic Lt AT" pitchFamily="2" charset="0"/>
            </a:endParaRPr>
          </a:p>
        </p:txBody>
      </p:sp>
      <p:sp>
        <p:nvSpPr>
          <p:cNvPr id="3" name="Content Placeholder 2"/>
          <p:cNvSpPr>
            <a:spLocks noGrp="1"/>
          </p:cNvSpPr>
          <p:nvPr>
            <p:ph idx="1"/>
          </p:nvPr>
        </p:nvSpPr>
        <p:spPr>
          <a:xfrm>
            <a:off x="685800" y="1783560"/>
            <a:ext cx="8229600" cy="4572000"/>
          </a:xfrm>
        </p:spPr>
        <p:txBody>
          <a:bodyPr>
            <a:normAutofit/>
          </a:bodyPr>
          <a:lstStyle/>
          <a:p>
            <a:r>
              <a:rPr lang="en-US" sz="4000" dirty="0" smtClean="0">
                <a:latin typeface="Bank Gothic Lt AT" pitchFamily="2" charset="0"/>
              </a:rPr>
              <a:t>CAPT</a:t>
            </a:r>
            <a:r>
              <a:rPr lang="en-US" sz="2600" dirty="0" smtClean="0">
                <a:latin typeface="Bank Gothic Lt AT" pitchFamily="2" charset="0"/>
              </a:rPr>
              <a:t> (Computers as persuasive technologies)</a:t>
            </a:r>
            <a:endParaRPr lang="en-US" sz="2600" dirty="0">
              <a:latin typeface="Bank Gothic Lt AT" pitchFamily="2" charset="0"/>
            </a:endParaRPr>
          </a:p>
        </p:txBody>
      </p:sp>
      <p:pic>
        <p:nvPicPr>
          <p:cNvPr id="4" name="Picture 3" descr="captology.gif"/>
          <p:cNvPicPr>
            <a:picLocks noChangeAspect="1"/>
          </p:cNvPicPr>
          <p:nvPr/>
        </p:nvPicPr>
        <p:blipFill>
          <a:blip r:embed="rId2" cstate="print"/>
          <a:stretch>
            <a:fillRect/>
          </a:stretch>
        </p:blipFill>
        <p:spPr>
          <a:xfrm>
            <a:off x="5029200" y="3124200"/>
            <a:ext cx="3897137" cy="2659057"/>
          </a:xfrm>
          <a:prstGeom prst="rect">
            <a:avLst/>
          </a:prstGeom>
        </p:spPr>
      </p:pic>
      <p:sp>
        <p:nvSpPr>
          <p:cNvPr id="6" name="TextBox 5"/>
          <p:cNvSpPr txBox="1"/>
          <p:nvPr/>
        </p:nvSpPr>
        <p:spPr>
          <a:xfrm>
            <a:off x="457200" y="3733800"/>
            <a:ext cx="4419600" cy="1631216"/>
          </a:xfrm>
          <a:prstGeom prst="rect">
            <a:avLst/>
          </a:prstGeom>
          <a:noFill/>
          <a:ln w="50800" cmpd="dbl">
            <a:solidFill>
              <a:schemeClr val="accent1"/>
            </a:solidFill>
          </a:ln>
        </p:spPr>
        <p:txBody>
          <a:bodyPr wrap="square" rtlCol="0">
            <a:spAutoFit/>
          </a:bodyPr>
          <a:lstStyle/>
          <a:p>
            <a:pPr algn="just"/>
            <a:r>
              <a:rPr lang="cs-CZ" sz="2000" dirty="0" smtClean="0"/>
              <a:t>Dizajn, </a:t>
            </a:r>
            <a:r>
              <a:rPr lang="cs-CZ" sz="2000" dirty="0" err="1" smtClean="0"/>
              <a:t>výskum</a:t>
            </a:r>
            <a:r>
              <a:rPr lang="cs-CZ" sz="2000" dirty="0" smtClean="0"/>
              <a:t> a programová analýza </a:t>
            </a:r>
            <a:r>
              <a:rPr lang="cs-CZ" sz="2000" dirty="0" err="1" smtClean="0"/>
              <a:t>interaktívnych</a:t>
            </a:r>
            <a:r>
              <a:rPr lang="cs-CZ" sz="2000" dirty="0" smtClean="0"/>
              <a:t> počítačových </a:t>
            </a:r>
            <a:r>
              <a:rPr lang="cs-CZ" sz="2000" dirty="0" err="1" smtClean="0"/>
              <a:t>produktov</a:t>
            </a:r>
            <a:r>
              <a:rPr lang="cs-CZ" sz="2000" dirty="0" smtClean="0"/>
              <a:t> (web, </a:t>
            </a:r>
            <a:r>
              <a:rPr lang="cs-CZ" sz="2000" dirty="0" err="1" smtClean="0"/>
              <a:t>mobilné</a:t>
            </a:r>
            <a:r>
              <a:rPr lang="cs-CZ" sz="2000" dirty="0" smtClean="0"/>
              <a:t> </a:t>
            </a:r>
            <a:r>
              <a:rPr lang="cs-CZ" sz="2000" dirty="0" err="1" smtClean="0"/>
              <a:t>telefóny</a:t>
            </a:r>
            <a:r>
              <a:rPr lang="cs-CZ" sz="2000" dirty="0" smtClean="0"/>
              <a:t>, </a:t>
            </a:r>
            <a:r>
              <a:rPr lang="cs-CZ" sz="2000" dirty="0" err="1" smtClean="0"/>
              <a:t>ďalšie</a:t>
            </a:r>
            <a:r>
              <a:rPr lang="cs-CZ" sz="2000" dirty="0" smtClean="0"/>
              <a:t> </a:t>
            </a:r>
            <a:r>
              <a:rPr lang="cs-CZ" sz="2000" dirty="0" err="1" smtClean="0"/>
              <a:t>zariadenia</a:t>
            </a:r>
            <a:r>
              <a:rPr lang="cs-CZ" sz="2000" dirty="0" smtClean="0"/>
              <a:t>) </a:t>
            </a:r>
            <a:r>
              <a:rPr lang="cs-CZ" sz="2000" dirty="0" err="1" smtClean="0"/>
              <a:t>pre</a:t>
            </a:r>
            <a:r>
              <a:rPr lang="cs-CZ" sz="2000" dirty="0" smtClean="0"/>
              <a:t> účel </a:t>
            </a:r>
            <a:r>
              <a:rPr lang="cs-CZ" sz="2000" dirty="0" err="1" smtClean="0"/>
              <a:t>zmeny</a:t>
            </a:r>
            <a:r>
              <a:rPr lang="cs-CZ" sz="2000" dirty="0" smtClean="0"/>
              <a:t> </a:t>
            </a:r>
            <a:r>
              <a:rPr lang="cs-CZ" sz="2000" dirty="0" err="1" smtClean="0"/>
              <a:t>postojov</a:t>
            </a:r>
            <a:r>
              <a:rPr lang="cs-CZ" sz="2000" dirty="0" smtClean="0"/>
              <a:t> a </a:t>
            </a:r>
            <a:r>
              <a:rPr lang="cs-CZ" sz="2000" dirty="0" err="1" smtClean="0"/>
              <a:t>ľudského</a:t>
            </a:r>
            <a:r>
              <a:rPr lang="cs-CZ" sz="2000" dirty="0" smtClean="0"/>
              <a:t> </a:t>
            </a:r>
            <a:r>
              <a:rPr lang="cs-CZ" sz="2000" dirty="0" err="1" smtClean="0"/>
              <a:t>správania</a:t>
            </a:r>
            <a:r>
              <a:rPr lang="cs-CZ" sz="2000" dirty="0" smtClean="0"/>
              <a:t> </a:t>
            </a:r>
            <a:endParaRPr lang="en-US" sz="20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3600" dirty="0" err="1" smtClean="0">
                <a:latin typeface="Bank Gothic Lt AT" pitchFamily="2" charset="0"/>
              </a:rPr>
              <a:t>Súčasné</a:t>
            </a:r>
            <a:r>
              <a:rPr lang="cs-CZ" sz="3600" dirty="0" smtClean="0">
                <a:latin typeface="Bank Gothic Lt AT" pitchFamily="2" charset="0"/>
              </a:rPr>
              <a:t> projekty</a:t>
            </a:r>
            <a:endParaRPr lang="en-US" sz="3600" dirty="0">
              <a:latin typeface="Bank Gothic Lt AT" pitchFamily="2" charset="0"/>
            </a:endParaRPr>
          </a:p>
        </p:txBody>
      </p:sp>
      <p:sp>
        <p:nvSpPr>
          <p:cNvPr id="3" name="Content Placeholder 2"/>
          <p:cNvSpPr>
            <a:spLocks noGrp="1"/>
          </p:cNvSpPr>
          <p:nvPr>
            <p:ph idx="1"/>
          </p:nvPr>
        </p:nvSpPr>
        <p:spPr>
          <a:xfrm>
            <a:off x="533400" y="1600200"/>
            <a:ext cx="8305800" cy="5074440"/>
          </a:xfrm>
        </p:spPr>
        <p:txBody>
          <a:bodyPr>
            <a:normAutofit/>
          </a:bodyPr>
          <a:lstStyle/>
          <a:p>
            <a:r>
              <a:rPr lang="en-US" b="1" u="sng" dirty="0" smtClean="0">
                <a:latin typeface="Bank Gothic Lt AT" pitchFamily="2" charset="0"/>
              </a:rPr>
              <a:t>Persuasive online video </a:t>
            </a:r>
          </a:p>
          <a:p>
            <a:pPr>
              <a:buNone/>
            </a:pPr>
            <a:r>
              <a:rPr lang="en-US" sz="2400" b="1" dirty="0" smtClean="0">
                <a:latin typeface="Bank Gothic Lt AT" pitchFamily="2" charset="0"/>
              </a:rPr>
              <a:t>	</a:t>
            </a:r>
            <a:r>
              <a:rPr lang="en-US" sz="2400" dirty="0" smtClean="0">
                <a:latin typeface="Bank Gothic Lt AT" pitchFamily="2" charset="0"/>
              </a:rPr>
              <a:t>(</a:t>
            </a:r>
            <a:r>
              <a:rPr lang="en-US" sz="2400" dirty="0" err="1" smtClean="0">
                <a:latin typeface="Bank Gothic Lt AT" pitchFamily="2" charset="0"/>
              </a:rPr>
              <a:t>Youtube</a:t>
            </a:r>
            <a:r>
              <a:rPr lang="en-US" sz="2400" dirty="0" smtClean="0">
                <a:latin typeface="Bank Gothic Lt AT" pitchFamily="2" charset="0"/>
              </a:rPr>
              <a:t> – </a:t>
            </a:r>
            <a:r>
              <a:rPr lang="cs-CZ" sz="2400" dirty="0" smtClean="0">
                <a:latin typeface="Bank Gothic Lt AT" pitchFamily="2" charset="0"/>
              </a:rPr>
              <a:t>politické </a:t>
            </a:r>
            <a:r>
              <a:rPr lang="cs-CZ" sz="2400" dirty="0" err="1" smtClean="0">
                <a:latin typeface="Bank Gothic Lt AT" pitchFamily="2" charset="0"/>
              </a:rPr>
              <a:t>kampane</a:t>
            </a:r>
            <a:r>
              <a:rPr lang="cs-CZ" sz="2400" dirty="0" smtClean="0">
                <a:latin typeface="Bank Gothic Lt AT" pitchFamily="2" charset="0"/>
              </a:rPr>
              <a:t>, reklama</a:t>
            </a:r>
            <a:r>
              <a:rPr lang="en-US" sz="2400" dirty="0" smtClean="0">
                <a:latin typeface="Bank Gothic Lt AT" pitchFamily="2" charset="0"/>
              </a:rPr>
              <a:t>)</a:t>
            </a:r>
          </a:p>
          <a:p>
            <a:r>
              <a:rPr lang="en-US" b="1" u="sng" dirty="0" smtClean="0">
                <a:latin typeface="Bank Gothic Lt AT" pitchFamily="2" charset="0"/>
              </a:rPr>
              <a:t>Psychology of </a:t>
            </a:r>
            <a:r>
              <a:rPr lang="en-US" b="1" u="sng" dirty="0" err="1" smtClean="0">
                <a:latin typeface="Bank Gothic Lt AT" pitchFamily="2" charset="0"/>
              </a:rPr>
              <a:t>Facebook</a:t>
            </a:r>
            <a:endParaRPr lang="en-US" b="1" u="sng" dirty="0" smtClean="0">
              <a:latin typeface="Bank Gothic Lt AT" pitchFamily="2" charset="0"/>
            </a:endParaRPr>
          </a:p>
          <a:p>
            <a:pPr>
              <a:buNone/>
            </a:pPr>
            <a:r>
              <a:rPr lang="en-US" sz="2400" b="1" dirty="0" smtClean="0">
                <a:latin typeface="Bank Gothic Lt AT" pitchFamily="2" charset="0"/>
              </a:rPr>
              <a:t>	(</a:t>
            </a:r>
            <a:r>
              <a:rPr lang="cs-CZ" sz="2400" dirty="0" err="1" smtClean="0">
                <a:latin typeface="Bank Gothic Lt AT" pitchFamily="2" charset="0"/>
              </a:rPr>
              <a:t>ovplyvňovanie</a:t>
            </a:r>
            <a:r>
              <a:rPr lang="cs-CZ" sz="2400" dirty="0" smtClean="0">
                <a:latin typeface="Bank Gothic Lt AT" pitchFamily="2" charset="0"/>
              </a:rPr>
              <a:t> na </a:t>
            </a:r>
            <a:r>
              <a:rPr lang="cs-CZ" sz="2400" dirty="0" err="1" smtClean="0">
                <a:latin typeface="Bank Gothic Lt AT" pitchFamily="2" charset="0"/>
              </a:rPr>
              <a:t>sociálnych</a:t>
            </a:r>
            <a:r>
              <a:rPr lang="cs-CZ" sz="2400" dirty="0" smtClean="0">
                <a:latin typeface="Bank Gothic Lt AT" pitchFamily="2" charset="0"/>
              </a:rPr>
              <a:t> </a:t>
            </a:r>
            <a:r>
              <a:rPr lang="cs-CZ" sz="2400" dirty="0" err="1" smtClean="0">
                <a:latin typeface="Bank Gothic Lt AT" pitchFamily="2" charset="0"/>
              </a:rPr>
              <a:t>sieťach</a:t>
            </a:r>
            <a:r>
              <a:rPr lang="en-US" sz="2400" b="1" dirty="0" smtClean="0">
                <a:latin typeface="Bank Gothic Lt AT" pitchFamily="2" charset="0"/>
              </a:rPr>
              <a:t>)</a:t>
            </a:r>
          </a:p>
          <a:p>
            <a:r>
              <a:rPr lang="en-US" b="1" u="sng" dirty="0" smtClean="0">
                <a:latin typeface="Bank Gothic Lt AT" pitchFamily="2" charset="0"/>
              </a:rPr>
              <a:t>Peace Innovation &amp; Technology</a:t>
            </a:r>
          </a:p>
          <a:p>
            <a:pPr>
              <a:buNone/>
            </a:pPr>
            <a:r>
              <a:rPr lang="en-US" b="1" dirty="0" smtClean="0">
                <a:latin typeface="Bank Gothic Lt AT" pitchFamily="2" charset="0"/>
              </a:rPr>
              <a:t>	</a:t>
            </a:r>
            <a:r>
              <a:rPr lang="en-US" sz="2400" dirty="0" smtClean="0">
                <a:latin typeface="Bank Gothic Lt AT" pitchFamily="2" charset="0"/>
              </a:rPr>
              <a:t>(</a:t>
            </a:r>
            <a:r>
              <a:rPr lang="cs-CZ" sz="2400" dirty="0" err="1" smtClean="0">
                <a:latin typeface="Bank Gothic Lt AT" pitchFamily="2" charset="0"/>
              </a:rPr>
              <a:t>Stanfordskí</a:t>
            </a:r>
            <a:r>
              <a:rPr lang="cs-CZ" sz="2400" dirty="0" smtClean="0">
                <a:latin typeface="Bank Gothic Lt AT" pitchFamily="2" charset="0"/>
              </a:rPr>
              <a:t> </a:t>
            </a:r>
            <a:r>
              <a:rPr lang="cs-CZ" sz="2400" dirty="0" err="1" smtClean="0">
                <a:latin typeface="Bank Gothic Lt AT" pitchFamily="2" charset="0"/>
              </a:rPr>
              <a:t>výskumníci</a:t>
            </a:r>
            <a:r>
              <a:rPr lang="cs-CZ" sz="2400" dirty="0" smtClean="0">
                <a:latin typeface="Bank Gothic Lt AT" pitchFamily="2" charset="0"/>
              </a:rPr>
              <a:t> </a:t>
            </a:r>
            <a:r>
              <a:rPr lang="cs-CZ" sz="2400" dirty="0" err="1" smtClean="0">
                <a:latin typeface="Bank Gothic Lt AT" pitchFamily="2" charset="0"/>
              </a:rPr>
              <a:t>veria</a:t>
            </a:r>
            <a:r>
              <a:rPr lang="cs-CZ" sz="2400" dirty="0" smtClean="0">
                <a:latin typeface="Bank Gothic Lt AT" pitchFamily="2" charset="0"/>
              </a:rPr>
              <a:t> </a:t>
            </a:r>
            <a:r>
              <a:rPr lang="cs-CZ" sz="2400" dirty="0" err="1" smtClean="0">
                <a:latin typeface="Bank Gothic Lt AT" pitchFamily="2" charset="0"/>
              </a:rPr>
              <a:t>vo</a:t>
            </a:r>
            <a:r>
              <a:rPr lang="cs-CZ" sz="2400" dirty="0" smtClean="0">
                <a:latin typeface="Bank Gothic Lt AT" pitchFamily="2" charset="0"/>
              </a:rPr>
              <a:t> </a:t>
            </a:r>
            <a:r>
              <a:rPr lang="cs-CZ" sz="2400" dirty="0" err="1" smtClean="0">
                <a:latin typeface="Bank Gothic Lt AT" pitchFamily="2" charset="0"/>
              </a:rPr>
              <a:t>svetový</a:t>
            </a:r>
            <a:r>
              <a:rPr lang="cs-CZ" sz="2400" dirty="0" smtClean="0">
                <a:latin typeface="Bank Gothic Lt AT" pitchFamily="2" charset="0"/>
              </a:rPr>
              <a:t> </a:t>
            </a:r>
            <a:r>
              <a:rPr lang="cs-CZ" sz="2400" dirty="0" err="1" smtClean="0">
                <a:latin typeface="Bank Gothic Lt AT" pitchFamily="2" charset="0"/>
              </a:rPr>
              <a:t>mier</a:t>
            </a:r>
            <a:r>
              <a:rPr lang="cs-CZ" sz="2400" dirty="0" smtClean="0">
                <a:latin typeface="Bank Gothic Lt AT" pitchFamily="2" charset="0"/>
              </a:rPr>
              <a:t> do </a:t>
            </a:r>
            <a:r>
              <a:rPr lang="cs-CZ" sz="2400" dirty="0" err="1" smtClean="0">
                <a:latin typeface="Bank Gothic Lt AT" pitchFamily="2" charset="0"/>
              </a:rPr>
              <a:t>tridsiatich</a:t>
            </a:r>
            <a:r>
              <a:rPr lang="cs-CZ" sz="2400" dirty="0" smtClean="0">
                <a:latin typeface="Bank Gothic Lt AT" pitchFamily="2" charset="0"/>
              </a:rPr>
              <a:t> </a:t>
            </a:r>
            <a:r>
              <a:rPr lang="cs-CZ" sz="2400" dirty="0" err="1" smtClean="0">
                <a:latin typeface="Bank Gothic Lt AT" pitchFamily="2" charset="0"/>
              </a:rPr>
              <a:t>rokov</a:t>
            </a:r>
            <a:r>
              <a:rPr lang="en-US" sz="2400" dirty="0" smtClean="0">
                <a:latin typeface="Bank Gothic Lt AT" pitchFamily="2" charset="0"/>
              </a:rPr>
              <a:t>)</a:t>
            </a:r>
          </a:p>
          <a:p>
            <a:r>
              <a:rPr lang="en-US" b="1" u="sng" dirty="0" smtClean="0">
                <a:latin typeface="Bank Gothic Lt AT" pitchFamily="2" charset="0"/>
              </a:rPr>
              <a:t>Web Credibility</a:t>
            </a:r>
          </a:p>
          <a:p>
            <a:pPr>
              <a:buNone/>
            </a:pPr>
            <a:r>
              <a:rPr lang="en-US" b="1" dirty="0" smtClean="0">
                <a:latin typeface="Bank Gothic Lt AT" pitchFamily="2" charset="0"/>
              </a:rPr>
              <a:t>	</a:t>
            </a:r>
            <a:r>
              <a:rPr lang="en-US" sz="2400" dirty="0" smtClean="0">
                <a:latin typeface="Bank Gothic Lt AT" pitchFamily="2" charset="0"/>
              </a:rPr>
              <a:t>(</a:t>
            </a:r>
            <a:r>
              <a:rPr lang="cs-CZ" sz="2400" dirty="0" err="1" smtClean="0">
                <a:latin typeface="Bank Gothic Lt AT" pitchFamily="2" charset="0"/>
              </a:rPr>
              <a:t>Ako</a:t>
            </a:r>
            <a:r>
              <a:rPr lang="cs-CZ" sz="2400" dirty="0" smtClean="0">
                <a:latin typeface="Bank Gothic Lt AT" pitchFamily="2" charset="0"/>
              </a:rPr>
              <a:t> </a:t>
            </a:r>
            <a:r>
              <a:rPr lang="cs-CZ" sz="2400" dirty="0" err="1" smtClean="0">
                <a:latin typeface="Bank Gothic Lt AT" pitchFamily="2" charset="0"/>
              </a:rPr>
              <a:t>zvýšiť</a:t>
            </a:r>
            <a:r>
              <a:rPr lang="cs-CZ" sz="2400" dirty="0" smtClean="0">
                <a:latin typeface="Bank Gothic Lt AT" pitchFamily="2" charset="0"/>
              </a:rPr>
              <a:t> </a:t>
            </a:r>
            <a:r>
              <a:rPr lang="cs-CZ" sz="2400" dirty="0" err="1" smtClean="0">
                <a:latin typeface="Bank Gothic Lt AT" pitchFamily="2" charset="0"/>
              </a:rPr>
              <a:t>kredibilitu</a:t>
            </a:r>
            <a:r>
              <a:rPr lang="cs-CZ" sz="2400" dirty="0" smtClean="0">
                <a:latin typeface="Bank Gothic Lt AT" pitchFamily="2" charset="0"/>
              </a:rPr>
              <a:t> </a:t>
            </a:r>
            <a:r>
              <a:rPr lang="cs-CZ" sz="2400" dirty="0" err="1" smtClean="0">
                <a:latin typeface="Bank Gothic Lt AT" pitchFamily="2" charset="0"/>
              </a:rPr>
              <a:t>webovej</a:t>
            </a:r>
            <a:r>
              <a:rPr lang="cs-CZ" sz="2400" dirty="0" smtClean="0">
                <a:latin typeface="Bank Gothic Lt AT" pitchFamily="2" charset="0"/>
              </a:rPr>
              <a:t> </a:t>
            </a:r>
            <a:r>
              <a:rPr lang="cs-CZ" sz="2400" dirty="0" err="1" smtClean="0">
                <a:latin typeface="Bank Gothic Lt AT" pitchFamily="2" charset="0"/>
              </a:rPr>
              <a:t>prezentácie</a:t>
            </a:r>
            <a:r>
              <a:rPr lang="en-US" sz="2400" dirty="0" smtClean="0">
                <a:latin typeface="Bank Gothic Lt AT" pitchFamily="2" charset="0"/>
              </a:rPr>
              <a:t>)</a:t>
            </a:r>
            <a:endParaRPr lang="en-US" sz="2400" dirty="0">
              <a:latin typeface="Bank Gothic Lt A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acebook power.jpg"/>
          <p:cNvPicPr>
            <a:picLocks noGrp="1" noChangeAspect="1"/>
          </p:cNvPicPr>
          <p:nvPr>
            <p:ph idx="1"/>
          </p:nvPr>
        </p:nvPicPr>
        <p:blipFill>
          <a:blip r:embed="rId2" cstate="print"/>
          <a:stretch>
            <a:fillRect/>
          </a:stretch>
        </p:blipFill>
        <p:spPr>
          <a:xfrm>
            <a:off x="0" y="0"/>
            <a:ext cx="9959789"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slevomat.JPG"/>
          <p:cNvPicPr>
            <a:picLocks noGrp="1" noChangeAspect="1"/>
          </p:cNvPicPr>
          <p:nvPr>
            <p:ph idx="1"/>
          </p:nvPr>
        </p:nvPicPr>
        <p:blipFill>
          <a:blip r:embed="rId2" cstate="print"/>
          <a:stretch>
            <a:fillRect/>
          </a:stretch>
        </p:blipFill>
        <p:spPr>
          <a:xfrm>
            <a:off x="0" y="914400"/>
            <a:ext cx="9144000" cy="535884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ank Gothic Lt AT" pitchFamily="2" charset="0"/>
              </a:rPr>
              <a:t>Captology</a:t>
            </a:r>
            <a:endParaRPr lang="en-US" dirty="0">
              <a:latin typeface="Bank Gothic Lt AT" pitchFamily="2" charset="0"/>
            </a:endParaRPr>
          </a:p>
        </p:txBody>
      </p:sp>
      <p:pic>
        <p:nvPicPr>
          <p:cNvPr id="4" name="Picture 3" descr="amazon.jpg"/>
          <p:cNvPicPr>
            <a:picLocks noChangeAspect="1"/>
          </p:cNvPicPr>
          <p:nvPr/>
        </p:nvPicPr>
        <p:blipFill>
          <a:blip r:embed="rId2" cstate="print"/>
          <a:stretch>
            <a:fillRect/>
          </a:stretch>
        </p:blipFill>
        <p:spPr>
          <a:xfrm>
            <a:off x="1219200" y="1371600"/>
            <a:ext cx="6934200" cy="5160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ndel Gothic AT" pitchFamily="2" charset="0"/>
              </a:rPr>
              <a:t>NEUROMARKETING</a:t>
            </a:r>
            <a:endParaRPr lang="en-US" dirty="0">
              <a:latin typeface="Handel Gothic AT" pitchFamily="2" charset="0"/>
            </a:endParaRPr>
          </a:p>
        </p:txBody>
      </p:sp>
      <p:pic>
        <p:nvPicPr>
          <p:cNvPr id="4" name="Content Placeholder 3" descr="brain 2.jpg"/>
          <p:cNvPicPr>
            <a:picLocks noGrp="1" noChangeAspect="1"/>
          </p:cNvPicPr>
          <p:nvPr>
            <p:ph idx="1"/>
          </p:nvPr>
        </p:nvPicPr>
        <p:blipFill>
          <a:blip r:embed="rId2" cstate="print"/>
          <a:stretch>
            <a:fillRect/>
          </a:stretch>
        </p:blipFill>
        <p:spPr>
          <a:xfrm>
            <a:off x="8058150" y="0"/>
            <a:ext cx="1085850" cy="1085850"/>
          </a:xfrm>
        </p:spPr>
      </p:pic>
      <p:sp>
        <p:nvSpPr>
          <p:cNvPr id="5" name="Content Placeholder 2"/>
          <p:cNvSpPr txBox="1">
            <a:spLocks/>
          </p:cNvSpPr>
          <p:nvPr/>
        </p:nvSpPr>
        <p:spPr>
          <a:xfrm>
            <a:off x="914400" y="1783560"/>
            <a:ext cx="7772400" cy="457200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3000" i="0" u="none" strike="noStrike" kern="1200" cap="none" spc="0" normalizeH="0" baseline="0" noProof="0" dirty="0" err="1" smtClean="0">
                <a:ln>
                  <a:noFill/>
                </a:ln>
                <a:solidFill>
                  <a:schemeClr val="tx1"/>
                </a:solidFill>
                <a:effectLst/>
                <a:uLnTx/>
                <a:uFillTx/>
                <a:ea typeface="+mn-ea"/>
                <a:cs typeface="+mn-cs"/>
              </a:rPr>
              <a:t>Neuro</a:t>
            </a:r>
            <a:r>
              <a:rPr kumimoji="0" lang="cs-CZ" sz="3000" i="0" u="none" strike="noStrike" kern="1200" cap="none" spc="0" normalizeH="0" baseline="0" noProof="0" dirty="0" err="1" smtClean="0">
                <a:ln>
                  <a:noFill/>
                </a:ln>
                <a:solidFill>
                  <a:schemeClr val="tx1"/>
                </a:solidFill>
                <a:effectLst/>
                <a:uLnTx/>
                <a:uFillTx/>
                <a:ea typeface="+mn-ea"/>
                <a:cs typeface="+mn-cs"/>
              </a:rPr>
              <a:t>vedy</a:t>
            </a:r>
            <a:r>
              <a:rPr kumimoji="0" lang="en-US" sz="3000" i="0" u="none" strike="noStrike" kern="1200" cap="none" spc="0" normalizeH="0" baseline="0" noProof="0" dirty="0" smtClean="0">
                <a:ln>
                  <a:noFill/>
                </a:ln>
                <a:solidFill>
                  <a:schemeClr val="tx1"/>
                </a:solidFill>
                <a:effectLst/>
                <a:uLnTx/>
                <a:uFillTx/>
                <a:ea typeface="+mn-ea"/>
                <a:cs typeface="+mn-cs"/>
              </a:rPr>
              <a:t> +</a:t>
            </a:r>
            <a:r>
              <a:rPr kumimoji="0" lang="en-US" sz="3000" i="0" u="none" strike="noStrike" kern="1200" cap="none" spc="0" normalizeH="0" noProof="0" dirty="0" smtClean="0">
                <a:ln>
                  <a:noFill/>
                </a:ln>
                <a:solidFill>
                  <a:schemeClr val="tx1"/>
                </a:solidFill>
                <a:effectLst/>
                <a:uLnTx/>
                <a:uFillTx/>
                <a:ea typeface="+mn-ea"/>
                <a:cs typeface="+mn-cs"/>
              </a:rPr>
              <a:t> Marketing = </a:t>
            </a:r>
            <a:r>
              <a:rPr kumimoji="0" lang="en-US" sz="3000" i="0" u="none" strike="noStrike" kern="1200" cap="none" spc="0" normalizeH="0" noProof="0" dirty="0" err="1" smtClean="0">
                <a:ln>
                  <a:noFill/>
                </a:ln>
                <a:solidFill>
                  <a:schemeClr val="tx1"/>
                </a:solidFill>
                <a:effectLst/>
                <a:uLnTx/>
                <a:uFillTx/>
                <a:ea typeface="+mn-ea"/>
                <a:cs typeface="+mn-cs"/>
              </a:rPr>
              <a:t>Neuromarketing</a:t>
            </a:r>
            <a:endParaRPr kumimoji="0" lang="en-US" sz="3000" i="0" u="none" strike="noStrike" kern="1200" cap="none" spc="0" normalizeH="0" baseline="0" noProof="0" dirty="0" smtClean="0">
              <a:ln>
                <a:noFill/>
              </a:ln>
              <a:solidFill>
                <a:schemeClr val="tx1"/>
              </a:solidFill>
              <a:effectLst/>
              <a:uLnTx/>
              <a:uFillTx/>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cs-CZ" sz="3000" b="0" i="0" u="none" strike="noStrike" kern="1200" cap="none" spc="0" normalizeH="0" baseline="0" noProof="0" dirty="0" err="1" smtClean="0">
                <a:ln>
                  <a:noFill/>
                </a:ln>
                <a:solidFill>
                  <a:schemeClr val="tx1"/>
                </a:solidFill>
                <a:effectLst/>
                <a:uLnTx/>
                <a:uFillTx/>
                <a:ea typeface="+mn-ea"/>
                <a:cs typeface="+mn-cs"/>
              </a:rPr>
              <a:t>Štúdium</a:t>
            </a:r>
            <a:r>
              <a:rPr kumimoji="0" lang="cs-CZ" sz="3000" b="0" i="0" u="none" strike="noStrike" kern="1200" cap="none" spc="0" normalizeH="0" noProof="0" dirty="0" smtClean="0">
                <a:ln>
                  <a:noFill/>
                </a:ln>
                <a:solidFill>
                  <a:schemeClr val="tx1"/>
                </a:solidFill>
                <a:effectLst/>
                <a:uLnTx/>
                <a:uFillTx/>
                <a:ea typeface="+mn-ea"/>
                <a:cs typeface="+mn-cs"/>
              </a:rPr>
              <a:t> </a:t>
            </a:r>
            <a:r>
              <a:rPr kumimoji="0" lang="cs-CZ" sz="3000" b="0" i="0" u="none" strike="noStrike" kern="1200" cap="none" spc="0" normalizeH="0" noProof="0" dirty="0" err="1" smtClean="0">
                <a:ln>
                  <a:noFill/>
                </a:ln>
                <a:solidFill>
                  <a:schemeClr val="tx1"/>
                </a:solidFill>
                <a:effectLst/>
                <a:uLnTx/>
                <a:uFillTx/>
                <a:ea typeface="+mn-ea"/>
                <a:cs typeface="+mn-cs"/>
              </a:rPr>
              <a:t>senzomotorických</a:t>
            </a:r>
            <a:r>
              <a:rPr kumimoji="0" lang="cs-CZ" sz="3000" b="0" i="0" u="none" strike="noStrike" kern="1200" cap="none" spc="0" normalizeH="0" noProof="0" dirty="0" smtClean="0">
                <a:ln>
                  <a:noFill/>
                </a:ln>
                <a:solidFill>
                  <a:schemeClr val="tx1"/>
                </a:solidFill>
                <a:effectLst/>
                <a:uLnTx/>
                <a:uFillTx/>
                <a:ea typeface="+mn-ea"/>
                <a:cs typeface="+mn-cs"/>
              </a:rPr>
              <a:t>, </a:t>
            </a:r>
            <a:r>
              <a:rPr kumimoji="0" lang="cs-CZ" sz="3000" b="0" i="0" u="none" strike="noStrike" kern="1200" cap="none" spc="0" normalizeH="0" noProof="0" dirty="0" err="1" smtClean="0">
                <a:ln>
                  <a:noFill/>
                </a:ln>
                <a:solidFill>
                  <a:schemeClr val="tx1"/>
                </a:solidFill>
                <a:effectLst/>
                <a:uLnTx/>
                <a:uFillTx/>
                <a:ea typeface="+mn-ea"/>
                <a:cs typeface="+mn-cs"/>
              </a:rPr>
              <a:t>kognitívnych</a:t>
            </a:r>
            <a:r>
              <a:rPr kumimoji="0" lang="cs-CZ" sz="3000" b="0" i="0" u="none" strike="noStrike" kern="1200" cap="none" spc="0" normalizeH="0" noProof="0" dirty="0" smtClean="0">
                <a:ln>
                  <a:noFill/>
                </a:ln>
                <a:solidFill>
                  <a:schemeClr val="tx1"/>
                </a:solidFill>
                <a:effectLst/>
                <a:uLnTx/>
                <a:uFillTx/>
                <a:ea typeface="+mn-ea"/>
                <a:cs typeface="+mn-cs"/>
              </a:rPr>
              <a:t> a </a:t>
            </a:r>
            <a:r>
              <a:rPr kumimoji="0" lang="cs-CZ" sz="3000" b="0" i="0" u="none" strike="noStrike" kern="1200" cap="none" spc="0" normalizeH="0" noProof="0" dirty="0" err="1" smtClean="0">
                <a:ln>
                  <a:noFill/>
                </a:ln>
                <a:solidFill>
                  <a:schemeClr val="tx1"/>
                </a:solidFill>
                <a:effectLst/>
                <a:uLnTx/>
                <a:uFillTx/>
                <a:ea typeface="+mn-ea"/>
                <a:cs typeface="+mn-cs"/>
              </a:rPr>
              <a:t>afektívnych</a:t>
            </a:r>
            <a:r>
              <a:rPr kumimoji="0" lang="cs-CZ" sz="3000" b="0" i="0" u="none" strike="noStrike" kern="1200" cap="none" spc="0" normalizeH="0" noProof="0" dirty="0" smtClean="0">
                <a:ln>
                  <a:noFill/>
                </a:ln>
                <a:solidFill>
                  <a:schemeClr val="tx1"/>
                </a:solidFill>
                <a:effectLst/>
                <a:uLnTx/>
                <a:uFillTx/>
                <a:ea typeface="+mn-ea"/>
                <a:cs typeface="+mn-cs"/>
              </a:rPr>
              <a:t> </a:t>
            </a:r>
            <a:r>
              <a:rPr kumimoji="0" lang="cs-CZ" sz="3000" b="0" i="0" u="none" strike="noStrike" kern="1200" cap="none" spc="0" normalizeH="0" noProof="0" dirty="0" err="1" smtClean="0">
                <a:ln>
                  <a:noFill/>
                </a:ln>
                <a:solidFill>
                  <a:schemeClr val="tx1"/>
                </a:solidFill>
                <a:effectLst/>
                <a:uLnTx/>
                <a:uFillTx/>
                <a:ea typeface="+mn-ea"/>
                <a:cs typeface="+mn-cs"/>
              </a:rPr>
              <a:t>reakcií</a:t>
            </a:r>
            <a:r>
              <a:rPr kumimoji="0" lang="cs-CZ" sz="3000" b="0" i="0" u="none" strike="noStrike" kern="1200" cap="none" spc="0" normalizeH="0" noProof="0" dirty="0" smtClean="0">
                <a:ln>
                  <a:noFill/>
                </a:ln>
                <a:solidFill>
                  <a:schemeClr val="tx1"/>
                </a:solidFill>
                <a:effectLst/>
                <a:uLnTx/>
                <a:uFillTx/>
                <a:ea typeface="+mn-ea"/>
                <a:cs typeface="+mn-cs"/>
              </a:rPr>
              <a:t> na marketingové stimuly </a:t>
            </a:r>
            <a:r>
              <a:rPr kumimoji="0" lang="cs-CZ" sz="3000" b="0" i="0" u="none" strike="noStrike" kern="1200" cap="none" spc="0" normalizeH="0" noProof="0" dirty="0" err="1" smtClean="0">
                <a:ln>
                  <a:noFill/>
                </a:ln>
                <a:solidFill>
                  <a:schemeClr val="tx1"/>
                </a:solidFill>
                <a:effectLst/>
                <a:uLnTx/>
                <a:uFillTx/>
                <a:ea typeface="+mn-ea"/>
                <a:cs typeface="+mn-cs"/>
              </a:rPr>
              <a:t>prostredníctvom</a:t>
            </a:r>
            <a:r>
              <a:rPr kumimoji="0" lang="cs-CZ" sz="3000" b="0" i="0" u="none" strike="noStrike" kern="1200" cap="none" spc="0" normalizeH="0" noProof="0" dirty="0" smtClean="0">
                <a:ln>
                  <a:noFill/>
                </a:ln>
                <a:solidFill>
                  <a:schemeClr val="tx1"/>
                </a:solidFill>
                <a:effectLst/>
                <a:uLnTx/>
                <a:uFillTx/>
                <a:ea typeface="+mn-ea"/>
                <a:cs typeface="+mn-cs"/>
              </a:rPr>
              <a:t> zobrazovacích </a:t>
            </a:r>
            <a:r>
              <a:rPr kumimoji="0" lang="cs-CZ" sz="3000" b="0" i="0" u="none" strike="noStrike" kern="1200" cap="none" spc="0" normalizeH="0" noProof="0" dirty="0" err="1" smtClean="0">
                <a:ln>
                  <a:noFill/>
                </a:ln>
                <a:solidFill>
                  <a:schemeClr val="tx1"/>
                </a:solidFill>
                <a:effectLst/>
                <a:uLnTx/>
                <a:uFillTx/>
                <a:ea typeface="+mn-ea"/>
                <a:cs typeface="+mn-cs"/>
              </a:rPr>
              <a:t>metód</a:t>
            </a:r>
            <a:endParaRPr kumimoji="0" lang="en-US" sz="3000" b="0" i="0" u="none" strike="noStrike" kern="1200" cap="none" spc="0" normalizeH="0" baseline="0" noProof="0" dirty="0" smtClean="0">
              <a:ln>
                <a:noFill/>
              </a:ln>
              <a:solidFill>
                <a:schemeClr val="tx1"/>
              </a:solidFill>
              <a:effectLst/>
              <a:uLnTx/>
              <a:uFillTx/>
              <a:ea typeface="+mn-ea"/>
              <a:cs typeface="+mn-cs"/>
            </a:endParaRPr>
          </a:p>
          <a:p>
            <a:pPr marL="868680" lvl="1" indent="-342900">
              <a:spcBef>
                <a:spcPts val="700"/>
              </a:spcBef>
              <a:buClr>
                <a:schemeClr val="tx2"/>
              </a:buClr>
              <a:buSzPct val="95000"/>
              <a:buFont typeface="Wingdings"/>
              <a:buChar char=""/>
            </a:pPr>
            <a:r>
              <a:rPr lang="en-US" sz="3000" noProof="0" dirty="0" err="1" smtClean="0"/>
              <a:t>fMRI</a:t>
            </a:r>
            <a:endParaRPr lang="en-US" sz="3000" noProof="0" dirty="0" smtClean="0"/>
          </a:p>
          <a:p>
            <a:pPr marL="868680" lvl="1" indent="-342900">
              <a:spcBef>
                <a:spcPts val="700"/>
              </a:spcBef>
              <a:buClr>
                <a:schemeClr val="tx2"/>
              </a:buClr>
              <a:buSzPct val="95000"/>
              <a:buFont typeface="Wingdings"/>
              <a:buChar char=""/>
            </a:pPr>
            <a:r>
              <a:rPr kumimoji="0" lang="en-US" sz="3000" b="0" i="0" u="none" strike="noStrike" kern="1200" cap="none" spc="0" normalizeH="0" baseline="0" dirty="0" smtClean="0">
                <a:ln>
                  <a:noFill/>
                </a:ln>
                <a:solidFill>
                  <a:schemeClr val="tx1"/>
                </a:solidFill>
                <a:effectLst/>
                <a:uLnTx/>
                <a:uFillTx/>
                <a:ea typeface="+mn-ea"/>
                <a:cs typeface="+mn-cs"/>
              </a:rPr>
              <a:t>EEG</a:t>
            </a:r>
          </a:p>
          <a:p>
            <a:pPr marL="868680" lvl="1" indent="-342900">
              <a:spcBef>
                <a:spcPts val="700"/>
              </a:spcBef>
              <a:buClr>
                <a:schemeClr val="tx2"/>
              </a:buClr>
              <a:buSzPct val="95000"/>
              <a:buFont typeface="Wingdings"/>
              <a:buChar char=""/>
            </a:pPr>
            <a:endParaRPr kumimoji="0" lang="en-US" sz="3000" b="0" i="0" u="none" strike="noStrike" kern="1200" cap="none" spc="0" normalizeH="0" baseline="0" dirty="0" smtClean="0">
              <a:ln>
                <a:noFill/>
              </a:ln>
              <a:solidFill>
                <a:schemeClr val="tx1"/>
              </a:solidFill>
              <a:effectLst/>
              <a:uLnTx/>
              <a:uFillTx/>
              <a:ea typeface="+mn-ea"/>
              <a:cs typeface="+mn-cs"/>
            </a:endParaRPr>
          </a:p>
        </p:txBody>
      </p:sp>
      <p:pic>
        <p:nvPicPr>
          <p:cNvPr id="8" name="Picture 2" descr="MR a PET obrázek"/>
          <p:cNvPicPr>
            <a:picLocks noChangeAspect="1" noChangeArrowheads="1"/>
          </p:cNvPicPr>
          <p:nvPr/>
        </p:nvPicPr>
        <p:blipFill>
          <a:blip r:embed="rId3" cstate="print"/>
          <a:srcRect/>
          <a:stretch>
            <a:fillRect/>
          </a:stretch>
        </p:blipFill>
        <p:spPr bwMode="auto">
          <a:xfrm>
            <a:off x="6465887" y="5323301"/>
            <a:ext cx="2678113" cy="1534699"/>
          </a:xfrm>
          <a:prstGeom prst="rect">
            <a:avLst/>
          </a:prstGeom>
          <a:noFill/>
        </p:spPr>
      </p:pic>
      <p:pic>
        <p:nvPicPr>
          <p:cNvPr id="9" name="Picture 8" descr="eeg.jpg"/>
          <p:cNvPicPr>
            <a:picLocks noChangeAspect="1"/>
          </p:cNvPicPr>
          <p:nvPr/>
        </p:nvPicPr>
        <p:blipFill>
          <a:blip r:embed="rId4" cstate="print"/>
          <a:stretch>
            <a:fillRect/>
          </a:stretch>
        </p:blipFill>
        <p:spPr>
          <a:xfrm>
            <a:off x="381000" y="5393199"/>
            <a:ext cx="1976691" cy="1464801"/>
          </a:xfrm>
          <a:prstGeom prst="rect">
            <a:avLst/>
          </a:prstGeom>
        </p:spPr>
      </p:pic>
      <p:pic>
        <p:nvPicPr>
          <p:cNvPr id="11" name="Picture 10" descr="nike logo.jpg"/>
          <p:cNvPicPr>
            <a:picLocks noChangeAspect="1"/>
          </p:cNvPicPr>
          <p:nvPr/>
        </p:nvPicPr>
        <p:blipFill>
          <a:blip r:embed="rId5" cstate="print"/>
          <a:stretch>
            <a:fillRect/>
          </a:stretch>
        </p:blipFill>
        <p:spPr>
          <a:xfrm>
            <a:off x="6096000" y="685800"/>
            <a:ext cx="962025" cy="4191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Handel Gothic AT" pitchFamily="2" charset="0"/>
              </a:rPr>
              <a:t>Neuromarketing</a:t>
            </a:r>
            <a:endParaRPr lang="en-US" dirty="0">
              <a:latin typeface="Handel Gothic AT" pitchFamily="2" charset="0"/>
            </a:endParaRPr>
          </a:p>
        </p:txBody>
      </p:sp>
      <p:sp>
        <p:nvSpPr>
          <p:cNvPr id="3" name="Content Placeholder 2"/>
          <p:cNvSpPr>
            <a:spLocks noGrp="1"/>
          </p:cNvSpPr>
          <p:nvPr>
            <p:ph idx="1"/>
          </p:nvPr>
        </p:nvSpPr>
        <p:spPr/>
        <p:txBody>
          <a:bodyPr>
            <a:normAutofit/>
          </a:bodyPr>
          <a:lstStyle/>
          <a:p>
            <a:r>
              <a:rPr lang="en-US" sz="3200" dirty="0" smtClean="0"/>
              <a:t>How do we react to in-store signs and promotions?</a:t>
            </a:r>
          </a:p>
          <a:p>
            <a:pPr>
              <a:buNone/>
            </a:pPr>
            <a:r>
              <a:rPr lang="en-US" sz="1400" dirty="0" smtClean="0"/>
              <a:t>	http://www.neurosciencemarketing.com/blog/articles/stores-shopping-cart.htm#more-431</a:t>
            </a:r>
            <a:endParaRPr lang="en-US" sz="1400" dirty="0"/>
          </a:p>
        </p:txBody>
      </p:sp>
      <p:pic>
        <p:nvPicPr>
          <p:cNvPr id="4" name="Picture 3" descr="neuromark.jpg"/>
          <p:cNvPicPr>
            <a:picLocks noChangeAspect="1"/>
          </p:cNvPicPr>
          <p:nvPr/>
        </p:nvPicPr>
        <p:blipFill>
          <a:blip r:embed="rId2" cstate="print"/>
          <a:stretch>
            <a:fillRect/>
          </a:stretch>
        </p:blipFill>
        <p:spPr>
          <a:xfrm>
            <a:off x="2971800" y="3200400"/>
            <a:ext cx="4000500" cy="3209925"/>
          </a:xfrm>
          <a:prstGeom prst="rect">
            <a:avLst/>
          </a:prstGeom>
        </p:spPr>
      </p:pic>
      <p:pic>
        <p:nvPicPr>
          <p:cNvPr id="6" name="Picture 5" descr="adidas logo 2.jpg"/>
          <p:cNvPicPr>
            <a:picLocks noChangeAspect="1"/>
          </p:cNvPicPr>
          <p:nvPr/>
        </p:nvPicPr>
        <p:blipFill>
          <a:blip r:embed="rId3" cstate="print"/>
          <a:stretch>
            <a:fillRect/>
          </a:stretch>
        </p:blipFill>
        <p:spPr>
          <a:xfrm>
            <a:off x="5257800" y="685800"/>
            <a:ext cx="864054" cy="381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Pepsi vs. Coca Cola</a:t>
            </a:r>
            <a:endParaRPr lang="en-US" dirty="0"/>
          </a:p>
        </p:txBody>
      </p:sp>
      <p:pic>
        <p:nvPicPr>
          <p:cNvPr id="4" name="Content Placeholder 3" descr="coca cola can.jpg"/>
          <p:cNvPicPr>
            <a:picLocks noGrp="1" noChangeAspect="1"/>
          </p:cNvPicPr>
          <p:nvPr>
            <p:ph idx="1"/>
          </p:nvPr>
        </p:nvPicPr>
        <p:blipFill>
          <a:blip r:embed="rId2" cstate="print"/>
          <a:stretch>
            <a:fillRect/>
          </a:stretch>
        </p:blipFill>
        <p:spPr>
          <a:xfrm>
            <a:off x="7425512" y="0"/>
            <a:ext cx="1718488" cy="1718488"/>
          </a:xfrm>
        </p:spPr>
      </p:pic>
      <p:pic>
        <p:nvPicPr>
          <p:cNvPr id="5" name="Picture 4" descr="pepsi.jpg"/>
          <p:cNvPicPr>
            <a:picLocks noChangeAspect="1"/>
          </p:cNvPicPr>
          <p:nvPr/>
        </p:nvPicPr>
        <p:blipFill>
          <a:blip r:embed="rId3" cstate="print"/>
          <a:stretch>
            <a:fillRect/>
          </a:stretch>
        </p:blipFill>
        <p:spPr>
          <a:xfrm>
            <a:off x="6324600" y="0"/>
            <a:ext cx="1114425" cy="1713578"/>
          </a:xfrm>
          <a:prstGeom prst="rect">
            <a:avLst/>
          </a:prstGeom>
        </p:spPr>
      </p:pic>
      <p:sp>
        <p:nvSpPr>
          <p:cNvPr id="6" name="Content Placeholder 2"/>
          <p:cNvSpPr txBox="1">
            <a:spLocks/>
          </p:cNvSpPr>
          <p:nvPr/>
        </p:nvSpPr>
        <p:spPr>
          <a:xfrm>
            <a:off x="914400" y="1783560"/>
            <a:ext cx="7772400" cy="507444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Montague, 2003</a:t>
            </a:r>
          </a:p>
          <a:p>
            <a:pPr marL="582930" marR="0" lvl="0" indent="-514350" algn="l" defTabSz="914400" rtl="0" eaLnBrk="1" fontAlgn="auto" latinLnBrk="0" hangingPunct="1">
              <a:lnSpc>
                <a:spcPct val="100000"/>
              </a:lnSpc>
              <a:spcBef>
                <a:spcPts val="700"/>
              </a:spcBef>
              <a:spcAft>
                <a:spcPts val="0"/>
              </a:spcAft>
              <a:buClr>
                <a:schemeClr val="tx2"/>
              </a:buClr>
              <a:buSzPct val="95000"/>
              <a:buFont typeface="+mj-lt"/>
              <a:buAutoNum type="arabicPeriod"/>
              <a:tabLst/>
              <a:defRPr/>
            </a:pPr>
            <a:r>
              <a:rPr kumimoji="0" lang="cs-CZ" sz="3000" b="0" i="0" u="none" strike="noStrike" kern="1200" cap="none" spc="0" normalizeH="0" baseline="0" noProof="0" dirty="0" smtClean="0">
                <a:ln>
                  <a:noFill/>
                </a:ln>
                <a:solidFill>
                  <a:schemeClr val="tx1"/>
                </a:solidFill>
                <a:effectLst/>
                <a:uLnTx/>
                <a:uFillTx/>
                <a:latin typeface="+mn-lt"/>
                <a:ea typeface="+mn-ea"/>
                <a:cs typeface="+mn-cs"/>
              </a:rPr>
              <a:t>Blind test</a:t>
            </a:r>
            <a:r>
              <a:rPr kumimoji="0" lang="cs-CZ" sz="3000" b="0" i="0" u="none" strike="noStrike" kern="1200" cap="none" spc="0" normalizeH="0" noProof="0" dirty="0" smtClean="0">
                <a:ln>
                  <a:noFill/>
                </a:ln>
                <a:solidFill>
                  <a:schemeClr val="tx1"/>
                </a:solidFill>
                <a:effectLst/>
                <a:uLnTx/>
                <a:uFillTx/>
                <a:latin typeface="+mn-lt"/>
                <a:ea typeface="+mn-ea"/>
                <a:cs typeface="+mn-cs"/>
              </a:rPr>
              <a:t> Pepsi vs. Coca Cola</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cs-CZ" sz="2600" b="0" i="1" u="none" strike="noStrike" kern="1200" cap="none" spc="0" normalizeH="0" baseline="0" noProof="0" dirty="0" smtClean="0">
                <a:ln>
                  <a:noFill/>
                </a:ln>
                <a:solidFill>
                  <a:schemeClr val="tx1"/>
                </a:solidFill>
                <a:effectLst/>
                <a:uLnTx/>
                <a:uFillTx/>
                <a:latin typeface="+mn-lt"/>
                <a:ea typeface="+mn-ea"/>
                <a:cs typeface="+mn-cs"/>
              </a:rPr>
              <a:t>Výsledky</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cs-CZ" sz="2600" b="0" i="0" u="none" strike="noStrike" kern="1200" cap="none" spc="0" normalizeH="0" baseline="0" noProof="0" dirty="0" err="1" smtClean="0">
                <a:ln>
                  <a:noFill/>
                </a:ln>
                <a:solidFill>
                  <a:schemeClr val="tx1"/>
                </a:solidFill>
                <a:effectLst/>
                <a:uLnTx/>
                <a:uFillTx/>
                <a:latin typeface="+mn-lt"/>
                <a:ea typeface="+mn-ea"/>
                <a:cs typeface="+mn-cs"/>
              </a:rPr>
              <a:t>neutrálna</a:t>
            </a:r>
            <a:r>
              <a:rPr kumimoji="0" lang="cs-CZ" sz="2600" b="0" i="0" u="none" strike="noStrike" kern="1200" cap="none" spc="0" normalizeH="0" baseline="0" noProof="0" dirty="0" smtClean="0">
                <a:ln>
                  <a:noFill/>
                </a:ln>
                <a:solidFill>
                  <a:schemeClr val="tx1"/>
                </a:solidFill>
                <a:effectLst/>
                <a:uLnTx/>
                <a:uFillTx/>
                <a:latin typeface="+mn-lt"/>
                <a:ea typeface="+mn-ea"/>
                <a:cs typeface="+mn-cs"/>
              </a:rPr>
              <a:t> aktivita, </a:t>
            </a:r>
            <a:r>
              <a:rPr kumimoji="0" lang="cs-CZ" sz="2600" b="0" i="0" u="none" strike="noStrike" kern="1200" cap="none" spc="0" normalizeH="0" baseline="0" noProof="0" dirty="0" err="1" smtClean="0">
                <a:ln>
                  <a:noFill/>
                </a:ln>
                <a:solidFill>
                  <a:schemeClr val="tx1"/>
                </a:solidFill>
                <a:effectLst/>
                <a:uLnTx/>
                <a:uFillTx/>
                <a:latin typeface="+mn-lt"/>
                <a:ea typeface="+mn-ea"/>
                <a:cs typeface="+mn-cs"/>
              </a:rPr>
              <a:t>preferencie</a:t>
            </a:r>
            <a:r>
              <a:rPr kumimoji="0" lang="cs-CZ" sz="2600" b="0" i="0" u="none" strike="noStrike" kern="1200" cap="none" spc="0" normalizeH="0" noProof="0" dirty="0" smtClean="0">
                <a:ln>
                  <a:noFill/>
                </a:ln>
                <a:solidFill>
                  <a:schemeClr val="tx1"/>
                </a:solidFill>
                <a:effectLst/>
                <a:uLnTx/>
                <a:uFillTx/>
                <a:latin typeface="+mn-lt"/>
                <a:ea typeface="+mn-ea"/>
                <a:cs typeface="+mn-cs"/>
              </a:rPr>
              <a:t> 50:50</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582930" marR="0" lvl="0" indent="-514350" algn="l" defTabSz="914400" rtl="0" eaLnBrk="1" fontAlgn="auto" latinLnBrk="0" hangingPunct="1">
              <a:lnSpc>
                <a:spcPct val="100000"/>
              </a:lnSpc>
              <a:spcBef>
                <a:spcPts val="700"/>
              </a:spcBef>
              <a:spcAft>
                <a:spcPts val="0"/>
              </a:spcAft>
              <a:buClr>
                <a:schemeClr val="tx2"/>
              </a:buClr>
              <a:buSzPct val="95000"/>
              <a:buFont typeface="+mj-lt"/>
              <a:buAutoNum type="arabicPeriod"/>
              <a:tabLst/>
              <a:defRPr/>
            </a:pPr>
            <a:r>
              <a:rPr kumimoji="0" lang="cs-CZ" sz="3000" b="0" i="0" u="none" strike="noStrike" kern="1200" cap="none" spc="0" normalizeH="0" baseline="0" noProof="0" dirty="0" smtClean="0">
                <a:ln>
                  <a:noFill/>
                </a:ln>
                <a:solidFill>
                  <a:schemeClr val="tx1"/>
                </a:solidFill>
                <a:effectLst/>
                <a:uLnTx/>
                <a:uFillTx/>
                <a:latin typeface="+mn-lt"/>
                <a:ea typeface="+mn-ea"/>
                <a:cs typeface="+mn-cs"/>
              </a:rPr>
              <a:t>Oznámená značka</a:t>
            </a: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cs-CZ" sz="2600" b="0" i="1" u="none" strike="noStrike" kern="1200" cap="none" spc="0" normalizeH="0" baseline="0" noProof="0" dirty="0" smtClean="0">
                <a:ln>
                  <a:noFill/>
                </a:ln>
                <a:solidFill>
                  <a:schemeClr val="tx1"/>
                </a:solidFill>
                <a:effectLst/>
                <a:uLnTx/>
                <a:uFillTx/>
                <a:latin typeface="+mn-lt"/>
                <a:ea typeface="+mn-ea"/>
                <a:cs typeface="+mn-cs"/>
              </a:rPr>
              <a:t>Výsledky</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75% </a:t>
            </a:r>
            <a:r>
              <a:rPr kumimoji="0" lang="cs-CZ" sz="2600" b="0" i="0" u="none" strike="noStrike" kern="1200" cap="none" spc="0" normalizeH="0" baseline="0" noProof="0" dirty="0" smtClean="0">
                <a:ln>
                  <a:noFill/>
                </a:ln>
                <a:solidFill>
                  <a:schemeClr val="tx1"/>
                </a:solidFill>
                <a:effectLst/>
                <a:uLnTx/>
                <a:uFillTx/>
                <a:latin typeface="+mn-lt"/>
                <a:ea typeface="+mn-ea"/>
                <a:cs typeface="+mn-cs"/>
              </a:rPr>
              <a:t>preferovalo Coca </a:t>
            </a:r>
            <a:r>
              <a:rPr kumimoji="0" lang="cs-CZ" sz="2600" b="0" i="0" u="none" strike="noStrike" kern="1200" cap="none" spc="0" normalizeH="0" baseline="0" noProof="0" dirty="0" err="1" smtClean="0">
                <a:ln>
                  <a:noFill/>
                </a:ln>
                <a:solidFill>
                  <a:schemeClr val="tx1"/>
                </a:solidFill>
                <a:effectLst/>
                <a:uLnTx/>
                <a:uFillTx/>
                <a:latin typeface="+mn-lt"/>
                <a:ea typeface="+mn-ea"/>
                <a:cs typeface="+mn-cs"/>
              </a:rPr>
              <a:t>Colu</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cs-CZ" sz="2600" b="0" i="0" u="none" strike="noStrike" kern="1200" cap="none" spc="0" normalizeH="0" baseline="0" noProof="0" dirty="0" smtClean="0">
                <a:ln>
                  <a:noFill/>
                </a:ln>
                <a:solidFill>
                  <a:schemeClr val="tx1"/>
                </a:solidFill>
                <a:effectLst/>
                <a:uLnTx/>
                <a:uFillTx/>
                <a:latin typeface="+mn-lt"/>
                <a:ea typeface="+mn-ea"/>
                <a:cs typeface="+mn-cs"/>
              </a:rPr>
              <a:t> </a:t>
            </a:r>
            <a:r>
              <a:rPr kumimoji="0" lang="cs-CZ" sz="2600" b="0" i="0" u="none" strike="noStrike" kern="1200" cap="none" spc="0" normalizeH="0" baseline="0" noProof="0" dirty="0" err="1" smtClean="0">
                <a:ln>
                  <a:noFill/>
                </a:ln>
                <a:solidFill>
                  <a:schemeClr val="tx1"/>
                </a:solidFill>
                <a:effectLst/>
                <a:uLnTx/>
                <a:uFillTx/>
                <a:latin typeface="+mn-lt"/>
                <a:ea typeface="+mn-ea"/>
                <a:cs typeface="+mn-cs"/>
              </a:rPr>
              <a:t>Navyše</a:t>
            </a:r>
            <a:r>
              <a:rPr kumimoji="0" lang="cs-CZ" sz="2600" b="0" i="0" u="none" strike="noStrike" kern="1200" cap="none" spc="0" normalizeH="0" noProof="0" dirty="0" smtClean="0">
                <a:ln>
                  <a:noFill/>
                </a:ln>
                <a:solidFill>
                  <a:schemeClr val="tx1"/>
                </a:solidFill>
                <a:effectLst/>
                <a:uLnTx/>
                <a:uFillTx/>
                <a:latin typeface="+mn-lt"/>
                <a:ea typeface="+mn-ea"/>
                <a:cs typeface="+mn-cs"/>
              </a:rPr>
              <a:t> </a:t>
            </a:r>
            <a:r>
              <a:rPr kumimoji="0" lang="cs-CZ" sz="2600" b="0" i="0" u="none" strike="noStrike" kern="1200" cap="none" spc="0" normalizeH="0" baseline="0" noProof="0" dirty="0" err="1" smtClean="0">
                <a:ln>
                  <a:noFill/>
                </a:ln>
                <a:solidFill>
                  <a:schemeClr val="tx1"/>
                </a:solidFill>
                <a:effectLst/>
                <a:uLnTx/>
                <a:uFillTx/>
                <a:latin typeface="+mn-lt"/>
                <a:ea typeface="+mn-ea"/>
                <a:cs typeface="+mn-cs"/>
              </a:rPr>
              <a:t>pri</a:t>
            </a:r>
            <a:r>
              <a:rPr kumimoji="0" lang="cs-CZ" sz="2600" b="0" i="0" u="none" strike="noStrike" kern="1200" cap="none" spc="0" normalizeH="0" noProof="0" dirty="0" smtClean="0">
                <a:ln>
                  <a:noFill/>
                </a:ln>
                <a:solidFill>
                  <a:schemeClr val="tx1"/>
                </a:solidFill>
                <a:effectLst/>
                <a:uLnTx/>
                <a:uFillTx/>
                <a:latin typeface="+mn-lt"/>
                <a:ea typeface="+mn-ea"/>
                <a:cs typeface="+mn-cs"/>
              </a:rPr>
              <a:t> pití Coca </a:t>
            </a:r>
            <a:r>
              <a:rPr kumimoji="0" lang="cs-CZ" sz="2600" b="0" i="0" u="none" strike="noStrike" kern="1200" cap="none" spc="0" normalizeH="0" noProof="0" dirty="0" err="1" smtClean="0">
                <a:ln>
                  <a:noFill/>
                </a:ln>
                <a:solidFill>
                  <a:schemeClr val="tx1"/>
                </a:solidFill>
                <a:effectLst/>
                <a:uLnTx/>
                <a:uFillTx/>
                <a:latin typeface="+mn-lt"/>
                <a:ea typeface="+mn-ea"/>
                <a:cs typeface="+mn-cs"/>
              </a:rPr>
              <a:t>Coly</a:t>
            </a:r>
            <a:r>
              <a:rPr kumimoji="0" lang="cs-CZ" sz="2600" b="0" i="0" u="none" strike="noStrike" kern="1200" cap="none" spc="0" normalizeH="0" noProof="0" dirty="0" smtClean="0">
                <a:ln>
                  <a:noFill/>
                </a:ln>
                <a:solidFill>
                  <a:schemeClr val="tx1"/>
                </a:solidFill>
                <a:effectLst/>
                <a:uLnTx/>
                <a:uFillTx/>
                <a:latin typeface="+mn-lt"/>
                <a:ea typeface="+mn-ea"/>
                <a:cs typeface="+mn-cs"/>
              </a:rPr>
              <a:t> </a:t>
            </a:r>
            <a:r>
              <a:rPr kumimoji="0" lang="cs-CZ" sz="2600" b="0" i="0" u="none" strike="noStrike" kern="1200" cap="none" spc="0" normalizeH="0" noProof="0" dirty="0" err="1" smtClean="0">
                <a:ln>
                  <a:noFill/>
                </a:ln>
                <a:solidFill>
                  <a:schemeClr val="tx1"/>
                </a:solidFill>
                <a:effectLst/>
                <a:uLnTx/>
                <a:uFillTx/>
                <a:latin typeface="+mn-lt"/>
                <a:ea typeface="+mn-ea"/>
                <a:cs typeface="+mn-cs"/>
              </a:rPr>
              <a:t>sa</a:t>
            </a:r>
            <a:r>
              <a:rPr kumimoji="0" lang="cs-CZ" sz="2600" b="0" i="0" u="none" strike="noStrike" kern="1200" cap="none" spc="0" normalizeH="0" noProof="0" dirty="0" smtClean="0">
                <a:ln>
                  <a:noFill/>
                </a:ln>
                <a:solidFill>
                  <a:schemeClr val="tx1"/>
                </a:solidFill>
                <a:effectLst/>
                <a:uLnTx/>
                <a:uFillTx/>
                <a:latin typeface="+mn-lt"/>
                <a:ea typeface="+mn-ea"/>
                <a:cs typeface="+mn-cs"/>
              </a:rPr>
              <a:t> </a:t>
            </a:r>
            <a:r>
              <a:rPr kumimoji="0" lang="cs-CZ" sz="2600" b="0" i="0" u="none" strike="noStrike" kern="1200" cap="none" spc="0" normalizeH="0" noProof="0" dirty="0" err="1" smtClean="0">
                <a:ln>
                  <a:noFill/>
                </a:ln>
                <a:solidFill>
                  <a:schemeClr val="tx1"/>
                </a:solidFill>
                <a:effectLst/>
                <a:uLnTx/>
                <a:uFillTx/>
                <a:latin typeface="+mn-lt"/>
                <a:ea typeface="+mn-ea"/>
                <a:cs typeface="+mn-cs"/>
              </a:rPr>
              <a:t>výrazne</a:t>
            </a:r>
            <a:r>
              <a:rPr kumimoji="0" lang="cs-CZ" sz="2600" b="0" i="0" u="none" strike="noStrike" kern="1200" cap="none" spc="0" normalizeH="0" noProof="0" dirty="0" smtClean="0">
                <a:ln>
                  <a:noFill/>
                </a:ln>
                <a:solidFill>
                  <a:schemeClr val="tx1"/>
                </a:solidFill>
                <a:effectLst/>
                <a:uLnTx/>
                <a:uFillTx/>
                <a:latin typeface="+mn-lt"/>
                <a:ea typeface="+mn-ea"/>
                <a:cs typeface="+mn-cs"/>
              </a:rPr>
              <a:t> </a:t>
            </a:r>
            <a:r>
              <a:rPr kumimoji="0" lang="cs-CZ" sz="2600" b="0" i="0" u="none" strike="noStrike" kern="1200" cap="none" spc="0" normalizeH="0" noProof="0" dirty="0" err="1" smtClean="0">
                <a:ln>
                  <a:noFill/>
                </a:ln>
                <a:solidFill>
                  <a:schemeClr val="tx1"/>
                </a:solidFill>
                <a:effectLst/>
                <a:uLnTx/>
                <a:uFillTx/>
                <a:latin typeface="+mn-lt"/>
                <a:ea typeface="+mn-ea"/>
                <a:cs typeface="+mn-cs"/>
              </a:rPr>
              <a:t>aktivovaval</a:t>
            </a:r>
            <a:r>
              <a:rPr kumimoji="0" lang="cs-CZ" sz="2600" b="0" i="0" u="none" strike="noStrike" kern="1200" cap="none" spc="0" normalizeH="0" noProof="0" dirty="0" smtClean="0">
                <a:ln>
                  <a:noFill/>
                </a:ln>
                <a:solidFill>
                  <a:schemeClr val="tx1"/>
                </a:solidFill>
                <a:effectLst/>
                <a:uLnTx/>
                <a:uFillTx/>
                <a:latin typeface="+mn-lt"/>
                <a:ea typeface="+mn-ea"/>
                <a:cs typeface="+mn-cs"/>
              </a:rPr>
              <a:t> </a:t>
            </a:r>
            <a:r>
              <a:rPr kumimoji="0" lang="cs-CZ" sz="2600" b="0" i="0" u="none" strike="noStrike" kern="1200" cap="none" spc="0" normalizeH="0" noProof="0" dirty="0" err="1" smtClean="0">
                <a:ln>
                  <a:noFill/>
                </a:ln>
                <a:solidFill>
                  <a:schemeClr val="tx1"/>
                </a:solidFill>
                <a:effectLst/>
                <a:uLnTx/>
                <a:uFillTx/>
                <a:latin typeface="+mn-lt"/>
                <a:ea typeface="+mn-ea"/>
                <a:cs typeface="+mn-cs"/>
              </a:rPr>
              <a:t>mediálny</a:t>
            </a:r>
            <a:r>
              <a:rPr kumimoji="0" lang="cs-CZ" sz="2600" b="0" i="0" u="none" strike="noStrike" kern="1200" cap="none" spc="0" normalizeH="0" noProof="0" dirty="0" smtClean="0">
                <a:ln>
                  <a:noFill/>
                </a:ln>
                <a:solidFill>
                  <a:schemeClr val="tx1"/>
                </a:solidFill>
                <a:effectLst/>
                <a:uLnTx/>
                <a:uFillTx/>
                <a:latin typeface="+mn-lt"/>
                <a:ea typeface="+mn-ea"/>
                <a:cs typeface="+mn-cs"/>
              </a:rPr>
              <a:t> </a:t>
            </a:r>
            <a:r>
              <a:rPr kumimoji="0" lang="cs-CZ" sz="2600" b="0" i="0" u="none" strike="noStrike" kern="1200" cap="none" spc="0" normalizeH="0" noProof="0" dirty="0" err="1" smtClean="0">
                <a:ln>
                  <a:noFill/>
                </a:ln>
                <a:solidFill>
                  <a:schemeClr val="tx1"/>
                </a:solidFill>
                <a:effectLst/>
                <a:uLnTx/>
                <a:uFillTx/>
                <a:latin typeface="+mn-lt"/>
                <a:ea typeface="+mn-ea"/>
                <a:cs typeface="+mn-cs"/>
              </a:rPr>
              <a:t>prefrontálny</a:t>
            </a:r>
            <a:r>
              <a:rPr kumimoji="0" lang="cs-CZ" sz="2600" b="0" i="0" u="none" strike="noStrike" kern="1200" cap="none" spc="0" normalizeH="0" noProof="0" dirty="0" smtClean="0">
                <a:ln>
                  <a:noFill/>
                </a:ln>
                <a:solidFill>
                  <a:schemeClr val="tx1"/>
                </a:solidFill>
                <a:effectLst/>
                <a:uLnTx/>
                <a:uFillTx/>
                <a:latin typeface="+mn-lt"/>
                <a:ea typeface="+mn-ea"/>
                <a:cs typeface="+mn-cs"/>
              </a:rPr>
              <a:t> </a:t>
            </a:r>
            <a:r>
              <a:rPr kumimoji="0" lang="cs-CZ" sz="2600" b="0" i="0" u="none" strike="noStrike" kern="1200" cap="none" spc="0" normalizeH="0" noProof="0" dirty="0" err="1" smtClean="0">
                <a:ln>
                  <a:noFill/>
                </a:ln>
                <a:solidFill>
                  <a:schemeClr val="tx1"/>
                </a:solidFill>
                <a:effectLst/>
                <a:uLnTx/>
                <a:uFillTx/>
                <a:latin typeface="+mn-lt"/>
                <a:ea typeface="+mn-ea"/>
                <a:cs typeface="+mn-cs"/>
              </a:rPr>
              <a:t>kortex</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912114" marR="0" lvl="1" indent="-514350" algn="l" defTabSz="914400" rtl="0" eaLnBrk="1" fontAlgn="auto" latinLnBrk="0" hangingPunct="1">
              <a:lnSpc>
                <a:spcPct val="100000"/>
              </a:lnSpc>
              <a:spcBef>
                <a:spcPct val="20000"/>
              </a:spcBef>
              <a:spcAft>
                <a:spcPts val="0"/>
              </a:spcAft>
              <a:buClr>
                <a:schemeClr val="accent2"/>
              </a:buClr>
              <a:buSzPct val="90000"/>
              <a:buFont typeface="Wingdings"/>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lide(fromBottom)">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lide(fromBottom)">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slide(fromBottom)">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slide(fromBottom)">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tro">
  <a:themeElements>
    <a:clrScheme name="Cool">
      <a:dk1>
        <a:sysClr val="windowText" lastClr="000000"/>
      </a:dk1>
      <a:lt1>
        <a:sysClr val="window" lastClr="FFFFFF"/>
      </a:lt1>
      <a:dk2>
        <a:srgbClr val="3B3B3B"/>
      </a:dk2>
      <a:lt2>
        <a:srgbClr val="FFFFFF"/>
      </a:lt2>
      <a:accent1>
        <a:srgbClr val="660033"/>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dul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203</TotalTime>
  <Words>353</Words>
  <Application>Microsoft Office PowerPoint</Application>
  <PresentationFormat>Předvádění na obrazovce (4:3)</PresentationFormat>
  <Paragraphs>74</Paragraphs>
  <Slides>19</Slides>
  <Notes>1</Notes>
  <HiddenSlides>0</HiddenSlides>
  <MMClips>0</MMClips>
  <ScaleCrop>false</ScaleCrop>
  <HeadingPairs>
    <vt:vector size="4" baseType="variant">
      <vt:variant>
        <vt:lpstr>Motiv</vt:lpstr>
      </vt:variant>
      <vt:variant>
        <vt:i4>2</vt:i4>
      </vt:variant>
      <vt:variant>
        <vt:lpstr>Nadpisy snímků</vt:lpstr>
      </vt:variant>
      <vt:variant>
        <vt:i4>19</vt:i4>
      </vt:variant>
    </vt:vector>
  </HeadingPairs>
  <TitlesOfParts>
    <vt:vector size="21" baseType="lpstr">
      <vt:lpstr>Metro</vt:lpstr>
      <vt:lpstr>Module</vt:lpstr>
      <vt:lpstr>PRESVEDČOVANIE V NAŠEJ SPOLOČNOSTI</vt:lpstr>
      <vt:lpstr>CAPTOLOGY</vt:lpstr>
      <vt:lpstr>Súčasné projekty</vt:lpstr>
      <vt:lpstr>Snímek 4</vt:lpstr>
      <vt:lpstr>Snímek 5</vt:lpstr>
      <vt:lpstr>Captology</vt:lpstr>
      <vt:lpstr>NEUROMARKETING</vt:lpstr>
      <vt:lpstr>Neuromarketing</vt:lpstr>
      <vt:lpstr>Pepsi vs. Coca Cola</vt:lpstr>
      <vt:lpstr>Politická komunikácia a presvedčovanie</vt:lpstr>
      <vt:lpstr>Politická komunikácia a technológie</vt:lpstr>
      <vt:lpstr>Politická komunikácia a technológie</vt:lpstr>
      <vt:lpstr>Politická komunikácia a technológie</vt:lpstr>
      <vt:lpstr>Politická komunikácia a technológie</vt:lpstr>
      <vt:lpstr>Politická komunikácia    Štýly a stratégie</vt:lpstr>
      <vt:lpstr>Political communication    Styles and strategies</vt:lpstr>
      <vt:lpstr>Dôležitosť politickej reklamy</vt:lpstr>
      <vt:lpstr>Dôležitosť politickej reklamy</vt:lpstr>
      <vt:lpstr>O čom teda politická kampaň je?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Stanley</dc:creator>
  <cp:lastModifiedBy>Supervisor</cp:lastModifiedBy>
  <cp:revision>36</cp:revision>
  <dcterms:created xsi:type="dcterms:W3CDTF">2009-07-17T07:18:00Z</dcterms:created>
  <dcterms:modified xsi:type="dcterms:W3CDTF">2012-06-25T14:14:42Z</dcterms:modified>
</cp:coreProperties>
</file>