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2" r:id="rId5"/>
    <p:sldId id="264" r:id="rId6"/>
    <p:sldId id="265" r:id="rId7"/>
    <p:sldId id="266" r:id="rId8"/>
    <p:sldId id="268" r:id="rId9"/>
    <p:sldId id="269" r:id="rId10"/>
    <p:sldId id="271" r:id="rId11"/>
    <p:sldId id="272" r:id="rId12"/>
    <p:sldId id="273" r:id="rId13"/>
    <p:sldId id="274" r:id="rId14"/>
    <p:sldId id="275" r:id="rId15"/>
    <p:sldId id="289" r:id="rId16"/>
    <p:sldId id="276" r:id="rId17"/>
    <p:sldId id="277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EA61204-1DF0-45CB-B363-E83B8CB38810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C9B47FB-D825-49A3-9125-F35A70EA9B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Kurz </a:t>
            </a:r>
            <a:br>
              <a:rPr lang="cs-CZ" dirty="0" smtClean="0"/>
            </a:br>
            <a:r>
              <a:rPr lang="cs-CZ" dirty="0" smtClean="0"/>
              <a:t>RLB37 NOVÁ NÁBOŽENSKÁ HNUTÍ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933056"/>
            <a:ext cx="4953000" cy="1719482"/>
          </a:xfrm>
        </p:spPr>
        <p:txBody>
          <a:bodyPr>
            <a:normAutofit/>
          </a:bodyPr>
          <a:lstStyle/>
          <a:p>
            <a:r>
              <a:rPr lang="cs-CZ" dirty="0" smtClean="0"/>
              <a:t>Mgr. Šárka Vondráčková</a:t>
            </a:r>
          </a:p>
          <a:p>
            <a:endParaRPr lang="cs-CZ" dirty="0" smtClean="0"/>
          </a:p>
          <a:p>
            <a:r>
              <a:rPr lang="cs-CZ" dirty="0" smtClean="0"/>
              <a:t>podzim 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069848"/>
          </a:xfrm>
        </p:spPr>
        <p:txBody>
          <a:bodyPr/>
          <a:lstStyle/>
          <a:p>
            <a:pPr algn="ctr"/>
            <a:r>
              <a:rPr lang="cs-CZ" dirty="0" smtClean="0"/>
              <a:t>nová náboženská HNUTÍ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/>
          </a:bodyPr>
          <a:lstStyle/>
          <a:p>
            <a:r>
              <a:rPr lang="cs-CZ" dirty="0" smtClean="0"/>
              <a:t>výraz </a:t>
            </a:r>
            <a:r>
              <a:rPr lang="cs-CZ" dirty="0" smtClean="0"/>
              <a:t>„</a:t>
            </a:r>
            <a:r>
              <a:rPr lang="cs-CZ" dirty="0" smtClean="0"/>
              <a:t>hnutí“ jako </a:t>
            </a:r>
            <a:r>
              <a:rPr lang="cs-CZ" dirty="0" smtClean="0"/>
              <a:t>sociologický pojem implikuje neformálnost či strukturální </a:t>
            </a:r>
            <a:r>
              <a:rPr lang="cs-CZ" dirty="0" smtClean="0"/>
              <a:t>volnost (člověk </a:t>
            </a:r>
            <a:r>
              <a:rPr lang="cs-CZ" dirty="0" smtClean="0"/>
              <a:t>se ke hnutí hlásí, ale nebývá formálním </a:t>
            </a:r>
            <a:r>
              <a:rPr lang="cs-CZ" dirty="0" smtClean="0"/>
              <a:t>členem)</a:t>
            </a:r>
          </a:p>
          <a:p>
            <a:r>
              <a:rPr lang="cs-CZ" dirty="0" err="1" smtClean="0"/>
              <a:t>s</a:t>
            </a:r>
            <a:r>
              <a:rPr lang="cs-CZ" dirty="0" err="1" smtClean="0"/>
              <a:t>tricto</a:t>
            </a:r>
            <a:r>
              <a:rPr lang="cs-CZ" dirty="0" smtClean="0"/>
              <a:t> </a:t>
            </a:r>
            <a:r>
              <a:rPr lang="cs-CZ" dirty="0" err="1" smtClean="0"/>
              <a:t>senso</a:t>
            </a:r>
            <a:r>
              <a:rPr lang="cs-CZ" dirty="0" smtClean="0"/>
              <a:t> tak pojem hnutí stojí v opozici proti pojmu „náboženská </a:t>
            </a:r>
            <a:r>
              <a:rPr lang="cs-CZ" dirty="0" smtClean="0"/>
              <a:t>organizace“ </a:t>
            </a:r>
          </a:p>
          <a:p>
            <a:r>
              <a:rPr lang="cs-CZ" dirty="0" smtClean="0"/>
              <a:t>slovo „hnutí“ evokuje nějaký jednolitý ucelený proud nebo jednotnou podobu, ale soudobá religiozita je velmi různorodá</a:t>
            </a:r>
          </a:p>
          <a:p>
            <a:r>
              <a:rPr lang="cs-CZ" dirty="0" smtClean="0"/>
              <a:t>vznikají nové formy náboženských organizací a mobilizace členů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Pojmy sekta/kult/církev</a:t>
            </a:r>
            <a:br>
              <a:rPr lang="cs-CZ" dirty="0" smtClean="0"/>
            </a:br>
            <a:r>
              <a:rPr lang="cs-CZ" dirty="0" smtClean="0"/>
              <a:t>a jejich využitelnost při studiu NNH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 lat. </a:t>
            </a:r>
            <a:r>
              <a:rPr lang="cs-CZ" i="1" dirty="0" err="1" smtClean="0"/>
              <a:t>sequi</a:t>
            </a:r>
            <a:r>
              <a:rPr lang="cs-CZ" dirty="0" smtClean="0"/>
              <a:t> (= následovat) nebo </a:t>
            </a:r>
            <a:r>
              <a:rPr lang="cs-CZ" i="1" dirty="0" err="1" smtClean="0"/>
              <a:t>secare</a:t>
            </a:r>
            <a:r>
              <a:rPr lang="cs-CZ" dirty="0" smtClean="0"/>
              <a:t> </a:t>
            </a:r>
            <a:r>
              <a:rPr lang="cs-CZ" dirty="0" smtClean="0"/>
              <a:t>(= oddělovat se od něčeho</a:t>
            </a:r>
            <a:r>
              <a:rPr lang="cs-CZ" dirty="0" smtClean="0"/>
              <a:t>)</a:t>
            </a:r>
          </a:p>
          <a:p>
            <a:r>
              <a:rPr lang="cs-CZ" dirty="0" smtClean="0"/>
              <a:t>v prvních staletích našeho letopočtu </a:t>
            </a:r>
            <a:r>
              <a:rPr lang="cs-CZ" dirty="0" smtClean="0"/>
              <a:t>jako </a:t>
            </a:r>
            <a:r>
              <a:rPr lang="cs-CZ" dirty="0" smtClean="0"/>
              <a:t>latinský ekvivalent řeckého výrazu </a:t>
            </a:r>
            <a:r>
              <a:rPr lang="cs-CZ" i="1" dirty="0" err="1" smtClean="0"/>
              <a:t>haíresis</a:t>
            </a:r>
            <a:r>
              <a:rPr lang="cs-CZ" dirty="0" smtClean="0"/>
              <a:t> (= volba), pro označení odštěpeneckých skupin, které se vymezovaly vůči ortodoxní </a:t>
            </a:r>
            <a:r>
              <a:rPr lang="cs-CZ" dirty="0" smtClean="0"/>
              <a:t>linii (nemělo původně negativní význam)</a:t>
            </a:r>
          </a:p>
          <a:p>
            <a:r>
              <a:rPr lang="cs-CZ" dirty="0" smtClean="0"/>
              <a:t>od 2. stol. n. l. nabývá charakter odchylky, která se zásadním způsobem liší od pravého učení</a:t>
            </a:r>
          </a:p>
          <a:p>
            <a:r>
              <a:rPr lang="cs-CZ" dirty="0" smtClean="0"/>
              <a:t>zhruba ve stejné době se začíná používat pojem „sekta“ pro ty skupiny, které se odštěpily i institucionálně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Církev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lat. </a:t>
            </a:r>
            <a:r>
              <a:rPr lang="cs-CZ" i="1" dirty="0" err="1" smtClean="0"/>
              <a:t>ecclesia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smtClean="0"/>
              <a:t>z </a:t>
            </a:r>
            <a:r>
              <a:rPr lang="cs-CZ" dirty="0" err="1" smtClean="0"/>
              <a:t>řec</a:t>
            </a:r>
            <a:r>
              <a:rPr lang="cs-CZ" dirty="0" smtClean="0"/>
              <a:t>. </a:t>
            </a:r>
            <a:r>
              <a:rPr lang="cs-CZ" i="1" dirty="0" smtClean="0"/>
              <a:t>ekklésia</a:t>
            </a:r>
            <a:r>
              <a:rPr lang="cs-CZ" dirty="0" smtClean="0"/>
              <a:t> = </a:t>
            </a:r>
            <a:r>
              <a:rPr lang="cs-CZ" dirty="0" smtClean="0"/>
              <a:t>shromáždění </a:t>
            </a:r>
          </a:p>
          <a:p>
            <a:r>
              <a:rPr lang="cs-CZ" dirty="0" smtClean="0"/>
              <a:t>původně tedy shromáždění křesťanů </a:t>
            </a:r>
          </a:p>
          <a:p>
            <a:r>
              <a:rPr lang="cs-CZ" dirty="0" smtClean="0"/>
              <a:t>až později instituce, která jediná je nositelem a strážcem pravého učení („Mimo církev není spásy.“)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lat. </a:t>
            </a:r>
            <a:r>
              <a:rPr lang="cs-CZ" i="1" dirty="0" err="1" smtClean="0"/>
              <a:t>cultus</a:t>
            </a:r>
            <a:r>
              <a:rPr lang="cs-CZ" dirty="0" smtClean="0"/>
              <a:t> = pěstovaný, ozdobený, vzdělaný</a:t>
            </a:r>
          </a:p>
          <a:p>
            <a:r>
              <a:rPr lang="cs-CZ" dirty="0" smtClean="0"/>
              <a:t>v</a:t>
            </a:r>
            <a:r>
              <a:rPr lang="cs-CZ" dirty="0" smtClean="0"/>
              <a:t> religionistice a </a:t>
            </a:r>
            <a:r>
              <a:rPr lang="cs-CZ" dirty="0" smtClean="0"/>
              <a:t>v sociologii </a:t>
            </a:r>
            <a:r>
              <a:rPr lang="cs-CZ" dirty="0" smtClean="0"/>
              <a:t>náboženství označuje </a:t>
            </a:r>
            <a:r>
              <a:rPr lang="cs-CZ" dirty="0" smtClean="0"/>
              <a:t>praktické </a:t>
            </a:r>
            <a:r>
              <a:rPr lang="cs-CZ" dirty="0" smtClean="0"/>
              <a:t>vyjádření náboženské zkušenosti, tzn. soubor náboženského chování zahrnujícího rituály a symboly založené na </a:t>
            </a:r>
            <a:r>
              <a:rPr lang="cs-CZ" dirty="0" smtClean="0"/>
              <a:t>uctívání</a:t>
            </a:r>
            <a:endParaRPr lang="cs-CZ" dirty="0" smtClean="0"/>
          </a:p>
          <a:p>
            <a:r>
              <a:rPr lang="cs-CZ" dirty="0" smtClean="0"/>
              <a:t>ve 2.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dirty="0" smtClean="0"/>
              <a:t>20. </a:t>
            </a:r>
            <a:r>
              <a:rPr lang="cs-CZ" dirty="0" smtClean="0"/>
              <a:t>stol. </a:t>
            </a:r>
            <a:r>
              <a:rPr lang="cs-CZ" dirty="0" smtClean="0"/>
              <a:t>začali někteří autoři užívat tento výraz i pro označení určitého typu náboženských skupin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church</a:t>
            </a:r>
            <a:r>
              <a:rPr lang="cs-CZ" dirty="0" smtClean="0"/>
              <a:t>-</a:t>
            </a:r>
            <a:r>
              <a:rPr lang="cs-CZ" dirty="0" err="1" smtClean="0"/>
              <a:t>sect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vedle </a:t>
            </a:r>
            <a:r>
              <a:rPr lang="cs-CZ" dirty="0" smtClean="0"/>
              <a:t>ideologicky zatížených implikací pojmů sekta, kult a církev existuje hodnotově neutrální </a:t>
            </a:r>
            <a:r>
              <a:rPr lang="cs-CZ" dirty="0" smtClean="0"/>
              <a:t>přístup využívaný </a:t>
            </a:r>
            <a:r>
              <a:rPr lang="cs-CZ" dirty="0" smtClean="0"/>
              <a:t>zejména v sociologii </a:t>
            </a:r>
            <a:r>
              <a:rPr lang="cs-CZ" dirty="0" smtClean="0"/>
              <a:t>náboženství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7819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Nedostatky a problémy spojené s používáním pojmů sekta-kult-církev při studiu soudobé religiozity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0968"/>
            <a:ext cx="8219256" cy="3433568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původního </a:t>
            </a:r>
            <a:r>
              <a:rPr lang="cs-CZ" dirty="0" smtClean="0"/>
              <a:t>používání pojmů jako sekta či </a:t>
            </a:r>
            <a:r>
              <a:rPr lang="cs-CZ" dirty="0" smtClean="0"/>
              <a:t>církev - pojmy </a:t>
            </a:r>
            <a:r>
              <a:rPr lang="cs-CZ" dirty="0" smtClean="0"/>
              <a:t>se silnou hodnotící </a:t>
            </a:r>
            <a:r>
              <a:rPr lang="cs-CZ" dirty="0" smtClean="0"/>
              <a:t>konotací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otázka kulturního </a:t>
            </a:r>
            <a:r>
              <a:rPr lang="cs-CZ" dirty="0" smtClean="0"/>
              <a:t>kontextu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nárok na časovou či historickou </a:t>
            </a:r>
            <a:r>
              <a:rPr lang="cs-CZ" dirty="0" smtClean="0"/>
              <a:t>univerzalitu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generalizace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8722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Typologie náboženských skupin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Max Weber (1864 – 1920)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zavádí do metodologie tzv. ideální </a:t>
            </a:r>
            <a:r>
              <a:rPr lang="cs-CZ" dirty="0" smtClean="0"/>
              <a:t>typ</a:t>
            </a:r>
          </a:p>
          <a:p>
            <a:r>
              <a:rPr lang="cs-CZ" dirty="0" smtClean="0"/>
              <a:t>základní hledisko při </a:t>
            </a:r>
            <a:r>
              <a:rPr lang="cs-CZ" dirty="0" smtClean="0"/>
              <a:t>konstituci pojmů sekta a církev </a:t>
            </a:r>
            <a:r>
              <a:rPr lang="cs-CZ" dirty="0" smtClean="0"/>
              <a:t>- aspekt členství: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církev = </a:t>
            </a:r>
            <a:r>
              <a:rPr lang="cs-CZ" dirty="0" err="1" smtClean="0"/>
              <a:t>inkluzivní</a:t>
            </a:r>
            <a:r>
              <a:rPr lang="cs-CZ" dirty="0" smtClean="0"/>
              <a:t> organizace, členství </a:t>
            </a:r>
            <a:r>
              <a:rPr lang="cs-CZ" dirty="0" smtClean="0"/>
              <a:t>v ní je sociálně </a:t>
            </a:r>
            <a:r>
              <a:rPr lang="cs-CZ" dirty="0" err="1" smtClean="0"/>
              <a:t>askribováno</a:t>
            </a:r>
            <a:r>
              <a:rPr lang="cs-CZ" dirty="0" smtClean="0"/>
              <a:t> již při narození, </a:t>
            </a:r>
            <a:r>
              <a:rPr lang="cs-CZ" dirty="0" smtClean="0"/>
              <a:t>shromáždění </a:t>
            </a:r>
            <a:r>
              <a:rPr lang="cs-CZ" dirty="0" smtClean="0"/>
              <a:t>kajících se hříšníků, </a:t>
            </a:r>
            <a:r>
              <a:rPr lang="cs-CZ" dirty="0" smtClean="0"/>
              <a:t>s</a:t>
            </a:r>
            <a:r>
              <a:rPr lang="cs-CZ" dirty="0" smtClean="0"/>
              <a:t> církví jako s nositelem spásy jsou spojené </a:t>
            </a:r>
            <a:r>
              <a:rPr lang="cs-CZ" dirty="0" smtClean="0"/>
              <a:t>svátosti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sekta = </a:t>
            </a:r>
            <a:r>
              <a:rPr lang="cs-CZ" dirty="0" smtClean="0"/>
              <a:t>exkluzivní </a:t>
            </a:r>
            <a:r>
              <a:rPr lang="cs-CZ" dirty="0" smtClean="0"/>
              <a:t>skupina, členství </a:t>
            </a:r>
            <a:r>
              <a:rPr lang="cs-CZ" dirty="0" smtClean="0"/>
              <a:t>v ní je dáno výsledkem volby dospělého </a:t>
            </a:r>
            <a:r>
              <a:rPr lang="cs-CZ" dirty="0" smtClean="0"/>
              <a:t>jedince, </a:t>
            </a:r>
            <a:r>
              <a:rPr lang="cs-CZ" dirty="0" smtClean="0"/>
              <a:t>přísná kritéria pro vstup </a:t>
            </a:r>
            <a:r>
              <a:rPr lang="cs-CZ" dirty="0" smtClean="0"/>
              <a:t>členů, dodržování </a:t>
            </a:r>
            <a:r>
              <a:rPr lang="cs-CZ" dirty="0" smtClean="0"/>
              <a:t>předepsaných norem a vysoký stupeň </a:t>
            </a:r>
            <a:r>
              <a:rPr lang="cs-CZ" dirty="0" err="1" smtClean="0"/>
              <a:t>sebeidentifikace</a:t>
            </a:r>
            <a:r>
              <a:rPr lang="cs-CZ" dirty="0" smtClean="0"/>
              <a:t> s danou </a:t>
            </a:r>
            <a:r>
              <a:rPr lang="cs-CZ" dirty="0" smtClean="0"/>
              <a:t>skupinou, pocit vyvolenosti</a:t>
            </a:r>
            <a:r>
              <a:rPr lang="cs-CZ" dirty="0" smtClean="0"/>
              <a:t>, </a:t>
            </a:r>
            <a:r>
              <a:rPr lang="cs-CZ" dirty="0" smtClean="0"/>
              <a:t>protestní </a:t>
            </a:r>
            <a:r>
              <a:rPr lang="cs-CZ" dirty="0" smtClean="0"/>
              <a:t>skupina vymezující se vůči etablovanému </a:t>
            </a:r>
            <a:r>
              <a:rPr lang="cs-CZ" dirty="0" smtClean="0"/>
              <a:t>okolí, financování z příspěvků </a:t>
            </a:r>
            <a:r>
              <a:rPr lang="cs-CZ" dirty="0" smtClean="0"/>
              <a:t>svých </a:t>
            </a:r>
            <a:r>
              <a:rPr lang="cs-CZ" dirty="0" smtClean="0"/>
              <a:t>členů, </a:t>
            </a:r>
            <a:r>
              <a:rPr lang="cs-CZ" dirty="0" smtClean="0"/>
              <a:t>apolitické </a:t>
            </a:r>
            <a:r>
              <a:rPr lang="cs-CZ" dirty="0" smtClean="0"/>
              <a:t>sdružení, význam emocionálního </a:t>
            </a:r>
            <a:r>
              <a:rPr lang="cs-CZ" dirty="0" smtClean="0"/>
              <a:t>zážitku a intelektuálnímu </a:t>
            </a:r>
            <a:r>
              <a:rPr lang="cs-CZ" dirty="0" smtClean="0"/>
              <a:t>výkladu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Téma:</a:t>
            </a:r>
            <a:br>
              <a:rPr lang="cs-CZ" dirty="0" smtClean="0"/>
            </a:br>
            <a:r>
              <a:rPr lang="cs-CZ" dirty="0" smtClean="0"/>
              <a:t>Vymezení základních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nová náboženská hnutí (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religious</a:t>
            </a:r>
            <a:r>
              <a:rPr lang="cs-CZ" dirty="0" smtClean="0"/>
              <a:t> </a:t>
            </a:r>
            <a:r>
              <a:rPr lang="cs-CZ" dirty="0" err="1" smtClean="0"/>
              <a:t>movements</a:t>
            </a:r>
            <a:r>
              <a:rPr lang="cs-CZ" dirty="0" smtClean="0"/>
              <a:t>)/nová religiozita</a:t>
            </a:r>
          </a:p>
          <a:p>
            <a:r>
              <a:rPr lang="cs-CZ" dirty="0" smtClean="0"/>
              <a:t>typologie náboženských skupin -církev/sekta/kult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Ernst </a:t>
            </a:r>
            <a:r>
              <a:rPr lang="cs-CZ" dirty="0" err="1" smtClean="0"/>
              <a:t>Troeltsch</a:t>
            </a:r>
            <a:r>
              <a:rPr lang="cs-CZ" dirty="0" smtClean="0"/>
              <a:t> (1865 – 1923)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inovace Weberova pojetí ve 3 bodech:</a:t>
            </a:r>
          </a:p>
          <a:p>
            <a:pPr marL="624078" lvl="0" indent="-514350">
              <a:buFont typeface="+mj-lt"/>
              <a:buAutoNum type="arabicPeriod"/>
            </a:pPr>
            <a:r>
              <a:rPr lang="cs-CZ" dirty="0" smtClean="0"/>
              <a:t>důraz na </a:t>
            </a:r>
            <a:r>
              <a:rPr lang="cs-CZ" dirty="0" smtClean="0"/>
              <a:t>náboženské </a:t>
            </a:r>
            <a:r>
              <a:rPr lang="cs-CZ" dirty="0" smtClean="0"/>
              <a:t>chování</a:t>
            </a:r>
            <a:endParaRPr lang="cs-CZ" dirty="0" smtClean="0"/>
          </a:p>
          <a:p>
            <a:pPr marL="624078" lvl="0" indent="-514350">
              <a:buFont typeface="+mj-lt"/>
              <a:buAutoNum type="arabicPeriod"/>
            </a:pPr>
            <a:r>
              <a:rPr lang="cs-CZ" dirty="0" smtClean="0"/>
              <a:t>akcentoval </a:t>
            </a:r>
            <a:r>
              <a:rPr lang="cs-CZ" dirty="0" smtClean="0"/>
              <a:t>pojem přizpůsobení se (akceptace) jako základní hledisko </a:t>
            </a:r>
            <a:r>
              <a:rPr lang="cs-CZ" dirty="0" smtClean="0"/>
              <a:t>diferenciace</a:t>
            </a: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rozšíření na tři </a:t>
            </a:r>
            <a:r>
              <a:rPr lang="cs-CZ" dirty="0" smtClean="0"/>
              <a:t>základní </a:t>
            </a:r>
            <a:r>
              <a:rPr lang="cs-CZ" dirty="0" smtClean="0"/>
              <a:t>typy náboženského chování: </a:t>
            </a:r>
            <a:r>
              <a:rPr lang="cs-CZ" dirty="0" smtClean="0"/>
              <a:t>sektářské, církevní a </a:t>
            </a:r>
            <a:r>
              <a:rPr lang="cs-CZ" dirty="0" smtClean="0"/>
              <a:t>mystické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Ernst </a:t>
            </a:r>
            <a:r>
              <a:rPr lang="cs-CZ" dirty="0" err="1" smtClean="0"/>
              <a:t>Troeltsch</a:t>
            </a:r>
            <a:r>
              <a:rPr lang="cs-CZ" dirty="0" smtClean="0"/>
              <a:t> (1865 – 1923)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arenR"/>
            </a:pPr>
            <a:r>
              <a:rPr lang="cs-CZ" dirty="0" smtClean="0"/>
              <a:t>církev =instituce, </a:t>
            </a:r>
            <a:r>
              <a:rPr lang="cs-CZ" dirty="0" smtClean="0"/>
              <a:t>která se identifikuje se stávajícím společenským </a:t>
            </a:r>
            <a:r>
              <a:rPr lang="cs-CZ" dirty="0" smtClean="0"/>
              <a:t>řádem, konformistická organizace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sekta = </a:t>
            </a:r>
            <a:r>
              <a:rPr lang="cs-CZ" dirty="0" smtClean="0"/>
              <a:t>relativně </a:t>
            </a:r>
            <a:r>
              <a:rPr lang="cs-CZ" dirty="0" smtClean="0"/>
              <a:t>malá, </a:t>
            </a:r>
            <a:r>
              <a:rPr lang="cs-CZ" dirty="0" smtClean="0"/>
              <a:t>sociálně marginální </a:t>
            </a:r>
            <a:r>
              <a:rPr lang="cs-CZ" dirty="0" smtClean="0"/>
              <a:t>skupina etablovaná </a:t>
            </a:r>
            <a:r>
              <a:rPr lang="cs-CZ" dirty="0" smtClean="0"/>
              <a:t>pomocí inherentní polarizace mezi okolní majoritní společností a náboženským přesvědčením dané </a:t>
            </a:r>
            <a:r>
              <a:rPr lang="cs-CZ" dirty="0" smtClean="0"/>
              <a:t>skupiny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mystická skupina = „kompromisní varianta“ mezi </a:t>
            </a:r>
            <a:r>
              <a:rPr lang="cs-CZ" dirty="0" smtClean="0"/>
              <a:t>církví a </a:t>
            </a:r>
            <a:r>
              <a:rPr lang="cs-CZ" dirty="0" smtClean="0"/>
              <a:t>sektou, syntéza </a:t>
            </a:r>
            <a:r>
              <a:rPr lang="cs-CZ" dirty="0" smtClean="0"/>
              <a:t>individuálního náboženského postoje a konfliktu mezi náboženstvím a </a:t>
            </a:r>
            <a:r>
              <a:rPr lang="cs-CZ" dirty="0" smtClean="0"/>
              <a:t>společností</a:t>
            </a:r>
            <a:endParaRPr lang="cs-CZ" dirty="0" smtClean="0"/>
          </a:p>
          <a:p>
            <a:pPr marL="624078" indent="-514350">
              <a:buFont typeface="+mj-lt"/>
              <a:buAutoNum type="arabicParenR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Richard </a:t>
            </a:r>
            <a:r>
              <a:rPr lang="cs-CZ" dirty="0" err="1" smtClean="0"/>
              <a:t>Niebuhr</a:t>
            </a:r>
            <a:r>
              <a:rPr lang="cs-CZ" dirty="0" smtClean="0"/>
              <a:t> (1894 – 1962)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inovace - </a:t>
            </a:r>
            <a:r>
              <a:rPr lang="cs-CZ" dirty="0" smtClean="0"/>
              <a:t>implementace principu vývoje a </a:t>
            </a:r>
            <a:r>
              <a:rPr lang="cs-CZ" dirty="0" smtClean="0"/>
              <a:t>změny</a:t>
            </a:r>
          </a:p>
          <a:p>
            <a:r>
              <a:rPr lang="cs-CZ" dirty="0" smtClean="0"/>
              <a:t>sekta a církev jako dva póly kontinua</a:t>
            </a:r>
          </a:p>
          <a:p>
            <a:r>
              <a:rPr lang="cs-CZ" dirty="0" smtClean="0"/>
              <a:t>sekta nazírána jako nestabilní typ náboženské organizace, která má tendenci se v průběhu času transformovat do podoby </a:t>
            </a:r>
            <a:r>
              <a:rPr lang="cs-CZ" dirty="0" smtClean="0"/>
              <a:t>církve (nové generace členů, zlepšování sociálního statusu členů)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Milton</a:t>
            </a:r>
            <a:r>
              <a:rPr lang="cs-CZ" dirty="0" smtClean="0"/>
              <a:t> J. </a:t>
            </a:r>
            <a:r>
              <a:rPr lang="cs-CZ" dirty="0" err="1" smtClean="0"/>
              <a:t>Yinger</a:t>
            </a:r>
            <a:r>
              <a:rPr lang="cs-CZ" dirty="0" smtClean="0"/>
              <a:t> (1916 –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 </a:t>
            </a:r>
            <a:r>
              <a:rPr lang="cs-CZ" dirty="0" smtClean="0"/>
              <a:t>základních typů </a:t>
            </a:r>
            <a:r>
              <a:rPr lang="cs-CZ" dirty="0" smtClean="0"/>
              <a:t>náboženských </a:t>
            </a:r>
            <a:r>
              <a:rPr lang="cs-CZ" dirty="0" smtClean="0"/>
              <a:t>organizací podle tří </a:t>
            </a:r>
            <a:r>
              <a:rPr lang="cs-CZ" dirty="0" smtClean="0"/>
              <a:t>kritérií: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podle stupně </a:t>
            </a:r>
            <a:r>
              <a:rPr lang="cs-CZ" dirty="0" err="1" smtClean="0"/>
              <a:t>inkluzivity</a:t>
            </a:r>
            <a:r>
              <a:rPr lang="cs-CZ" dirty="0" smtClean="0"/>
              <a:t> </a:t>
            </a:r>
            <a:r>
              <a:rPr lang="cs-CZ" dirty="0" smtClean="0"/>
              <a:t>členů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podle </a:t>
            </a:r>
            <a:r>
              <a:rPr lang="cs-CZ" dirty="0" smtClean="0"/>
              <a:t>funkcí sociální </a:t>
            </a:r>
            <a:r>
              <a:rPr lang="cs-CZ" dirty="0" smtClean="0"/>
              <a:t>integrace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podle </a:t>
            </a:r>
            <a:r>
              <a:rPr lang="cs-CZ" dirty="0" smtClean="0"/>
              <a:t>míry rozvoje profesionálního personálu a </a:t>
            </a:r>
            <a:r>
              <a:rPr lang="cs-CZ" dirty="0" smtClean="0"/>
              <a:t>byrokracie: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Milton</a:t>
            </a:r>
            <a:r>
              <a:rPr lang="cs-CZ" dirty="0" smtClean="0"/>
              <a:t> J. </a:t>
            </a:r>
            <a:r>
              <a:rPr lang="cs-CZ" dirty="0" err="1" smtClean="0"/>
              <a:t>Yinger</a:t>
            </a:r>
            <a:r>
              <a:rPr lang="cs-CZ" dirty="0" smtClean="0"/>
              <a:t> (1916 –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univerzální </a:t>
            </a:r>
            <a:r>
              <a:rPr lang="cs-CZ" dirty="0" smtClean="0"/>
              <a:t>institucionalizovaná </a:t>
            </a:r>
            <a:r>
              <a:rPr lang="cs-CZ" dirty="0" smtClean="0"/>
              <a:t>církev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u</a:t>
            </a:r>
            <a:r>
              <a:rPr lang="cs-CZ" dirty="0" smtClean="0"/>
              <a:t>niverzální </a:t>
            </a:r>
            <a:r>
              <a:rPr lang="cs-CZ" dirty="0" smtClean="0"/>
              <a:t>rozptýlená </a:t>
            </a:r>
            <a:r>
              <a:rPr lang="cs-CZ" dirty="0" smtClean="0"/>
              <a:t>církev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err="1" smtClean="0"/>
              <a:t>e</a:t>
            </a:r>
            <a:r>
              <a:rPr lang="cs-CZ" dirty="0" err="1" smtClean="0"/>
              <a:t>klésia</a:t>
            </a:r>
            <a:endParaRPr lang="cs-CZ" dirty="0" smtClean="0"/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denominace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etablovaná sekta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a)</a:t>
            </a:r>
            <a:r>
              <a:rPr lang="cs-CZ" dirty="0" smtClean="0"/>
              <a:t> </a:t>
            </a:r>
            <a:r>
              <a:rPr lang="cs-CZ" dirty="0" smtClean="0"/>
              <a:t>vlastní etablovaná sekta,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b)</a:t>
            </a:r>
            <a:r>
              <a:rPr lang="cs-CZ" dirty="0" smtClean="0"/>
              <a:t> </a:t>
            </a:r>
            <a:r>
              <a:rPr lang="cs-CZ" dirty="0" smtClean="0"/>
              <a:t>laická etablovaná sekta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sekta –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a)</a:t>
            </a:r>
            <a:r>
              <a:rPr lang="cs-CZ" dirty="0" smtClean="0"/>
              <a:t> akceptační,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b)</a:t>
            </a:r>
            <a:r>
              <a:rPr lang="cs-CZ" dirty="0" smtClean="0"/>
              <a:t> agresivní,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c)</a:t>
            </a:r>
            <a:r>
              <a:rPr lang="cs-CZ" dirty="0" smtClean="0"/>
              <a:t> odmítavá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dirty="0" smtClean="0"/>
              <a:t>kult</a:t>
            </a:r>
          </a:p>
          <a:p>
            <a:pPr marL="624078" lvl="0" indent="-514350">
              <a:buNone/>
            </a:pPr>
            <a:endParaRPr lang="cs-CZ" dirty="0" smtClean="0"/>
          </a:p>
          <a:p>
            <a:pPr marL="624078" lvl="0" indent="-514350">
              <a:buFont typeface="+mj-lt"/>
              <a:buAutoNum type="arabicParenR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Rodney</a:t>
            </a:r>
            <a:r>
              <a:rPr lang="cs-CZ" dirty="0" smtClean="0"/>
              <a:t> </a:t>
            </a:r>
            <a:r>
              <a:rPr lang="cs-CZ" dirty="0" err="1" smtClean="0"/>
              <a:t>Stark</a:t>
            </a:r>
            <a:r>
              <a:rPr lang="cs-CZ" dirty="0" smtClean="0"/>
              <a:t> </a:t>
            </a:r>
            <a:r>
              <a:rPr lang="cs-CZ" dirty="0" smtClean="0"/>
              <a:t>(*1934) </a:t>
            </a:r>
            <a:br>
              <a:rPr lang="cs-CZ" dirty="0" smtClean="0"/>
            </a:br>
            <a:r>
              <a:rPr lang="cs-CZ" dirty="0" smtClean="0"/>
              <a:t>&amp; </a:t>
            </a:r>
            <a:r>
              <a:rPr lang="cs-CZ" dirty="0" smtClean="0"/>
              <a:t>William </a:t>
            </a:r>
            <a:r>
              <a:rPr lang="cs-CZ" dirty="0" err="1" smtClean="0"/>
              <a:t>Sims</a:t>
            </a:r>
            <a:r>
              <a:rPr lang="cs-CZ" dirty="0" smtClean="0"/>
              <a:t> </a:t>
            </a:r>
            <a:r>
              <a:rPr lang="cs-CZ" dirty="0" err="1" smtClean="0"/>
              <a:t>Bainbridge</a:t>
            </a:r>
            <a:r>
              <a:rPr lang="cs-CZ" dirty="0" smtClean="0"/>
              <a:t> (*1940)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kriticky </a:t>
            </a:r>
            <a:r>
              <a:rPr lang="cs-CZ" dirty="0" smtClean="0"/>
              <a:t>reflektovali tendence </a:t>
            </a:r>
            <a:r>
              <a:rPr lang="cs-CZ" dirty="0" smtClean="0"/>
              <a:t>vymezit typy podle více klasifikátorů a usilovali o metodologickou úspornost a o co nejjednodušší </a:t>
            </a:r>
            <a:r>
              <a:rPr lang="cs-CZ" dirty="0" smtClean="0"/>
              <a:t>typologii</a:t>
            </a:r>
          </a:p>
          <a:p>
            <a:r>
              <a:rPr lang="cs-CZ" dirty="0" smtClean="0"/>
              <a:t>jediné hledisko - napětí </a:t>
            </a:r>
            <a:r>
              <a:rPr lang="cs-CZ" dirty="0" smtClean="0"/>
              <a:t>mezi náboženskou organizací a okolním </a:t>
            </a:r>
            <a:r>
              <a:rPr lang="cs-CZ" dirty="0" err="1" smtClean="0"/>
              <a:t>sociokulturním</a:t>
            </a:r>
            <a:r>
              <a:rPr lang="cs-CZ" dirty="0" smtClean="0"/>
              <a:t> </a:t>
            </a:r>
            <a:r>
              <a:rPr lang="cs-CZ" dirty="0" smtClean="0"/>
              <a:t>prostředím v dynamickém kontextu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Rodney</a:t>
            </a:r>
            <a:r>
              <a:rPr lang="cs-CZ" dirty="0" smtClean="0"/>
              <a:t> </a:t>
            </a:r>
            <a:r>
              <a:rPr lang="cs-CZ" dirty="0" err="1" smtClean="0"/>
              <a:t>Stark</a:t>
            </a:r>
            <a:r>
              <a:rPr lang="cs-CZ" dirty="0" smtClean="0"/>
              <a:t> (*1934) </a:t>
            </a:r>
            <a:br>
              <a:rPr lang="cs-CZ" dirty="0" smtClean="0"/>
            </a:br>
            <a:r>
              <a:rPr lang="cs-CZ" dirty="0" smtClean="0"/>
              <a:t>&amp; William </a:t>
            </a:r>
            <a:r>
              <a:rPr lang="cs-CZ" dirty="0" err="1" smtClean="0"/>
              <a:t>Sims</a:t>
            </a:r>
            <a:r>
              <a:rPr lang="cs-CZ" dirty="0" smtClean="0"/>
              <a:t> </a:t>
            </a:r>
            <a:r>
              <a:rPr lang="cs-CZ" dirty="0" err="1" smtClean="0"/>
              <a:t>Bainbridge</a:t>
            </a:r>
            <a:r>
              <a:rPr lang="cs-CZ" dirty="0" smtClean="0"/>
              <a:t> (*1940)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arenR"/>
            </a:pPr>
            <a:r>
              <a:rPr lang="cs-CZ" dirty="0" smtClean="0"/>
              <a:t>církev = </a:t>
            </a:r>
            <a:r>
              <a:rPr lang="cs-CZ" dirty="0" smtClean="0"/>
              <a:t>konvenční náboženská </a:t>
            </a:r>
            <a:r>
              <a:rPr lang="cs-CZ" dirty="0" smtClean="0"/>
              <a:t>skupina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sekta = deviantní </a:t>
            </a:r>
            <a:r>
              <a:rPr lang="cs-CZ" dirty="0" smtClean="0"/>
              <a:t>náboženská skupina s tradičními představami a </a:t>
            </a:r>
            <a:r>
              <a:rPr lang="cs-CZ" dirty="0" smtClean="0"/>
              <a:t>praktikami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kult = </a:t>
            </a:r>
            <a:r>
              <a:rPr lang="cs-CZ" dirty="0" smtClean="0"/>
              <a:t>deviantní náboženská skupina s novými představami a </a:t>
            </a:r>
            <a:r>
              <a:rPr lang="cs-CZ" dirty="0" smtClean="0"/>
              <a:t>praktikami -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a)</a:t>
            </a:r>
            <a:r>
              <a:rPr lang="cs-CZ" dirty="0" smtClean="0"/>
              <a:t> </a:t>
            </a:r>
            <a:r>
              <a:rPr lang="cs-CZ" dirty="0" smtClean="0"/>
              <a:t>audienční kult,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b)</a:t>
            </a:r>
            <a:r>
              <a:rPr lang="cs-CZ" dirty="0" smtClean="0"/>
              <a:t> </a:t>
            </a:r>
            <a:r>
              <a:rPr lang="cs-CZ" dirty="0" smtClean="0"/>
              <a:t>klientský kult,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c)</a:t>
            </a:r>
            <a:r>
              <a:rPr lang="cs-CZ" dirty="0" smtClean="0"/>
              <a:t> </a:t>
            </a:r>
            <a:r>
              <a:rPr lang="cs-CZ" dirty="0" smtClean="0"/>
              <a:t>kultovní hnutí</a:t>
            </a:r>
          </a:p>
          <a:p>
            <a:pPr marL="624078" indent="-514350">
              <a:buFont typeface="+mj-lt"/>
              <a:buAutoNum type="arabicParenR"/>
            </a:pPr>
            <a:endParaRPr lang="cs-CZ" dirty="0" smtClean="0"/>
          </a:p>
          <a:p>
            <a:pPr marL="624078" indent="-514350">
              <a:buFont typeface="Arial" pitchFamily="34" charset="0"/>
              <a:buChar char="•"/>
            </a:pPr>
            <a:r>
              <a:rPr lang="cs-CZ" sz="2400" dirty="0" smtClean="0"/>
              <a:t>deviace = </a:t>
            </a:r>
            <a:r>
              <a:rPr lang="cs-CZ" sz="2400" dirty="0" smtClean="0"/>
              <a:t>oddělení se od norem většinové </a:t>
            </a:r>
            <a:r>
              <a:rPr lang="cs-CZ" sz="2400" dirty="0" smtClean="0"/>
              <a:t>kultury</a:t>
            </a:r>
          </a:p>
          <a:p>
            <a:pPr marL="624078" indent="-514350">
              <a:buFont typeface="Arial" pitchFamily="34" charset="0"/>
              <a:buChar char="•"/>
            </a:pPr>
            <a:r>
              <a:rPr lang="cs-CZ" sz="2400" dirty="0" smtClean="0"/>
              <a:t>normy </a:t>
            </a:r>
            <a:r>
              <a:rPr lang="cs-CZ" sz="2400" dirty="0" smtClean="0"/>
              <a:t>jsou pravidla, podle kterých se řídí chování v konkrétních podmínkách</a:t>
            </a:r>
          </a:p>
          <a:p>
            <a:pPr marL="624078" indent="-514350">
              <a:buFont typeface="Arial" pitchFamily="34" charset="0"/>
              <a:buChar char="•"/>
            </a:pPr>
            <a:endParaRPr lang="cs-CZ" dirty="0" smtClean="0"/>
          </a:p>
          <a:p>
            <a:pPr marL="624078" indent="-514350">
              <a:buFont typeface="Arial" pitchFamily="34" charset="0"/>
              <a:buChar char="•"/>
            </a:pPr>
            <a:endParaRPr lang="cs-CZ" dirty="0" smtClean="0"/>
          </a:p>
          <a:p>
            <a:pPr marL="624078" indent="-514350">
              <a:buFont typeface="+mj-lt"/>
              <a:buAutoNum type="arabicParenR"/>
            </a:pPr>
            <a:endParaRPr lang="cs-CZ" dirty="0" smtClean="0"/>
          </a:p>
          <a:p>
            <a:pPr marL="624078" indent="-514350">
              <a:buFont typeface="+mj-lt"/>
              <a:buAutoNum type="arabicParenR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pozornost…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146878@mail.</a:t>
            </a:r>
            <a:r>
              <a:rPr lang="cs-CZ" dirty="0" err="1" smtClean="0"/>
              <a:t>muni</a:t>
            </a:r>
            <a:r>
              <a:rPr lang="cs-CZ" dirty="0" err="1" smtClean="0"/>
              <a:t>.</a:t>
            </a:r>
            <a:r>
              <a:rPr lang="cs-CZ" dirty="0" err="1" smtClean="0"/>
              <a:t>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069848"/>
          </a:xfrm>
        </p:spPr>
        <p:txBody>
          <a:bodyPr/>
          <a:lstStyle/>
          <a:p>
            <a:pPr algn="ctr"/>
            <a:r>
              <a:rPr lang="cs-CZ" dirty="0" smtClean="0"/>
              <a:t>nová NÁBOŽENSKÁ hnutí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1. Substanční model náboženství</a:t>
            </a:r>
            <a:br>
              <a:rPr lang="cs-CZ" dirty="0" smtClean="0">
                <a:solidFill>
                  <a:schemeClr val="accent2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eorgia" pitchFamily="18" charset="0"/>
              </a:rPr>
              <a:t>2</a:t>
            </a:r>
            <a:r>
              <a:rPr lang="cs-CZ" dirty="0" smtClean="0">
                <a:latin typeface="Georgia" pitchFamily="18" charset="0"/>
              </a:rPr>
              <a:t> základní ontologické skutečnosti </a:t>
            </a:r>
            <a:r>
              <a:rPr lang="cs-CZ" dirty="0" smtClean="0">
                <a:latin typeface="Georgia" pitchFamily="18" charset="0"/>
              </a:rPr>
              <a:t>– </a:t>
            </a:r>
            <a:r>
              <a:rPr lang="cs-CZ" dirty="0" smtClean="0">
                <a:latin typeface="Georgia" pitchFamily="18" charset="0"/>
              </a:rPr>
              <a:t>posvátné </a:t>
            </a:r>
            <a:r>
              <a:rPr lang="cs-CZ" dirty="0" smtClean="0">
                <a:latin typeface="Georgia" pitchFamily="18" charset="0"/>
              </a:rPr>
              <a:t>(</a:t>
            </a:r>
            <a:r>
              <a:rPr lang="cs-CZ" dirty="0" smtClean="0">
                <a:latin typeface="Georgia" pitchFamily="18" charset="0"/>
              </a:rPr>
              <a:t>sakrální) </a:t>
            </a:r>
            <a:r>
              <a:rPr lang="cs-CZ" dirty="0" smtClean="0">
                <a:latin typeface="Georgia" pitchFamily="18" charset="0"/>
              </a:rPr>
              <a:t>a </a:t>
            </a:r>
            <a:r>
              <a:rPr lang="cs-CZ" dirty="0" smtClean="0">
                <a:latin typeface="Georgia" pitchFamily="18" charset="0"/>
              </a:rPr>
              <a:t>světské </a:t>
            </a:r>
            <a:r>
              <a:rPr lang="cs-CZ" dirty="0" smtClean="0">
                <a:latin typeface="Georgia" pitchFamily="18" charset="0"/>
              </a:rPr>
              <a:t>(</a:t>
            </a:r>
            <a:r>
              <a:rPr lang="cs-CZ" dirty="0" smtClean="0">
                <a:latin typeface="Georgia" pitchFamily="18" charset="0"/>
              </a:rPr>
              <a:t>profánní), </a:t>
            </a:r>
            <a:r>
              <a:rPr lang="cs-CZ" dirty="0" smtClean="0">
                <a:latin typeface="Georgia" pitchFamily="18" charset="0"/>
              </a:rPr>
              <a:t>které vytváří základní existenční rámec lidské bytosti</a:t>
            </a:r>
          </a:p>
          <a:p>
            <a:r>
              <a:rPr lang="cs-CZ" dirty="0" smtClean="0">
                <a:latin typeface="Georgia" pitchFamily="18" charset="0"/>
              </a:rPr>
              <a:t>ontologicky </a:t>
            </a:r>
            <a:r>
              <a:rPr lang="cs-CZ" dirty="0" smtClean="0">
                <a:latin typeface="Georgia" pitchFamily="18" charset="0"/>
              </a:rPr>
              <a:t>(i axiologicky) primární je </a:t>
            </a:r>
            <a:r>
              <a:rPr lang="cs-CZ" dirty="0" smtClean="0">
                <a:latin typeface="Georgia" pitchFamily="18" charset="0"/>
              </a:rPr>
              <a:t>sakrální - tvoří </a:t>
            </a:r>
            <a:r>
              <a:rPr lang="cs-CZ" dirty="0" smtClean="0">
                <a:latin typeface="Georgia" pitchFamily="18" charset="0"/>
              </a:rPr>
              <a:t>základ a zdroj existence profánního</a:t>
            </a:r>
          </a:p>
          <a:p>
            <a:r>
              <a:rPr lang="cs-CZ" dirty="0" smtClean="0">
                <a:latin typeface="Georgia" pitchFamily="18" charset="0"/>
              </a:rPr>
              <a:t>náboženství </a:t>
            </a:r>
            <a:r>
              <a:rPr lang="cs-CZ" dirty="0" smtClean="0">
                <a:latin typeface="Georgia" pitchFamily="18" charset="0"/>
              </a:rPr>
              <a:t>jako </a:t>
            </a:r>
            <a:r>
              <a:rPr lang="cs-CZ" dirty="0" smtClean="0">
                <a:latin typeface="Georgia" pitchFamily="18" charset="0"/>
              </a:rPr>
              <a:t>systém nauk, chování, norem a symbolů, které jsou spojené s projevováním posvátna a které umožňují jeho pochopení</a:t>
            </a:r>
          </a:p>
          <a:p>
            <a:r>
              <a:rPr lang="cs-CZ" dirty="0" smtClean="0">
                <a:latin typeface="Georgia" pitchFamily="18" charset="0"/>
              </a:rPr>
              <a:t>R</a:t>
            </a:r>
            <a:r>
              <a:rPr lang="cs-CZ" dirty="0" smtClean="0">
                <a:latin typeface="Georgia" pitchFamily="18" charset="0"/>
              </a:rPr>
              <a:t>. </a:t>
            </a:r>
            <a:r>
              <a:rPr lang="cs-CZ" dirty="0" smtClean="0">
                <a:latin typeface="Georgia" pitchFamily="18" charset="0"/>
              </a:rPr>
              <a:t>Otto </a:t>
            </a:r>
            <a:r>
              <a:rPr lang="cs-CZ" dirty="0" smtClean="0">
                <a:latin typeface="Georgia" pitchFamily="18" charset="0"/>
              </a:rPr>
              <a:t>nebo M. </a:t>
            </a:r>
            <a:r>
              <a:rPr lang="cs-CZ" dirty="0" err="1" smtClean="0">
                <a:latin typeface="Georgia" pitchFamily="18" charset="0"/>
              </a:rPr>
              <a:t>Eliade</a:t>
            </a:r>
            <a:endParaRPr lang="cs-CZ" dirty="0" smtClean="0">
              <a:latin typeface="Georgia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2. Funkcionální model náboženství</a:t>
            </a:r>
            <a:br>
              <a:rPr lang="cs-CZ" dirty="0" smtClean="0">
                <a:solidFill>
                  <a:schemeClr val="accent2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Georgia" pitchFamily="18" charset="0"/>
              </a:rPr>
              <a:t>náboženství jako systém </a:t>
            </a:r>
            <a:r>
              <a:rPr lang="cs-CZ" dirty="0" smtClean="0">
                <a:latin typeface="Georgia" pitchFamily="18" charset="0"/>
              </a:rPr>
              <a:t>odpovědí na základní otázky lidské </a:t>
            </a:r>
            <a:r>
              <a:rPr lang="cs-CZ" dirty="0" smtClean="0">
                <a:latin typeface="Georgia" pitchFamily="18" charset="0"/>
              </a:rPr>
              <a:t>existence – např. </a:t>
            </a:r>
            <a:r>
              <a:rPr lang="cs-CZ" dirty="0" smtClean="0">
                <a:latin typeface="Georgia" pitchFamily="18" charset="0"/>
              </a:rPr>
              <a:t>otázky po příčinách dobra a zla nebo otázky týkající se konečnosti lidské existence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latin typeface="Georgia" pitchFamily="18" charset="0"/>
              </a:rPr>
              <a:t>význam náboženství </a:t>
            </a:r>
            <a:r>
              <a:rPr lang="cs-CZ" dirty="0" smtClean="0">
                <a:latin typeface="Georgia" pitchFamily="18" charset="0"/>
              </a:rPr>
              <a:t>ve </a:t>
            </a:r>
            <a:r>
              <a:rPr lang="cs-CZ" dirty="0" smtClean="0">
                <a:latin typeface="Georgia" pitchFamily="18" charset="0"/>
              </a:rPr>
              <a:t>schopnosti funkčně zodpovídat na tyto </a:t>
            </a:r>
            <a:r>
              <a:rPr lang="cs-CZ" dirty="0" smtClean="0">
                <a:latin typeface="Georgia" pitchFamily="18" charset="0"/>
              </a:rPr>
              <a:t>otázky</a:t>
            </a:r>
            <a:endParaRPr lang="cs-CZ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latin typeface="Georgia" pitchFamily="18" charset="0"/>
              </a:rPr>
              <a:t>např. </a:t>
            </a:r>
            <a:r>
              <a:rPr lang="cs-CZ" dirty="0" err="1" smtClean="0">
                <a:latin typeface="Georgia" pitchFamily="18" charset="0"/>
              </a:rPr>
              <a:t>Milton</a:t>
            </a:r>
            <a:r>
              <a:rPr lang="cs-CZ" dirty="0" smtClean="0">
                <a:latin typeface="Georgia" pitchFamily="18" charset="0"/>
              </a:rPr>
              <a:t> </a:t>
            </a:r>
            <a:r>
              <a:rPr lang="cs-CZ" dirty="0" err="1" smtClean="0">
                <a:latin typeface="Georgia" pitchFamily="18" charset="0"/>
              </a:rPr>
              <a:t>Yinger</a:t>
            </a:r>
            <a:endParaRPr lang="cs-CZ" dirty="0" smtClean="0">
              <a:latin typeface="Georgia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</a:rPr>
              <a:t>3. Hermeneutický model náboženství</a:t>
            </a:r>
            <a:br>
              <a:rPr lang="cs-CZ" dirty="0" smtClean="0">
                <a:solidFill>
                  <a:schemeClr val="accent2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Georgia" pitchFamily="18" charset="0"/>
              </a:rPr>
              <a:t>náboženství </a:t>
            </a:r>
            <a:r>
              <a:rPr lang="cs-CZ" dirty="0" smtClean="0">
                <a:latin typeface="Georgia" pitchFamily="18" charset="0"/>
              </a:rPr>
              <a:t>jako </a:t>
            </a:r>
            <a:r>
              <a:rPr lang="cs-CZ" dirty="0" smtClean="0">
                <a:latin typeface="Georgia" pitchFamily="18" charset="0"/>
              </a:rPr>
              <a:t>systémy </a:t>
            </a:r>
            <a:r>
              <a:rPr lang="cs-CZ" dirty="0" smtClean="0">
                <a:latin typeface="Georgia" pitchFamily="18" charset="0"/>
              </a:rPr>
              <a:t>znaků, které slouží k orientaci lidského myšlení a jednání, a které získávají svůj význam v průběhu dějin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latin typeface="Georgia" pitchFamily="18" charset="0"/>
              </a:rPr>
              <a:t>každé náboženství je tak především vykládaným náboženstvím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latin typeface="Georgia" pitchFamily="18" charset="0"/>
              </a:rPr>
              <a:t>např</a:t>
            </a:r>
            <a:r>
              <a:rPr lang="cs-CZ" dirty="0" smtClean="0">
                <a:latin typeface="Georgia" pitchFamily="18" charset="0"/>
              </a:rPr>
              <a:t>. </a:t>
            </a:r>
            <a:r>
              <a:rPr lang="cs-CZ" dirty="0" err="1" smtClean="0">
                <a:latin typeface="Georgia" pitchFamily="18" charset="0"/>
              </a:rPr>
              <a:t>Jacques</a:t>
            </a:r>
            <a:r>
              <a:rPr lang="cs-CZ" dirty="0" smtClean="0">
                <a:latin typeface="Georgia" pitchFamily="18" charset="0"/>
              </a:rPr>
              <a:t> </a:t>
            </a:r>
            <a:r>
              <a:rPr lang="cs-CZ" dirty="0" err="1" smtClean="0">
                <a:latin typeface="Georgia" pitchFamily="18" charset="0"/>
              </a:rPr>
              <a:t>Waardenburg</a:t>
            </a:r>
            <a:endParaRPr lang="cs-CZ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36104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2"/>
                </a:solidFill>
              </a:rPr>
              <a:t>4. Kompenzační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Autofit/>
          </a:bodyPr>
          <a:lstStyle/>
          <a:p>
            <a:r>
              <a:rPr lang="cs-CZ" sz="1800" dirty="0" smtClean="0">
                <a:latin typeface="Georgia" pitchFamily="18" charset="0"/>
              </a:rPr>
              <a:t>teorie sociální směny - základní </a:t>
            </a:r>
            <a:r>
              <a:rPr lang="cs-CZ" sz="1800" dirty="0" smtClean="0">
                <a:latin typeface="Georgia" pitchFamily="18" charset="0"/>
              </a:rPr>
              <a:t>sociální vztahy </a:t>
            </a:r>
            <a:r>
              <a:rPr lang="cs-CZ" sz="1800" dirty="0" smtClean="0">
                <a:latin typeface="Georgia" pitchFamily="18" charset="0"/>
              </a:rPr>
              <a:t>vysvětluje </a:t>
            </a:r>
            <a:r>
              <a:rPr lang="cs-CZ" sz="1800" dirty="0" smtClean="0">
                <a:latin typeface="Georgia" pitchFamily="18" charset="0"/>
              </a:rPr>
              <a:t>pomocí ekonomických </a:t>
            </a:r>
            <a:r>
              <a:rPr lang="cs-CZ" sz="1800" dirty="0" smtClean="0">
                <a:latin typeface="Georgia" pitchFamily="18" charset="0"/>
              </a:rPr>
              <a:t>pravidel</a:t>
            </a:r>
          </a:p>
          <a:p>
            <a:r>
              <a:rPr lang="cs-CZ" sz="1800" dirty="0" smtClean="0">
                <a:latin typeface="Georgia" pitchFamily="18" charset="0"/>
              </a:rPr>
              <a:t>základní </a:t>
            </a:r>
            <a:r>
              <a:rPr lang="cs-CZ" sz="1800" dirty="0" smtClean="0">
                <a:latin typeface="Georgia" pitchFamily="18" charset="0"/>
              </a:rPr>
              <a:t>lidskou </a:t>
            </a:r>
            <a:r>
              <a:rPr lang="cs-CZ" sz="1800" dirty="0" smtClean="0">
                <a:latin typeface="Georgia" pitchFamily="18" charset="0"/>
              </a:rPr>
              <a:t>motivace – min. náklady a max. zisk</a:t>
            </a:r>
            <a:endParaRPr lang="cs-CZ" sz="1800" dirty="0" smtClean="0">
              <a:latin typeface="Georgia" pitchFamily="18" charset="0"/>
            </a:endParaRPr>
          </a:p>
          <a:p>
            <a:r>
              <a:rPr lang="cs-CZ" sz="1800" dirty="0" smtClean="0">
                <a:latin typeface="Georgia" pitchFamily="18" charset="0"/>
              </a:rPr>
              <a:t>náboženství jako systém </a:t>
            </a:r>
            <a:r>
              <a:rPr lang="cs-CZ" sz="1800" dirty="0" smtClean="0">
                <a:latin typeface="Georgia" pitchFamily="18" charset="0"/>
              </a:rPr>
              <a:t>vysvětlení a obecných kompenzátorů, </a:t>
            </a:r>
            <a:r>
              <a:rPr lang="cs-CZ" sz="1800" dirty="0" smtClean="0">
                <a:latin typeface="Georgia" pitchFamily="18" charset="0"/>
              </a:rPr>
              <a:t>které </a:t>
            </a:r>
            <a:r>
              <a:rPr lang="cs-CZ" sz="1800" dirty="0" smtClean="0">
                <a:latin typeface="Georgia" pitchFamily="18" charset="0"/>
              </a:rPr>
              <a:t>vedou k možné maximalizaci zisku pomocí </a:t>
            </a:r>
            <a:r>
              <a:rPr lang="cs-CZ" sz="1800" dirty="0" err="1" smtClean="0">
                <a:latin typeface="Georgia" pitchFamily="18" charset="0"/>
              </a:rPr>
              <a:t>supranaturálních</a:t>
            </a:r>
            <a:r>
              <a:rPr lang="cs-CZ" sz="1800" dirty="0" smtClean="0">
                <a:latin typeface="Georgia" pitchFamily="18" charset="0"/>
              </a:rPr>
              <a:t> </a:t>
            </a:r>
            <a:r>
              <a:rPr lang="cs-CZ" sz="1800" dirty="0" smtClean="0">
                <a:latin typeface="Georgia" pitchFamily="18" charset="0"/>
              </a:rPr>
              <a:t>předpokladů, přičemž:</a:t>
            </a:r>
          </a:p>
          <a:p>
            <a:pPr>
              <a:buFont typeface="Courier New" pitchFamily="49" charset="0"/>
              <a:buChar char="o"/>
            </a:pPr>
            <a:r>
              <a:rPr lang="cs-CZ" sz="1800" dirty="0" smtClean="0">
                <a:latin typeface="Georgia" pitchFamily="18" charset="0"/>
              </a:rPr>
              <a:t>v</a:t>
            </a:r>
            <a:r>
              <a:rPr lang="cs-CZ" sz="1800" dirty="0" smtClean="0">
                <a:latin typeface="Georgia" pitchFamily="18" charset="0"/>
              </a:rPr>
              <a:t>ysvětlení = </a:t>
            </a:r>
            <a:r>
              <a:rPr lang="cs-CZ" sz="1800" dirty="0" smtClean="0">
                <a:latin typeface="Georgia" pitchFamily="18" charset="0"/>
              </a:rPr>
              <a:t>výpověď </a:t>
            </a:r>
            <a:r>
              <a:rPr lang="cs-CZ" sz="1800" dirty="0" smtClean="0">
                <a:latin typeface="Georgia" pitchFamily="18" charset="0"/>
              </a:rPr>
              <a:t>o tom, jak a proč můžeme dosáhnout jistého zisku a naopak se vyhnout </a:t>
            </a:r>
            <a:r>
              <a:rPr lang="cs-CZ" sz="1800" dirty="0" smtClean="0">
                <a:latin typeface="Georgia" pitchFamily="18" charset="0"/>
              </a:rPr>
              <a:t>nákladům</a:t>
            </a:r>
          </a:p>
          <a:p>
            <a:pPr>
              <a:buFont typeface="Courier New" pitchFamily="49" charset="0"/>
              <a:buChar char="o"/>
            </a:pPr>
            <a:r>
              <a:rPr lang="cs-CZ" sz="1800" dirty="0" smtClean="0">
                <a:latin typeface="Georgia" pitchFamily="18" charset="0"/>
              </a:rPr>
              <a:t>k</a:t>
            </a:r>
            <a:r>
              <a:rPr lang="cs-CZ" sz="1800" dirty="0" smtClean="0">
                <a:latin typeface="Georgia" pitchFamily="18" charset="0"/>
              </a:rPr>
              <a:t>ompenzátory = postuláty </a:t>
            </a:r>
            <a:r>
              <a:rPr lang="cs-CZ" sz="1800" dirty="0" smtClean="0">
                <a:latin typeface="Georgia" pitchFamily="18" charset="0"/>
              </a:rPr>
              <a:t>zisků na základě vysvětlení, která nejsou okamžitě přístupná jednoznačnému </a:t>
            </a:r>
            <a:r>
              <a:rPr lang="cs-CZ" sz="1800" dirty="0" smtClean="0">
                <a:latin typeface="Georgia" pitchFamily="18" charset="0"/>
              </a:rPr>
              <a:t>zhodnocení</a:t>
            </a:r>
          </a:p>
          <a:p>
            <a:pPr>
              <a:buFont typeface="Courier New" pitchFamily="49" charset="0"/>
              <a:buChar char="o"/>
            </a:pPr>
            <a:r>
              <a:rPr lang="cs-CZ" sz="1800" dirty="0" smtClean="0">
                <a:latin typeface="Georgia" pitchFamily="18" charset="0"/>
              </a:rPr>
              <a:t>o</a:t>
            </a:r>
            <a:r>
              <a:rPr lang="cs-CZ" sz="1800" dirty="0" smtClean="0">
                <a:latin typeface="Georgia" pitchFamily="18" charset="0"/>
              </a:rPr>
              <a:t>becný </a:t>
            </a:r>
            <a:r>
              <a:rPr lang="cs-CZ" sz="1800" dirty="0" smtClean="0">
                <a:latin typeface="Georgia" pitchFamily="18" charset="0"/>
              </a:rPr>
              <a:t>kompenzátor </a:t>
            </a:r>
            <a:r>
              <a:rPr lang="cs-CZ" sz="1800" dirty="0" smtClean="0">
                <a:latin typeface="Georgia" pitchFamily="18" charset="0"/>
              </a:rPr>
              <a:t>-nahrazuje </a:t>
            </a:r>
            <a:r>
              <a:rPr lang="cs-CZ" sz="1800" dirty="0" smtClean="0">
                <a:latin typeface="Georgia" pitchFamily="18" charset="0"/>
              </a:rPr>
              <a:t>soubor mnoha zisků a zisky se širším dosahem a </a:t>
            </a:r>
            <a:r>
              <a:rPr lang="cs-CZ" sz="1800" dirty="0" smtClean="0">
                <a:latin typeface="Georgia" pitchFamily="18" charset="0"/>
              </a:rPr>
              <a:t>hodnotou</a:t>
            </a:r>
          </a:p>
          <a:p>
            <a:pPr>
              <a:buFont typeface="Courier New" pitchFamily="49" charset="0"/>
              <a:buChar char="o"/>
            </a:pPr>
            <a:r>
              <a:rPr lang="cs-CZ" sz="1800" dirty="0" err="1" smtClean="0">
                <a:latin typeface="Georgia" pitchFamily="18" charset="0"/>
              </a:rPr>
              <a:t>s</a:t>
            </a:r>
            <a:r>
              <a:rPr lang="cs-CZ" sz="1800" dirty="0" err="1" smtClean="0">
                <a:latin typeface="Georgia" pitchFamily="18" charset="0"/>
              </a:rPr>
              <a:t>upranaturální</a:t>
            </a:r>
            <a:r>
              <a:rPr lang="cs-CZ" sz="1800" dirty="0" smtClean="0">
                <a:latin typeface="Georgia" pitchFamily="18" charset="0"/>
              </a:rPr>
              <a:t> </a:t>
            </a:r>
            <a:r>
              <a:rPr lang="cs-CZ" sz="1800" dirty="0" smtClean="0">
                <a:latin typeface="Georgia" pitchFamily="18" charset="0"/>
              </a:rPr>
              <a:t>síly </a:t>
            </a:r>
            <a:r>
              <a:rPr lang="cs-CZ" sz="1800" dirty="0" smtClean="0">
                <a:latin typeface="Georgia" pitchFamily="18" charset="0"/>
              </a:rPr>
              <a:t>- </a:t>
            </a:r>
            <a:r>
              <a:rPr lang="cs-CZ" sz="1800" dirty="0" smtClean="0">
                <a:latin typeface="Georgia" pitchFamily="18" charset="0"/>
              </a:rPr>
              <a:t>existují za nebo mimo přirozenost a mohou suspendovat, změnit nebo ignorovat fyzikální </a:t>
            </a:r>
            <a:r>
              <a:rPr lang="cs-CZ" sz="1800" dirty="0" smtClean="0">
                <a:latin typeface="Georgia" pitchFamily="18" charset="0"/>
              </a:rPr>
              <a:t>síly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smtClean="0">
                <a:latin typeface="Georgia" pitchFamily="18" charset="0"/>
              </a:rPr>
              <a:t>R. </a:t>
            </a:r>
            <a:r>
              <a:rPr lang="cs-CZ" sz="1800" dirty="0" err="1" smtClean="0">
                <a:latin typeface="Georgia" pitchFamily="18" charset="0"/>
              </a:rPr>
              <a:t>Stark</a:t>
            </a:r>
            <a:r>
              <a:rPr lang="cs-CZ" sz="1800" dirty="0" smtClean="0">
                <a:latin typeface="Georgia" pitchFamily="18" charset="0"/>
              </a:rPr>
              <a:t>, W. S. </a:t>
            </a:r>
            <a:r>
              <a:rPr lang="cs-CZ" sz="1800" dirty="0" err="1" smtClean="0">
                <a:latin typeface="Georgia" pitchFamily="18" charset="0"/>
              </a:rPr>
              <a:t>Bainbridge</a:t>
            </a:r>
            <a:endParaRPr lang="cs-CZ" sz="18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069848"/>
          </a:xfrm>
        </p:spPr>
        <p:txBody>
          <a:bodyPr/>
          <a:lstStyle/>
          <a:p>
            <a:pPr algn="ctr"/>
            <a:r>
              <a:rPr lang="cs-CZ" dirty="0" smtClean="0"/>
              <a:t>NOVÁ náboženská hnutí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problémy: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časové vymezení „nová“ (z chronologického, historického hlediska) - ale kde je ta hranice? - často je to 2. světová válka, která určuje rozdíl mezi „nová“ a „stará, tradiční“</a:t>
            </a:r>
          </a:p>
          <a:p>
            <a:pPr lvl="0"/>
            <a:r>
              <a:rPr lang="cs-CZ" dirty="0" smtClean="0"/>
              <a:t>„nová“ na Západě (kulturní import) - jak dlouho budou ještě nová?</a:t>
            </a:r>
          </a:p>
          <a:p>
            <a:pPr lvl="0"/>
            <a:r>
              <a:rPr lang="cs-CZ" dirty="0" smtClean="0"/>
              <a:t>přinášejí inovace do tradiční kultury či náboženství – často je to pouze zdánlivé, prvky už známé dávají do nových kontextů</a:t>
            </a:r>
          </a:p>
          <a:p>
            <a:r>
              <a:rPr lang="cs-CZ" dirty="0" smtClean="0"/>
              <a:t>„nová“ s ohledem na kontext (modernizace, globalizace, sekularizace), ve kterém se </a:t>
            </a:r>
            <a:r>
              <a:rPr lang="cs-CZ" dirty="0" smtClean="0"/>
              <a:t>vyskytují - </a:t>
            </a:r>
            <a:r>
              <a:rPr lang="cs-CZ" dirty="0" smtClean="0"/>
              <a:t>např. často používají jazyk vědy jako určitou formu legitimizace sebe sama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1056</TotalTime>
  <Words>621</Words>
  <Application>Microsoft Office PowerPoint</Application>
  <PresentationFormat>Předvádění na obrazovce (4:3)</PresentationFormat>
  <Paragraphs>111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Urbanistický</vt:lpstr>
      <vt:lpstr>Kurz  RLB37 NOVÁ NÁBOŽENSKÁ HNUTÍ</vt:lpstr>
      <vt:lpstr>Téma: Vymezení základních pojmů</vt:lpstr>
      <vt:lpstr>nová NÁBOŽENSKÁ hnutí</vt:lpstr>
      <vt:lpstr>1. Substanční model náboženství </vt:lpstr>
      <vt:lpstr>2. Funkcionální model náboženství </vt:lpstr>
      <vt:lpstr>3. Hermeneutický model náboženství </vt:lpstr>
      <vt:lpstr>4. Kompenzační model</vt:lpstr>
      <vt:lpstr>NOVÁ náboženská hnutí</vt:lpstr>
      <vt:lpstr>Základní problémy:</vt:lpstr>
      <vt:lpstr>nová náboženská HNUTÍ</vt:lpstr>
      <vt:lpstr>Snímek 11</vt:lpstr>
      <vt:lpstr>Pojmy sekta/kult/církev a jejich využitelnost při studiu NNH</vt:lpstr>
      <vt:lpstr>Sekta</vt:lpstr>
      <vt:lpstr>Církev</vt:lpstr>
      <vt:lpstr>Kult</vt:lpstr>
      <vt:lpstr>The church-sect theory</vt:lpstr>
      <vt:lpstr>Nedostatky a problémy spojené s používáním pojmů sekta-kult-církev při studiu soudobé religiozity</vt:lpstr>
      <vt:lpstr>Typologie náboženských skupin</vt:lpstr>
      <vt:lpstr>Max Weber (1864 – 1920)</vt:lpstr>
      <vt:lpstr>Ernst Troeltsch (1865 – 1923)</vt:lpstr>
      <vt:lpstr>Ernst Troeltsch (1865 – 1923)</vt:lpstr>
      <vt:lpstr>Richard Niebuhr (1894 – 1962)</vt:lpstr>
      <vt:lpstr>Milton J. Yinger (1916 – 2011)</vt:lpstr>
      <vt:lpstr>Milton J. Yinger (1916 – 2011)</vt:lpstr>
      <vt:lpstr>Rodney Stark (*1934)  &amp; William Sims Bainbridge (*1940)</vt:lpstr>
      <vt:lpstr>Rodney Stark (*1934)  &amp; William Sims Bainbridge (*1940)</vt:lpstr>
      <vt:lpstr>Děkuji za pozornost…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  RLB37 NOVÁ NÁBOŽENSKÁ HNUTÍ</dc:title>
  <dc:creator>Lendik</dc:creator>
  <cp:lastModifiedBy>Lendik</cp:lastModifiedBy>
  <cp:revision>42</cp:revision>
  <dcterms:created xsi:type="dcterms:W3CDTF">2012-10-04T16:31:10Z</dcterms:created>
  <dcterms:modified xsi:type="dcterms:W3CDTF">2012-10-05T10:07:23Z</dcterms:modified>
</cp:coreProperties>
</file>