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3" r:id="rId12"/>
    <p:sldId id="272" r:id="rId13"/>
    <p:sldId id="287" r:id="rId14"/>
    <p:sldId id="289" r:id="rId15"/>
    <p:sldId id="288" r:id="rId16"/>
    <p:sldId id="290" r:id="rId17"/>
    <p:sldId id="291" r:id="rId18"/>
    <p:sldId id="294" r:id="rId19"/>
    <p:sldId id="268" r:id="rId20"/>
    <p:sldId id="273" r:id="rId21"/>
    <p:sldId id="295" r:id="rId22"/>
    <p:sldId id="274" r:id="rId23"/>
    <p:sldId id="269" r:id="rId24"/>
    <p:sldId id="270" r:id="rId25"/>
    <p:sldId id="275" r:id="rId26"/>
    <p:sldId id="271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AE2A94D-A593-402B-AB95-3CB74B795C6C}" type="datetimeFigureOut">
              <a:rPr lang="cs-CZ" smtClean="0"/>
              <a:pPr/>
              <a:t>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C56409-D31C-4CB2-9377-833AE92A45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Kurz </a:t>
            </a:r>
            <a:br>
              <a:rPr lang="cs-CZ" dirty="0" smtClean="0"/>
            </a:br>
            <a:r>
              <a:rPr lang="cs-CZ" dirty="0" smtClean="0"/>
              <a:t>RLB37 NOVÁ NÁBOŽENSKÁ HNUTÍ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Šárka Vondráčková</a:t>
            </a:r>
          </a:p>
          <a:p>
            <a:endParaRPr lang="cs-CZ" dirty="0" smtClean="0"/>
          </a:p>
          <a:p>
            <a:r>
              <a:rPr lang="cs-CZ" dirty="0" smtClean="0"/>
              <a:t>podzim 2012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b) Kontrakultura, protestní hnutí a hledání alternativ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proměny </a:t>
            </a:r>
            <a:r>
              <a:rPr lang="cs-CZ" dirty="0" err="1" smtClean="0"/>
              <a:t>euroamerické</a:t>
            </a:r>
            <a:r>
              <a:rPr lang="cs-CZ" dirty="0" smtClean="0"/>
              <a:t> společnosti po 2. sv. v.: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koncept vytváření blahobytu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základní právo = </a:t>
            </a:r>
            <a:r>
              <a:rPr lang="cs-CZ" dirty="0" err="1" smtClean="0"/>
              <a:t>právo</a:t>
            </a:r>
            <a:r>
              <a:rPr lang="cs-CZ" dirty="0" smtClean="0"/>
              <a:t> na důstojný život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konzumní orientace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kvantitativní nárůst vzdělanosti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proměna struktury společnosti</a:t>
            </a:r>
          </a:p>
          <a:p>
            <a:pPr>
              <a:buFont typeface="Courier New" pitchFamily="49" charset="0"/>
              <a:buChar char="o"/>
            </a:pPr>
            <a:r>
              <a:rPr lang="cs-CZ" dirty="0" err="1" smtClean="0"/>
              <a:t>babyboom</a:t>
            </a:r>
            <a:r>
              <a:rPr lang="cs-CZ" dirty="0" smtClean="0"/>
              <a:t> – první generace, která nezažila bídu</a:t>
            </a:r>
          </a:p>
          <a:p>
            <a:r>
              <a:rPr lang="cs-CZ" dirty="0" smtClean="0"/>
              <a:t>50. léta </a:t>
            </a:r>
            <a:r>
              <a:rPr lang="cs-CZ" dirty="0" smtClean="0"/>
              <a:t>- první </a:t>
            </a:r>
            <a:r>
              <a:rPr lang="cs-CZ" dirty="0" smtClean="0"/>
              <a:t>kritika omezena na úzký </a:t>
            </a:r>
            <a:r>
              <a:rPr lang="cs-CZ" dirty="0" smtClean="0"/>
              <a:t>okruh </a:t>
            </a:r>
            <a:r>
              <a:rPr lang="cs-CZ" dirty="0" smtClean="0"/>
              <a:t>intelektuálů - Beat </a:t>
            </a:r>
            <a:r>
              <a:rPr lang="cs-CZ" dirty="0" err="1" smtClean="0"/>
              <a:t>Generation</a:t>
            </a:r>
            <a:r>
              <a:rPr lang="cs-CZ" dirty="0" smtClean="0"/>
              <a:t> (Alan </a:t>
            </a:r>
            <a:r>
              <a:rPr lang="cs-CZ" dirty="0" err="1" smtClean="0"/>
              <a:t>Ginsberg</a:t>
            </a:r>
            <a:r>
              <a:rPr lang="cs-CZ" dirty="0" smtClean="0"/>
              <a:t>, Jack </a:t>
            </a:r>
            <a:r>
              <a:rPr lang="cs-CZ" dirty="0" err="1" smtClean="0"/>
              <a:t>Kerouack</a:t>
            </a:r>
            <a:r>
              <a:rPr lang="cs-CZ" dirty="0" smtClean="0"/>
              <a:t>) – svět v duchovní krizi</a:t>
            </a:r>
          </a:p>
          <a:p>
            <a:r>
              <a:rPr lang="cs-CZ" dirty="0" smtClean="0"/>
              <a:t>60. léta – kritika se stává masovou záležitostí – politická krize, válka ve Vietnamu, vzpoura mladé generace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poprvé je pojem „kontrakultura“ zmíněn v 60. letech americkým historikem a sociologem </a:t>
            </a:r>
            <a:r>
              <a:rPr lang="cs-CZ" b="1" dirty="0" smtClean="0"/>
              <a:t>Theodorem </a:t>
            </a:r>
            <a:r>
              <a:rPr lang="cs-CZ" b="1" dirty="0" err="1" smtClean="0"/>
              <a:t>Roszakem</a:t>
            </a:r>
            <a:endParaRPr lang="cs-CZ" b="1" dirty="0" smtClean="0"/>
          </a:p>
          <a:p>
            <a:r>
              <a:rPr lang="cs-CZ" b="1" dirty="0" err="1" smtClean="0"/>
              <a:t>Milton</a:t>
            </a:r>
            <a:r>
              <a:rPr lang="cs-CZ" b="1" dirty="0" smtClean="0"/>
              <a:t> </a:t>
            </a:r>
            <a:r>
              <a:rPr lang="cs-CZ" b="1" dirty="0" err="1" smtClean="0"/>
              <a:t>Yinger</a:t>
            </a:r>
            <a:r>
              <a:rPr lang="cs-CZ" b="1" dirty="0" smtClean="0"/>
              <a:t> </a:t>
            </a:r>
            <a:r>
              <a:rPr lang="cs-CZ" dirty="0" smtClean="0"/>
              <a:t>ve studii </a:t>
            </a:r>
            <a:r>
              <a:rPr lang="cs-CZ" i="1" dirty="0" smtClean="0"/>
              <a:t>Kontrakultura a subkultura</a:t>
            </a:r>
            <a:r>
              <a:rPr lang="cs-CZ" dirty="0" smtClean="0"/>
              <a:t> – kontrakultura = programové odmítnutí některých vzorců chování dominantní kultury a snaha hledat smysluplnou alternativu vůči těmto vzorcům</a:t>
            </a:r>
            <a:endParaRPr lang="cs-CZ" b="1" dirty="0" smtClean="0"/>
          </a:p>
          <a:p>
            <a:r>
              <a:rPr lang="cs-CZ" dirty="0" smtClean="0"/>
              <a:t>kritika a hledání alternativ na několika rovinách: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politická rovina – hledání polit. alternativ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mezilidská – autenticita mezilidských vztahů, sexuální revoluce, přehodnocování tradičních institucí, odlišný vztah k přírodě, kritika materialismu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r>
              <a:rPr lang="cs-CZ" dirty="0" smtClean="0"/>
              <a:t>alternativní duchovní a náboženské směry: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mimo křesťanský prostor (např. hinduismus, buddhismus)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předkřesťanská tradice (např. přírodní náboženství, indiánská tradice, novopohanství, čarodějnictví apod. – </a:t>
            </a:r>
            <a:r>
              <a:rPr lang="cs-CZ" dirty="0" err="1" smtClean="0"/>
              <a:t>Carlos</a:t>
            </a:r>
            <a:r>
              <a:rPr lang="cs-CZ" dirty="0" smtClean="0"/>
              <a:t> </a:t>
            </a:r>
            <a:r>
              <a:rPr lang="cs-CZ" dirty="0" err="1" smtClean="0"/>
              <a:t>Castaneda</a:t>
            </a:r>
            <a:r>
              <a:rPr lang="cs-CZ" dirty="0" smtClean="0"/>
              <a:t>) 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křesťanství (např. ježíšovská hnutí)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náboženské novotvary (např. UFO kulty, Scientologie)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ad 3) např. Rodina (Rodina lásky, Boží děti)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* na konci 60. let </a:t>
            </a:r>
          </a:p>
          <a:p>
            <a:r>
              <a:rPr lang="cs-CZ" dirty="0" smtClean="0"/>
              <a:t>charismatický vůdce David </a:t>
            </a:r>
            <a:r>
              <a:rPr lang="cs-CZ" dirty="0" err="1" smtClean="0"/>
              <a:t>Berg</a:t>
            </a:r>
            <a:r>
              <a:rPr lang="cs-CZ" dirty="0" smtClean="0"/>
              <a:t> alias Otec Mojžíš</a:t>
            </a:r>
          </a:p>
          <a:p>
            <a:r>
              <a:rPr lang="cs-CZ" dirty="0" smtClean="0"/>
              <a:t>směs fundamentalismu a liberalismu, ostrá kritika sekulární společnosti a zároveň tradičních institucí</a:t>
            </a:r>
          </a:p>
          <a:p>
            <a:r>
              <a:rPr lang="cs-CZ" dirty="0" smtClean="0"/>
              <a:t>sakrální prostituce („flirty </a:t>
            </a:r>
            <a:r>
              <a:rPr lang="cs-CZ" dirty="0" err="1" smtClean="0"/>
              <a:t>fishing</a:t>
            </a:r>
            <a:r>
              <a:rPr lang="cs-CZ" dirty="0" smtClean="0"/>
              <a:t>“)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mo</a:t>
            </a:r>
            <a:r>
              <a:rPr lang="cs-CZ" dirty="0" smtClean="0"/>
              <a:t>-</a:t>
            </a:r>
            <a:r>
              <a:rPr lang="cs-CZ" dirty="0" err="1" smtClean="0"/>
              <a:t>letters</a:t>
            </a:r>
            <a:r>
              <a:rPr lang="cs-CZ" dirty="0" smtClean="0"/>
              <a:t>“ </a:t>
            </a:r>
            <a:r>
              <a:rPr lang="cs-CZ" dirty="0" smtClean="0"/>
              <a:t>– výklady dogmatiky, komiksové </a:t>
            </a:r>
            <a:r>
              <a:rPr lang="cs-CZ" dirty="0" err="1" smtClean="0"/>
              <a:t>stripy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21" y="692150"/>
            <a:ext cx="7892757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701" y="620689"/>
            <a:ext cx="4120598" cy="59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848" y="765175"/>
            <a:ext cx="4922304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733" y="836613"/>
            <a:ext cx="4716533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r>
              <a:rPr lang="cs-CZ" dirty="0" smtClean="0"/>
              <a:t>alternativní duchovní a náboženské směry: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mimo křesťanský prostor (např. hinduismus, buddhismus)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předkřesťanská tradice (např. přírodní náboženství, indiánská tradice, novopohanství, čarodějnictví apod. – </a:t>
            </a:r>
            <a:r>
              <a:rPr lang="cs-CZ" dirty="0" err="1" smtClean="0"/>
              <a:t>Carlos</a:t>
            </a:r>
            <a:r>
              <a:rPr lang="cs-CZ" dirty="0" smtClean="0"/>
              <a:t> </a:t>
            </a:r>
            <a:r>
              <a:rPr lang="cs-CZ" dirty="0" err="1" smtClean="0"/>
              <a:t>Castaneda</a:t>
            </a:r>
            <a:r>
              <a:rPr lang="cs-CZ" dirty="0" smtClean="0"/>
              <a:t>) 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křesťanství (např. ježíšovská hnutí)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náboženské novotvary (např. UFO kulty, Scientologie)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cs-CZ" dirty="0" err="1" smtClean="0"/>
              <a:t>Ronald</a:t>
            </a:r>
            <a:r>
              <a:rPr lang="cs-CZ" dirty="0" smtClean="0"/>
              <a:t> </a:t>
            </a:r>
            <a:r>
              <a:rPr lang="cs-CZ" dirty="0" err="1" smtClean="0"/>
              <a:t>Inglehart</a:t>
            </a:r>
            <a:r>
              <a:rPr lang="cs-CZ" dirty="0" smtClean="0"/>
              <a:t> (* 1934)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načrtl křivku cyklu:</a:t>
            </a:r>
          </a:p>
          <a:p>
            <a:pPr lvl="0">
              <a:buNone/>
            </a:pPr>
            <a:r>
              <a:rPr lang="cs-CZ" dirty="0" smtClean="0"/>
              <a:t>                        </a:t>
            </a:r>
            <a:r>
              <a:rPr lang="cs-CZ" dirty="0" smtClean="0"/>
              <a:t>             </a:t>
            </a:r>
            <a:endParaRPr lang="cs-CZ" dirty="0" smtClean="0"/>
          </a:p>
          <a:p>
            <a:pPr marL="624078" lvl="0" indent="-514350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ahoru</a:t>
            </a:r>
            <a:r>
              <a:rPr lang="cs-CZ" dirty="0" smtClean="0"/>
              <a:t> - materiální </a:t>
            </a:r>
            <a:r>
              <a:rPr lang="cs-CZ" dirty="0" smtClean="0"/>
              <a:t>fáze - společnost v materiální krizi, preferovány materiální </a:t>
            </a:r>
            <a:r>
              <a:rPr lang="cs-CZ" dirty="0" smtClean="0"/>
              <a:t>hodnoty</a:t>
            </a:r>
          </a:p>
          <a:p>
            <a:pPr marL="624078" lvl="0" indent="-514350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řelom</a:t>
            </a:r>
            <a:r>
              <a:rPr lang="cs-CZ" dirty="0" smtClean="0"/>
              <a:t> - 50</a:t>
            </a:r>
            <a:r>
              <a:rPr lang="cs-CZ" dirty="0" smtClean="0"/>
              <a:t>. léta – v tomto stavu se mění situace; generace, která se narodila do blahobytu, už nepovažuje tento blahobyt za důležitý; obrací se k duchovním hodnotám</a:t>
            </a:r>
            <a:endParaRPr lang="cs-CZ" dirty="0" smtClean="0"/>
          </a:p>
          <a:p>
            <a:pPr marL="624078" lvl="0" indent="-514350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olu</a:t>
            </a:r>
            <a:r>
              <a:rPr lang="cs-CZ" dirty="0" smtClean="0"/>
              <a:t> - </a:t>
            </a:r>
            <a:r>
              <a:rPr lang="cs-CZ" dirty="0" err="1" smtClean="0"/>
              <a:t>postmaterialistická</a:t>
            </a:r>
            <a:r>
              <a:rPr lang="cs-CZ" dirty="0" smtClean="0"/>
              <a:t> </a:t>
            </a:r>
            <a:r>
              <a:rPr lang="cs-CZ" dirty="0" smtClean="0"/>
              <a:t>fáze - stav, kdy jsou uspokojeny materiální </a:t>
            </a:r>
            <a:r>
              <a:rPr lang="cs-CZ" dirty="0" smtClean="0"/>
              <a:t>potřeby, </a:t>
            </a:r>
            <a:r>
              <a:rPr lang="cs-CZ" dirty="0" smtClean="0"/>
              <a:t>společnost se přestane o materiálno zajímat  </a:t>
            </a:r>
            <a:r>
              <a:rPr lang="cs-CZ" dirty="0" smtClean="0"/>
              <a:t>- </a:t>
            </a:r>
            <a:r>
              <a:rPr lang="cs-CZ" dirty="0" smtClean="0"/>
              <a:t>60</a:t>
            </a:r>
            <a:r>
              <a:rPr lang="cs-CZ" dirty="0" smtClean="0"/>
              <a:t>. </a:t>
            </a:r>
            <a:r>
              <a:rPr lang="cs-CZ" dirty="0" smtClean="0"/>
              <a:t>léta</a:t>
            </a:r>
          </a:p>
          <a:p>
            <a:pPr marL="624078" lvl="0" indent="-514350">
              <a:buNone/>
            </a:pPr>
            <a:r>
              <a:rPr lang="cs-CZ" dirty="0" smtClean="0"/>
              <a:t>po určité době se ale </a:t>
            </a:r>
            <a:r>
              <a:rPr lang="cs-CZ" dirty="0" smtClean="0"/>
              <a:t>začnou </a:t>
            </a:r>
            <a:r>
              <a:rPr lang="cs-CZ" dirty="0" smtClean="0"/>
              <a:t>opět objevovat </a:t>
            </a:r>
            <a:r>
              <a:rPr lang="cs-CZ" dirty="0" smtClean="0"/>
              <a:t>problémy  (např. s hospodářská krize) atd.</a:t>
            </a:r>
            <a:endParaRPr lang="cs-CZ" dirty="0"/>
          </a:p>
        </p:txBody>
      </p:sp>
      <p:sp>
        <p:nvSpPr>
          <p:cNvPr id="8" name="Volný tvar 7"/>
          <p:cNvSpPr/>
          <p:nvPr/>
        </p:nvSpPr>
        <p:spPr>
          <a:xfrm>
            <a:off x="4139952" y="1844824"/>
            <a:ext cx="1328670" cy="504055"/>
          </a:xfrm>
          <a:custGeom>
            <a:avLst/>
            <a:gdLst>
              <a:gd name="connsiteX0" fmla="*/ 0 w 1328670"/>
              <a:gd name="connsiteY0" fmla="*/ 313386 h 313386"/>
              <a:gd name="connsiteX1" fmla="*/ 386366 w 1328670"/>
              <a:gd name="connsiteY1" fmla="*/ 17172 h 313386"/>
              <a:gd name="connsiteX2" fmla="*/ 759853 w 1328670"/>
              <a:gd name="connsiteY2" fmla="*/ 287629 h 313386"/>
              <a:gd name="connsiteX3" fmla="*/ 1236371 w 1328670"/>
              <a:gd name="connsiteY3" fmla="*/ 42930 h 313386"/>
              <a:gd name="connsiteX4" fmla="*/ 1313645 w 1328670"/>
              <a:gd name="connsiteY4" fmla="*/ 30051 h 313386"/>
              <a:gd name="connsiteX5" fmla="*/ 1287887 w 1328670"/>
              <a:gd name="connsiteY5" fmla="*/ 30051 h 313386"/>
              <a:gd name="connsiteX6" fmla="*/ 1287887 w 1328670"/>
              <a:gd name="connsiteY6" fmla="*/ 30051 h 313386"/>
              <a:gd name="connsiteX7" fmla="*/ 1300766 w 1328670"/>
              <a:gd name="connsiteY7" fmla="*/ 17172 h 3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8670" h="313386">
                <a:moveTo>
                  <a:pt x="0" y="313386"/>
                </a:moveTo>
                <a:cubicBezTo>
                  <a:pt x="129862" y="167425"/>
                  <a:pt x="259724" y="21465"/>
                  <a:pt x="386366" y="17172"/>
                </a:cubicBezTo>
                <a:cubicBezTo>
                  <a:pt x="513008" y="12879"/>
                  <a:pt x="618186" y="283336"/>
                  <a:pt x="759853" y="287629"/>
                </a:cubicBezTo>
                <a:cubicBezTo>
                  <a:pt x="901520" y="291922"/>
                  <a:pt x="1144072" y="85860"/>
                  <a:pt x="1236371" y="42930"/>
                </a:cubicBezTo>
                <a:cubicBezTo>
                  <a:pt x="1328670" y="0"/>
                  <a:pt x="1305059" y="32197"/>
                  <a:pt x="1313645" y="30051"/>
                </a:cubicBezTo>
                <a:cubicBezTo>
                  <a:pt x="1322231" y="27905"/>
                  <a:pt x="1287887" y="30051"/>
                  <a:pt x="1287887" y="30051"/>
                </a:cubicBezTo>
                <a:lnTo>
                  <a:pt x="1287887" y="30051"/>
                </a:lnTo>
                <a:lnTo>
                  <a:pt x="1300766" y="1717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7099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Téma:</a:t>
            </a:r>
            <a:br>
              <a:rPr lang="cs-CZ" dirty="0" smtClean="0"/>
            </a:br>
            <a:r>
              <a:rPr lang="cs-CZ" dirty="0" smtClean="0"/>
              <a:t>1) Vznik a geneze nových       náboženských 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505576"/>
          </a:xfrm>
        </p:spPr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sekularizace, sekularizační teze a reakce na ně</a:t>
            </a:r>
          </a:p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kontrakultura, protestní hnutí a hledání alternativ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5659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Téma:</a:t>
            </a:r>
            <a:br>
              <a:rPr lang="cs-CZ" dirty="0" smtClean="0"/>
            </a:br>
            <a:r>
              <a:rPr lang="cs-CZ" dirty="0" smtClean="0"/>
              <a:t>2) Modely konverze a členství ve skupině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/>
          <a:lstStyle/>
          <a:p>
            <a:r>
              <a:rPr lang="cs-CZ" dirty="0" smtClean="0"/>
              <a:t>konverze (z lat. „</a:t>
            </a:r>
            <a:r>
              <a:rPr lang="cs-CZ" dirty="0" err="1" smtClean="0"/>
              <a:t>converio</a:t>
            </a:r>
            <a:r>
              <a:rPr lang="cs-CZ" dirty="0" smtClean="0"/>
              <a:t>“ = obrat, převrat)</a:t>
            </a:r>
          </a:p>
          <a:p>
            <a:r>
              <a:rPr lang="cs-CZ" dirty="0" err="1" smtClean="0"/>
              <a:t>pův</a:t>
            </a:r>
            <a:r>
              <a:rPr lang="cs-CZ" dirty="0" smtClean="0"/>
              <a:t>. teologický pojem: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obrácení jedince na křesťanství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vnitřní obrácení</a:t>
            </a:r>
          </a:p>
          <a:p>
            <a:r>
              <a:rPr lang="cs-CZ" dirty="0" smtClean="0"/>
              <a:t>sociologie </a:t>
            </a:r>
            <a:r>
              <a:rPr lang="cs-CZ" dirty="0" err="1" smtClean="0"/>
              <a:t>náb</a:t>
            </a:r>
            <a:r>
              <a:rPr lang="cs-CZ" dirty="0" smtClean="0"/>
              <a:t>. - konverze jako proces vstupu do náboženské skupiny</a:t>
            </a:r>
          </a:p>
          <a:p>
            <a:r>
              <a:rPr lang="cs-CZ" dirty="0" smtClean="0"/>
              <a:t>psychologie </a:t>
            </a:r>
            <a:r>
              <a:rPr lang="cs-CZ" dirty="0" err="1" smtClean="0"/>
              <a:t>náb</a:t>
            </a:r>
            <a:r>
              <a:rPr lang="cs-CZ" dirty="0" smtClean="0"/>
              <a:t>. – zájem o vnitřní proces konverze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r>
              <a:rPr lang="cs-CZ" dirty="0" smtClean="0"/>
              <a:t>tzv. třístupňový vzorec konverze: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predisponující činitelé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ustavení kontaktů mezi jedinci s podobnými potřebami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proces závazného vstupu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Brainwashingový model 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konverze jako</a:t>
            </a:r>
            <a:r>
              <a:rPr lang="cs-CZ" dirty="0" smtClean="0"/>
              <a:t> náhlá </a:t>
            </a:r>
            <a:r>
              <a:rPr lang="cs-CZ" dirty="0" smtClean="0"/>
              <a:t>a </a:t>
            </a:r>
            <a:r>
              <a:rPr lang="cs-CZ" dirty="0" smtClean="0"/>
              <a:t>násilná změna </a:t>
            </a:r>
            <a:r>
              <a:rPr lang="cs-CZ" dirty="0" smtClean="0"/>
              <a:t>jedince </a:t>
            </a:r>
            <a:r>
              <a:rPr lang="cs-CZ" dirty="0" smtClean="0"/>
              <a:t>spojená </a:t>
            </a:r>
            <a:r>
              <a:rPr lang="cs-CZ" dirty="0" smtClean="0"/>
              <a:t>s fyzickým a psychickým nátlakem či zneužitím jedince - </a:t>
            </a:r>
            <a:r>
              <a:rPr lang="cs-CZ" dirty="0" smtClean="0"/>
              <a:t>negativní </a:t>
            </a:r>
            <a:r>
              <a:rPr lang="cs-CZ" dirty="0" smtClean="0"/>
              <a:t>případ konverze</a:t>
            </a:r>
          </a:p>
          <a:p>
            <a:r>
              <a:rPr lang="cs-CZ" dirty="0" smtClean="0"/>
              <a:t>pojem „brainwashing“ se objevil už dříve v souvislosti s ideologickým působením čínských komunistů na americké zajatce v táborech v korejské válce – </a:t>
            </a:r>
            <a:r>
              <a:rPr lang="cs-CZ" dirty="0" err="1" smtClean="0"/>
              <a:t>am</a:t>
            </a:r>
            <a:r>
              <a:rPr lang="cs-CZ" dirty="0" smtClean="0"/>
              <a:t>. novinář Edward Hunter převedl čínskou frázi „si nao“ = „umytí mozku“do angličtiny – „brainwashing“</a:t>
            </a:r>
          </a:p>
          <a:p>
            <a:r>
              <a:rPr lang="cs-CZ" dirty="0" smtClean="0"/>
              <a:t>autorem modelu je R. J. </a:t>
            </a:r>
            <a:r>
              <a:rPr lang="cs-CZ" dirty="0" err="1" smtClean="0"/>
              <a:t>Lifton</a:t>
            </a:r>
            <a:r>
              <a:rPr lang="cs-CZ" dirty="0" smtClean="0"/>
              <a:t> – </a:t>
            </a:r>
            <a:r>
              <a:rPr lang="cs-CZ" dirty="0" err="1" smtClean="0"/>
              <a:t>náb</a:t>
            </a:r>
            <a:r>
              <a:rPr lang="cs-CZ" dirty="0" smtClean="0"/>
              <a:t>. kulty jako totalitární skupiny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Robert </a:t>
            </a:r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Lifton</a:t>
            </a:r>
            <a:r>
              <a:rPr lang="cs-CZ" dirty="0" smtClean="0"/>
              <a:t> (*1926)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charakteristické rysy </a:t>
            </a:r>
            <a:r>
              <a:rPr lang="cs-CZ" dirty="0" err="1" smtClean="0"/>
              <a:t>brainwashingu</a:t>
            </a:r>
            <a:r>
              <a:rPr lang="cs-CZ" dirty="0" smtClean="0"/>
              <a:t>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kontrola prostředí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mystická manipulace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požadavek čistoty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kult vyznání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používání jazyka vědy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specifický, frázovitý jazyk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absolutizace nauky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existenční provizorium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Margaret T. </a:t>
            </a:r>
            <a:r>
              <a:rPr lang="cs-CZ" dirty="0" err="1" smtClean="0"/>
              <a:t>Singerová</a:t>
            </a:r>
            <a:r>
              <a:rPr lang="cs-CZ" dirty="0" smtClean="0"/>
              <a:t> (1921–2003) </a:t>
            </a:r>
            <a:br>
              <a:rPr lang="cs-CZ" dirty="0" smtClean="0"/>
            </a:br>
            <a:r>
              <a:rPr lang="cs-CZ" dirty="0" smtClean="0"/>
              <a:t>a Richard </a:t>
            </a:r>
            <a:r>
              <a:rPr lang="cs-CZ" dirty="0" err="1" smtClean="0"/>
              <a:t>Ofshe</a:t>
            </a:r>
            <a:r>
              <a:rPr lang="cs-CZ" dirty="0" smtClean="0"/>
              <a:t> (*1941)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dirty="0" smtClean="0"/>
              <a:t>program reformy myšlení = technologie změny chování aplikovaná za určitých podmínek na případ učení a přijetí ideologie nebo vzorců chování</a:t>
            </a:r>
          </a:p>
          <a:p>
            <a:pPr lvl="0"/>
            <a:r>
              <a:rPr lang="cs-CZ" sz="2200" dirty="0" smtClean="0"/>
              <a:t>od jiných forem sociálního učení jej odlišuje především: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2200" dirty="0" smtClean="0"/>
              <a:t>získání podstatné kontroly nad časem a obsahem myšlení jedince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2200" dirty="0" smtClean="0"/>
              <a:t>systematické vytváření pocitu bezmoci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2200" dirty="0" smtClean="0"/>
              <a:t>specifické nakládání se systémem odměn a trestů, který podporuje nové učení se ideologii nebo systému víry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2200" dirty="0" smtClean="0"/>
              <a:t>specifické nakládání se systémem odměn a trestů, který zabraňuje chování, které by mohlo odrážet hodnoty a zvyky, které měl jedinec před svým kontaktem se skupinou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2200" dirty="0" smtClean="0"/>
              <a:t>udržení uzavřeného systému logiky a autoritářské struktury organizace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2200" dirty="0" smtClean="0"/>
              <a:t>udržení stavu neinformovanosti jedince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Mentální deprogramování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přijetí teze o psychickém zmanipulování členů NNH předpokládá jejich nesvéprávnost a neschopnost objektivně posoudit svůj vlastní stav, jsou považováni za psychicky nemocné – legitimizace intervence zvenčí</a:t>
            </a:r>
          </a:p>
          <a:p>
            <a:r>
              <a:rPr lang="cs-CZ" dirty="0" smtClean="0"/>
              <a:t>Ted </a:t>
            </a:r>
            <a:r>
              <a:rPr lang="cs-CZ" dirty="0" err="1" smtClean="0"/>
              <a:t>Patrick</a:t>
            </a:r>
            <a:r>
              <a:rPr lang="cs-CZ" dirty="0" smtClean="0"/>
              <a:t> (*1930) - „otec“ mentálního deprogramování, kniha </a:t>
            </a:r>
            <a:r>
              <a:rPr lang="cs-CZ" i="1" dirty="0" smtClean="0"/>
              <a:t>Let </a:t>
            </a:r>
            <a:r>
              <a:rPr lang="cs-CZ" i="1" dirty="0" err="1" smtClean="0"/>
              <a:t>Our</a:t>
            </a:r>
            <a:r>
              <a:rPr lang="cs-CZ" i="1" dirty="0" smtClean="0"/>
              <a:t> </a:t>
            </a:r>
            <a:r>
              <a:rPr lang="cs-CZ" i="1" dirty="0" err="1" smtClean="0"/>
              <a:t>Children</a:t>
            </a:r>
            <a:r>
              <a:rPr lang="cs-CZ" i="1" dirty="0" smtClean="0"/>
              <a:t> Go!</a:t>
            </a:r>
          </a:p>
          <a:p>
            <a:r>
              <a:rPr lang="cs-CZ" dirty="0" smtClean="0"/>
              <a:t>deprogramování = proces, který má člena kultu navrátit do stádia, které předcházelo jeho náboženské konverzi </a:t>
            </a:r>
          </a:p>
          <a:p>
            <a:r>
              <a:rPr lang="cs-CZ" dirty="0" smtClean="0"/>
              <a:t>kontroverzní přesvědčovací techniky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cs-CZ" dirty="0" smtClean="0"/>
              <a:t>Výstupové poradenství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0"/>
            <a:r>
              <a:rPr lang="cs-CZ" sz="1600" dirty="0" err="1" smtClean="0"/>
              <a:t>Steven</a:t>
            </a:r>
            <a:r>
              <a:rPr lang="cs-CZ" sz="1600" dirty="0" smtClean="0"/>
              <a:t> </a:t>
            </a:r>
            <a:r>
              <a:rPr lang="cs-CZ" sz="1600" dirty="0" err="1" smtClean="0"/>
              <a:t>Hassan</a:t>
            </a:r>
            <a:r>
              <a:rPr lang="cs-CZ" sz="1600" dirty="0" smtClean="0"/>
              <a:t> – kniha </a:t>
            </a:r>
            <a:r>
              <a:rPr lang="cs-CZ" sz="1600" i="1" dirty="0" smtClean="0"/>
              <a:t>Jak čelit zhoubným kultům</a:t>
            </a:r>
          </a:p>
          <a:p>
            <a:pPr lvl="0"/>
            <a:r>
              <a:rPr lang="cs-CZ" sz="1600" dirty="0" smtClean="0"/>
              <a:t>několik předpokladů úspěšnosti terapie: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1600" dirty="0" smtClean="0"/>
              <a:t>vytvoření vztahu a důvěry mezi výstupovým poradcem a členem kultu – body </a:t>
            </a:r>
            <a:r>
              <a:rPr lang="cs-CZ" sz="1600" dirty="0" err="1" smtClean="0"/>
              <a:t>language</a:t>
            </a:r>
            <a:r>
              <a:rPr lang="cs-CZ" sz="1600" dirty="0" smtClean="0"/>
              <a:t>, neagresivní tón hovoru, žádná kritika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1600" dirty="0" smtClean="0"/>
              <a:t>cílená komunikace – poznání osoby, vcítění do její osobnosti, má to vyústit ve schopnost tuto osobu ovlivňovat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1600" dirty="0" smtClean="0"/>
              <a:t>vytvoření modelů identity – jeden se týká toho, čím byla daná osoba předtím, než vstoupila do kultu; druhý model představuje model typického člena kultovní skupiny; třetí model je model skutečné osoby angažované v kultu 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1600" dirty="0" smtClean="0"/>
              <a:t>styk s </a:t>
            </a:r>
            <a:r>
              <a:rPr lang="cs-CZ" sz="1600" dirty="0" err="1" smtClean="0"/>
              <a:t>předkultovní</a:t>
            </a:r>
            <a:r>
              <a:rPr lang="cs-CZ" sz="1600" dirty="0" smtClean="0"/>
              <a:t> identitou – snaha přinutit člena vzpomenout si na dobu před vstupem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1600" dirty="0" smtClean="0"/>
              <a:t>úsilí přimět člena, aby se na skutečnost podíval z různých hledisek – oslabuje se význam kultovní perspektivy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1600" dirty="0" smtClean="0"/>
              <a:t>eliminování procesu bránícího samotnému myšlení – podávání nepřímých informací – kritika jiné náboženské skupiny, na které terapeut ukáže principy psychické manipulace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1600" dirty="0" smtClean="0"/>
              <a:t>vytvoření představy šťastné budoucnosti – prostředek pro likvidaci vštípené fobie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sz="1600" dirty="0" smtClean="0"/>
              <a:t>poskytnutí konkrétní definice psychické manipulace a charakteristiky zhoubného kultu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</a:t>
            </a:r>
            <a:r>
              <a:rPr lang="cs-CZ" dirty="0" err="1" smtClean="0"/>
              <a:t>brainwashingového</a:t>
            </a:r>
            <a:r>
              <a:rPr lang="cs-CZ" dirty="0" smtClean="0"/>
              <a:t>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identita není pevný, vnitřně konzistentní a neměnný celek – je nestálá, pořád se vyvíjí</a:t>
            </a:r>
          </a:p>
          <a:p>
            <a:r>
              <a:rPr lang="cs-CZ" dirty="0" smtClean="0"/>
              <a:t>konverze není náhlá a nevratná změna</a:t>
            </a:r>
          </a:p>
          <a:p>
            <a:r>
              <a:rPr lang="cs-CZ" dirty="0" smtClean="0"/>
              <a:t>konvertita není pasivní oběť – je aktivní</a:t>
            </a:r>
          </a:p>
          <a:p>
            <a:r>
              <a:rPr lang="cs-CZ" dirty="0" smtClean="0"/>
              <a:t>typický člen NNH není deprivovaný </a:t>
            </a:r>
            <a:r>
              <a:rPr lang="cs-CZ" dirty="0" err="1" smtClean="0"/>
              <a:t>frustrant</a:t>
            </a:r>
            <a:endParaRPr lang="cs-CZ" dirty="0" smtClean="0"/>
          </a:p>
          <a:p>
            <a:r>
              <a:rPr lang="cs-CZ" dirty="0" smtClean="0"/>
              <a:t>to, co model vytýká NNH, se jinde může dít také</a:t>
            </a:r>
          </a:p>
          <a:p>
            <a:r>
              <a:rPr lang="cs-CZ" dirty="0" smtClean="0"/>
              <a:t>terapeutické zaměření teorie</a:t>
            </a:r>
          </a:p>
          <a:p>
            <a:r>
              <a:rPr lang="cs-CZ" dirty="0" smtClean="0"/>
              <a:t>model vypracovaný na základě výpovědí bývalých členů – zkreslení</a:t>
            </a:r>
          </a:p>
          <a:p>
            <a:r>
              <a:rPr lang="cs-CZ" dirty="0" smtClean="0"/>
              <a:t>konzervativní orientace zastánců tohoto modelu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Drift-modely konverze k NNH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konverze jako postupná změna</a:t>
            </a:r>
          </a:p>
          <a:p>
            <a:r>
              <a:rPr lang="cs-CZ" dirty="0" smtClean="0"/>
              <a:t>podílí se na ní jak jedinec, tak i skupina</a:t>
            </a:r>
          </a:p>
          <a:p>
            <a:r>
              <a:rPr lang="cs-CZ" dirty="0" smtClean="0"/>
              <a:t>aktivní paradigma konvertity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John </a:t>
            </a:r>
            <a:r>
              <a:rPr lang="cs-CZ" dirty="0" err="1" smtClean="0"/>
              <a:t>Lofland</a:t>
            </a:r>
            <a:r>
              <a:rPr lang="cs-CZ" dirty="0" smtClean="0"/>
              <a:t> (*1936)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err="1" smtClean="0"/>
              <a:t>Rodney</a:t>
            </a:r>
            <a:r>
              <a:rPr lang="cs-CZ" dirty="0" smtClean="0"/>
              <a:t> </a:t>
            </a:r>
            <a:r>
              <a:rPr lang="cs-CZ" dirty="0" err="1" smtClean="0"/>
              <a:t>Stark</a:t>
            </a:r>
            <a:r>
              <a:rPr lang="cs-CZ" dirty="0" smtClean="0"/>
              <a:t> (*1934)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kniha</a:t>
            </a:r>
            <a:r>
              <a:rPr lang="cs-CZ" b="1" dirty="0" smtClean="0"/>
              <a:t> </a:t>
            </a:r>
            <a:r>
              <a:rPr lang="cs-CZ" i="1" dirty="0" err="1" smtClean="0"/>
              <a:t>Becoming</a:t>
            </a:r>
            <a:r>
              <a:rPr lang="cs-CZ" i="1" dirty="0" smtClean="0"/>
              <a:t> a </a:t>
            </a:r>
            <a:r>
              <a:rPr lang="cs-CZ" i="1" dirty="0" err="1" smtClean="0"/>
              <a:t>world</a:t>
            </a:r>
            <a:r>
              <a:rPr lang="cs-CZ" i="1" dirty="0" smtClean="0"/>
              <a:t>-</a:t>
            </a:r>
            <a:r>
              <a:rPr lang="cs-CZ" i="1" dirty="0" err="1" smtClean="0"/>
              <a:t>saver</a:t>
            </a:r>
            <a:r>
              <a:rPr lang="cs-CZ" i="1" dirty="0" smtClean="0"/>
              <a:t>: A </a:t>
            </a:r>
            <a:r>
              <a:rPr lang="cs-CZ" i="1" dirty="0" err="1" smtClean="0"/>
              <a:t>theory</a:t>
            </a:r>
            <a:r>
              <a:rPr lang="cs-CZ" i="1" dirty="0" smtClean="0"/>
              <a:t> o </a:t>
            </a:r>
            <a:r>
              <a:rPr lang="cs-CZ" i="1" dirty="0" err="1" smtClean="0"/>
              <a:t>conversion</a:t>
            </a:r>
            <a:r>
              <a:rPr lang="cs-CZ" i="1" dirty="0" smtClean="0"/>
              <a:t> to a deviant </a:t>
            </a:r>
            <a:r>
              <a:rPr lang="cs-CZ" i="1" dirty="0" err="1" smtClean="0"/>
              <a:t>perspective</a:t>
            </a:r>
            <a:endParaRPr lang="cs-CZ" i="1" dirty="0" smtClean="0"/>
          </a:p>
          <a:p>
            <a:r>
              <a:rPr lang="cs-CZ" dirty="0" smtClean="0"/>
              <a:t>60. léta - výzkum formování americké části Církve sjednocení</a:t>
            </a:r>
          </a:p>
          <a:p>
            <a:r>
              <a:rPr lang="cs-CZ" dirty="0" smtClean="0"/>
              <a:t>model rozlišuje dva stupně konverze: </a:t>
            </a:r>
          </a:p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verbální - na základě proklamace konvertity</a:t>
            </a:r>
          </a:p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totální - plné zapojení do činnosti skupiny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a) Sekularizace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(z lat. </a:t>
            </a:r>
            <a:r>
              <a:rPr lang="cs-CZ" dirty="0" err="1" smtClean="0"/>
              <a:t>saeculum</a:t>
            </a:r>
            <a:r>
              <a:rPr lang="cs-CZ" dirty="0" smtClean="0"/>
              <a:t> = věk, epocha, svět)</a:t>
            </a:r>
          </a:p>
          <a:p>
            <a:r>
              <a:rPr lang="cs-CZ" dirty="0" err="1" smtClean="0"/>
              <a:t>pův</a:t>
            </a:r>
            <a:r>
              <a:rPr lang="cs-CZ" dirty="0" smtClean="0"/>
              <a:t>. snaha o odstranění světské moci církve</a:t>
            </a:r>
          </a:p>
          <a:p>
            <a:r>
              <a:rPr lang="cs-CZ" dirty="0" smtClean="0"/>
              <a:t>19. stol. -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Émile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Durkheim</a:t>
            </a:r>
            <a:r>
              <a:rPr lang="cs-CZ" dirty="0" smtClean="0"/>
              <a:t> a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Max Weber</a:t>
            </a:r>
            <a:r>
              <a:rPr lang="cs-CZ" dirty="0" smtClean="0"/>
              <a:t> – sekularizace jako proces úpadku role, místa a významu náboženství – skládá se z: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přizpůsobování se současnému světu ze strany stávajících náboženských skupin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odmítání jistých prvků náboženství lidmi samotnými spojené se ztrátou sociální významnosti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fontScale="92500"/>
          </a:bodyPr>
          <a:lstStyle/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Lofland</a:t>
            </a:r>
            <a:r>
              <a:rPr lang="cs-CZ" dirty="0" smtClean="0"/>
              <a:t> - nutné podmínky úspěšné konverze – 2 typy:</a:t>
            </a:r>
          </a:p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predispoziční podmínky:</a:t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1)</a:t>
            </a:r>
            <a:r>
              <a:rPr lang="cs-CZ" dirty="0" smtClean="0"/>
              <a:t> napětí</a:t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2)</a:t>
            </a:r>
            <a:r>
              <a:rPr lang="cs-CZ" dirty="0" smtClean="0"/>
              <a:t> přesvědčení, že tyto problémy mohou být vyřešeny prostřednictvím náboženství</a:t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3)</a:t>
            </a:r>
            <a:r>
              <a:rPr lang="cs-CZ" dirty="0" smtClean="0"/>
              <a:t> fáze hledání</a:t>
            </a:r>
          </a:p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situační okolnosti:</a:t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4)</a:t>
            </a:r>
            <a:r>
              <a:rPr lang="cs-CZ" dirty="0" smtClean="0"/>
              <a:t> životní zlom</a:t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5)</a:t>
            </a:r>
            <a:r>
              <a:rPr lang="cs-CZ" dirty="0" smtClean="0"/>
              <a:t> emocionální pouto ke členům náboženské skupiny</a:t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6)</a:t>
            </a:r>
            <a:r>
              <a:rPr lang="cs-CZ" dirty="0" smtClean="0"/>
              <a:t> oslabení citových pout mimo tuto skupinu</a:t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7)</a:t>
            </a:r>
            <a:r>
              <a:rPr lang="cs-CZ" dirty="0" smtClean="0"/>
              <a:t> intenzivní interakce mezi jedincem a skupinou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drift-modelu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nepotvrdila se jedna z predispozičních podmínek - i ti jednotlivci, kteří původně neviděli řešení svojí situace v náboženství, se navzdory tomu stali konvertity</a:t>
            </a:r>
          </a:p>
          <a:p>
            <a:r>
              <a:rPr lang="cs-CZ" dirty="0" smtClean="0"/>
              <a:t>posloupnost kroků modelu je neplatná</a:t>
            </a:r>
          </a:p>
          <a:p>
            <a:r>
              <a:rPr lang="cs-CZ" dirty="0" smtClean="0"/>
              <a:t>převzetí definice konvertity od </a:t>
            </a:r>
            <a:r>
              <a:rPr lang="cs-CZ" dirty="0" err="1" smtClean="0"/>
              <a:t>náb</a:t>
            </a:r>
            <a:r>
              <a:rPr lang="cs-CZ" dirty="0" smtClean="0"/>
              <a:t>. skupiny</a:t>
            </a:r>
          </a:p>
          <a:p>
            <a:r>
              <a:rPr lang="cs-CZ" dirty="0" smtClean="0"/>
              <a:t>platnost modelu omezena jen na úzký historický a náboženský kontext skupiny</a:t>
            </a:r>
          </a:p>
          <a:p>
            <a:r>
              <a:rPr lang="cs-CZ" dirty="0" smtClean="0"/>
              <a:t>úspěšná konverze = členství</a:t>
            </a:r>
          </a:p>
          <a:p>
            <a:r>
              <a:rPr lang="cs-CZ" dirty="0" smtClean="0"/>
              <a:t>model se týká jen dospělého jedince – nepočítá s dalšími generacemi členů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John </a:t>
            </a:r>
            <a:r>
              <a:rPr lang="cs-CZ" dirty="0" err="1" smtClean="0"/>
              <a:t>Lofland</a:t>
            </a:r>
            <a:r>
              <a:rPr lang="cs-CZ" dirty="0" smtClean="0"/>
              <a:t> a Norman </a:t>
            </a:r>
            <a:r>
              <a:rPr lang="cs-CZ" dirty="0" err="1" smtClean="0"/>
              <a:t>Sconvod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začlenili do studia problematiku zážitků</a:t>
            </a:r>
          </a:p>
          <a:p>
            <a:r>
              <a:rPr lang="cs-CZ" dirty="0" smtClean="0"/>
              <a:t>motivy konverze: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intelektuální motiv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mystický motiv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experimentální motiv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citový motiv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obnovitelský motiv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nátlakový motiv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Rodney</a:t>
            </a:r>
            <a:r>
              <a:rPr lang="cs-CZ" dirty="0" smtClean="0"/>
              <a:t> </a:t>
            </a:r>
            <a:r>
              <a:rPr lang="cs-CZ" dirty="0" err="1" smtClean="0"/>
              <a:t>Stark</a:t>
            </a:r>
            <a:r>
              <a:rPr lang="cs-CZ" dirty="0" smtClean="0"/>
              <a:t> (*1934) </a:t>
            </a:r>
            <a:br>
              <a:rPr lang="cs-CZ" dirty="0" smtClean="0"/>
            </a:br>
            <a:r>
              <a:rPr lang="cs-CZ" dirty="0" smtClean="0"/>
              <a:t>a William </a:t>
            </a:r>
            <a:r>
              <a:rPr lang="cs-CZ" dirty="0" err="1" smtClean="0"/>
              <a:t>Sims</a:t>
            </a:r>
            <a:r>
              <a:rPr lang="cs-CZ" dirty="0" smtClean="0"/>
              <a:t> </a:t>
            </a:r>
            <a:r>
              <a:rPr lang="cs-CZ" dirty="0" err="1" smtClean="0"/>
              <a:t>Bainbridge</a:t>
            </a:r>
            <a:r>
              <a:rPr lang="cs-CZ" dirty="0" smtClean="0"/>
              <a:t> (*1940)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model náboženské afiliace (přičlenění) </a:t>
            </a:r>
          </a:p>
          <a:p>
            <a:r>
              <a:rPr lang="cs-CZ" dirty="0" smtClean="0"/>
              <a:t>popis mechanismu náboženského trhu - kompenzátory</a:t>
            </a:r>
          </a:p>
          <a:p>
            <a:r>
              <a:rPr lang="cs-CZ" dirty="0" smtClean="0"/>
              <a:t>snaha o opuštění teolog. pojmu „konverze“ – nahrazeno „přičleněním“ = oboustranný proces náboru a vstupu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Problematika členství v NNH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faktory ovlivňující členství zahrnují: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dirty="0" smtClean="0"/>
              <a:t>charakter a průběh konverze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dirty="0" smtClean="0"/>
              <a:t>intenzitu sociálních vazeb na členy skupiny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dirty="0" smtClean="0"/>
              <a:t>intenzitu sociálních vazeb na „původní“ prostředí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dirty="0" smtClean="0"/>
              <a:t>atraktivita skupiny (sociální, dogmatická)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dirty="0" smtClean="0"/>
              <a:t>zaměření náboženské skupiny</a:t>
            </a:r>
          </a:p>
          <a:p>
            <a:pPr marL="624078" lvl="0" indent="-514350">
              <a:buFont typeface="+mj-lt"/>
              <a:buAutoNum type="arabicParenR"/>
            </a:pPr>
            <a:r>
              <a:rPr lang="cs-CZ" dirty="0" smtClean="0"/>
              <a:t>charakter náboženské skupiny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vnitřní hierarchie nebo struktura náboženské skupiny - celá řada NN skupin vykazuje struktury, které nejsou typické pro tradiční náboženské skupiny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624078" indent="-514350">
              <a:buNone/>
            </a:pPr>
            <a:r>
              <a:rPr lang="cs-CZ" b="1" dirty="0" err="1" smtClean="0"/>
              <a:t>Stark</a:t>
            </a:r>
            <a:r>
              <a:rPr lang="cs-CZ" b="1" dirty="0" smtClean="0"/>
              <a:t>-</a:t>
            </a:r>
            <a:r>
              <a:rPr lang="cs-CZ" b="1" dirty="0" err="1" smtClean="0"/>
              <a:t>Bainbridgeova</a:t>
            </a:r>
            <a:r>
              <a:rPr lang="cs-CZ" b="1" dirty="0" smtClean="0"/>
              <a:t> typologie NNH na </a:t>
            </a:r>
            <a:r>
              <a:rPr lang="cs-CZ" b="1" dirty="0" smtClean="0"/>
              <a:t>základě charakteristiky členství:</a:t>
            </a:r>
          </a:p>
          <a:p>
            <a:pPr marL="624078" indent="-514350">
              <a:buNone/>
            </a:pPr>
            <a:endParaRPr lang="cs-CZ" dirty="0" smtClean="0"/>
          </a:p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audienční </a:t>
            </a:r>
            <a:r>
              <a:rPr lang="cs-CZ" dirty="0" smtClean="0"/>
              <a:t>kult</a:t>
            </a:r>
          </a:p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klientský kult</a:t>
            </a:r>
          </a:p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kultovní hnutí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r>
              <a:rPr lang="cs-CZ" dirty="0" smtClean="0"/>
              <a:t>jak definovat rozdíl mezi členem a nečlenem? </a:t>
            </a:r>
            <a:r>
              <a:rPr lang="cs-CZ" smtClean="0"/>
              <a:t>a musí nutně </a:t>
            </a:r>
            <a:r>
              <a:rPr lang="cs-CZ" dirty="0" smtClean="0"/>
              <a:t>existovat přechod, kdy se člověk stává členem?</a:t>
            </a:r>
          </a:p>
          <a:p>
            <a:r>
              <a:rPr lang="cs-CZ" dirty="0" smtClean="0"/>
              <a:t>vnitřní hierarchie skupiny</a:t>
            </a:r>
            <a:br>
              <a:rPr lang="cs-CZ" dirty="0" smtClean="0"/>
            </a:br>
            <a:r>
              <a:rPr lang="cs-CZ" dirty="0" smtClean="0"/>
              <a:t>- u řady náboženských skupin existuje několik typů členství dle různých stupňů zasvěcení</a:t>
            </a:r>
            <a:br>
              <a:rPr lang="cs-CZ" dirty="0" smtClean="0"/>
            </a:br>
            <a:r>
              <a:rPr lang="cs-CZ" dirty="0" smtClean="0"/>
              <a:t>- formální vs. neformální struktura</a:t>
            </a:r>
          </a:p>
          <a:p>
            <a:r>
              <a:rPr lang="cs-CZ" dirty="0" err="1" smtClean="0"/>
              <a:t>full</a:t>
            </a:r>
            <a:r>
              <a:rPr lang="cs-CZ" dirty="0" smtClean="0"/>
              <a:t>-</a:t>
            </a:r>
            <a:r>
              <a:rPr lang="cs-CZ" dirty="0" err="1" smtClean="0"/>
              <a:t>time</a:t>
            </a:r>
            <a:r>
              <a:rPr lang="cs-CZ" dirty="0" smtClean="0"/>
              <a:t> vs. part-</a:t>
            </a:r>
            <a:r>
              <a:rPr lang="cs-CZ" dirty="0" err="1" smtClean="0"/>
              <a:t>time</a:t>
            </a:r>
            <a:r>
              <a:rPr lang="cs-CZ" dirty="0" smtClean="0"/>
              <a:t> členství</a:t>
            </a:r>
          </a:p>
          <a:p>
            <a:r>
              <a:rPr lang="cs-CZ" dirty="0" smtClean="0"/>
              <a:t>kdo jsou členové NNH? - z jakého náboženského prostředí a z jakých sociálních podmínek vycházejí, jaký je jejich věk, pohlaví,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pozornost…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146878@mail.</a:t>
            </a:r>
            <a:r>
              <a:rPr lang="cs-CZ" dirty="0" err="1" smtClean="0"/>
              <a:t>muni.cz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/>
          <a:lstStyle/>
          <a:p>
            <a:r>
              <a:rPr lang="cs-CZ" dirty="0" smtClean="0"/>
              <a:t>3 roviny sekularizace: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institucionální</a:t>
            </a:r>
            <a:br>
              <a:rPr lang="cs-CZ" dirty="0" smtClean="0"/>
            </a:br>
            <a:r>
              <a:rPr lang="cs-CZ" dirty="0" smtClean="0">
                <a:solidFill>
                  <a:schemeClr val="accent3"/>
                </a:solidFill>
              </a:rPr>
              <a:t>a)</a:t>
            </a:r>
            <a:r>
              <a:rPr lang="cs-CZ" dirty="0" smtClean="0"/>
              <a:t> ztráta vlivu náboženských institucí</a:t>
            </a:r>
            <a:br>
              <a:rPr lang="cs-CZ" dirty="0" smtClean="0"/>
            </a:br>
            <a:r>
              <a:rPr lang="cs-CZ" dirty="0" smtClean="0">
                <a:solidFill>
                  <a:schemeClr val="accent3"/>
                </a:solidFill>
              </a:rPr>
              <a:t>b)</a:t>
            </a:r>
            <a:r>
              <a:rPr lang="cs-CZ" dirty="0" smtClean="0"/>
              <a:t> vyvlastnění církevního majetku</a:t>
            </a:r>
            <a:br>
              <a:rPr lang="cs-CZ" dirty="0" smtClean="0"/>
            </a:br>
            <a:r>
              <a:rPr lang="cs-CZ" dirty="0" smtClean="0">
                <a:solidFill>
                  <a:schemeClr val="accent3"/>
                </a:solidFill>
              </a:rPr>
              <a:t>c) </a:t>
            </a:r>
            <a:r>
              <a:rPr lang="cs-CZ" dirty="0" smtClean="0"/>
              <a:t>emancipace vzdělání</a:t>
            </a:r>
            <a:endParaRPr lang="cs-CZ" dirty="0" smtClean="0">
              <a:solidFill>
                <a:schemeClr val="accent3"/>
              </a:solidFill>
            </a:endParaRP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symbolická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lidské vědomí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Max Weber (1864 – 1920)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proces sekularizace spojen s racionalizací – 2 aspekty:</a:t>
            </a:r>
          </a:p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podřízení myšlení a jednání principu kalkulace a technické řešení problémů s cílem ovládnout přírodu i společnost</a:t>
            </a:r>
          </a:p>
          <a:p>
            <a:pPr marL="624078" indent="-514350">
              <a:buFont typeface="+mj-lt"/>
              <a:buAutoNum type="alphaLcParenR"/>
            </a:pPr>
            <a:r>
              <a:rPr lang="cs-CZ" dirty="0" smtClean="0"/>
              <a:t>vymanění myšlení a jednání z vlivu magie – tzv. „odkouzlení světa“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Bryan</a:t>
            </a:r>
            <a:r>
              <a:rPr lang="cs-CZ" dirty="0" smtClean="0"/>
              <a:t> R. </a:t>
            </a:r>
            <a:r>
              <a:rPr lang="cs-CZ" smtClean="0"/>
              <a:t>Wilson (1926 – 2004)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societalizace</a:t>
            </a:r>
            <a:r>
              <a:rPr lang="cs-CZ" dirty="0" smtClean="0"/>
              <a:t> = přechod od tradiční k moderní společnosti</a:t>
            </a:r>
          </a:p>
          <a:p>
            <a:r>
              <a:rPr lang="cs-CZ" dirty="0" smtClean="0"/>
              <a:t>sekularizace jako součást </a:t>
            </a:r>
            <a:r>
              <a:rPr lang="cs-CZ" dirty="0" err="1" smtClean="0"/>
              <a:t>societalizace</a:t>
            </a:r>
            <a:endParaRPr lang="cs-CZ" dirty="0" smtClean="0"/>
          </a:p>
          <a:p>
            <a:r>
              <a:rPr lang="cs-CZ" dirty="0" smtClean="0"/>
              <a:t>2 typy sociální organizace: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společenství (komunita, </a:t>
            </a:r>
            <a:r>
              <a:rPr lang="cs-CZ" dirty="0" err="1" smtClean="0"/>
              <a:t>Gemeinschaft</a:t>
            </a:r>
            <a:r>
              <a:rPr lang="cs-CZ" dirty="0" smtClean="0"/>
              <a:t>)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společnost (</a:t>
            </a:r>
            <a:r>
              <a:rPr lang="cs-CZ" dirty="0" err="1" smtClean="0"/>
              <a:t>Gesellschaft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 náboženství: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manifestní – spása, poskytování útěchy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latentní - sociální kontrola, udržení sociální koheze, legitimizace, poskytnutí identity, interpretace kosmu, vyjádření emocí</a:t>
            </a:r>
          </a:p>
          <a:p>
            <a:r>
              <a:rPr lang="cs-CZ" dirty="0" err="1" smtClean="0"/>
              <a:t>societalizace</a:t>
            </a:r>
            <a:r>
              <a:rPr lang="cs-CZ" dirty="0" smtClean="0"/>
              <a:t>  je výsledkem procesů racionalizace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Peter L. Berger (*1929)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kniha </a:t>
            </a:r>
            <a:r>
              <a:rPr lang="cs-CZ" i="1" dirty="0" smtClean="0"/>
              <a:t>Posvátný baldachýn </a:t>
            </a:r>
            <a:r>
              <a:rPr lang="cs-CZ" dirty="0" smtClean="0"/>
              <a:t>(1967)</a:t>
            </a:r>
          </a:p>
          <a:p>
            <a:r>
              <a:rPr lang="cs-CZ" dirty="0" smtClean="0"/>
              <a:t>sekularizace = proces, v němž jsou jednotlivé sektory společnosti a kultury oddělovány od nadvlády náboženských institucí a symbolů</a:t>
            </a:r>
            <a:endParaRPr lang="cs-CZ" i="1" dirty="0" smtClean="0"/>
          </a:p>
          <a:p>
            <a:r>
              <a:rPr lang="cs-CZ" dirty="0" smtClean="0"/>
              <a:t>2 roviny sekularizace: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objektivní – sekularizace společnosti a kultury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subjektivní – sekularizace vědomí</a:t>
            </a:r>
          </a:p>
          <a:p>
            <a:r>
              <a:rPr lang="cs-CZ" dirty="0" smtClean="0"/>
              <a:t>sekularizace jako globální fenomén</a:t>
            </a:r>
          </a:p>
          <a:p>
            <a:pPr marL="624078" indent="-514350">
              <a:buNone/>
            </a:pPr>
            <a:endParaRPr lang="cs-CZ" dirty="0" smtClean="0"/>
          </a:p>
          <a:p>
            <a:pPr marL="624078" indent="-514350">
              <a:buFont typeface="+mj-lt"/>
              <a:buAutoNum type="arabicParenR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Thomas </a:t>
            </a:r>
            <a:r>
              <a:rPr lang="cs-CZ" dirty="0" err="1" smtClean="0"/>
              <a:t>Luckmann</a:t>
            </a:r>
            <a:r>
              <a:rPr lang="cs-CZ" dirty="0" smtClean="0"/>
              <a:t> (*1927)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privatizace náboženství = vytlačení náboženství z veřejné sféry do oblasti soukromé</a:t>
            </a:r>
          </a:p>
          <a:p>
            <a:r>
              <a:rPr lang="cs-CZ" dirty="0" smtClean="0"/>
              <a:t>sekularizace jako důsledek institucionální specializace náboženství</a:t>
            </a:r>
          </a:p>
          <a:p>
            <a:r>
              <a:rPr lang="cs-CZ" dirty="0" err="1" smtClean="0"/>
              <a:t>marginalizace</a:t>
            </a:r>
            <a:r>
              <a:rPr lang="cs-CZ" dirty="0" smtClean="0"/>
              <a:t> tradiční církevní religiozity</a:t>
            </a:r>
          </a:p>
          <a:p>
            <a:r>
              <a:rPr lang="cs-CZ" dirty="0" smtClean="0"/>
              <a:t>koncept neviditelného náboženství – nová forma religiozity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Odmítnutí sekularizační teze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náboženská situace v 70. – 80. létech neodpovídá předpokladům sekularizační teze </a:t>
            </a:r>
          </a:p>
          <a:p>
            <a:r>
              <a:rPr lang="cs-CZ" dirty="0" smtClean="0"/>
              <a:t>oprava – sekularizace není nutným doprovodem modernizace</a:t>
            </a:r>
          </a:p>
          <a:p>
            <a:r>
              <a:rPr lang="cs-CZ" dirty="0" smtClean="0"/>
              <a:t>sekularizační teze dnes: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pouhý nepotvrzený předpoklad; má ideologický charakter; spíš přání než realita (např. Peter Berger)</a:t>
            </a:r>
          </a:p>
          <a:p>
            <a:pPr marL="624078" indent="-514350">
              <a:buFont typeface="+mj-lt"/>
              <a:buAutoNum type="arabicParenR"/>
            </a:pPr>
            <a:r>
              <a:rPr lang="cs-CZ" dirty="0" smtClean="0"/>
              <a:t>má své opodstatnění; z empir. šetření sice vyplývá velký nárůst alternativní religiozity, ale zároveň v </a:t>
            </a:r>
            <a:r>
              <a:rPr lang="cs-CZ" dirty="0" err="1" smtClean="0"/>
              <a:t>celospol</a:t>
            </a:r>
            <a:r>
              <a:rPr lang="cs-CZ" dirty="0" smtClean="0"/>
              <a:t>. měřítku představuje stále malou část; naprostá většina lidí v </a:t>
            </a:r>
            <a:r>
              <a:rPr lang="cs-CZ" dirty="0" err="1" smtClean="0"/>
              <a:t>mod</a:t>
            </a:r>
            <a:r>
              <a:rPr lang="cs-CZ" dirty="0" smtClean="0"/>
              <a:t>. spol. nepovažuje </a:t>
            </a:r>
            <a:r>
              <a:rPr lang="cs-CZ" dirty="0" err="1" smtClean="0"/>
              <a:t>náb</a:t>
            </a:r>
            <a:r>
              <a:rPr lang="cs-CZ" dirty="0" smtClean="0"/>
              <a:t>. za podstatné (hl. </a:t>
            </a:r>
            <a:r>
              <a:rPr lang="cs-CZ" dirty="0" err="1" smtClean="0"/>
              <a:t>Steve</a:t>
            </a:r>
            <a:r>
              <a:rPr lang="cs-CZ" dirty="0" smtClean="0"/>
              <a:t> </a:t>
            </a:r>
            <a:r>
              <a:rPr lang="cs-CZ" dirty="0" err="1" smtClean="0"/>
              <a:t>Bruce</a:t>
            </a:r>
            <a:r>
              <a:rPr lang="cs-CZ" dirty="0" smtClean="0"/>
              <a:t>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3801</TotalTime>
  <Words>1413</Words>
  <Application>Microsoft Office PowerPoint</Application>
  <PresentationFormat>Předvádění na obrazovce (4:3)</PresentationFormat>
  <Paragraphs>204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Urbanistický</vt:lpstr>
      <vt:lpstr>Kurz  RLB37 NOVÁ NÁBOŽENSKÁ HNUTÍ</vt:lpstr>
      <vt:lpstr>Téma: 1) Vznik a geneze nových       náboženských hnutí</vt:lpstr>
      <vt:lpstr>a) Sekularizace</vt:lpstr>
      <vt:lpstr>Snímek 4</vt:lpstr>
      <vt:lpstr>Max Weber (1864 – 1920)</vt:lpstr>
      <vt:lpstr>Bryan R. Wilson (1926 – 2004)</vt:lpstr>
      <vt:lpstr>Peter L. Berger (*1929)</vt:lpstr>
      <vt:lpstr>Thomas Luckmann (*1927)</vt:lpstr>
      <vt:lpstr>Odmítnutí sekularizační teze</vt:lpstr>
      <vt:lpstr>b) Kontrakultura, protestní hnutí a hledání alternativ</vt:lpstr>
      <vt:lpstr>Snímek 11</vt:lpstr>
      <vt:lpstr>Snímek 12</vt:lpstr>
      <vt:lpstr>ad 3) např. Rodina (Rodina lásky, Boží děti)</vt:lpstr>
      <vt:lpstr>Snímek 14</vt:lpstr>
      <vt:lpstr>Snímek 15</vt:lpstr>
      <vt:lpstr>Snímek 16</vt:lpstr>
      <vt:lpstr>Snímek 17</vt:lpstr>
      <vt:lpstr>Snímek 18</vt:lpstr>
      <vt:lpstr>Ronald Inglehart (* 1934)</vt:lpstr>
      <vt:lpstr>Téma: 2) Modely konverze a členství ve skupině</vt:lpstr>
      <vt:lpstr>Snímek 21</vt:lpstr>
      <vt:lpstr>Brainwashingový model konverze</vt:lpstr>
      <vt:lpstr>Robert Jay Lifton (*1926)</vt:lpstr>
      <vt:lpstr>Margaret T. Singerová (1921–2003)  a Richard Ofshe (*1941)</vt:lpstr>
      <vt:lpstr>Mentální deprogramování</vt:lpstr>
      <vt:lpstr>Výstupové poradenství</vt:lpstr>
      <vt:lpstr>Kritika brainwashingového modelu</vt:lpstr>
      <vt:lpstr>Drift-modely konverze k NNH</vt:lpstr>
      <vt:lpstr>John Lofland (*1936)  a Rodney Stark (*1934)</vt:lpstr>
      <vt:lpstr>Snímek 30</vt:lpstr>
      <vt:lpstr>Kritika drift-modelu</vt:lpstr>
      <vt:lpstr>John Lofland a Norman Sconvod</vt:lpstr>
      <vt:lpstr>Rodney Stark (*1934)  a William Sims Bainbridge (*1940)</vt:lpstr>
      <vt:lpstr>Problematika členství v NNH</vt:lpstr>
      <vt:lpstr>Snímek 35</vt:lpstr>
      <vt:lpstr>Snímek 36</vt:lpstr>
      <vt:lpstr>Děkuji za pozornost…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  RLB37 NOVÁ NÁBOŽENSKÁ HNUTÍ</dc:title>
  <dc:creator>Lendik</dc:creator>
  <cp:lastModifiedBy>Lendik</cp:lastModifiedBy>
  <cp:revision>95</cp:revision>
  <dcterms:created xsi:type="dcterms:W3CDTF">2012-10-10T08:52:08Z</dcterms:created>
  <dcterms:modified xsi:type="dcterms:W3CDTF">2012-11-02T10:19:15Z</dcterms:modified>
</cp:coreProperties>
</file>