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5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C4F303-AE9F-42DA-81F7-B0473A9743DC}" type="datetimeFigureOut">
              <a:rPr lang="cs-CZ" smtClean="0"/>
              <a:pPr/>
              <a:t>30.11.2012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098F0B7-EFA5-46FE-B66F-7FC9D2621CC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Kurz </a:t>
            </a:r>
            <a:br>
              <a:rPr lang="cs-CZ" dirty="0" smtClean="0"/>
            </a:br>
            <a:r>
              <a:rPr lang="cs-CZ" dirty="0" smtClean="0"/>
              <a:t>RLB37 NOVÁ NÁBOŽENSKÁ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933056"/>
            <a:ext cx="4953000" cy="1719482"/>
          </a:xfrm>
        </p:spPr>
        <p:txBody>
          <a:bodyPr>
            <a:normAutofit/>
          </a:bodyPr>
          <a:lstStyle/>
          <a:p>
            <a:r>
              <a:rPr lang="cs-CZ" dirty="0" smtClean="0"/>
              <a:t>Mgr. Šárka Vondráčková</a:t>
            </a:r>
          </a:p>
          <a:p>
            <a:endParaRPr lang="cs-CZ" dirty="0" smtClean="0"/>
          </a:p>
          <a:p>
            <a:r>
              <a:rPr lang="cs-CZ" dirty="0" smtClean="0"/>
              <a:t>podzim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r>
              <a:rPr lang="cs-CZ" dirty="0" smtClean="0"/>
              <a:t>antikultovní hnutí v USA prošlo několika stádii: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formativní stádium - s nástupem NNH na </a:t>
            </a:r>
            <a:r>
              <a:rPr lang="cs-CZ" dirty="0" err="1" smtClean="0"/>
              <a:t>poč</a:t>
            </a:r>
            <a:r>
              <a:rPr lang="cs-CZ" dirty="0" smtClean="0"/>
              <a:t>. 70. let – hl. deprogramátoři (T. </a:t>
            </a:r>
            <a:r>
              <a:rPr lang="cs-CZ" dirty="0" err="1" smtClean="0"/>
              <a:t>Patrick</a:t>
            </a:r>
            <a:r>
              <a:rPr lang="cs-CZ" dirty="0" smtClean="0"/>
              <a:t>)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expanze – </a:t>
            </a:r>
            <a:r>
              <a:rPr lang="cs-CZ" dirty="0" err="1" smtClean="0"/>
              <a:t>pol</a:t>
            </a:r>
            <a:r>
              <a:rPr lang="cs-CZ" dirty="0" smtClean="0"/>
              <a:t>. 70. let – vzrůstá počet deprogramovaných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konsolidace – konec 70. a </a:t>
            </a:r>
            <a:r>
              <a:rPr lang="cs-CZ" dirty="0" err="1" smtClean="0"/>
              <a:t>poč</a:t>
            </a:r>
            <a:r>
              <a:rPr lang="cs-CZ" dirty="0" smtClean="0"/>
              <a:t>. 80. let - vznik velkých celonárodních </a:t>
            </a:r>
            <a:r>
              <a:rPr lang="cs-CZ" dirty="0" err="1" smtClean="0"/>
              <a:t>antikultovních</a:t>
            </a:r>
            <a:r>
              <a:rPr lang="cs-CZ" dirty="0" smtClean="0"/>
              <a:t> organizací  (AFF, CAN, CFF)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vytváření institucionálních sítí – od </a:t>
            </a:r>
            <a:r>
              <a:rPr lang="cs-CZ" dirty="0" err="1" smtClean="0"/>
              <a:t>pol</a:t>
            </a:r>
            <a:r>
              <a:rPr lang="cs-CZ" dirty="0" smtClean="0"/>
              <a:t>. 80. let, profesionalizace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podle </a:t>
            </a:r>
            <a:r>
              <a:rPr lang="cs-CZ" dirty="0" err="1" smtClean="0"/>
              <a:t>Bromleyho</a:t>
            </a:r>
            <a:r>
              <a:rPr lang="cs-CZ" dirty="0" smtClean="0"/>
              <a:t> obsahuje ideologie antikultovního hnutí následující prvky</a:t>
            </a:r>
            <a:r>
              <a:rPr lang="cs-CZ" dirty="0" smtClean="0"/>
              <a:t>: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historicky založené vysvětlení vzniku těchto rozvracejících </a:t>
            </a:r>
            <a:r>
              <a:rPr lang="cs-CZ" dirty="0" smtClean="0"/>
              <a:t>sil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popis zlých sil, </a:t>
            </a:r>
            <a:r>
              <a:rPr lang="cs-CZ" dirty="0" smtClean="0"/>
              <a:t>které jsou schopny podkopat původní přirozený charakter jedince a přeměnit jej ve svůj </a:t>
            </a:r>
            <a:r>
              <a:rPr lang="cs-CZ" dirty="0" smtClean="0"/>
              <a:t>protiklad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označení </a:t>
            </a:r>
            <a:r>
              <a:rPr lang="cs-CZ" dirty="0" err="1" smtClean="0"/>
              <a:t>anti</a:t>
            </a:r>
            <a:r>
              <a:rPr lang="cs-CZ" dirty="0" smtClean="0"/>
              <a:t>-sociálních osob a skupin, které plánují a koordinují podvratné a rozvracečské </a:t>
            </a:r>
            <a:r>
              <a:rPr lang="cs-CZ" dirty="0" smtClean="0"/>
              <a:t>aktivity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na </a:t>
            </a:r>
            <a:r>
              <a:rPr lang="cs-CZ" dirty="0" smtClean="0"/>
              <a:t>těchto základech pak antikultovní hnutí upozorňuje na nebezpečí pro okolní společnost </a:t>
            </a:r>
            <a:r>
              <a:rPr lang="cs-CZ" dirty="0" smtClean="0"/>
              <a:t>a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formuluje </a:t>
            </a:r>
            <a:r>
              <a:rPr lang="cs-CZ" dirty="0" smtClean="0"/>
              <a:t>léčebný program, který má být dodržen, pokud chceme odvrátit katastrofu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Antikultovní hnutí a religionistika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antikultovní hnutí jako předmět studia</a:t>
            </a:r>
          </a:p>
          <a:p>
            <a:r>
              <a:rPr lang="cs-CZ" dirty="0" smtClean="0"/>
              <a:t>sekulárně-racionalistická antikultovní kritika se snaží sama sebe prezentovat jako vědecké studium</a:t>
            </a:r>
          </a:p>
          <a:p>
            <a:r>
              <a:rPr lang="cs-CZ" dirty="0" smtClean="0"/>
              <a:t>argumentace AN:</a:t>
            </a:r>
          </a:p>
          <a:p>
            <a:r>
              <a:rPr lang="cs-CZ" dirty="0" smtClean="0"/>
              <a:t>využívání strachu z neznámého</a:t>
            </a:r>
          </a:p>
          <a:p>
            <a:r>
              <a:rPr lang="cs-CZ" dirty="0" smtClean="0"/>
              <a:t>neadekvátně spojuje některé rysy netradičních skupin</a:t>
            </a:r>
          </a:p>
          <a:p>
            <a:r>
              <a:rPr lang="cs-CZ" dirty="0" smtClean="0"/>
              <a:t>odhlížení od souvislostí</a:t>
            </a:r>
          </a:p>
          <a:p>
            <a:r>
              <a:rPr lang="cs-CZ" dirty="0" smtClean="0"/>
              <a:t>cíl: informovanost široké veřejnosti</a:t>
            </a:r>
          </a:p>
          <a:p>
            <a:r>
              <a:rPr lang="cs-CZ" dirty="0" smtClean="0"/>
              <a:t>usilování o zobecnění</a:t>
            </a:r>
          </a:p>
          <a:p>
            <a:r>
              <a:rPr lang="cs-CZ" dirty="0" smtClean="0"/>
              <a:t>iluzorní harmonizace obrazu světa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před r. 1989: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státní </a:t>
            </a:r>
            <a:r>
              <a:rPr lang="cs-CZ" dirty="0" smtClean="0"/>
              <a:t>dohled nad církvemi a náboženskými společnostmi a přísná </a:t>
            </a:r>
            <a:r>
              <a:rPr lang="cs-CZ" dirty="0" smtClean="0"/>
              <a:t>cenzura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řada NNH existuje ilegálně: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skupiny, které patří k NNH, ale které mají i u nás dlouhou tradici </a:t>
            </a:r>
            <a:r>
              <a:rPr lang="cs-CZ" dirty="0" smtClean="0"/>
              <a:t>(Svědci Jehovovi, </a:t>
            </a:r>
            <a:r>
              <a:rPr lang="cs-CZ" dirty="0" smtClean="0"/>
              <a:t>mormoni, letniční </a:t>
            </a:r>
            <a:r>
              <a:rPr lang="cs-CZ" dirty="0" smtClean="0"/>
              <a:t>křesťané)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skupiny, které u nás </a:t>
            </a:r>
            <a:r>
              <a:rPr lang="cs-CZ" dirty="0" smtClean="0"/>
              <a:t>začaly působit </a:t>
            </a:r>
            <a:r>
              <a:rPr lang="cs-CZ" dirty="0" smtClean="0"/>
              <a:t>během komunistického režimu díky kontaktům ze </a:t>
            </a:r>
            <a:r>
              <a:rPr lang="cs-CZ" dirty="0" smtClean="0"/>
              <a:t>Západu</a:t>
            </a:r>
            <a:r>
              <a:rPr lang="cs-CZ" dirty="0" smtClean="0"/>
              <a:t> </a:t>
            </a:r>
            <a:r>
              <a:rPr lang="cs-CZ" dirty="0" smtClean="0"/>
              <a:t>(Haré Kršna)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dirty="0" smtClean="0"/>
              <a:t>po r. 1989 nárůst zájmu o duchovní otázky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dirty="0" smtClean="0"/>
              <a:t>po r. 1993 změna postoje – dostávají se k nám informace o NNH od </a:t>
            </a:r>
            <a:r>
              <a:rPr lang="cs-CZ" dirty="0" err="1" smtClean="0"/>
              <a:t>antikult</a:t>
            </a:r>
            <a:r>
              <a:rPr lang="cs-CZ" dirty="0" smtClean="0"/>
              <a:t>. hnutí ze Západu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pro studium sekt a nových náboženských směrů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založ. v roce 1993</a:t>
            </a:r>
          </a:p>
          <a:p>
            <a:r>
              <a:rPr lang="cs-CZ" dirty="0" smtClean="0"/>
              <a:t>Zdeněk Vojtíšek, Tomáš Novotný, Prokop Remeš, Ivan </a:t>
            </a:r>
            <a:r>
              <a:rPr lang="cs-CZ" dirty="0" err="1" smtClean="0"/>
              <a:t>Odilo</a:t>
            </a:r>
            <a:r>
              <a:rPr lang="cs-CZ" dirty="0" smtClean="0"/>
              <a:t> </a:t>
            </a:r>
            <a:r>
              <a:rPr lang="cs-CZ" dirty="0" err="1" smtClean="0"/>
              <a:t>Štampach</a:t>
            </a:r>
            <a:r>
              <a:rPr lang="cs-CZ" dirty="0" smtClean="0"/>
              <a:t>, Aleš Opatrný</a:t>
            </a:r>
          </a:p>
          <a:p>
            <a:r>
              <a:rPr lang="cs-CZ" dirty="0" err="1" smtClean="0"/>
              <a:t>zpoč</a:t>
            </a:r>
            <a:r>
              <a:rPr lang="cs-CZ" dirty="0" smtClean="0"/>
              <a:t>. vyhraněně opoziční stanoviska vůči působení NNH – klasická </a:t>
            </a:r>
            <a:r>
              <a:rPr lang="cs-CZ" smtClean="0"/>
              <a:t>antikultovní schémata, zpochybňování relevance akademického přístupu k náboženským skupinám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Sdružení za náboženskou svobodu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v r. 1993</a:t>
            </a:r>
          </a:p>
          <a:p>
            <a:r>
              <a:rPr lang="cs-CZ" dirty="0" smtClean="0"/>
              <a:t>Iva </a:t>
            </a:r>
            <a:r>
              <a:rPr lang="cs-CZ" dirty="0" err="1" smtClean="0"/>
              <a:t>Mejstříková</a:t>
            </a:r>
            <a:r>
              <a:rPr lang="cs-CZ" dirty="0" smtClean="0"/>
              <a:t>-</a:t>
            </a:r>
            <a:r>
              <a:rPr lang="cs-CZ" dirty="0" err="1" smtClean="0"/>
              <a:t>Schmittová</a:t>
            </a:r>
            <a:r>
              <a:rPr lang="cs-CZ" dirty="0" smtClean="0"/>
              <a:t> a Jaroslav Vokoun</a:t>
            </a:r>
          </a:p>
          <a:p>
            <a:r>
              <a:rPr lang="cs-CZ" dirty="0" smtClean="0"/>
              <a:t>obrana NNH proti „</a:t>
            </a:r>
            <a:r>
              <a:rPr lang="cs-CZ" dirty="0" err="1" smtClean="0"/>
              <a:t>sektobijcům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poukazování </a:t>
            </a:r>
            <a:r>
              <a:rPr lang="cs-CZ" dirty="0" smtClean="0"/>
              <a:t>na nebezpečí cíleného manipulování veřejným míněním v neprospěch malých náboženských skupin a na nebezpečí jejich kriminalizace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Immanuelité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na zač. 90. let 20. stol.</a:t>
            </a:r>
          </a:p>
          <a:p>
            <a:r>
              <a:rPr lang="cs-CZ" dirty="0" smtClean="0"/>
              <a:t>Jan </a:t>
            </a:r>
            <a:r>
              <a:rPr lang="cs-CZ" dirty="0" err="1" smtClean="0"/>
              <a:t>Dietrich</a:t>
            </a:r>
            <a:r>
              <a:rPr lang="cs-CZ" dirty="0" smtClean="0"/>
              <a:t> Dvorský alias </a:t>
            </a:r>
            <a:r>
              <a:rPr lang="cs-CZ" dirty="0" err="1" smtClean="0"/>
              <a:t>Parsifal</a:t>
            </a:r>
            <a:r>
              <a:rPr lang="cs-CZ" dirty="0" smtClean="0"/>
              <a:t> </a:t>
            </a:r>
            <a:r>
              <a:rPr lang="cs-CZ" dirty="0" err="1" smtClean="0"/>
              <a:t>Immanuel</a:t>
            </a:r>
            <a:endParaRPr lang="cs-CZ" dirty="0" smtClean="0"/>
          </a:p>
          <a:p>
            <a:r>
              <a:rPr lang="cs-CZ" dirty="0" smtClean="0"/>
              <a:t>inspirace Hnutím grálu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888432"/>
          </a:xfrm>
        </p:spPr>
        <p:txBody>
          <a:bodyPr/>
          <a:lstStyle/>
          <a:p>
            <a:r>
              <a:rPr lang="cs-CZ" dirty="0" smtClean="0"/>
              <a:t>další kauzy v ČR spojené s Hnutím grálu:</a:t>
            </a:r>
          </a:p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Kuřimská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kauza </a:t>
            </a:r>
            <a:r>
              <a:rPr lang="cs-CZ" dirty="0" smtClean="0"/>
              <a:t>- týrání dvou chlapců odhalené v r. 2007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pan Adam v Mikulově</a:t>
            </a:r>
            <a:r>
              <a:rPr lang="cs-CZ" dirty="0" smtClean="0"/>
              <a:t> – obviněn ze zotročování několika žen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organizace studující NNH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r>
              <a:rPr lang="cs-CZ" b="1" dirty="0" smtClean="0"/>
              <a:t> Study </a:t>
            </a:r>
            <a:r>
              <a:rPr lang="cs-CZ" b="1" dirty="0" err="1" smtClean="0"/>
              <a:t>of</a:t>
            </a:r>
            <a:r>
              <a:rPr lang="cs-CZ" b="1" dirty="0" smtClean="0"/>
              <a:t> Religion in </a:t>
            </a:r>
            <a:r>
              <a:rPr lang="cs-CZ" b="1" dirty="0" err="1" smtClean="0"/>
              <a:t>Eastern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Central</a:t>
            </a:r>
            <a:r>
              <a:rPr lang="cs-CZ" b="1" dirty="0" smtClean="0"/>
              <a:t> </a:t>
            </a:r>
            <a:r>
              <a:rPr lang="cs-CZ" b="1" dirty="0" err="1" smtClean="0"/>
              <a:t>Europe</a:t>
            </a:r>
            <a:r>
              <a:rPr lang="cs-CZ" b="1" dirty="0" smtClean="0"/>
              <a:t> </a:t>
            </a:r>
            <a:r>
              <a:rPr lang="cs-CZ" b="1" dirty="0" err="1" smtClean="0"/>
              <a:t>Association</a:t>
            </a:r>
            <a:r>
              <a:rPr lang="cs-CZ" dirty="0" smtClean="0"/>
              <a:t> (ISORECEA</a:t>
            </a:r>
            <a:r>
              <a:rPr lang="cs-CZ" dirty="0" smtClean="0"/>
              <a:t>) – od r. 1995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např. </a:t>
            </a:r>
            <a:r>
              <a:rPr lang="cs-CZ" dirty="0" err="1" smtClean="0"/>
              <a:t>Eileen</a:t>
            </a:r>
            <a:r>
              <a:rPr lang="cs-CZ" dirty="0" smtClean="0"/>
              <a:t> </a:t>
            </a:r>
            <a:r>
              <a:rPr lang="cs-CZ" dirty="0" err="1" smtClean="0"/>
              <a:t>Barker</a:t>
            </a:r>
            <a:r>
              <a:rPr lang="cs-CZ" dirty="0" smtClean="0"/>
              <a:t> – knihy: </a:t>
            </a:r>
            <a:r>
              <a:rPr lang="cs-CZ" i="1" dirty="0" smtClean="0"/>
              <a:t>New </a:t>
            </a:r>
            <a:r>
              <a:rPr lang="cs-CZ" i="1" dirty="0" err="1" smtClean="0"/>
              <a:t>Religious</a:t>
            </a:r>
            <a:r>
              <a:rPr lang="cs-CZ" i="1" dirty="0" smtClean="0"/>
              <a:t> </a:t>
            </a:r>
            <a:r>
              <a:rPr lang="cs-CZ" i="1" dirty="0" err="1" smtClean="0"/>
              <a:t>Movements</a:t>
            </a:r>
            <a:r>
              <a:rPr lang="cs-CZ" i="1" dirty="0" smtClean="0"/>
              <a:t>: </a:t>
            </a:r>
            <a:r>
              <a:rPr lang="cs-CZ" i="1" dirty="0" smtClean="0"/>
              <a:t>A </a:t>
            </a:r>
            <a:r>
              <a:rPr lang="cs-CZ" i="1" dirty="0" err="1" smtClean="0"/>
              <a:t>Practical</a:t>
            </a:r>
            <a:r>
              <a:rPr lang="cs-CZ" i="1" dirty="0" smtClean="0"/>
              <a:t> </a:t>
            </a:r>
            <a:r>
              <a:rPr lang="cs-CZ" i="1" dirty="0" err="1" smtClean="0"/>
              <a:t>Introduction</a:t>
            </a:r>
            <a:r>
              <a:rPr lang="cs-CZ" i="1" dirty="0" smtClean="0"/>
              <a:t>,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Making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a </a:t>
            </a:r>
            <a:r>
              <a:rPr lang="cs-CZ" i="1" dirty="0" err="1" smtClean="0"/>
              <a:t>Moonie</a:t>
            </a:r>
            <a:r>
              <a:rPr lang="cs-CZ" i="1" dirty="0" smtClean="0"/>
              <a:t>: </a:t>
            </a:r>
            <a:r>
              <a:rPr lang="cs-CZ" i="1" dirty="0" err="1" smtClean="0"/>
              <a:t>Choice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smtClean="0"/>
              <a:t>Brainwashing?, </a:t>
            </a:r>
            <a:r>
              <a:rPr lang="cs-CZ" dirty="0" smtClean="0"/>
              <a:t>založila také organizaci </a:t>
            </a:r>
            <a:r>
              <a:rPr lang="cs-CZ" b="1" dirty="0" smtClean="0"/>
              <a:t>INFORM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Centre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Studies</a:t>
            </a:r>
            <a:r>
              <a:rPr lang="cs-CZ" b="1" dirty="0" smtClean="0"/>
              <a:t> on New </a:t>
            </a:r>
            <a:r>
              <a:rPr lang="cs-CZ" b="1" dirty="0" err="1" smtClean="0"/>
              <a:t>Religions</a:t>
            </a:r>
            <a:r>
              <a:rPr lang="cs-CZ" dirty="0" smtClean="0"/>
              <a:t> (CESNUR</a:t>
            </a:r>
            <a:r>
              <a:rPr lang="cs-CZ" dirty="0" smtClean="0"/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např. </a:t>
            </a:r>
            <a:r>
              <a:rPr lang="cs-CZ" dirty="0" err="1" smtClean="0"/>
              <a:t>Massimo</a:t>
            </a:r>
            <a:r>
              <a:rPr lang="cs-CZ" dirty="0" smtClean="0"/>
              <a:t> </a:t>
            </a:r>
            <a:r>
              <a:rPr lang="cs-CZ" dirty="0" err="1" smtClean="0"/>
              <a:t>Introvigne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NNH a média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Kontrakultovní</a:t>
            </a:r>
            <a:r>
              <a:rPr lang="cs-CZ" dirty="0" smtClean="0"/>
              <a:t> a antikultovní 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je obraz NNH v českých médiích?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názvy vybraných </a:t>
            </a:r>
            <a:r>
              <a:rPr lang="cs-CZ" dirty="0" smtClean="0"/>
              <a:t>novinových článků: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smtClean="0"/>
              <a:t>Sekty – nebezpečí č. 1“ (</a:t>
            </a:r>
            <a:r>
              <a:rPr lang="cs-CZ" i="1" dirty="0" smtClean="0"/>
              <a:t>Učitelské noviny</a:t>
            </a:r>
            <a:r>
              <a:rPr lang="cs-CZ" dirty="0" smtClean="0"/>
              <a:t> 1994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Sekty – časovaná bomba“ (</a:t>
            </a:r>
            <a:r>
              <a:rPr lang="cs-CZ" i="1" dirty="0" smtClean="0"/>
              <a:t>Moravský demokratický deník</a:t>
            </a:r>
            <a:r>
              <a:rPr lang="cs-CZ" dirty="0" smtClean="0"/>
              <a:t> 1994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Skutečné nebezpečí číhá především na mladé důvěřivce – tedy i děti“ (</a:t>
            </a:r>
            <a:r>
              <a:rPr lang="cs-CZ" i="1" dirty="0" smtClean="0"/>
              <a:t>Katka</a:t>
            </a:r>
            <a:r>
              <a:rPr lang="cs-CZ" dirty="0" smtClean="0"/>
              <a:t> 1997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Na lovu evropských dušiček“ (</a:t>
            </a:r>
            <a:r>
              <a:rPr lang="cs-CZ" i="1" dirty="0" smtClean="0"/>
              <a:t>Svoboda</a:t>
            </a:r>
            <a:r>
              <a:rPr lang="cs-CZ" dirty="0" smtClean="0"/>
              <a:t> 1997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Lovci duší“ (</a:t>
            </a:r>
            <a:r>
              <a:rPr lang="cs-CZ" i="1" dirty="0" smtClean="0"/>
              <a:t>Hospodářské noviny</a:t>
            </a:r>
            <a:r>
              <a:rPr lang="cs-CZ" dirty="0" smtClean="0"/>
              <a:t> 1996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„Sekty </a:t>
            </a:r>
            <a:r>
              <a:rPr lang="cs-CZ" dirty="0" smtClean="0"/>
              <a:t>se valí do Čech“ (</a:t>
            </a:r>
            <a:r>
              <a:rPr lang="cs-CZ" i="1" dirty="0" smtClean="0"/>
              <a:t>Dobrý večerník</a:t>
            </a:r>
            <a:r>
              <a:rPr lang="cs-CZ" dirty="0" smtClean="0"/>
              <a:t> 1995)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Christopher</a:t>
            </a:r>
            <a:r>
              <a:rPr lang="cs-CZ" b="1" dirty="0" smtClean="0"/>
              <a:t> </a:t>
            </a:r>
            <a:r>
              <a:rPr lang="cs-CZ" dirty="0" err="1" smtClean="0"/>
              <a:t>Helland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rozlišuje „religion-online“ </a:t>
            </a:r>
            <a:r>
              <a:rPr lang="cs-CZ" dirty="0" smtClean="0"/>
              <a:t>a</a:t>
            </a:r>
            <a:r>
              <a:rPr lang="cs-CZ" i="1" dirty="0" smtClean="0"/>
              <a:t> </a:t>
            </a:r>
            <a:r>
              <a:rPr lang="cs-CZ" i="1" dirty="0" smtClean="0"/>
              <a:t>„</a:t>
            </a:r>
            <a:r>
              <a:rPr lang="cs-CZ" dirty="0" smtClean="0"/>
              <a:t>online-religion“ podle </a:t>
            </a:r>
            <a:r>
              <a:rPr lang="cs-CZ" dirty="0" smtClean="0"/>
              <a:t>záměru tvůrců konkrétních webových stránek a míry aktivní účastni </a:t>
            </a:r>
            <a:r>
              <a:rPr lang="cs-CZ" dirty="0" smtClean="0"/>
              <a:t>návštěvníků: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religion-online - </a:t>
            </a:r>
            <a:r>
              <a:rPr lang="cs-CZ" dirty="0" smtClean="0"/>
              <a:t>internet </a:t>
            </a:r>
            <a:r>
              <a:rPr lang="cs-CZ" dirty="0" smtClean="0"/>
              <a:t>jako </a:t>
            </a:r>
            <a:r>
              <a:rPr lang="cs-CZ" dirty="0" smtClean="0"/>
              <a:t>nástroj používaný někým k prezentování </a:t>
            </a:r>
            <a:r>
              <a:rPr lang="cs-CZ" dirty="0" err="1" smtClean="0"/>
              <a:t>náb</a:t>
            </a:r>
            <a:r>
              <a:rPr lang="cs-CZ" dirty="0" smtClean="0"/>
              <a:t>. ostatním, kontrolované prostředí, komunikace způsobem „</a:t>
            </a:r>
            <a:r>
              <a:rPr lang="cs-CZ" dirty="0" err="1" smtClean="0"/>
              <a:t>one</a:t>
            </a:r>
            <a:r>
              <a:rPr lang="cs-CZ" dirty="0" smtClean="0"/>
              <a:t>-to-many“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online-religion - </a:t>
            </a:r>
            <a:r>
              <a:rPr lang="cs-CZ" dirty="0" smtClean="0"/>
              <a:t>internet </a:t>
            </a:r>
            <a:r>
              <a:rPr lang="cs-CZ" dirty="0" smtClean="0"/>
              <a:t>jako </a:t>
            </a:r>
            <a:r>
              <a:rPr lang="cs-CZ" dirty="0" smtClean="0"/>
              <a:t>otevřené a nehierarchizované </a:t>
            </a:r>
            <a:r>
              <a:rPr lang="cs-CZ" dirty="0" smtClean="0"/>
              <a:t>prostředí, komunikace způsobem „many-to-many“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Patrick</a:t>
            </a:r>
            <a:r>
              <a:rPr lang="cs-CZ" dirty="0" smtClean="0"/>
              <a:t> Maxwell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cs-CZ" dirty="0" smtClean="0"/>
              <a:t>religion online </a:t>
            </a:r>
            <a:r>
              <a:rPr lang="cs-CZ" dirty="0" smtClean="0"/>
              <a:t>- širší </a:t>
            </a:r>
            <a:r>
              <a:rPr lang="cs-CZ" dirty="0" smtClean="0"/>
              <a:t>termín pro označení rozličných náboženských manifestací v kyberprostoru jako celku 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online </a:t>
            </a:r>
            <a:r>
              <a:rPr lang="cs-CZ" dirty="0" smtClean="0"/>
              <a:t>religion </a:t>
            </a:r>
            <a:r>
              <a:rPr lang="cs-CZ" dirty="0" smtClean="0"/>
              <a:t>- osoby </a:t>
            </a:r>
            <a:r>
              <a:rPr lang="cs-CZ" dirty="0" smtClean="0"/>
              <a:t>usilují o praktikování svého náboženství v </a:t>
            </a:r>
            <a:r>
              <a:rPr lang="cs-CZ" dirty="0" smtClean="0"/>
              <a:t>kyberprostoru (</a:t>
            </a:r>
            <a:r>
              <a:rPr lang="cs-CZ" dirty="0" smtClean="0"/>
              <a:t>online uctívání, online </a:t>
            </a:r>
            <a:r>
              <a:rPr lang="cs-CZ" dirty="0" smtClean="0"/>
              <a:t>rituální </a:t>
            </a:r>
            <a:r>
              <a:rPr lang="cs-CZ" dirty="0" smtClean="0"/>
              <a:t>představení, online </a:t>
            </a:r>
            <a:r>
              <a:rPr lang="cs-CZ" dirty="0" smtClean="0"/>
              <a:t>modlitební </a:t>
            </a:r>
            <a:r>
              <a:rPr lang="cs-CZ" dirty="0" smtClean="0"/>
              <a:t>setkání a online </a:t>
            </a:r>
            <a:r>
              <a:rPr lang="cs-CZ" dirty="0" smtClean="0"/>
              <a:t>pohřební služby)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Lorne</a:t>
            </a:r>
            <a:r>
              <a:rPr lang="cs-CZ" dirty="0" smtClean="0"/>
              <a:t> L. </a:t>
            </a:r>
            <a:r>
              <a:rPr lang="cs-CZ" dirty="0" err="1" smtClean="0"/>
              <a:t>Dawson</a:t>
            </a:r>
            <a:r>
              <a:rPr lang="cs-CZ" dirty="0" smtClean="0"/>
              <a:t> a </a:t>
            </a:r>
            <a:r>
              <a:rPr lang="cs-CZ" dirty="0" err="1" smtClean="0"/>
              <a:t>Jenna</a:t>
            </a:r>
            <a:r>
              <a:rPr lang="cs-CZ" dirty="0" smtClean="0"/>
              <a:t> </a:t>
            </a:r>
            <a:r>
              <a:rPr lang="cs-CZ" dirty="0" err="1" smtClean="0"/>
              <a:t>Hennebry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většina </a:t>
            </a:r>
            <a:r>
              <a:rPr lang="cs-CZ" dirty="0" smtClean="0"/>
              <a:t>internet. </a:t>
            </a:r>
            <a:r>
              <a:rPr lang="cs-CZ" dirty="0" smtClean="0"/>
              <a:t>stránek </a:t>
            </a:r>
            <a:r>
              <a:rPr lang="cs-CZ" dirty="0" smtClean="0"/>
              <a:t>kopíruje </a:t>
            </a:r>
            <a:r>
              <a:rPr lang="cs-CZ" dirty="0" smtClean="0"/>
              <a:t>ve vzhledu i v obsahu druh materiálu dostupný v jiných publikacích těchto </a:t>
            </a:r>
            <a:r>
              <a:rPr lang="cs-CZ" dirty="0" smtClean="0"/>
              <a:t>skupin</a:t>
            </a:r>
          </a:p>
          <a:p>
            <a:r>
              <a:rPr lang="cs-CZ" dirty="0" smtClean="0"/>
              <a:t>poskytují </a:t>
            </a:r>
            <a:r>
              <a:rPr lang="cs-CZ" dirty="0" smtClean="0"/>
              <a:t>možnosti k navázání kontaktů pro obdržení dalších materiálů a přístupu ke kurzům, lekcím, dalším </a:t>
            </a:r>
            <a:r>
              <a:rPr lang="cs-CZ" dirty="0" smtClean="0"/>
              <a:t>programům</a:t>
            </a:r>
          </a:p>
          <a:p>
            <a:r>
              <a:rPr lang="cs-CZ" dirty="0" smtClean="0"/>
              <a:t>možnost navázání sociálních vztahů s dalšími členy náboženské skupiny i mimo </a:t>
            </a:r>
            <a:r>
              <a:rPr lang="cs-CZ" dirty="0" smtClean="0"/>
              <a:t>kyberprostor</a:t>
            </a:r>
          </a:p>
          <a:p>
            <a:r>
              <a:rPr lang="cs-CZ" dirty="0" smtClean="0"/>
              <a:t>vznik internetu významně pozměnil povahu náboženského verbování členů v současné společnosti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pozornost…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146878@mail.</a:t>
            </a:r>
            <a:r>
              <a:rPr lang="cs-CZ" dirty="0" err="1" smtClean="0"/>
              <a:t>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Ted </a:t>
            </a:r>
            <a:r>
              <a:rPr lang="cs-CZ" dirty="0" err="1" smtClean="0"/>
              <a:t>Patrick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1971 - FREECOG (Svobodu pro Boží děti, později Citizen´s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) – </a:t>
            </a:r>
            <a:r>
              <a:rPr lang="cs-CZ" dirty="0" err="1" smtClean="0"/>
              <a:t>pův</a:t>
            </a:r>
            <a:r>
              <a:rPr lang="cs-CZ" dirty="0" smtClean="0"/>
              <a:t>. zaměřeno pouze na Boží děti, později kritika všech NNH</a:t>
            </a:r>
          </a:p>
          <a:p>
            <a:r>
              <a:rPr lang="cs-CZ" dirty="0" smtClean="0"/>
              <a:t>1974 - CAN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Cult</a:t>
            </a:r>
            <a:r>
              <a:rPr lang="cs-CZ" dirty="0" smtClean="0"/>
              <a:t> </a:t>
            </a:r>
            <a:r>
              <a:rPr lang="cs-CZ" dirty="0" err="1" smtClean="0"/>
              <a:t>Awareness</a:t>
            </a:r>
            <a:r>
              <a:rPr lang="cs-CZ" dirty="0" smtClean="0"/>
              <a:t> Network) - 2 typy aktivit: 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mapování a upozorňování na nebezpečnost skupin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aplikace reálných technik majících pomoci lidem se z těchto skupin dostat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213992"/>
          </a:xfrm>
        </p:spPr>
        <p:txBody>
          <a:bodyPr/>
          <a:lstStyle/>
          <a:p>
            <a:r>
              <a:rPr lang="cs-CZ" dirty="0" smtClean="0"/>
              <a:t>Svatyně lidu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People</a:t>
            </a:r>
            <a:r>
              <a:rPr lang="cs-CZ" dirty="0" smtClean="0"/>
              <a:t>´s Temple)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3001520"/>
          </a:xfrm>
        </p:spPr>
        <p:txBody>
          <a:bodyPr/>
          <a:lstStyle/>
          <a:p>
            <a:r>
              <a:rPr lang="cs-CZ" dirty="0" smtClean="0"/>
              <a:t>baptistický pastor, „reverend“ Jim </a:t>
            </a:r>
            <a:r>
              <a:rPr lang="cs-CZ" dirty="0" err="1" smtClean="0"/>
              <a:t>Jones</a:t>
            </a:r>
            <a:endParaRPr lang="cs-CZ" dirty="0" smtClean="0"/>
          </a:p>
          <a:p>
            <a:r>
              <a:rPr lang="cs-CZ" dirty="0" smtClean="0"/>
              <a:t>směsice náboženského </a:t>
            </a:r>
            <a:r>
              <a:rPr lang="cs-CZ" dirty="0" err="1" smtClean="0"/>
              <a:t>apokalyptismu</a:t>
            </a:r>
            <a:r>
              <a:rPr lang="cs-CZ" dirty="0" smtClean="0"/>
              <a:t>, rasové integrace a sociálního radikalismu, myšlenka „revoluční sebevraždy“</a:t>
            </a:r>
          </a:p>
          <a:p>
            <a:r>
              <a:rPr lang="cs-CZ" dirty="0" smtClean="0"/>
              <a:t>komunita </a:t>
            </a:r>
            <a:r>
              <a:rPr lang="cs-CZ" dirty="0" err="1" smtClean="0"/>
              <a:t>Jonestown</a:t>
            </a:r>
            <a:r>
              <a:rPr lang="cs-CZ" dirty="0" smtClean="0"/>
              <a:t> v jihoamerické </a:t>
            </a:r>
            <a:r>
              <a:rPr lang="cs-CZ" dirty="0" err="1" smtClean="0"/>
              <a:t>Guayaně</a:t>
            </a:r>
            <a:endParaRPr lang="cs-CZ" dirty="0" smtClean="0"/>
          </a:p>
          <a:p>
            <a:r>
              <a:rPr lang="cs-CZ" dirty="0" smtClean="0"/>
              <a:t>18. 11. 1978 </a:t>
            </a:r>
            <a:r>
              <a:rPr lang="cs-CZ" dirty="0" smtClean="0"/>
              <a:t>hromadná sebevražda 914 členů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268760"/>
            <a:ext cx="32131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637928"/>
          </a:xfrm>
        </p:spPr>
        <p:txBody>
          <a:bodyPr>
            <a:normAutofit/>
          </a:bodyPr>
          <a:lstStyle/>
          <a:p>
            <a:r>
              <a:rPr lang="cs-CZ" dirty="0" err="1" smtClean="0"/>
              <a:t>Davidiáni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Branch</a:t>
            </a:r>
            <a:r>
              <a:rPr lang="cs-CZ" dirty="0" smtClean="0"/>
              <a:t> </a:t>
            </a:r>
            <a:r>
              <a:rPr lang="cs-CZ" dirty="0" err="1" smtClean="0"/>
              <a:t>Davidians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49592"/>
          </a:xfrm>
        </p:spPr>
        <p:txBody>
          <a:bodyPr/>
          <a:lstStyle/>
          <a:p>
            <a:r>
              <a:rPr lang="cs-CZ" dirty="0" smtClean="0"/>
              <a:t>radikální odnož adventistů</a:t>
            </a:r>
          </a:p>
          <a:p>
            <a:r>
              <a:rPr lang="cs-CZ" dirty="0" err="1" smtClean="0"/>
              <a:t>Vernon</a:t>
            </a:r>
            <a:r>
              <a:rPr lang="cs-CZ" dirty="0" smtClean="0"/>
              <a:t> </a:t>
            </a:r>
            <a:r>
              <a:rPr lang="cs-CZ" dirty="0" err="1" smtClean="0"/>
              <a:t>Howell</a:t>
            </a:r>
            <a:r>
              <a:rPr lang="cs-CZ" dirty="0" smtClean="0"/>
              <a:t> alias David </a:t>
            </a:r>
            <a:r>
              <a:rPr lang="cs-CZ" dirty="0" err="1" smtClean="0"/>
              <a:t>Koresh</a:t>
            </a:r>
            <a:endParaRPr lang="cs-CZ" dirty="0" smtClean="0"/>
          </a:p>
          <a:p>
            <a:r>
              <a:rPr lang="cs-CZ" dirty="0" smtClean="0"/>
              <a:t>ranč Mount </a:t>
            </a:r>
            <a:r>
              <a:rPr lang="cs-CZ" dirty="0" err="1" smtClean="0"/>
              <a:t>Carmel</a:t>
            </a:r>
            <a:r>
              <a:rPr lang="cs-CZ" dirty="0" smtClean="0"/>
              <a:t> (Apokalypsa) ve </a:t>
            </a:r>
            <a:r>
              <a:rPr lang="cs-CZ" dirty="0" err="1" smtClean="0"/>
              <a:t>Waco</a:t>
            </a:r>
            <a:r>
              <a:rPr lang="cs-CZ" dirty="0" smtClean="0"/>
              <a:t> – téměř dva měsíce obléhán FBI a </a:t>
            </a:r>
            <a:r>
              <a:rPr lang="cs-CZ" dirty="0" smtClean="0"/>
              <a:t>Texaskou </a:t>
            </a:r>
            <a:r>
              <a:rPr lang="cs-CZ" dirty="0" smtClean="0"/>
              <a:t>národní gardou</a:t>
            </a:r>
          </a:p>
          <a:p>
            <a:r>
              <a:rPr lang="cs-CZ" dirty="0" smtClean="0"/>
              <a:t>útok a následný požár 19. 4. 1993 – 76 obětí</a:t>
            </a:r>
            <a:endParaRPr lang="cs-CZ" dirty="0"/>
          </a:p>
        </p:txBody>
      </p:sp>
      <p:pic>
        <p:nvPicPr>
          <p:cNvPr id="6146" name="Picture 2" descr="http://upload.wikimedia.org/wikipedia/commons/thumb/a/a2/Branch_Davidian_flag.svg/220px-Branch_Davidian_flag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340768"/>
            <a:ext cx="20955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997968"/>
          </a:xfrm>
        </p:spPr>
        <p:txBody>
          <a:bodyPr>
            <a:normAutofit/>
          </a:bodyPr>
          <a:lstStyle/>
          <a:p>
            <a:r>
              <a:rPr lang="cs-CZ" dirty="0" smtClean="0"/>
              <a:t>Sluneční chrám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Solar</a:t>
            </a:r>
            <a:r>
              <a:rPr lang="cs-CZ" dirty="0" smtClean="0"/>
              <a:t> Temple)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3217544"/>
          </a:xfrm>
        </p:spPr>
        <p:txBody>
          <a:bodyPr/>
          <a:lstStyle/>
          <a:p>
            <a:r>
              <a:rPr lang="cs-CZ" dirty="0" smtClean="0"/>
              <a:t>1984, </a:t>
            </a:r>
            <a:r>
              <a:rPr lang="cs-CZ" dirty="0" err="1" smtClean="0"/>
              <a:t>zakl</a:t>
            </a:r>
            <a:r>
              <a:rPr lang="cs-CZ" dirty="0" smtClean="0"/>
              <a:t>. </a:t>
            </a:r>
            <a:r>
              <a:rPr lang="cs-CZ" dirty="0" err="1" smtClean="0"/>
              <a:t>Luc</a:t>
            </a:r>
            <a:r>
              <a:rPr lang="cs-CZ" dirty="0" smtClean="0"/>
              <a:t> </a:t>
            </a:r>
            <a:r>
              <a:rPr lang="cs-CZ" dirty="0" err="1" smtClean="0"/>
              <a:t>Jouret</a:t>
            </a:r>
            <a:r>
              <a:rPr lang="cs-CZ" dirty="0" smtClean="0"/>
              <a:t> a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di</a:t>
            </a:r>
            <a:r>
              <a:rPr lang="cs-CZ" dirty="0" smtClean="0"/>
              <a:t> Mambo</a:t>
            </a:r>
          </a:p>
          <a:p>
            <a:r>
              <a:rPr lang="cs-CZ" dirty="0" smtClean="0"/>
              <a:t>hlásí se k </a:t>
            </a:r>
            <a:r>
              <a:rPr lang="cs-CZ" dirty="0" err="1" smtClean="0"/>
              <a:t>neotemplářské</a:t>
            </a:r>
            <a:r>
              <a:rPr lang="cs-CZ" dirty="0" smtClean="0"/>
              <a:t> tradici</a:t>
            </a:r>
          </a:p>
          <a:p>
            <a:r>
              <a:rPr lang="cs-CZ" dirty="0" smtClean="0"/>
              <a:t>v roce 1994 nalezeno 53 členů mrtvých - těla objevená v Kanadě a Švýcarsku byla uspořádána do kruhu</a:t>
            </a:r>
          </a:p>
        </p:txBody>
      </p:sp>
      <p:pic>
        <p:nvPicPr>
          <p:cNvPr id="5122" name="Picture 2" descr="http://thecargoculte.com/theallseeingi/ordre_du_temple_solaire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340768"/>
            <a:ext cx="1428750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853952"/>
          </a:xfrm>
        </p:spPr>
        <p:txBody>
          <a:bodyPr>
            <a:normAutofit/>
          </a:bodyPr>
          <a:lstStyle/>
          <a:p>
            <a:r>
              <a:rPr lang="cs-CZ" dirty="0" err="1" smtClean="0"/>
              <a:t>Óm</a:t>
            </a:r>
            <a:r>
              <a:rPr lang="cs-CZ" dirty="0" smtClean="0"/>
              <a:t> </a:t>
            </a:r>
            <a:r>
              <a:rPr lang="cs-CZ" dirty="0" err="1" smtClean="0"/>
              <a:t>šinri</a:t>
            </a:r>
            <a:r>
              <a:rPr lang="cs-CZ" dirty="0" smtClean="0"/>
              <a:t>-</a:t>
            </a:r>
            <a:r>
              <a:rPr lang="cs-CZ" dirty="0" err="1" smtClean="0"/>
              <a:t>kjó</a:t>
            </a:r>
            <a:r>
              <a:rPr lang="cs-CZ" dirty="0" smtClean="0"/>
              <a:t>    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361560"/>
          </a:xfrm>
        </p:spPr>
        <p:txBody>
          <a:bodyPr/>
          <a:lstStyle/>
          <a:p>
            <a:r>
              <a:rPr lang="cs-CZ" dirty="0" err="1" smtClean="0"/>
              <a:t>zakl</a:t>
            </a:r>
            <a:r>
              <a:rPr lang="cs-CZ" dirty="0" smtClean="0"/>
              <a:t>. </a:t>
            </a:r>
            <a:r>
              <a:rPr lang="cs-CZ" dirty="0" err="1" smtClean="0"/>
              <a:t>Šóka</a:t>
            </a:r>
            <a:r>
              <a:rPr lang="cs-CZ" dirty="0" smtClean="0"/>
              <a:t> </a:t>
            </a:r>
            <a:r>
              <a:rPr lang="cs-CZ" dirty="0" err="1" smtClean="0"/>
              <a:t>Asahara</a:t>
            </a:r>
            <a:endParaRPr lang="cs-CZ" dirty="0" smtClean="0"/>
          </a:p>
          <a:p>
            <a:r>
              <a:rPr lang="cs-CZ" dirty="0" smtClean="0"/>
              <a:t>učení skupiny je značně eklektické – prvky z různých buddhistických tradic,původního japonského náboženství, hinduismu, křesťanské apokalyptiky či </a:t>
            </a:r>
            <a:r>
              <a:rPr lang="cs-CZ" dirty="0" err="1" smtClean="0"/>
              <a:t>Nostradamova</a:t>
            </a:r>
            <a:r>
              <a:rPr lang="cs-CZ" dirty="0" smtClean="0"/>
              <a:t> proroctví</a:t>
            </a:r>
          </a:p>
          <a:p>
            <a:r>
              <a:rPr lang="cs-CZ" dirty="0" smtClean="0"/>
              <a:t>20. března 1995 – sarinový útok v tokijském metru</a:t>
            </a:r>
            <a:endParaRPr lang="cs-CZ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268760"/>
            <a:ext cx="2376264" cy="158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637928"/>
          </a:xfrm>
        </p:spPr>
        <p:txBody>
          <a:bodyPr/>
          <a:lstStyle/>
          <a:p>
            <a:r>
              <a:rPr lang="cs-CZ" dirty="0" smtClean="0"/>
              <a:t>Nebeská brána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Heaven</a:t>
            </a:r>
            <a:r>
              <a:rPr lang="cs-CZ" dirty="0" smtClean="0"/>
              <a:t>´s </a:t>
            </a:r>
            <a:r>
              <a:rPr lang="cs-CZ" dirty="0" err="1" smtClean="0"/>
              <a:t>Gate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577584"/>
          </a:xfrm>
        </p:spPr>
        <p:txBody>
          <a:bodyPr/>
          <a:lstStyle/>
          <a:p>
            <a:r>
              <a:rPr lang="cs-CZ" dirty="0" smtClean="0"/>
              <a:t>UFO-kult s prvky křesťanství</a:t>
            </a:r>
          </a:p>
          <a:p>
            <a:r>
              <a:rPr lang="cs-CZ" dirty="0" err="1" smtClean="0"/>
              <a:t>zakl</a:t>
            </a:r>
            <a:r>
              <a:rPr lang="cs-CZ" dirty="0" smtClean="0"/>
              <a:t>. </a:t>
            </a:r>
            <a:r>
              <a:rPr lang="cs-CZ" dirty="0" err="1" smtClean="0"/>
              <a:t>Marshall</a:t>
            </a:r>
            <a:r>
              <a:rPr lang="cs-CZ" dirty="0" smtClean="0"/>
              <a:t> </a:t>
            </a:r>
            <a:r>
              <a:rPr lang="cs-CZ" dirty="0" err="1" smtClean="0"/>
              <a:t>Applewhite</a:t>
            </a:r>
            <a:r>
              <a:rPr lang="cs-CZ" dirty="0" smtClean="0"/>
              <a:t> a Bonne </a:t>
            </a:r>
            <a:r>
              <a:rPr lang="cs-CZ" dirty="0" err="1" smtClean="0"/>
              <a:t>Netlesová</a:t>
            </a:r>
            <a:endParaRPr lang="cs-CZ" dirty="0" smtClean="0"/>
          </a:p>
          <a:p>
            <a:r>
              <a:rPr lang="cs-CZ" dirty="0" smtClean="0"/>
              <a:t>22. 3. 1997 spáchali hromadnou sebevraždu v kalifornském </a:t>
            </a:r>
            <a:r>
              <a:rPr lang="cs-CZ" dirty="0" err="1" smtClean="0"/>
              <a:t>Rancho</a:t>
            </a:r>
            <a:r>
              <a:rPr lang="cs-CZ" dirty="0" smtClean="0"/>
              <a:t> San </a:t>
            </a:r>
            <a:r>
              <a:rPr lang="cs-CZ" dirty="0" err="1" smtClean="0"/>
              <a:t>Fernando</a:t>
            </a:r>
            <a:r>
              <a:rPr lang="cs-CZ" dirty="0" smtClean="0"/>
              <a:t> poblíž San </a:t>
            </a:r>
            <a:r>
              <a:rPr lang="cs-CZ" dirty="0" err="1" smtClean="0"/>
              <a:t>Diega</a:t>
            </a:r>
            <a:endParaRPr lang="cs-CZ" dirty="0" smtClean="0"/>
          </a:p>
          <a:p>
            <a:r>
              <a:rPr lang="cs-CZ" dirty="0" smtClean="0"/>
              <a:t>jako jedno z prvních náboženských hnutí začali využívat internet</a:t>
            </a:r>
            <a:endParaRPr lang="cs-CZ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2"/>
            <a:ext cx="1872208" cy="153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David G. </a:t>
            </a:r>
            <a:r>
              <a:rPr lang="cs-CZ" dirty="0" err="1" smtClean="0"/>
              <a:t>Bromley</a:t>
            </a:r>
            <a:r>
              <a:rPr lang="cs-CZ" dirty="0" smtClean="0"/>
              <a:t> a </a:t>
            </a:r>
            <a:r>
              <a:rPr lang="cs-CZ" dirty="0" err="1" smtClean="0"/>
              <a:t>Anson</a:t>
            </a:r>
            <a:r>
              <a:rPr lang="cs-CZ" dirty="0" smtClean="0"/>
              <a:t> </a:t>
            </a:r>
            <a:r>
              <a:rPr lang="cs-CZ" dirty="0" err="1" smtClean="0"/>
              <a:t>Shupe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kniha </a:t>
            </a:r>
            <a:r>
              <a:rPr lang="cs-CZ" i="1" dirty="0" smtClean="0"/>
              <a:t>Noví strážci: deprogramátoři, </a:t>
            </a:r>
            <a:r>
              <a:rPr lang="cs-CZ" i="1" dirty="0" err="1" smtClean="0"/>
              <a:t>antikultisté</a:t>
            </a:r>
            <a:r>
              <a:rPr lang="cs-CZ" i="1" dirty="0" smtClean="0"/>
              <a:t> a nová náboženství</a:t>
            </a:r>
            <a:r>
              <a:rPr lang="cs-CZ" dirty="0" smtClean="0"/>
              <a:t> (1980) - v ideologii antikultovního hnutí existují 2 přístupy k NNH: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náboženský – vedený z pohledu převládajícího náboženství, poukazuje na naprostou odlišnost nových hnutí od křesťanství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sekulárně racionalistický - zdůrazňuje psychickou manipulaci a traumata členů, odmítá je pro jejich rozpor s některými principy moderní společnosti (svoboda, individualismus atd.), totalitní a destruktivní charakter kultů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1408</TotalTime>
  <Words>810</Words>
  <Application>Microsoft Office PowerPoint</Application>
  <PresentationFormat>Předvádění na obrazovce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Urbanistický</vt:lpstr>
      <vt:lpstr>Kurz  RLB37 NOVÁ NÁBOŽENSKÁ HNUTÍ</vt:lpstr>
      <vt:lpstr>Kontrakultovní a antikultovní hnutí</vt:lpstr>
      <vt:lpstr>Ted Patrick</vt:lpstr>
      <vt:lpstr>Svatyně lidu  (People´s Temple)</vt:lpstr>
      <vt:lpstr>Davidiáni  (Branch Davidians)</vt:lpstr>
      <vt:lpstr>Sluneční chrám (The Order of the  Solar Temple)</vt:lpstr>
      <vt:lpstr>Óm šinri-kjó        </vt:lpstr>
      <vt:lpstr>Nebeská brána  (Heaven´s Gate)</vt:lpstr>
      <vt:lpstr>David G. Bromley a Anson Shupe</vt:lpstr>
      <vt:lpstr>Snímek 10</vt:lpstr>
      <vt:lpstr>Snímek 11</vt:lpstr>
      <vt:lpstr>Antikultovní hnutí a religionistika</vt:lpstr>
      <vt:lpstr>Situace v ČR</vt:lpstr>
      <vt:lpstr>Společnost pro studium sekt a nových náboženských směrů</vt:lpstr>
      <vt:lpstr>Sdružení za náboženskou svobodu</vt:lpstr>
      <vt:lpstr>Immanuelité</vt:lpstr>
      <vt:lpstr>Snímek 17</vt:lpstr>
      <vt:lpstr>Mezinárodní organizace studující NNH</vt:lpstr>
      <vt:lpstr>NNH a média</vt:lpstr>
      <vt:lpstr>Jaký je obraz NNH v českých médiích?</vt:lpstr>
      <vt:lpstr>Christopher Helland</vt:lpstr>
      <vt:lpstr>Patrick Maxwell</vt:lpstr>
      <vt:lpstr>Lorne L. Dawson a Jenna Hennebry</vt:lpstr>
      <vt:lpstr>Děkuji za pozornost…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 RLB37 NOVÁ NÁBOŽENSKÁ HNUTÍ</dc:title>
  <dc:creator>Lendik</dc:creator>
  <cp:lastModifiedBy>Lendik</cp:lastModifiedBy>
  <cp:revision>41</cp:revision>
  <dcterms:created xsi:type="dcterms:W3CDTF">2012-11-12T19:17:42Z</dcterms:created>
  <dcterms:modified xsi:type="dcterms:W3CDTF">2012-11-30T12:08:15Z</dcterms:modified>
</cp:coreProperties>
</file>