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79" r:id="rId8"/>
    <p:sldId id="282" r:id="rId9"/>
    <p:sldId id="263" r:id="rId10"/>
    <p:sldId id="264" r:id="rId11"/>
    <p:sldId id="265" r:id="rId12"/>
    <p:sldId id="280" r:id="rId13"/>
    <p:sldId id="266" r:id="rId14"/>
    <p:sldId id="267" r:id="rId15"/>
    <p:sldId id="281" r:id="rId16"/>
    <p:sldId id="268" r:id="rId17"/>
    <p:sldId id="270" r:id="rId18"/>
    <p:sldId id="269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84" r:id="rId27"/>
    <p:sldId id="283" r:id="rId28"/>
    <p:sldId id="278" r:id="rId2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10" y="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4488"/>
            <a:ext cx="7772400" cy="1470025"/>
          </a:xfrm>
        </p:spPr>
        <p:txBody>
          <a:bodyPr anchor="ctr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3397" y="3214686"/>
            <a:ext cx="5897206" cy="1500198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5DBC-ED5A-4CA9-A877-3082405AAE03}" type="datetimeFigureOut">
              <a:rPr lang="sk-SK" smtClean="0"/>
              <a:t>27. 11. 2012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5C5E6-F365-4E37-84FF-B667C4B72FC2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5DBC-ED5A-4CA9-A877-3082405AAE03}" type="datetimeFigureOut">
              <a:rPr lang="sk-SK" smtClean="0"/>
              <a:t>27. 11. 2012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5C5E6-F365-4E37-84FF-B667C4B72FC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43768" y="642918"/>
            <a:ext cx="1543032" cy="5483246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42918"/>
            <a:ext cx="6615130" cy="548324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5DBC-ED5A-4CA9-A877-3082405AAE03}" type="datetimeFigureOut">
              <a:rPr lang="sk-SK" smtClean="0"/>
              <a:t>27. 11. 2012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5C5E6-F365-4E37-84FF-B667C4B72FC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50000"/>
              <a:buFont typeface="Wingdings"/>
              <a:buChar char=""/>
              <a:defRPr/>
            </a:lvl1pPr>
            <a:lvl2pPr>
              <a:buSzPct val="50000"/>
              <a:buFont typeface="Wingdings 2"/>
              <a:buChar char=""/>
              <a:defRPr/>
            </a:lvl2pPr>
            <a:lvl3pPr>
              <a:buSzPct val="50000"/>
              <a:buFont typeface="Wingdings"/>
              <a:buChar char="Y"/>
              <a:defRPr/>
            </a:lvl3pPr>
            <a:lvl4pPr>
              <a:buSzPct val="50000"/>
              <a:buFont typeface="Wingdings 2"/>
              <a:buChar char="³"/>
              <a:defRPr/>
            </a:lvl4pPr>
            <a:lvl5pPr>
              <a:buSzPct val="50000"/>
              <a:buFont typeface="Wingdings 2"/>
              <a:buChar char=""/>
              <a:defRPr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5DBC-ED5A-4CA9-A877-3082405AAE03}" type="datetimeFigureOut">
              <a:rPr lang="sk-SK" smtClean="0"/>
              <a:t>27. 11. 2012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5C5E6-F365-4E37-84FF-B667C4B72FC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43183"/>
            <a:ext cx="6457968" cy="1362075"/>
          </a:xfrm>
        </p:spPr>
        <p:txBody>
          <a:bodyPr anchor="ctr"/>
          <a:lstStyle>
            <a:lvl1pPr algn="l">
              <a:defRPr sz="4000" b="0" cap="all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009383"/>
            <a:ext cx="4529142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5DBC-ED5A-4CA9-A877-3082405AAE03}" type="datetimeFigureOut">
              <a:rPr lang="sk-SK" smtClean="0"/>
              <a:t>27. 11. 2012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5C5E6-F365-4E37-84FF-B667C4B72FC2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5DBC-ED5A-4CA9-A877-3082405AAE03}" type="datetimeFigureOut">
              <a:rPr lang="sk-SK" smtClean="0"/>
              <a:t>27. 11. 2012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5C5E6-F365-4E37-84FF-B667C4B72FC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0"/>
            </a:lvl2pPr>
            <a:lvl3pPr marL="914400" indent="0">
              <a:buNone/>
              <a:defRPr sz="1800" b="0"/>
            </a:lvl3pPr>
            <a:lvl4pPr marL="1371600" indent="0">
              <a:buNone/>
              <a:defRPr sz="1600" b="0"/>
            </a:lvl4pPr>
            <a:lvl5pPr marL="1828800" indent="0">
              <a:buNone/>
              <a:defRPr sz="1600" b="0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effectLst/>
              </a:defRPr>
            </a:lvl1pPr>
            <a:lvl2pPr marL="457200" indent="0">
              <a:buNone/>
              <a:defRPr sz="2000" b="0">
                <a:effectLst/>
              </a:defRPr>
            </a:lvl2pPr>
            <a:lvl3pPr marL="914400" indent="0">
              <a:buNone/>
              <a:defRPr sz="1800" b="0">
                <a:effectLst/>
              </a:defRPr>
            </a:lvl3pPr>
            <a:lvl4pPr marL="1371600" indent="0">
              <a:buNone/>
              <a:defRPr sz="1600" b="0">
                <a:effectLst/>
              </a:defRPr>
            </a:lvl4pPr>
            <a:lvl5pPr marL="1828800" indent="0">
              <a:buNone/>
              <a:defRPr sz="1600" b="0">
                <a:effectLst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5DBC-ED5A-4CA9-A877-3082405AAE03}" type="datetimeFigureOut">
              <a:rPr lang="sk-SK" smtClean="0"/>
              <a:t>27. 11. 2012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5C5E6-F365-4E37-84FF-B667C4B72FC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5DBC-ED5A-4CA9-A877-3082405AAE03}" type="datetimeFigureOut">
              <a:rPr lang="sk-SK" smtClean="0"/>
              <a:t>27. 11. 2012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5C5E6-F365-4E37-84FF-B667C4B72FC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5DBC-ED5A-4CA9-A877-3082405AAE03}" type="datetimeFigureOut">
              <a:rPr lang="sk-SK" smtClean="0"/>
              <a:t>27. 11. 2012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5C5E6-F365-4E37-84FF-B667C4B72FC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571480"/>
            <a:ext cx="3008313" cy="1071570"/>
          </a:xfrm>
        </p:spPr>
        <p:txBody>
          <a:bodyPr anchor="t"/>
          <a:lstStyle>
            <a:lvl1pPr algn="l">
              <a:defRPr sz="2000" b="0">
                <a:effectLst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71481"/>
            <a:ext cx="5111750" cy="55546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43051"/>
            <a:ext cx="3008313" cy="44831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5DBC-ED5A-4CA9-A877-3082405AAE03}" type="datetimeFigureOut">
              <a:rPr lang="sk-SK" smtClean="0"/>
              <a:t>27. 11. 2012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5C5E6-F365-4E37-84FF-B667C4B72FC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687306"/>
            <a:ext cx="850886" cy="4670520"/>
          </a:xfrm>
        </p:spPr>
        <p:txBody>
          <a:bodyPr vert="eaVert" anchor="ctr"/>
          <a:lstStyle>
            <a:lvl1pPr algn="ctr">
              <a:defRPr sz="2000" b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effectLst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0166" y="684213"/>
            <a:ext cx="6929486" cy="4673613"/>
          </a:xfrm>
          <a:prstGeom prst="roundRect">
            <a:avLst>
              <a:gd name="adj" fmla="val 5966"/>
            </a:avLst>
          </a:prstGeom>
          <a:solidFill>
            <a:schemeClr val="bg2">
              <a:tint val="60000"/>
              <a:alpha val="50000"/>
            </a:schemeClr>
          </a:solidFill>
          <a:effectLst>
            <a:outerShdw blurRad="127000" dist="101600" dir="2700000" algn="tl" rotWithShape="0">
              <a:srgbClr val="000000">
                <a:alpha val="43137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cs-CZ" smtClean="0"/>
              <a:t>Kliknutím na ikonu přidáte obrázek.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00166" y="5481658"/>
            <a:ext cx="6924037" cy="804862"/>
          </a:xfrm>
        </p:spPr>
        <p:txBody>
          <a:bodyPr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5DBC-ED5A-4CA9-A877-3082405AAE03}" type="datetimeFigureOut">
              <a:rPr lang="sk-SK" smtClean="0"/>
              <a:t>27. 11. 2012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5C5E6-F365-4E37-84FF-B667C4B72FC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95DBC-ED5A-4CA9-A877-3082405AAE03}" type="datetimeFigureOut">
              <a:rPr lang="sk-SK" smtClean="0"/>
              <a:t>27. 11. 2012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01090" y="0"/>
            <a:ext cx="642910" cy="571480"/>
          </a:xfrm>
          <a:prstGeom prst="roundRect">
            <a:avLst>
              <a:gd name="adj" fmla="val 16667"/>
            </a:avLst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5C5E6-F365-4E37-84FF-B667C4B72FC2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  <a:tileRect/>
          </a:gra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"/>
        <a:buChar char="z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ø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"/>
        <a:buChar char="Y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³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¹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2419809"/>
          </a:xfrm>
        </p:spPr>
        <p:txBody>
          <a:bodyPr/>
          <a:lstStyle/>
          <a:p>
            <a:r>
              <a:rPr lang="sk-SK" dirty="0">
                <a:solidFill>
                  <a:schemeClr val="bg1"/>
                </a:solidFill>
                <a:effectLst/>
              </a:rPr>
              <a:t>Výjavy pekiel na </a:t>
            </a:r>
            <a:r>
              <a:rPr lang="sk-SK" dirty="0" smtClean="0">
                <a:solidFill>
                  <a:schemeClr val="bg1"/>
                </a:solidFill>
                <a:effectLst/>
              </a:rPr>
              <a:t>japonských </a:t>
            </a:r>
            <a:r>
              <a:rPr lang="sk-SK" dirty="0" err="1">
                <a:solidFill>
                  <a:schemeClr val="bg1"/>
                </a:solidFill>
                <a:effectLst/>
              </a:rPr>
              <a:t>mandalách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23397" y="3214686"/>
            <a:ext cx="5897206" cy="2302546"/>
          </a:xfrm>
        </p:spPr>
        <p:txBody>
          <a:bodyPr>
            <a:normAutofit/>
          </a:bodyPr>
          <a:lstStyle/>
          <a:p>
            <a:r>
              <a:rPr lang="sk-SK" i="1" dirty="0" smtClean="0">
                <a:solidFill>
                  <a:schemeClr val="bg1"/>
                </a:solidFill>
              </a:rPr>
              <a:t>Kumano </a:t>
            </a:r>
            <a:r>
              <a:rPr lang="sk-SK" i="1" dirty="0" err="1" smtClean="0">
                <a:solidFill>
                  <a:schemeClr val="bg1"/>
                </a:solidFill>
              </a:rPr>
              <a:t>džikkai</a:t>
            </a:r>
            <a:r>
              <a:rPr lang="sk-SK" i="1" dirty="0" smtClean="0">
                <a:solidFill>
                  <a:schemeClr val="bg1"/>
                </a:solidFill>
              </a:rPr>
              <a:t> </a:t>
            </a:r>
            <a:r>
              <a:rPr lang="sk-SK" i="1" dirty="0" smtClean="0">
                <a:solidFill>
                  <a:schemeClr val="bg1"/>
                </a:solidFill>
              </a:rPr>
              <a:t>mandala</a:t>
            </a:r>
            <a:br>
              <a:rPr lang="sk-SK" i="1" dirty="0" smtClean="0">
                <a:solidFill>
                  <a:schemeClr val="bg1"/>
                </a:solidFill>
              </a:rPr>
            </a:br>
            <a:r>
              <a:rPr lang="ja-JP" altLang="en-US" dirty="0" smtClean="0">
                <a:solidFill>
                  <a:schemeClr val="bg1"/>
                </a:solidFill>
              </a:rPr>
              <a:t>熊野十界曼荼羅</a:t>
            </a:r>
            <a:r>
              <a:rPr lang="sk-SK" dirty="0" smtClean="0">
                <a:solidFill>
                  <a:schemeClr val="bg1"/>
                </a:solidFill>
              </a:rPr>
              <a:t/>
            </a:r>
            <a:br>
              <a:rPr lang="sk-SK" dirty="0" smtClean="0">
                <a:solidFill>
                  <a:schemeClr val="bg1"/>
                </a:solidFill>
              </a:rPr>
            </a:br>
            <a:r>
              <a:rPr lang="sk-SK" dirty="0" smtClean="0">
                <a:solidFill>
                  <a:schemeClr val="bg1"/>
                </a:solidFill>
              </a:rPr>
              <a:t/>
            </a:r>
            <a:br>
              <a:rPr lang="sk-SK" dirty="0" smtClean="0">
                <a:solidFill>
                  <a:schemeClr val="bg1"/>
                </a:solidFill>
              </a:rPr>
            </a:br>
            <a:r>
              <a:rPr lang="sk-SK" dirty="0">
                <a:solidFill>
                  <a:schemeClr val="bg1"/>
                </a:solidFill>
              </a:rPr>
              <a:t>Mandala desiatich svetov </a:t>
            </a:r>
            <a:r>
              <a:rPr lang="sk-SK" dirty="0" smtClean="0">
                <a:solidFill>
                  <a:schemeClr val="bg1"/>
                </a:solidFill>
              </a:rPr>
              <a:t/>
            </a:r>
            <a:br>
              <a:rPr lang="sk-SK" dirty="0" smtClean="0">
                <a:solidFill>
                  <a:schemeClr val="bg1"/>
                </a:solidFill>
              </a:rPr>
            </a:br>
            <a:r>
              <a:rPr lang="sk-SK" dirty="0" smtClean="0">
                <a:solidFill>
                  <a:schemeClr val="bg1"/>
                </a:solidFill>
              </a:rPr>
              <a:t>z</a:t>
            </a:r>
            <a:r>
              <a:rPr lang="sk-SK" dirty="0">
                <a:solidFill>
                  <a:schemeClr val="bg1"/>
                </a:solidFill>
              </a:rPr>
              <a:t> oblasti Kumano</a:t>
            </a:r>
          </a:p>
        </p:txBody>
      </p:sp>
    </p:spTree>
    <p:extLst>
      <p:ext uri="{BB962C8B-B14F-4D97-AF65-F5344CB8AC3E}">
        <p14:creationId xmlns:p14="http://schemas.microsoft.com/office/powerpoint/2010/main" val="151007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sk-SK" dirty="0" smtClean="0">
                <a:solidFill>
                  <a:schemeClr val="tx1"/>
                </a:solidFill>
              </a:rPr>
              <a:t>púte v oblasti Kumano</a:t>
            </a:r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347" y="1412776"/>
            <a:ext cx="5583306" cy="4713387"/>
          </a:xfrm>
        </p:spPr>
      </p:pic>
    </p:spTree>
    <p:extLst>
      <p:ext uri="{BB962C8B-B14F-4D97-AF65-F5344CB8AC3E}">
        <p14:creationId xmlns:p14="http://schemas.microsoft.com/office/powerpoint/2010/main" val="287156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chemeClr val="tx1"/>
                </a:solidFill>
              </a:rPr>
              <a:t>Kumano </a:t>
            </a:r>
            <a:r>
              <a:rPr lang="sk-SK" i="1" dirty="0" err="1">
                <a:solidFill>
                  <a:schemeClr val="tx1"/>
                </a:solidFill>
              </a:rPr>
              <a:t>bikuni</a:t>
            </a:r>
            <a:r>
              <a:rPr lang="sk-SK" dirty="0">
                <a:solidFill>
                  <a:schemeClr val="tx1"/>
                </a:solidFill>
              </a:rPr>
              <a:t> – mníšky z oblasti Kumano</a:t>
            </a:r>
            <a:endParaRPr lang="sk-SK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278" y="2204864"/>
            <a:ext cx="4005445" cy="2592288"/>
          </a:xfrm>
        </p:spPr>
      </p:pic>
    </p:spTree>
    <p:extLst>
      <p:ext uri="{BB962C8B-B14F-4D97-AF65-F5344CB8AC3E}">
        <p14:creationId xmlns:p14="http://schemas.microsoft.com/office/powerpoint/2010/main" val="406879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sk-SK" dirty="0" smtClean="0"/>
              <a:t>šírenie buddhistického </a:t>
            </a:r>
            <a:r>
              <a:rPr lang="sk-SK" dirty="0" smtClean="0"/>
              <a:t>učenia s pomocou </a:t>
            </a:r>
            <a:r>
              <a:rPr lang="sk-SK" dirty="0" err="1" smtClean="0"/>
              <a:t>Mandaly</a:t>
            </a:r>
            <a:r>
              <a:rPr lang="sk-SK" dirty="0" smtClean="0"/>
              <a:t> </a:t>
            </a:r>
            <a:r>
              <a:rPr lang="sk-SK" dirty="0" smtClean="0"/>
              <a:t>desiatich svetov</a:t>
            </a:r>
            <a:br>
              <a:rPr lang="sk-SK" dirty="0" smtClean="0"/>
            </a:br>
            <a:endParaRPr lang="sk-SK" dirty="0" smtClean="0"/>
          </a:p>
          <a:p>
            <a:pPr lvl="1"/>
            <a:r>
              <a:rPr lang="sk-SK" dirty="0" smtClean="0"/>
              <a:t>kázanie pred laickým publikom</a:t>
            </a:r>
            <a:br>
              <a:rPr lang="sk-SK" dirty="0" smtClean="0"/>
            </a:br>
            <a:endParaRPr lang="sk-SK" dirty="0" smtClean="0"/>
          </a:p>
          <a:p>
            <a:pPr lvl="1"/>
            <a:r>
              <a:rPr lang="sk-SK" dirty="0" smtClean="0"/>
              <a:t>ženské poslucháčstvo</a:t>
            </a:r>
          </a:p>
          <a:p>
            <a:pPr lvl="1"/>
            <a:endParaRPr lang="sk-SK" dirty="0" smtClean="0"/>
          </a:p>
          <a:p>
            <a:pPr lvl="1"/>
            <a:endParaRPr lang="sk-SK" dirty="0" smtClean="0"/>
          </a:p>
          <a:p>
            <a:pPr lvl="1"/>
            <a:endParaRPr lang="sk-SK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4392488" cy="4287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387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tx1"/>
                </a:solidFill>
              </a:rPr>
              <a:t>desať svetov – ríš prevteľovania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tradičný pohľad – rozlišuje ŠESŤ svetov:</a:t>
            </a:r>
          </a:p>
          <a:p>
            <a:pPr lvl="1"/>
            <a:r>
              <a:rPr lang="sk-SK" dirty="0" smtClean="0"/>
              <a:t>peklo</a:t>
            </a:r>
          </a:p>
          <a:p>
            <a:pPr lvl="1"/>
            <a:r>
              <a:rPr lang="sk-SK" dirty="0" smtClean="0"/>
              <a:t>ríša hladných a smädných duchov</a:t>
            </a:r>
          </a:p>
          <a:p>
            <a:pPr lvl="1"/>
            <a:r>
              <a:rPr lang="sk-SK" dirty="0" smtClean="0"/>
              <a:t>ríša zvierat</a:t>
            </a:r>
          </a:p>
          <a:p>
            <a:pPr lvl="1"/>
            <a:r>
              <a:rPr lang="sk-SK" dirty="0" smtClean="0"/>
              <a:t>ríša démonov</a:t>
            </a:r>
          </a:p>
          <a:p>
            <a:pPr lvl="1"/>
            <a:r>
              <a:rPr lang="sk-SK" dirty="0" smtClean="0"/>
              <a:t>ríša ľudí</a:t>
            </a:r>
          </a:p>
          <a:p>
            <a:pPr lvl="1"/>
            <a:r>
              <a:rPr lang="sk-SK" dirty="0" smtClean="0"/>
              <a:t>ríša nebeských bytostí</a:t>
            </a:r>
          </a:p>
          <a:p>
            <a:pPr lvl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4078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sk-SK" dirty="0" smtClean="0"/>
              <a:t>neskoršie myšlienky – pridanie ďalších ŠTYROCH svetov:</a:t>
            </a:r>
          </a:p>
          <a:p>
            <a:pPr lvl="1">
              <a:lnSpc>
                <a:spcPct val="150000"/>
              </a:lnSpc>
            </a:pPr>
            <a:r>
              <a:rPr lang="sk-SK" dirty="0" smtClean="0"/>
              <a:t>ríša </a:t>
            </a:r>
            <a:r>
              <a:rPr lang="sk-SK" dirty="0" err="1" smtClean="0"/>
              <a:t>arhatov</a:t>
            </a:r>
            <a:r>
              <a:rPr lang="sk-SK" dirty="0" smtClean="0"/>
              <a:t> – poslucháči buddhistického učenia</a:t>
            </a:r>
          </a:p>
          <a:p>
            <a:pPr lvl="1">
              <a:lnSpc>
                <a:spcPct val="150000"/>
              </a:lnSpc>
            </a:pPr>
            <a:r>
              <a:rPr lang="sk-SK" dirty="0"/>
              <a:t>r</a:t>
            </a:r>
            <a:r>
              <a:rPr lang="sk-SK" dirty="0" smtClean="0"/>
              <a:t>íša </a:t>
            </a:r>
            <a:r>
              <a:rPr lang="sk-SK" dirty="0" err="1" smtClean="0"/>
              <a:t>pratjékabuddhov</a:t>
            </a:r>
            <a:r>
              <a:rPr lang="sk-SK" dirty="0" smtClean="0"/>
              <a:t> – bytosti, ktoré dospeli k prebudeniu vlastnými schopnosťami</a:t>
            </a:r>
            <a:br>
              <a:rPr lang="sk-SK" dirty="0" smtClean="0"/>
            </a:br>
            <a:r>
              <a:rPr lang="sk-SK" dirty="0" smtClean="0"/>
              <a:t>„</a:t>
            </a:r>
            <a:r>
              <a:rPr lang="sk-SK" dirty="0" err="1" smtClean="0"/>
              <a:t>samo-prebudené</a:t>
            </a:r>
            <a:r>
              <a:rPr lang="sk-SK" dirty="0" smtClean="0"/>
              <a:t>“ bytosti</a:t>
            </a:r>
            <a:br>
              <a:rPr lang="sk-SK" dirty="0" smtClean="0"/>
            </a:br>
            <a:r>
              <a:rPr lang="sk-SK" dirty="0" smtClean="0"/>
              <a:t>„osobne prebudení“</a:t>
            </a:r>
          </a:p>
          <a:p>
            <a:pPr lvl="1">
              <a:lnSpc>
                <a:spcPct val="150000"/>
              </a:lnSpc>
            </a:pPr>
            <a:r>
              <a:rPr lang="sk-SK" dirty="0" smtClean="0"/>
              <a:t>ríša </a:t>
            </a:r>
            <a:r>
              <a:rPr lang="sk-SK" dirty="0" err="1" smtClean="0"/>
              <a:t>bódhisattvov</a:t>
            </a:r>
            <a:r>
              <a:rPr lang="sk-SK" dirty="0" smtClean="0"/>
              <a:t> – súcitných bytostí</a:t>
            </a:r>
          </a:p>
          <a:p>
            <a:pPr lvl="1">
              <a:lnSpc>
                <a:spcPct val="150000"/>
              </a:lnSpc>
            </a:pPr>
            <a:r>
              <a:rPr lang="sk-SK" dirty="0" smtClean="0"/>
              <a:t>ríša </a:t>
            </a:r>
            <a:r>
              <a:rPr lang="sk-SK" dirty="0" err="1" smtClean="0"/>
              <a:t>buddhov</a:t>
            </a:r>
            <a:r>
              <a:rPr lang="sk-SK" dirty="0" smtClean="0"/>
              <a:t> – prebudených bytostí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0958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 fontScale="90000"/>
          </a:bodyPr>
          <a:lstStyle/>
          <a:p>
            <a:pPr algn="r"/>
            <a:r>
              <a:rPr lang="sk-SK" i="1" dirty="0" err="1">
                <a:solidFill>
                  <a:schemeClr val="tx1"/>
                </a:solidFill>
              </a:rPr>
              <a:t>d</a:t>
            </a:r>
            <a:r>
              <a:rPr lang="sk-SK" i="1" dirty="0" err="1" smtClean="0">
                <a:solidFill>
                  <a:schemeClr val="tx1"/>
                </a:solidFill>
              </a:rPr>
              <a:t>žikkai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>
                <a:solidFill>
                  <a:schemeClr val="tx1"/>
                </a:solidFill>
              </a:rPr>
              <a:t>–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br>
              <a:rPr lang="sk-SK" dirty="0" smtClean="0">
                <a:solidFill>
                  <a:schemeClr val="tx1"/>
                </a:solidFill>
              </a:rPr>
            </a:br>
            <a:r>
              <a:rPr lang="sk-SK" dirty="0" smtClean="0">
                <a:solidFill>
                  <a:schemeClr val="tx1"/>
                </a:solidFill>
              </a:rPr>
              <a:t>desať svetov </a:t>
            </a:r>
            <a:r>
              <a:rPr lang="sk-SK" dirty="0" err="1" smtClean="0">
                <a:solidFill>
                  <a:schemeClr val="tx1"/>
                </a:solidFill>
              </a:rPr>
              <a:t>znovuzrodzovania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868" y="1556792"/>
            <a:ext cx="4704264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397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sk-SK" dirty="0" err="1" smtClean="0">
                <a:solidFill>
                  <a:schemeClr val="tx1"/>
                </a:solidFill>
              </a:rPr>
              <a:t>bódhisattva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Kannon</a:t>
            </a:r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6" name="Zástupný symbol pro obsah 5" descr="senju-kannon-10thC-byodoi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87584" y="1484784"/>
            <a:ext cx="2577831" cy="4641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Zástupný symbol pro obsah 6" descr="ryozen-kannon-big-buddha-statues-kyoto-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59496" y="1700808"/>
            <a:ext cx="3395504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072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sk-SK" dirty="0" err="1" smtClean="0">
                <a:solidFill>
                  <a:schemeClr val="tx1"/>
                </a:solidFill>
              </a:rPr>
              <a:t>Kannon</a:t>
            </a:r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30" y="1412776"/>
            <a:ext cx="3700046" cy="4713387"/>
          </a:xfrm>
        </p:spPr>
      </p:pic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4713387"/>
          </a:xfrm>
        </p:spPr>
        <p:txBody>
          <a:bodyPr>
            <a:normAutofit lnSpcReduction="10000"/>
          </a:bodyPr>
          <a:lstStyle/>
          <a:p>
            <a:r>
              <a:rPr lang="sk-SK" dirty="0" err="1" smtClean="0"/>
              <a:t>bódhisattva</a:t>
            </a:r>
            <a:r>
              <a:rPr lang="sk-SK" dirty="0" smtClean="0"/>
              <a:t> súcitu</a:t>
            </a:r>
          </a:p>
          <a:p>
            <a:r>
              <a:rPr lang="sk-SK" dirty="0" err="1" smtClean="0"/>
              <a:t>Avalókitéšvara</a:t>
            </a:r>
            <a:r>
              <a:rPr lang="sk-SK" dirty="0" smtClean="0"/>
              <a:t> (sanskrt)</a:t>
            </a:r>
          </a:p>
          <a:p>
            <a:r>
              <a:rPr lang="sk-SK" dirty="0" err="1" smtClean="0"/>
              <a:t>Kuan-jin</a:t>
            </a:r>
            <a:r>
              <a:rPr lang="sk-SK" dirty="0" smtClean="0"/>
              <a:t> (</a:t>
            </a:r>
            <a:r>
              <a:rPr lang="sk-SK" dirty="0" err="1" smtClean="0"/>
              <a:t>čín</a:t>
            </a:r>
            <a:r>
              <a:rPr lang="sk-SK" dirty="0" smtClean="0"/>
              <a:t>.)</a:t>
            </a:r>
          </a:p>
          <a:p>
            <a:r>
              <a:rPr lang="sk-SK" dirty="0" err="1" smtClean="0"/>
              <a:t>Kannon</a:t>
            </a:r>
            <a:r>
              <a:rPr lang="sk-SK" dirty="0" smtClean="0"/>
              <a:t> (</a:t>
            </a:r>
            <a:r>
              <a:rPr lang="sk-SK" dirty="0" err="1" smtClean="0"/>
              <a:t>jap</a:t>
            </a:r>
            <a:r>
              <a:rPr lang="sk-SK" dirty="0" smtClean="0"/>
              <a:t>.)</a:t>
            </a:r>
          </a:p>
          <a:p>
            <a:r>
              <a:rPr lang="sk-SK" dirty="0" smtClean="0"/>
              <a:t>v Indii a Tibete mužská podoba</a:t>
            </a:r>
          </a:p>
          <a:p>
            <a:r>
              <a:rPr lang="sk-SK" dirty="0" smtClean="0"/>
              <a:t>v Číne a Japonsku ženská podoba</a:t>
            </a:r>
          </a:p>
          <a:p>
            <a:r>
              <a:rPr lang="sk-SK" dirty="0" smtClean="0"/>
              <a:t>(Tisícruká </a:t>
            </a:r>
            <a:r>
              <a:rPr lang="sk-SK" dirty="0" err="1" smtClean="0"/>
              <a:t>Kannon</a:t>
            </a:r>
            <a:r>
              <a:rPr lang="sk-SK" dirty="0" smtClean="0"/>
              <a:t>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997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sk-SK" dirty="0" err="1" smtClean="0">
                <a:solidFill>
                  <a:schemeClr val="tx1"/>
                </a:solidFill>
              </a:rPr>
              <a:t>bódhisattva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Džizó</a:t>
            </a:r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04624"/>
            <a:ext cx="2952328" cy="4721539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4038600" cy="4641379"/>
          </a:xfrm>
        </p:spPr>
        <p:txBody>
          <a:bodyPr>
            <a:normAutofit fontScale="92500" lnSpcReduction="10000"/>
          </a:bodyPr>
          <a:lstStyle/>
          <a:p>
            <a:r>
              <a:rPr lang="sk-SK" dirty="0" smtClean="0"/>
              <a:t>ochranca pocestných</a:t>
            </a:r>
          </a:p>
          <a:p>
            <a:r>
              <a:rPr lang="sk-SK" dirty="0" smtClean="0"/>
              <a:t>ochranca detí</a:t>
            </a:r>
          </a:p>
          <a:p>
            <a:pPr lvl="1"/>
            <a:r>
              <a:rPr lang="sk-SK" dirty="0" smtClean="0"/>
              <a:t>narodených</a:t>
            </a:r>
          </a:p>
          <a:p>
            <a:pPr lvl="1"/>
            <a:r>
              <a:rPr lang="sk-SK" dirty="0"/>
              <a:t>n</a:t>
            </a:r>
            <a:r>
              <a:rPr lang="sk-SK" dirty="0" smtClean="0"/>
              <a:t>enarodených</a:t>
            </a:r>
          </a:p>
          <a:p>
            <a:pPr lvl="1"/>
            <a:r>
              <a:rPr lang="sk-SK" dirty="0" smtClean="0"/>
              <a:t>zosnulých</a:t>
            </a:r>
          </a:p>
          <a:p>
            <a:r>
              <a:rPr lang="sk-SK" dirty="0" smtClean="0"/>
              <a:t>opatrovateľ stratených, zblúdených (duší – bytostí)</a:t>
            </a:r>
          </a:p>
          <a:p>
            <a:r>
              <a:rPr lang="sk-SK" dirty="0" smtClean="0"/>
              <a:t>je mu pripisovaná schopnosť vyviesť bytosti z pekiel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5892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32856"/>
            <a:ext cx="4286218" cy="3240360"/>
          </a:xfrm>
        </p:spPr>
      </p:pic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32856"/>
            <a:ext cx="4038600" cy="3244800"/>
          </a:xfrm>
        </p:spPr>
      </p:pic>
    </p:spTree>
    <p:extLst>
      <p:ext uri="{BB962C8B-B14F-4D97-AF65-F5344CB8AC3E}">
        <p14:creationId xmlns:p14="http://schemas.microsoft.com/office/powerpoint/2010/main" val="3180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r"/>
            <a:r>
              <a:rPr lang="sk-SK" dirty="0">
                <a:solidFill>
                  <a:schemeClr val="tx1"/>
                </a:solidFill>
                <a:effectLst/>
              </a:rPr>
              <a:t>mandala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dirty="0" smtClean="0"/>
              <a:t>dvoj- alebo trojrozmerný obrazec</a:t>
            </a:r>
          </a:p>
          <a:p>
            <a:pPr>
              <a:lnSpc>
                <a:spcPct val="150000"/>
              </a:lnSpc>
            </a:pPr>
            <a:r>
              <a:rPr lang="sk-SK" dirty="0" smtClean="0"/>
              <a:t>zobrazuje buddhistické svety – univerzá – ríše </a:t>
            </a:r>
            <a:r>
              <a:rPr lang="sk-SK" dirty="0" err="1" smtClean="0"/>
              <a:t>buddhov</a:t>
            </a:r>
            <a:endParaRPr lang="sk-SK" dirty="0" smtClean="0"/>
          </a:p>
          <a:p>
            <a:pPr>
              <a:lnSpc>
                <a:spcPct val="150000"/>
              </a:lnSpc>
            </a:pPr>
            <a:r>
              <a:rPr lang="sk-SK" dirty="0" smtClean="0"/>
              <a:t>tradícia používania </a:t>
            </a:r>
            <a:r>
              <a:rPr lang="sk-SK" dirty="0" err="1" smtClean="0"/>
              <a:t>mandál</a:t>
            </a:r>
            <a:r>
              <a:rPr lang="sk-SK" dirty="0" smtClean="0"/>
              <a:t> vychádza najmä z tibetského buddhizmu</a:t>
            </a:r>
          </a:p>
          <a:p>
            <a:pPr>
              <a:lnSpc>
                <a:spcPct val="150000"/>
              </a:lnSpc>
            </a:pPr>
            <a:r>
              <a:rPr lang="sk-SK" dirty="0" smtClean="0"/>
              <a:t>meditačné a </a:t>
            </a:r>
            <a:r>
              <a:rPr lang="sk-SK" dirty="0" err="1" smtClean="0"/>
              <a:t>kontemplačné</a:t>
            </a:r>
            <a:r>
              <a:rPr lang="sk-SK" dirty="0" smtClean="0"/>
              <a:t> pomôcky</a:t>
            </a:r>
          </a:p>
          <a:p>
            <a:pPr>
              <a:lnSpc>
                <a:spcPct val="150000"/>
              </a:lnSpc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1954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061" y="1628800"/>
            <a:ext cx="5405879" cy="3600400"/>
          </a:xfrm>
        </p:spPr>
      </p:pic>
    </p:spTree>
    <p:extLst>
      <p:ext uri="{BB962C8B-B14F-4D97-AF65-F5344CB8AC3E}">
        <p14:creationId xmlns:p14="http://schemas.microsoft.com/office/powerpoint/2010/main" val="95310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sk-SK" dirty="0" err="1">
                <a:solidFill>
                  <a:schemeClr val="tx1"/>
                </a:solidFill>
              </a:rPr>
              <a:t>b</a:t>
            </a:r>
            <a:r>
              <a:rPr lang="sk-SK" dirty="0" err="1" smtClean="0">
                <a:solidFill>
                  <a:schemeClr val="tx1"/>
                </a:solidFill>
              </a:rPr>
              <a:t>uddha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Amida</a:t>
            </a:r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3672408" cy="4543180"/>
          </a:xfrm>
        </p:spPr>
      </p:pic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dirty="0" err="1" smtClean="0"/>
              <a:t>buddha</a:t>
            </a:r>
            <a:r>
              <a:rPr lang="sk-SK" dirty="0" smtClean="0"/>
              <a:t> </a:t>
            </a:r>
            <a:r>
              <a:rPr lang="sk-SK" dirty="0" smtClean="0"/>
              <a:t>Západného raja – Čistej </a:t>
            </a:r>
            <a:r>
              <a:rPr lang="sk-SK" dirty="0" smtClean="0"/>
              <a:t>zeme</a:t>
            </a:r>
          </a:p>
          <a:p>
            <a:r>
              <a:rPr lang="sk-SK" dirty="0" smtClean="0"/>
              <a:t>zaviazal sa k znovuzrodeniu bytostí v Čistej zemi</a:t>
            </a:r>
          </a:p>
          <a:p>
            <a:r>
              <a:rPr lang="sk-SK" dirty="0" smtClean="0"/>
              <a:t>okamžitá spása </a:t>
            </a:r>
          </a:p>
          <a:p>
            <a:r>
              <a:rPr lang="sk-SK" dirty="0" smtClean="0"/>
              <a:t>prostredníctvom viery v </a:t>
            </a:r>
            <a:r>
              <a:rPr lang="sk-SK" dirty="0" err="1" smtClean="0"/>
              <a:t>buddhu</a:t>
            </a:r>
            <a:r>
              <a:rPr lang="sk-SK" dirty="0" smtClean="0"/>
              <a:t> </a:t>
            </a:r>
            <a:r>
              <a:rPr lang="sk-SK" dirty="0" err="1" smtClean="0"/>
              <a:t>Amidu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3859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92195"/>
            <a:ext cx="2952328" cy="4952186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dirty="0" smtClean="0"/>
              <a:t>príchod </a:t>
            </a:r>
            <a:r>
              <a:rPr lang="sk-SK" dirty="0" err="1" smtClean="0"/>
              <a:t>buddhu</a:t>
            </a:r>
            <a:r>
              <a:rPr lang="sk-SK" dirty="0" smtClean="0"/>
              <a:t> </a:t>
            </a:r>
            <a:r>
              <a:rPr lang="sk-SK" dirty="0" err="1" smtClean="0"/>
              <a:t>Amidu</a:t>
            </a:r>
            <a:r>
              <a:rPr lang="sk-SK" dirty="0" smtClean="0"/>
              <a:t> v hodine smrti</a:t>
            </a:r>
            <a:br>
              <a:rPr lang="sk-SK" dirty="0" smtClean="0"/>
            </a:br>
            <a:endParaRPr lang="sk-SK" dirty="0" smtClean="0"/>
          </a:p>
          <a:p>
            <a:r>
              <a:rPr lang="sk-SK" dirty="0" smtClean="0"/>
              <a:t>odprevadenie umierajúceho do </a:t>
            </a:r>
            <a:r>
              <a:rPr lang="sk-SK" dirty="0" err="1" smtClean="0"/>
              <a:t>Amidovho</a:t>
            </a:r>
            <a:r>
              <a:rPr lang="sk-SK" dirty="0" smtClean="0"/>
              <a:t> </a:t>
            </a:r>
            <a:r>
              <a:rPr lang="sk-SK" dirty="0" smtClean="0"/>
              <a:t>Západného </a:t>
            </a:r>
            <a:r>
              <a:rPr lang="sk-SK" dirty="0" smtClean="0"/>
              <a:t>raja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4641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sk-SK" dirty="0" smtClean="0">
                <a:solidFill>
                  <a:schemeClr val="tx1"/>
                </a:solidFill>
              </a:rPr>
              <a:t>brány </a:t>
            </a:r>
            <a:r>
              <a:rPr lang="sk-SK" i="1" dirty="0" smtClean="0">
                <a:solidFill>
                  <a:schemeClr val="tx1"/>
                </a:solidFill>
              </a:rPr>
              <a:t>torii</a:t>
            </a:r>
            <a:endParaRPr lang="sk-SK" i="1" dirty="0">
              <a:solidFill>
                <a:schemeClr val="tx1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85" y="2350265"/>
            <a:ext cx="4035829" cy="3025833"/>
          </a:xfrm>
        </p:spPr>
      </p:pic>
    </p:spTree>
    <p:extLst>
      <p:ext uri="{BB962C8B-B14F-4D97-AF65-F5344CB8AC3E}">
        <p14:creationId xmlns:p14="http://schemas.microsoft.com/office/powerpoint/2010/main" val="20557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39" y="534598"/>
            <a:ext cx="6812922" cy="5469803"/>
          </a:xfrm>
        </p:spPr>
      </p:pic>
    </p:spTree>
    <p:extLst>
      <p:ext uri="{BB962C8B-B14F-4D97-AF65-F5344CB8AC3E}">
        <p14:creationId xmlns:p14="http://schemas.microsoft.com/office/powerpoint/2010/main" val="146441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049" y="980728"/>
            <a:ext cx="6221903" cy="4608512"/>
          </a:xfrm>
        </p:spPr>
      </p:pic>
    </p:spTree>
    <p:extLst>
      <p:ext uri="{BB962C8B-B14F-4D97-AF65-F5344CB8AC3E}">
        <p14:creationId xmlns:p14="http://schemas.microsoft.com/office/powerpoint/2010/main" val="73717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sk-SK" dirty="0">
                <a:solidFill>
                  <a:schemeClr val="tx1"/>
                </a:solidFill>
              </a:rPr>
              <a:t>m</a:t>
            </a:r>
            <a:r>
              <a:rPr lang="sk-SK" dirty="0" smtClean="0">
                <a:solidFill>
                  <a:schemeClr val="tx1"/>
                </a:solidFill>
              </a:rPr>
              <a:t>andala desiatich svetov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/>
          </a:bodyPr>
          <a:lstStyle/>
          <a:p>
            <a:r>
              <a:rPr lang="sk-SK" dirty="0" smtClean="0"/>
              <a:t>logické a priestorové rozdelenie </a:t>
            </a:r>
          </a:p>
          <a:p>
            <a:r>
              <a:rPr lang="sk-SK" dirty="0" smtClean="0"/>
              <a:t>svet žijúcich bytostí</a:t>
            </a:r>
          </a:p>
          <a:p>
            <a:pPr lvl="1"/>
            <a:r>
              <a:rPr lang="sk-SK" dirty="0" smtClean="0"/>
              <a:t>Oblúk života</a:t>
            </a:r>
          </a:p>
          <a:p>
            <a:pPr lvl="1"/>
            <a:r>
              <a:rPr lang="sk-SK" dirty="0" smtClean="0"/>
              <a:t>dôraz na význam rodiny a rodinné role</a:t>
            </a:r>
          </a:p>
          <a:p>
            <a:r>
              <a:rPr lang="sk-SK" dirty="0" smtClean="0"/>
              <a:t>svet pekiel, posmrtného života</a:t>
            </a:r>
          </a:p>
          <a:p>
            <a:pPr lvl="1"/>
            <a:r>
              <a:rPr lang="sk-SK" dirty="0"/>
              <a:t>ilustratívne príklady utrpenia</a:t>
            </a:r>
          </a:p>
          <a:p>
            <a:pPr lvl="1"/>
            <a:r>
              <a:rPr lang="sk-SK" dirty="0" smtClean="0"/>
              <a:t>dôsledky zákona </a:t>
            </a:r>
            <a:r>
              <a:rPr lang="sk-SK" dirty="0" err="1" smtClean="0"/>
              <a:t>karmy</a:t>
            </a:r>
            <a:endParaRPr lang="sk-SK" dirty="0" smtClean="0"/>
          </a:p>
          <a:p>
            <a:r>
              <a:rPr lang="sk-SK" dirty="0" smtClean="0"/>
              <a:t>možnosť vyslobodenia – </a:t>
            </a:r>
            <a:r>
              <a:rPr lang="sk-SK" dirty="0" err="1" smtClean="0"/>
              <a:t>Džizó</a:t>
            </a:r>
            <a:r>
              <a:rPr lang="sk-SK" dirty="0" smtClean="0"/>
              <a:t>, </a:t>
            </a:r>
            <a:r>
              <a:rPr lang="sk-SK" dirty="0" err="1" smtClean="0"/>
              <a:t>Amida</a:t>
            </a:r>
            <a:r>
              <a:rPr lang="sk-SK" dirty="0" smtClean="0"/>
              <a:t>, </a:t>
            </a:r>
            <a:r>
              <a:rPr lang="sk-SK" dirty="0" err="1" smtClean="0"/>
              <a:t>Kannon</a:t>
            </a:r>
            <a:endParaRPr lang="sk-SK" dirty="0" smtClean="0"/>
          </a:p>
          <a:p>
            <a:r>
              <a:rPr lang="sk-SK" dirty="0" smtClean="0"/>
              <a:t>spoločenstvo mníchov, obetiny, modlitby</a:t>
            </a:r>
          </a:p>
          <a:p>
            <a:pPr lvl="1"/>
            <a:endParaRPr lang="sk-SK" dirty="0" smtClean="0"/>
          </a:p>
          <a:p>
            <a:pPr lvl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4055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404" y="245874"/>
            <a:ext cx="5335192" cy="58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108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sk-SK" dirty="0" smtClean="0">
                <a:solidFill>
                  <a:schemeClr val="tx1"/>
                </a:solidFill>
              </a:rPr>
              <a:t>pojmy: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sk-SK" dirty="0" err="1"/>
              <a:t>k</a:t>
            </a:r>
            <a:r>
              <a:rPr lang="sk-SK" dirty="0" err="1" smtClean="0"/>
              <a:t>arma</a:t>
            </a:r>
            <a:endParaRPr lang="sk-SK" dirty="0" smtClean="0"/>
          </a:p>
          <a:p>
            <a:pPr>
              <a:lnSpc>
                <a:spcPct val="150000"/>
              </a:lnSpc>
            </a:pPr>
            <a:r>
              <a:rPr lang="sk-SK" dirty="0" err="1" smtClean="0"/>
              <a:t>karmický</a:t>
            </a:r>
            <a:r>
              <a:rPr lang="sk-SK" dirty="0" smtClean="0"/>
              <a:t> zákon</a:t>
            </a:r>
          </a:p>
          <a:p>
            <a:pPr>
              <a:lnSpc>
                <a:spcPct val="150000"/>
              </a:lnSpc>
            </a:pPr>
            <a:r>
              <a:rPr lang="sk-SK" dirty="0" err="1" smtClean="0"/>
              <a:t>sansára</a:t>
            </a:r>
            <a:endParaRPr lang="sk-SK" dirty="0" smtClean="0"/>
          </a:p>
          <a:p>
            <a:pPr>
              <a:lnSpc>
                <a:spcPct val="150000"/>
              </a:lnSpc>
            </a:pPr>
            <a:r>
              <a:rPr lang="sk-SK" i="1" dirty="0" err="1" smtClean="0"/>
              <a:t>obon</a:t>
            </a:r>
            <a:endParaRPr lang="sk-SK" i="1" dirty="0" smtClean="0"/>
          </a:p>
          <a:p>
            <a:pPr>
              <a:lnSpc>
                <a:spcPct val="150000"/>
              </a:lnSpc>
            </a:pPr>
            <a:r>
              <a:rPr lang="sk-SK" i="1" dirty="0" err="1" smtClean="0"/>
              <a:t>kokoro</a:t>
            </a:r>
            <a:r>
              <a:rPr lang="sk-SK" i="1" dirty="0"/>
              <a:t> </a:t>
            </a:r>
            <a:r>
              <a:rPr lang="sk-SK" i="1" dirty="0" smtClean="0"/>
              <a:t>– šin </a:t>
            </a:r>
            <a:br>
              <a:rPr lang="sk-SK" i="1" dirty="0" smtClean="0"/>
            </a:br>
            <a:r>
              <a:rPr lang="sk-SK" dirty="0" smtClean="0"/>
              <a:t>(srdce, súcit, empatia, myseľ, vnímanie)</a:t>
            </a:r>
            <a:endParaRPr lang="sk-SK" i="1" dirty="0" smtClean="0"/>
          </a:p>
          <a:p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6695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254" y="1124744"/>
            <a:ext cx="6017493" cy="4813995"/>
          </a:xfrm>
        </p:spPr>
      </p:pic>
    </p:spTree>
    <p:extLst>
      <p:ext uri="{BB962C8B-B14F-4D97-AF65-F5344CB8AC3E}">
        <p14:creationId xmlns:p14="http://schemas.microsoft.com/office/powerpoint/2010/main" val="339320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654" y="692696"/>
            <a:ext cx="6706692" cy="5030019"/>
          </a:xfrm>
        </p:spPr>
      </p:pic>
    </p:spTree>
    <p:extLst>
      <p:ext uri="{BB962C8B-B14F-4D97-AF65-F5344CB8AC3E}">
        <p14:creationId xmlns:p14="http://schemas.microsoft.com/office/powerpoint/2010/main" val="245107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02" y="836712"/>
            <a:ext cx="7020396" cy="5040560"/>
          </a:xfrm>
        </p:spPr>
      </p:pic>
    </p:spTree>
    <p:extLst>
      <p:ext uri="{BB962C8B-B14F-4D97-AF65-F5344CB8AC3E}">
        <p14:creationId xmlns:p14="http://schemas.microsoft.com/office/powerpoint/2010/main" val="68654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259" y="404664"/>
            <a:ext cx="5577483" cy="5577483"/>
          </a:xfrm>
        </p:spPr>
      </p:pic>
    </p:spTree>
    <p:extLst>
      <p:ext uri="{BB962C8B-B14F-4D97-AF65-F5344CB8AC3E}">
        <p14:creationId xmlns:p14="http://schemas.microsoft.com/office/powerpoint/2010/main" val="164816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134" y="332656"/>
            <a:ext cx="4885733" cy="5868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68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333375"/>
            <a:ext cx="5724525" cy="619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289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k-SK" dirty="0" smtClean="0">
                <a:solidFill>
                  <a:schemeClr val="tx1"/>
                </a:solidFill>
              </a:rPr>
              <a:t>oblasť Kumano</a:t>
            </a:r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22" y="1600200"/>
            <a:ext cx="3742756" cy="4525963"/>
          </a:xfrm>
        </p:spPr>
      </p:pic>
      <p:pic>
        <p:nvPicPr>
          <p:cNvPr id="9" name="Zástupný symbol pro obsah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28800"/>
            <a:ext cx="3961486" cy="4392487"/>
          </a:xfrm>
        </p:spPr>
      </p:pic>
    </p:spTree>
    <p:extLst>
      <p:ext uri="{BB962C8B-B14F-4D97-AF65-F5344CB8AC3E}">
        <p14:creationId xmlns:p14="http://schemas.microsoft.com/office/powerpoint/2010/main" val="322481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uckyTie">
  <a:themeElements>
    <a:clrScheme name="Lucky Tie">
      <a:dk1>
        <a:sysClr val="windowText" lastClr="000000"/>
      </a:dk1>
      <a:lt1>
        <a:sysClr val="window" lastClr="FFFFFF"/>
      </a:lt1>
      <a:dk2>
        <a:srgbClr val="C80000"/>
      </a:dk2>
      <a:lt2>
        <a:srgbClr val="FFECEC"/>
      </a:lt2>
      <a:accent1>
        <a:srgbClr val="C93131"/>
      </a:accent1>
      <a:accent2>
        <a:srgbClr val="F58C5D"/>
      </a:accent2>
      <a:accent3>
        <a:srgbClr val="EABC33"/>
      </a:accent3>
      <a:accent4>
        <a:srgbClr val="698F9B"/>
      </a:accent4>
      <a:accent5>
        <a:srgbClr val="825397"/>
      </a:accent5>
      <a:accent6>
        <a:srgbClr val="814359"/>
      </a:accent6>
      <a:hlink>
        <a:srgbClr val="03AEC5"/>
      </a:hlink>
      <a:folHlink>
        <a:srgbClr val="8D9B07"/>
      </a:folHlink>
    </a:clrScheme>
    <a:fontScheme name="Lucky Tie">
      <a:majorFont>
        <a:latin typeface="Tahoma"/>
        <a:ea typeface=""/>
        <a:cs typeface=""/>
        <a:font script="Cyrl" typeface="Tahoma"/>
        <a:font script="Grek" typeface="Tahoma"/>
        <a:font script="Jpan" typeface="ＭＳ Ｐ明朝"/>
        <a:font script="Hang" typeface="굴림"/>
        <a:font script="Hans" typeface="黑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Franklin Gothic Book"/>
        <a:ea typeface=""/>
        <a:cs typeface=""/>
        <a:font script="Cyrl" typeface="Arial"/>
        <a:font script="Grek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ucky Tie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90000"/>
              </a:schemeClr>
            </a:gs>
            <a:gs pos="50000">
              <a:schemeClr val="phClr">
                <a:tint val="5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90000"/>
              </a:schemeClr>
            </a:gs>
          </a:gsLst>
          <a:lin ang="1800000" scaled="1"/>
        </a:gradFill>
        <a:solidFill>
          <a:schemeClr val="phClr">
            <a:tint val="100000"/>
            <a:shade val="100000"/>
            <a:hueMod val="100000"/>
            <a:satMod val="100000"/>
          </a:schemeClr>
        </a:solidFill>
      </a:fillStyleLst>
      <a:lnStyleLst>
        <a:ln w="20000" cap="flat" cmpd="sng" algn="ctr">
          <a:solidFill>
            <a:schemeClr val="phClr"/>
          </a:solidFill>
          <a:prstDash val="solid"/>
        </a:ln>
        <a:ln w="30000" cap="flat" cmpd="sng" algn="ctr">
          <a:solidFill>
            <a:schemeClr val="phClr"/>
          </a:solidFill>
          <a:prstDash val="solid"/>
        </a:ln>
        <a:ln w="400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12700">
              <a:schemeClr val="phClr">
                <a:tint val="100000"/>
                <a:shade val="100000"/>
                <a:alpha val="50196"/>
                <a:hueMod val="100000"/>
                <a:satMod val="100000"/>
              </a:schemeClr>
            </a:glow>
          </a:effectLst>
        </a:effectStyle>
        <a:effectStyle>
          <a:effectLst>
            <a:innerShdw blurRad="25400" dist="38100" dir="2700000">
              <a:schemeClr val="phClr">
                <a:tint val="90000"/>
                <a:shade val="100000"/>
                <a:hueMod val="100000"/>
                <a:satMod val="100000"/>
              </a:schemeClr>
            </a:innerShdw>
          </a:effectLst>
        </a:effectStyle>
        <a:effectStyle>
          <a:effectLst>
            <a:innerShdw blurRad="25400" dist="38100" dir="2700000">
              <a:schemeClr val="phClr">
                <a:tint val="100000"/>
                <a:shade val="50000"/>
                <a:hueMod val="100000"/>
                <a:satMod val="100000"/>
              </a:schemeClr>
            </a:innerShdw>
          </a:effectLst>
          <a:scene3d>
            <a:camera prst="orthographicFront"/>
            <a:lightRig rig="soft" dir="t"/>
          </a:scene3d>
          <a:sp3d extrusionH="76200" prstMaterial="matte">
            <a:bevelT h="50800"/>
            <a:bevelB w="0" h="0"/>
            <a:extrusionClr>
              <a:schemeClr val="accent3">
                <a:tint val="40000"/>
              </a:schemeClr>
            </a:extrusionClr>
          </a:sp3d>
        </a:effectStyle>
      </a:effectStyleLst>
      <a:bgFillStyleLst>
        <a:gradFill rotWithShape="1">
          <a:gsLst>
            <a:gs pos="0">
              <a:schemeClr val="phClr">
                <a:tint val="100000"/>
                <a:shade val="50000"/>
                <a:hueMod val="100000"/>
                <a:satMod val="100000"/>
              </a:schemeClr>
            </a:gs>
            <a:gs pos="40000">
              <a:schemeClr val="phClr">
                <a:tint val="8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10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60000"/>
                <a:hueMod val="100000"/>
                <a:satMod val="100000"/>
              </a:schemeClr>
              <a:schemeClr val="phClr">
                <a:tint val="7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  <a:blipFill>
          <a:blip xmlns:r="http://schemas.openxmlformats.org/officeDocument/2006/relationships" r:embed="rId2">
            <a:duotone>
              <a:schemeClr val="phClr">
                <a:tint val="100000"/>
                <a:shade val="60000"/>
                <a:hueMod val="100000"/>
                <a:satMod val="100000"/>
              </a:schemeClr>
              <a:schemeClr val="phClr">
                <a:tint val="7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 vzorku kravaty</Template>
  <TotalTime>101</TotalTime>
  <Words>252</Words>
  <Application>Microsoft Office PowerPoint</Application>
  <PresentationFormat>Předvádění na obrazovce (4:3)</PresentationFormat>
  <Paragraphs>70</Paragraphs>
  <Slides>28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LuckyTie</vt:lpstr>
      <vt:lpstr>Výjavy pekiel na japonských mandalách</vt:lpstr>
      <vt:lpstr>mandala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oblasť Kumano</vt:lpstr>
      <vt:lpstr>púte v oblasti Kumano</vt:lpstr>
      <vt:lpstr>Kumano bikuni – mníšky z oblasti Kumano</vt:lpstr>
      <vt:lpstr>Prezentace aplikace PowerPoint</vt:lpstr>
      <vt:lpstr>desať svetov – ríš prevteľovania</vt:lpstr>
      <vt:lpstr>Prezentace aplikace PowerPoint</vt:lpstr>
      <vt:lpstr>džikkai –  desať svetov znovuzrodzovania</vt:lpstr>
      <vt:lpstr>bódhisattva Kannon</vt:lpstr>
      <vt:lpstr>Kannon</vt:lpstr>
      <vt:lpstr>bódhisattva Džizó</vt:lpstr>
      <vt:lpstr>Prezentace aplikace PowerPoint</vt:lpstr>
      <vt:lpstr>Prezentace aplikace PowerPoint</vt:lpstr>
      <vt:lpstr>buddha Amida</vt:lpstr>
      <vt:lpstr>Prezentace aplikace PowerPoint</vt:lpstr>
      <vt:lpstr>brány torii</vt:lpstr>
      <vt:lpstr>Prezentace aplikace PowerPoint</vt:lpstr>
      <vt:lpstr>Prezentace aplikace PowerPoint</vt:lpstr>
      <vt:lpstr>mandala desiatich svetov</vt:lpstr>
      <vt:lpstr>Prezentace aplikace PowerPoint</vt:lpstr>
      <vt:lpstr>pojmy: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Výjavy pekiel na japonských mandalách</dc:title>
  <dc:creator>oem</dc:creator>
  <cp:lastModifiedBy>oem</cp:lastModifiedBy>
  <cp:revision>13</cp:revision>
  <dcterms:created xsi:type="dcterms:W3CDTF">2012-11-21T16:43:09Z</dcterms:created>
  <dcterms:modified xsi:type="dcterms:W3CDTF">2012-11-27T19:45:05Z</dcterms:modified>
</cp:coreProperties>
</file>