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70" r:id="rId13"/>
    <p:sldId id="265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3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666F-F515-4507-9710-3B7F82C40F11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21A1-DA7E-4FBB-8116-D4867CCA9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3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90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4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C2A2-BBEC-4BCD-8086-A1AA35CDD746}" type="datetime1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A6FB-6D2B-44C5-A409-78CEB5317F89}" type="datetime1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6859-958E-44C9-B3F9-1947D3872144}" type="datetime1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F680-06FE-4BB5-8D6B-88E3F1F6D267}" type="datetime1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7830-3760-48C9-87BB-F7657A21706A}" type="datetime1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06BF-6338-4729-A80A-72EF3C5DFD28}" type="datetime1">
              <a:rPr lang="cs-CZ" smtClean="0"/>
              <a:t>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73BC-2A3D-4B95-8DF5-E8A9B23F0EB9}" type="datetime1">
              <a:rPr lang="cs-CZ" smtClean="0"/>
              <a:t>4.10.2012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FC36-B7DF-4FE9-A70A-64DD0D002432}" type="datetime1">
              <a:rPr lang="cs-CZ" smtClean="0"/>
              <a:t>4.10.2012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865B-4522-4727-B78D-55222EF5C572}" type="datetime1">
              <a:rPr lang="cs-CZ" smtClean="0"/>
              <a:t>4.10.2012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6C7B-F76E-4405-AE49-E21D5B121F45}" type="datetime1">
              <a:rPr lang="cs-CZ" smtClean="0"/>
              <a:t>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8CE-7534-46F1-BAB7-E011FD781926}" type="datetime1">
              <a:rPr lang="cs-CZ" smtClean="0"/>
              <a:t>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8E79D-B967-4568-83F8-3AB3F443FB7E}" type="datetime1">
              <a:rPr lang="cs-CZ" smtClean="0"/>
              <a:t>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Skandinávský film II, </a:t>
            </a:r>
            <a:br>
              <a:rPr lang="cs-CZ" dirty="0" smtClean="0"/>
            </a:br>
            <a:r>
              <a:rPr lang="cs-CZ" dirty="0" smtClean="0"/>
              <a:t>podzim 2010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40., 50</a:t>
            </a:r>
            <a:r>
              <a:rPr lang="cs-CZ" dirty="0" smtClean="0"/>
              <a:t>. a 60. léta v norské kinematografii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Arne </a:t>
            </a:r>
            <a:r>
              <a:rPr lang="cs-CZ" sz="2400" b="1" dirty="0" err="1"/>
              <a:t>Skouen</a:t>
            </a:r>
            <a:endParaRPr lang="cs-CZ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8"/>
          <a:stretch/>
        </p:blipFill>
        <p:spPr bwMode="auto">
          <a:xfrm>
            <a:off x="179512" y="1951572"/>
            <a:ext cx="4318665" cy="293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8575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61" y="188640"/>
            <a:ext cx="2381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11" y="5085184"/>
            <a:ext cx="21717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04048" y="109202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Uličníci (</a:t>
            </a:r>
            <a:r>
              <a:rPr lang="cs-CZ" dirty="0" err="1" smtClean="0"/>
              <a:t>Gategutter</a:t>
            </a:r>
            <a:r>
              <a:rPr lang="cs-CZ" dirty="0" smtClean="0"/>
              <a:t>), </a:t>
            </a:r>
            <a:r>
              <a:rPr lang="cs-CZ" dirty="0" smtClean="0"/>
              <a:t>1949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42930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Devět </a:t>
            </a:r>
            <a:r>
              <a:rPr lang="cs-CZ" dirty="0" smtClean="0"/>
              <a:t>životů (Ni </a:t>
            </a:r>
            <a:r>
              <a:rPr lang="cs-CZ" dirty="0" err="1" smtClean="0"/>
              <a:t>liv</a:t>
            </a:r>
            <a:r>
              <a:rPr lang="cs-CZ" dirty="0" smtClean="0"/>
              <a:t>), </a:t>
            </a:r>
            <a:r>
              <a:rPr lang="cs-CZ" dirty="0" smtClean="0"/>
              <a:t>1957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30156" y="563394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/>
              <a:t>An-Magritt</a:t>
            </a:r>
            <a:r>
              <a:rPr lang="cs-CZ" dirty="0" smtClean="0"/>
              <a:t>, 1969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3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Erik L</a:t>
            </a:r>
            <a:r>
              <a:rPr lang="nb-NO" sz="2400" b="1" dirty="0"/>
              <a:t>øchen</a:t>
            </a:r>
            <a:endParaRPr lang="cs-CZ" sz="2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828503" cy="213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8" y="3999011"/>
            <a:ext cx="3879726" cy="252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46404"/>
            <a:ext cx="3744416" cy="176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35730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Lov </a:t>
            </a:r>
            <a:r>
              <a:rPr lang="cs-CZ" dirty="0" smtClean="0"/>
              <a:t>(</a:t>
            </a:r>
            <a:r>
              <a:rPr lang="cs-CZ" dirty="0" err="1" smtClean="0"/>
              <a:t>Jakten</a:t>
            </a:r>
            <a:r>
              <a:rPr lang="cs-CZ" dirty="0" smtClean="0"/>
              <a:t>), 1959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80112" y="40770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Protest (</a:t>
            </a:r>
            <a:r>
              <a:rPr lang="cs-CZ" dirty="0" err="1" smtClean="0"/>
              <a:t>Motforestilling</a:t>
            </a:r>
            <a:r>
              <a:rPr lang="cs-CZ" dirty="0" smtClean="0"/>
              <a:t>), 1972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9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60. léta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259632" y="2060848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1964 </a:t>
            </a:r>
            <a:r>
              <a:rPr lang="cs-CZ" sz="2400" b="1" dirty="0"/>
              <a:t>bojkot šéfa </a:t>
            </a:r>
            <a:r>
              <a:rPr lang="cs-CZ" sz="2400" b="1" dirty="0" err="1"/>
              <a:t>Norsk</a:t>
            </a:r>
            <a:r>
              <a:rPr lang="cs-CZ" sz="2400" b="1" dirty="0"/>
              <a:t> film A</a:t>
            </a:r>
            <a:r>
              <a:rPr lang="en-US" sz="2400" b="1" dirty="0" smtClean="0"/>
              <a:t>/S</a:t>
            </a:r>
            <a:r>
              <a:rPr lang="cs-CZ" sz="2400" b="1" dirty="0" smtClean="0"/>
              <a:t> (Otto </a:t>
            </a:r>
            <a:r>
              <a:rPr lang="cs-CZ" sz="2400" b="1" dirty="0" err="1" smtClean="0"/>
              <a:t>Carlmar</a:t>
            </a:r>
            <a:r>
              <a:rPr lang="cs-CZ" sz="2400" b="1" dirty="0" smtClean="0"/>
              <a:t>), dopis podepsaný Nás 44 (De 44), revitalizace společnosti</a:t>
            </a: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/>
              <a:t>Debat</a:t>
            </a:r>
            <a:r>
              <a:rPr lang="cs-CZ" sz="2400" b="1" dirty="0" smtClean="0"/>
              <a:t>y – požadavky </a:t>
            </a:r>
            <a:r>
              <a:rPr lang="cs-CZ" sz="2400" b="1" dirty="0"/>
              <a:t>na nové, modernističtější filmové </a:t>
            </a:r>
            <a:r>
              <a:rPr lang="cs-CZ" sz="2400" b="1" dirty="0" smtClean="0"/>
              <a:t>umění</a:t>
            </a:r>
            <a:endParaRPr lang="cs-CZ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err="1"/>
              <a:t>Fri</a:t>
            </a:r>
            <a:r>
              <a:rPr lang="cs-CZ" sz="2400" b="1" dirty="0"/>
              <a:t> film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/>
              <a:t>Filmové kluby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1965 1. číslo </a:t>
            </a:r>
            <a:r>
              <a:rPr lang="cs-CZ" sz="2400" b="1" dirty="0"/>
              <a:t>nového filmového časopisu Fant (Tulák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5420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</a:t>
            </a:r>
            <a:r>
              <a:rPr lang="nb-NO" sz="2400" b="1" dirty="0"/>
              <a:t>ål </a:t>
            </a:r>
            <a:r>
              <a:rPr lang="nb-NO" sz="2400" b="1" dirty="0" smtClean="0"/>
              <a:t>Løkkeberg</a:t>
            </a:r>
            <a:endParaRPr lang="cs-CZ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32" y="1916832"/>
            <a:ext cx="349992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1041"/>
            <a:ext cx="2667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 flipH="1">
            <a:off x="1576132" y="477449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Liv, 1967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2" y="5517232"/>
            <a:ext cx="11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Exit, 1970</a:t>
            </a:r>
            <a:endParaRPr lang="cs-CZ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" y="188640"/>
            <a:ext cx="10572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3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 smtClean="0"/>
              <a:t>Olsen</a:t>
            </a:r>
            <a:r>
              <a:rPr lang="cs-CZ" sz="2400" b="1" smtClean="0"/>
              <a:t>ů</a:t>
            </a:r>
            <a:r>
              <a:rPr lang="nb-NO" sz="2400" b="1" smtClean="0"/>
              <a:t>v gang</a:t>
            </a:r>
            <a:endParaRPr lang="cs-CZ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516970" cy="254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03301"/>
            <a:ext cx="3312368" cy="480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8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První poválečné filmy</a:t>
            </a:r>
            <a:endParaRPr lang="cs-CZ" sz="36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11560" y="1196752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200" b="1" dirty="0">
                <a:latin typeface="+mj-lt"/>
                <a:ea typeface="+mj-ea"/>
                <a:cs typeface="+mj-cs"/>
              </a:rPr>
              <a:t>dokumenty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b="1" dirty="0" smtClean="0">
                <a:latin typeface="+mj-lt"/>
                <a:ea typeface="+mj-ea"/>
                <a:cs typeface="+mj-cs"/>
              </a:rPr>
              <a:t>válečný film </a:t>
            </a:r>
            <a:r>
              <a:rPr lang="cs-CZ" sz="2200" b="1" dirty="0">
                <a:latin typeface="+mj-lt"/>
                <a:ea typeface="+mj-ea"/>
                <a:cs typeface="+mj-cs"/>
              </a:rPr>
              <a:t>(</a:t>
            </a:r>
            <a:r>
              <a:rPr lang="cs-CZ" sz="2200" b="1" dirty="0" err="1" smtClean="0">
                <a:latin typeface="+mj-lt"/>
                <a:ea typeface="+mj-ea"/>
                <a:cs typeface="+mj-cs"/>
              </a:rPr>
              <a:t>okkupasjonsdramaet</a:t>
            </a:r>
            <a:r>
              <a:rPr lang="cs-CZ" sz="2200" b="1" dirty="0" smtClean="0">
                <a:latin typeface="+mj-lt"/>
                <a:ea typeface="+mj-ea"/>
                <a:cs typeface="+mj-cs"/>
              </a:rPr>
              <a:t>)</a:t>
            </a:r>
            <a:endParaRPr lang="cs-CZ" sz="2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2.bp.blogspot.com/-jogrVC5USzA/T52WQUBto7I/AAAAAAAABXc/aPOY450N8xk/s1600/King%2BHaakon%2Bretu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6" y="2204864"/>
            <a:ext cx="30384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779912" y="23488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Jsme svobodní!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Vi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fri</a:t>
            </a:r>
            <a:r>
              <a:rPr lang="cs-CZ" dirty="0" smtClean="0"/>
              <a:t>!), 1945</a:t>
            </a:r>
            <a:endParaRPr lang="cs-CZ" dirty="0"/>
          </a:p>
        </p:txBody>
      </p:sp>
      <p:pic>
        <p:nvPicPr>
          <p:cNvPr id="1028" name="Picture 4" descr="http://img.filmfront.no/pictures/release/large/1132682094_vi_vil_le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3022576" cy="422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23928" y="4293096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Chceme žít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Vi</a:t>
            </a:r>
            <a:r>
              <a:rPr lang="cs-CZ" dirty="0" smtClean="0"/>
              <a:t> vil </a:t>
            </a:r>
            <a:r>
              <a:rPr lang="cs-CZ" dirty="0" err="1" smtClean="0"/>
              <a:t>leve</a:t>
            </a:r>
            <a:r>
              <a:rPr lang="cs-CZ" dirty="0" smtClean="0"/>
              <a:t>), 1945, r. Olav </a:t>
            </a:r>
            <a:r>
              <a:rPr lang="cs-CZ" dirty="0" err="1" smtClean="0"/>
              <a:t>Dalgard</a:t>
            </a:r>
            <a:r>
              <a:rPr lang="cs-CZ" dirty="0" smtClean="0"/>
              <a:t> a Rolf </a:t>
            </a:r>
            <a:r>
              <a:rPr lang="cs-CZ" dirty="0" err="1" smtClean="0"/>
              <a:t>Randall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5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Válečné filmy</a:t>
            </a:r>
            <a:endParaRPr lang="cs-CZ" sz="32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47741" y="1052735"/>
            <a:ext cx="5052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+mj-lt"/>
                <a:ea typeface="+mj-ea"/>
                <a:cs typeface="+mj-cs"/>
              </a:rPr>
              <a:t>Pozdější válečné filmy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  <a:ea typeface="+mj-ea"/>
                <a:cs typeface="+mj-cs"/>
              </a:rPr>
              <a:t>heroický </a:t>
            </a:r>
            <a:r>
              <a:rPr lang="cs-CZ" sz="2000" b="1" dirty="0">
                <a:latin typeface="+mj-lt"/>
                <a:ea typeface="+mj-ea"/>
                <a:cs typeface="+mj-cs"/>
              </a:rPr>
              <a:t>realismus = </a:t>
            </a:r>
            <a:r>
              <a:rPr lang="cs-CZ" sz="2000" b="1" dirty="0" err="1">
                <a:latin typeface="+mj-lt"/>
                <a:ea typeface="+mj-ea"/>
                <a:cs typeface="+mj-cs"/>
              </a:rPr>
              <a:t>dramadokumentar</a:t>
            </a:r>
            <a:endParaRPr lang="cs-CZ" sz="2000" b="1" dirty="0">
              <a:latin typeface="+mj-lt"/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>
                <a:latin typeface="+mj-lt"/>
                <a:ea typeface="+mj-ea"/>
                <a:cs typeface="+mj-cs"/>
              </a:rPr>
              <a:t>f</a:t>
            </a:r>
            <a:r>
              <a:rPr lang="cs-CZ" sz="2000" b="1" dirty="0">
                <a:latin typeface="+mj-lt"/>
                <a:ea typeface="+mj-ea"/>
                <a:cs typeface="+mj-cs"/>
              </a:rPr>
              <a:t>ilmy po roce padesát – více nuancovaný obraz hrdinů, důraz na „malého člověka“</a:t>
            </a:r>
            <a:endParaRPr lang="cs-CZ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visitnorway.com/ProductImages/TellUs/TellUs_2667_7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835"/>
            <a:ext cx="4337189" cy="298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7741" y="5541039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Boj o těžkou vodu (</a:t>
            </a:r>
            <a:r>
              <a:rPr lang="cs-CZ" dirty="0" err="1" smtClean="0"/>
              <a:t>Kampen</a:t>
            </a:r>
            <a:r>
              <a:rPr lang="cs-CZ" dirty="0" smtClean="0"/>
              <a:t> </a:t>
            </a:r>
            <a:r>
              <a:rPr lang="cs-CZ" dirty="0" err="1" smtClean="0"/>
              <a:t>om</a:t>
            </a:r>
            <a:r>
              <a:rPr lang="cs-CZ" dirty="0" smtClean="0"/>
              <a:t> </a:t>
            </a:r>
            <a:r>
              <a:rPr lang="cs-CZ" dirty="0" err="1" smtClean="0"/>
              <a:t>tungvannet</a:t>
            </a:r>
            <a:r>
              <a:rPr lang="cs-CZ" dirty="0" smtClean="0"/>
              <a:t>), 1948, r. Titus </a:t>
            </a:r>
            <a:r>
              <a:rPr lang="cs-CZ" dirty="0" err="1" smtClean="0"/>
              <a:t>Vibe</a:t>
            </a:r>
            <a:r>
              <a:rPr lang="cs-CZ" dirty="0" smtClean="0"/>
              <a:t>-Müller, Jean </a:t>
            </a:r>
            <a:r>
              <a:rPr lang="cs-CZ" dirty="0" err="1" smtClean="0"/>
              <a:t>Dréville</a:t>
            </a:r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46" y="1700808"/>
            <a:ext cx="3631698" cy="313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52120" y="4941168"/>
            <a:ext cx="320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Devět životů (Ni </a:t>
            </a:r>
            <a:r>
              <a:rPr lang="cs-CZ" dirty="0" err="1" smtClean="0"/>
              <a:t>liv</a:t>
            </a:r>
            <a:r>
              <a:rPr lang="cs-CZ" dirty="0" smtClean="0"/>
              <a:t>), 1957,</a:t>
            </a:r>
          </a:p>
          <a:p>
            <a:pPr algn="r"/>
            <a:r>
              <a:rPr lang="cs-CZ" dirty="0" smtClean="0"/>
              <a:t> r. Arne </a:t>
            </a:r>
            <a:r>
              <a:rPr lang="cs-CZ" dirty="0" err="1" smtClean="0"/>
              <a:t>Skouen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7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Instituce</a:t>
            </a:r>
            <a:endParaRPr lang="cs-CZ" sz="3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297818" y="908720"/>
            <a:ext cx="72346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1947 Ministerstvo církve a školství zřizuje Státní filmovou radu (</a:t>
            </a:r>
            <a:r>
              <a:rPr lang="cs-CZ" sz="2400" dirty="0" err="1" smtClean="0"/>
              <a:t>Statens</a:t>
            </a:r>
            <a:r>
              <a:rPr lang="cs-CZ" sz="2400" dirty="0" smtClean="0"/>
              <a:t> </a:t>
            </a:r>
            <a:r>
              <a:rPr lang="cs-CZ" sz="2400" dirty="0" err="1" smtClean="0"/>
              <a:t>Filmr</a:t>
            </a:r>
            <a:r>
              <a:rPr lang="nb-NO" sz="2400" dirty="0" smtClean="0"/>
              <a:t>åd</a:t>
            </a:r>
            <a:r>
              <a:rPr lang="cs-CZ" sz="2400" dirty="0" smtClean="0"/>
              <a:t>) – definitivní vstup státu do filmové produkce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Stát zároveň vstupuje jako akcionář do </a:t>
            </a:r>
            <a:r>
              <a:rPr lang="cs-CZ" sz="2400" dirty="0" err="1" smtClean="0"/>
              <a:t>Norsk</a:t>
            </a:r>
            <a:r>
              <a:rPr lang="cs-CZ" sz="2400" dirty="0" smtClean="0"/>
              <a:t> film A</a:t>
            </a:r>
            <a:r>
              <a:rPr lang="en-US" sz="2400" dirty="0" smtClean="0"/>
              <a:t>/S, </a:t>
            </a:r>
            <a:r>
              <a:rPr lang="en-US" sz="2400" dirty="0" err="1" smtClean="0"/>
              <a:t>kter</a:t>
            </a:r>
            <a:r>
              <a:rPr lang="cs-CZ" sz="2400" dirty="0" smtClean="0"/>
              <a:t>ý vlastnila Národní asociace městských kin (KKL </a:t>
            </a:r>
            <a:r>
              <a:rPr lang="cs-CZ" sz="2400" dirty="0" err="1" smtClean="0"/>
              <a:t>Kommunle</a:t>
            </a:r>
            <a:r>
              <a:rPr lang="cs-CZ" sz="2400" dirty="0" smtClean="0"/>
              <a:t> </a:t>
            </a:r>
            <a:r>
              <a:rPr lang="cs-CZ" sz="2400" dirty="0" err="1" smtClean="0"/>
              <a:t>kinematografers</a:t>
            </a:r>
            <a:r>
              <a:rPr lang="cs-CZ" sz="2400" dirty="0" smtClean="0"/>
              <a:t> </a:t>
            </a:r>
            <a:r>
              <a:rPr lang="cs-CZ" sz="2400" dirty="0" err="1" smtClean="0"/>
              <a:t>landsforbund</a:t>
            </a:r>
            <a:r>
              <a:rPr lang="cs-CZ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1950 Norské vesnické kino (</a:t>
            </a:r>
            <a:r>
              <a:rPr lang="cs-CZ" sz="2400" dirty="0" err="1" smtClean="0"/>
              <a:t>Norsk</a:t>
            </a:r>
            <a:r>
              <a:rPr lang="cs-CZ" sz="2400" dirty="0" smtClean="0"/>
              <a:t> </a:t>
            </a:r>
            <a:r>
              <a:rPr lang="cs-CZ" sz="2400" dirty="0" err="1" smtClean="0"/>
              <a:t>Bygdekino</a:t>
            </a:r>
            <a:r>
              <a:rPr lang="cs-CZ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1953 kauza film Tulení žena (</a:t>
            </a:r>
            <a:r>
              <a:rPr lang="cs-CZ" sz="2400" dirty="0" err="1" smtClean="0"/>
              <a:t>Selkvinnen</a:t>
            </a:r>
            <a:r>
              <a:rPr lang="cs-CZ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1955 nový způsob financování odvíjející se od návštěvnosti – stimulace produkce </a:t>
            </a:r>
            <a:r>
              <a:rPr lang="en-US" sz="2400" dirty="0" err="1" smtClean="0"/>
              <a:t>komer</a:t>
            </a:r>
            <a:r>
              <a:rPr lang="cs-CZ" sz="2400" dirty="0" err="1" smtClean="0"/>
              <a:t>čních</a:t>
            </a:r>
            <a:r>
              <a:rPr lang="cs-CZ" sz="2400" dirty="0" smtClean="0"/>
              <a:t> filmů</a:t>
            </a:r>
          </a:p>
          <a:p>
            <a:pPr lvl="3"/>
            <a:endParaRPr lang="cs-CZ" sz="2400" dirty="0" smtClean="0"/>
          </a:p>
          <a:p>
            <a:pPr lvl="3"/>
            <a:r>
              <a:rPr lang="cs-CZ" sz="2400" dirty="0" smtClean="0"/>
              <a:t>stoupá produkce (1951 sedm filmů, 1954 devět), od 1955 </a:t>
            </a:r>
            <a:r>
              <a:rPr lang="cs-CZ" sz="2400" dirty="0" err="1" smtClean="0"/>
              <a:t>favorizace</a:t>
            </a:r>
            <a:r>
              <a:rPr lang="cs-CZ" sz="2400" dirty="0" smtClean="0"/>
              <a:t> komedií</a:t>
            </a:r>
            <a:endParaRPr lang="cs-CZ" sz="2400" dirty="0"/>
          </a:p>
        </p:txBody>
      </p:sp>
      <p:sp>
        <p:nvSpPr>
          <p:cNvPr id="5" name="Šipka doprava 4"/>
          <p:cNvSpPr/>
          <p:nvPr/>
        </p:nvSpPr>
        <p:spPr>
          <a:xfrm>
            <a:off x="1243883" y="50054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6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Tajemný byt (</a:t>
            </a:r>
            <a:r>
              <a:rPr lang="cs-CZ" sz="2400" b="1" dirty="0" err="1" smtClean="0"/>
              <a:t>Hemmelighetsfulle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leiligheten</a:t>
            </a:r>
            <a:r>
              <a:rPr lang="cs-CZ" sz="2400" b="1" dirty="0" smtClean="0"/>
              <a:t>), </a:t>
            </a:r>
            <a:br>
              <a:rPr lang="cs-CZ" sz="2400" b="1" dirty="0" smtClean="0"/>
            </a:br>
            <a:r>
              <a:rPr lang="cs-CZ" sz="2400" b="1" dirty="0" smtClean="0"/>
              <a:t>1948, r. </a:t>
            </a:r>
            <a:r>
              <a:rPr lang="cs-CZ" sz="2400" b="1" dirty="0" err="1" smtClean="0"/>
              <a:t>Tancred</a:t>
            </a:r>
            <a:r>
              <a:rPr lang="cs-CZ" sz="2400" b="1" dirty="0" smtClean="0"/>
              <a:t> Ibsen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8383"/>
            <a:ext cx="31432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27049"/>
            <a:ext cx="3447256" cy="275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62" y="1556792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0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err="1"/>
              <a:t>Carlmar</a:t>
            </a:r>
            <a:r>
              <a:rPr lang="cs-CZ" sz="2400" b="1" dirty="0"/>
              <a:t> Film A/S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764704"/>
            <a:ext cx="3242609" cy="245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pic>
        <p:nvPicPr>
          <p:cNvPr id="3074" name="Picture 2" descr="http://www.nrk.no/contentfile/imagecrop/1.7604074?cropid=f169w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86549"/>
            <a:ext cx="4210446" cy="23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067945" y="1268760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Smrt je pohlazení (D</a:t>
            </a:r>
            <a:r>
              <a:rPr lang="nb-NO" dirty="0"/>
              <a:t>øden er et kjærtegn</a:t>
            </a:r>
            <a:r>
              <a:rPr lang="cs-CZ" dirty="0"/>
              <a:t>), </a:t>
            </a:r>
            <a:br>
              <a:rPr lang="cs-CZ" dirty="0"/>
            </a:br>
            <a:r>
              <a:rPr lang="cs-CZ" dirty="0" smtClean="0"/>
              <a:t>1949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6021288"/>
            <a:ext cx="407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Blázinec na horách (</a:t>
            </a:r>
            <a:r>
              <a:rPr lang="cs-CZ" dirty="0" err="1" smtClean="0"/>
              <a:t>Fjols</a:t>
            </a:r>
            <a:r>
              <a:rPr lang="cs-CZ" dirty="0" smtClean="0"/>
              <a:t> til </a:t>
            </a:r>
            <a:r>
              <a:rPr lang="cs-CZ" dirty="0" err="1" smtClean="0"/>
              <a:t>fjells</a:t>
            </a:r>
            <a:r>
              <a:rPr lang="cs-CZ" dirty="0" smtClean="0"/>
              <a:t>), 1957</a:t>
            </a:r>
            <a:endParaRPr lang="cs-CZ" dirty="0"/>
          </a:p>
        </p:txBody>
      </p:sp>
      <p:pic>
        <p:nvPicPr>
          <p:cNvPr id="3076" name="Picture 4" descr="http://www.sfklub.cz/sites/default/files/imagefield_thumbs/galerie/ung_flukt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8589"/>
            <a:ext cx="3456097" cy="25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40152" y="6021288"/>
            <a:ext cx="322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Mladí na útěku (</a:t>
            </a:r>
            <a:r>
              <a:rPr lang="cs-CZ" dirty="0" err="1" smtClean="0"/>
              <a:t>Ung</a:t>
            </a:r>
            <a:r>
              <a:rPr lang="cs-CZ" dirty="0" smtClean="0"/>
              <a:t> </a:t>
            </a:r>
            <a:r>
              <a:rPr lang="cs-CZ" dirty="0" err="1" smtClean="0"/>
              <a:t>flukt</a:t>
            </a:r>
            <a:r>
              <a:rPr lang="cs-CZ" dirty="0" smtClean="0"/>
              <a:t>), 1959</a:t>
            </a:r>
            <a:endParaRPr lang="cs-CZ" dirty="0"/>
          </a:p>
        </p:txBody>
      </p:sp>
      <p:pic>
        <p:nvPicPr>
          <p:cNvPr id="3078" name="Picture 6" descr="http://rushprint.no/wp-content/uploads/2011/12/Otto-Carlmar-770x4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1608"/>
            <a:ext cx="4043611" cy="226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Per H</a:t>
            </a:r>
            <a:r>
              <a:rPr lang="nb-NO" sz="2400" b="1" dirty="0"/>
              <a:t>øst a Thor Heyerdahl</a:t>
            </a:r>
            <a:endParaRPr lang="cs-CZ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905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048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667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95068"/>
            <a:ext cx="3810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732240" y="3176101"/>
            <a:ext cx="222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Ve znamení </a:t>
            </a:r>
            <a:r>
              <a:rPr lang="cs-CZ" dirty="0" err="1" smtClean="0"/>
              <a:t>Kon-tiki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Kon-tiki</a:t>
            </a:r>
            <a:r>
              <a:rPr lang="cs-CZ" dirty="0" smtClean="0"/>
              <a:t>), 1950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15816" y="551648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Sám </a:t>
            </a:r>
            <a:r>
              <a:rPr lang="cs-CZ" dirty="0" err="1" smtClean="0"/>
              <a:t>Jakki</a:t>
            </a:r>
            <a:r>
              <a:rPr lang="cs-CZ" dirty="0" smtClean="0"/>
              <a:t> (</a:t>
            </a:r>
            <a:r>
              <a:rPr lang="cs-CZ" dirty="0" err="1" smtClean="0"/>
              <a:t>Samme</a:t>
            </a:r>
            <a:r>
              <a:rPr lang="cs-CZ" dirty="0" smtClean="0"/>
              <a:t> </a:t>
            </a:r>
            <a:r>
              <a:rPr lang="cs-CZ" dirty="0" err="1" smtClean="0"/>
              <a:t>Jakki</a:t>
            </a:r>
            <a:r>
              <a:rPr lang="cs-CZ" dirty="0" smtClean="0"/>
              <a:t>), 1957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/>
              <a:t>Ivo Caprino</a:t>
            </a:r>
            <a:endParaRPr lang="cs-CZ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132856"/>
            <a:ext cx="42957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20955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" y="5061168"/>
            <a:ext cx="2228216" cy="160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6" y="116632"/>
            <a:ext cx="2959065" cy="189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648"/>
            <a:ext cx="2095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3452807"/>
            <a:ext cx="209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Velká cena na sevřeném srázu (</a:t>
            </a:r>
            <a:r>
              <a:rPr lang="cs-CZ" dirty="0" err="1" smtClean="0"/>
              <a:t>Fl</a:t>
            </a:r>
            <a:r>
              <a:rPr lang="nb-NO" dirty="0" smtClean="0"/>
              <a:t>åklypa Grand Prix</a:t>
            </a:r>
            <a:r>
              <a:rPr lang="cs-CZ" dirty="0" smtClean="0"/>
              <a:t>), 1975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42930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Karius</a:t>
            </a:r>
            <a:r>
              <a:rPr lang="cs-CZ" dirty="0" smtClean="0"/>
              <a:t> a </a:t>
            </a:r>
            <a:r>
              <a:rPr lang="cs-CZ" dirty="0" err="1" smtClean="0"/>
              <a:t>Baktus</a:t>
            </a:r>
            <a:r>
              <a:rPr lang="cs-CZ" dirty="0" smtClean="0"/>
              <a:t>, 1955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0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/>
              <a:t>Nils R. M</a:t>
            </a:r>
            <a:r>
              <a:rPr lang="cs-CZ" sz="2400" b="1" dirty="0" err="1"/>
              <a:t>üller</a:t>
            </a:r>
            <a:endParaRPr lang="cs-CZ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6670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445998" cy="16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98" y="396081"/>
            <a:ext cx="1905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99" y="1602580"/>
            <a:ext cx="2411338" cy="336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2912" y="339554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Bereme se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Vi</a:t>
            </a:r>
            <a:r>
              <a:rPr lang="cs-CZ" dirty="0" smtClean="0"/>
              <a:t> </a:t>
            </a:r>
            <a:r>
              <a:rPr lang="cs-CZ" dirty="0" err="1" smtClean="0"/>
              <a:t>gifter</a:t>
            </a:r>
            <a:r>
              <a:rPr lang="cs-CZ" dirty="0" smtClean="0"/>
              <a:t> </a:t>
            </a:r>
            <a:r>
              <a:rPr lang="cs-CZ" dirty="0" err="1" smtClean="0"/>
              <a:t>oss</a:t>
            </a:r>
            <a:r>
              <a:rPr lang="cs-CZ" dirty="0" smtClean="0"/>
              <a:t>), 1951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40770" y="28891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Chceme se rozvést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Vi</a:t>
            </a:r>
            <a:r>
              <a:rPr lang="cs-CZ" dirty="0" smtClean="0"/>
              <a:t> vil </a:t>
            </a:r>
            <a:r>
              <a:rPr lang="cs-CZ" dirty="0" err="1" smtClean="0"/>
              <a:t>skilles</a:t>
            </a:r>
            <a:r>
              <a:rPr lang="cs-CZ" dirty="0" smtClean="0"/>
              <a:t>), 1952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11960" y="522920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Ženino místo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Kvinnens</a:t>
            </a:r>
            <a:r>
              <a:rPr lang="cs-CZ" dirty="0" smtClean="0"/>
              <a:t> </a:t>
            </a:r>
            <a:r>
              <a:rPr lang="cs-CZ" dirty="0" err="1" smtClean="0"/>
              <a:t>plass</a:t>
            </a:r>
            <a:r>
              <a:rPr lang="cs-CZ" dirty="0" smtClean="0"/>
              <a:t>), 1959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8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510</Words>
  <Application>Microsoft Office PowerPoint</Application>
  <PresentationFormat>Předvádění na obrazovce (4:3)</PresentationFormat>
  <Paragraphs>75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Skandinávský film II,  podzim 2010</vt:lpstr>
      <vt:lpstr>První poválečné filmy</vt:lpstr>
      <vt:lpstr>Válečné filmy</vt:lpstr>
      <vt:lpstr>Instituce</vt:lpstr>
      <vt:lpstr>Tajemný byt (Hemmelighetsfulle leiligheten),  1948, r. Tancred Ibsen</vt:lpstr>
      <vt:lpstr>Carlmar Film A/S</vt:lpstr>
      <vt:lpstr>Per Høst a Thor Heyerdahl</vt:lpstr>
      <vt:lpstr>Ivo Caprino</vt:lpstr>
      <vt:lpstr>Nils R. Müller</vt:lpstr>
      <vt:lpstr>Arne Skouen</vt:lpstr>
      <vt:lpstr>Erik Løchen</vt:lpstr>
      <vt:lpstr>60. léta</vt:lpstr>
      <vt:lpstr>Pål Løkkeberg</vt:lpstr>
      <vt:lpstr>Olsenův gang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49</cp:revision>
  <dcterms:created xsi:type="dcterms:W3CDTF">2010-09-20T12:25:20Z</dcterms:created>
  <dcterms:modified xsi:type="dcterms:W3CDTF">2012-10-04T12:46:01Z</dcterms:modified>
</cp:coreProperties>
</file>