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59" r:id="rId6"/>
    <p:sldId id="270" r:id="rId7"/>
    <p:sldId id="260" r:id="rId8"/>
    <p:sldId id="26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3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4131-C058-484B-899A-73578D450AA4}" type="datetime1">
              <a:rPr lang="cs-CZ" smtClean="0"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514F-9CF8-4220-81EC-2D7BF1807896}" type="datetime1">
              <a:rPr lang="cs-CZ" smtClean="0"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F5B8-0CF9-4A88-8EBC-A4F4F3FC350E}" type="datetime1">
              <a:rPr lang="cs-CZ" smtClean="0"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A1BB-85B3-43C4-80FD-24A54D256229}" type="datetime1">
              <a:rPr lang="cs-CZ" smtClean="0"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96AF-50EA-4810-AA5B-E8706ADA7D86}" type="datetime1">
              <a:rPr lang="cs-CZ" smtClean="0"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9D3C-35B7-4A1C-AEA7-4859EBDEC797}" type="datetime1">
              <a:rPr lang="cs-CZ" smtClean="0"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9AAF-80DD-446B-8E81-51572AE59A6D}" type="datetime1">
              <a:rPr lang="cs-CZ" smtClean="0"/>
              <a:t>26.11.2012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E0FE-38C4-48CF-BF3E-A391305FFC38}" type="datetime1">
              <a:rPr lang="cs-CZ" smtClean="0"/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494E-48BF-4333-AED0-6C1A763E48BB}" type="datetime1">
              <a:rPr lang="cs-CZ" smtClean="0"/>
              <a:t>26.11.2012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942-7C58-4B63-B5D4-264A6B3ADC6D}" type="datetime1">
              <a:rPr lang="cs-CZ" smtClean="0"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55D0-FD12-4982-A911-95B81387A7C8}" type="datetime1">
              <a:rPr lang="cs-CZ" smtClean="0"/>
              <a:t>26.11.2012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BA8A-63D5-4693-9901-AF04C3FB1D62}" type="datetime1">
              <a:rPr lang="cs-CZ" smtClean="0"/>
              <a:t>26.11.2012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</a:t>
            </a:r>
            <a:r>
              <a:rPr lang="cs-CZ" dirty="0" smtClean="0"/>
              <a:t>2012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N</a:t>
            </a:r>
            <a:r>
              <a:rPr lang="cs-CZ" dirty="0" err="1" smtClean="0"/>
              <a:t>orwave</a:t>
            </a:r>
            <a:endParaRPr lang="cs-CZ" dirty="0" smtClean="0"/>
          </a:p>
          <a:p>
            <a:r>
              <a:rPr lang="cs-CZ" dirty="0" smtClean="0"/>
              <a:t>90. </a:t>
            </a:r>
            <a:r>
              <a:rPr lang="cs-CZ" dirty="0"/>
              <a:t>léta v norské kinematografii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700" b="1" dirty="0" smtClean="0"/>
              <a:t>90. léta diverzita finanční po</a:t>
            </a:r>
            <a:r>
              <a:rPr lang="nb-NO" sz="2700" b="1" dirty="0" smtClean="0"/>
              <a:t>d</a:t>
            </a:r>
            <a:r>
              <a:rPr lang="cs-CZ" sz="2700" b="1" dirty="0" err="1" smtClean="0"/>
              <a:t>pory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Dosud nejrozsáhlejší možnosti podpory: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státně obecní </a:t>
            </a:r>
            <a:r>
              <a:rPr lang="cs-CZ" sz="2400" dirty="0" err="1"/>
              <a:t>Norsk</a:t>
            </a:r>
            <a:r>
              <a:rPr lang="cs-CZ" sz="2400" dirty="0"/>
              <a:t> Film A/S </a:t>
            </a:r>
            <a:endParaRPr lang="cs-CZ" sz="2400" dirty="0" smtClean="0"/>
          </a:p>
          <a:p>
            <a:r>
              <a:rPr lang="cs-CZ" sz="2400" dirty="0" smtClean="0"/>
              <a:t>Fond Norského filmového ústavu (</a:t>
            </a:r>
            <a:r>
              <a:rPr lang="cs-CZ" sz="2400" dirty="0" err="1" smtClean="0"/>
              <a:t>Norsk</a:t>
            </a:r>
            <a:r>
              <a:rPr lang="cs-CZ" sz="2400" dirty="0" smtClean="0"/>
              <a:t> </a:t>
            </a:r>
            <a:r>
              <a:rPr lang="cs-CZ" sz="2400" dirty="0" err="1" smtClean="0"/>
              <a:t>Filminstitutt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Produkční fond pro filmovou a televizní tvorbu (Audiovizuální produkční fond)</a:t>
            </a:r>
          </a:p>
          <a:p>
            <a:r>
              <a:rPr lang="cs-CZ" sz="2400" dirty="0" smtClean="0"/>
              <a:t>regionální filmová centra (podporují nejčastěji krátké filmy)</a:t>
            </a:r>
          </a:p>
          <a:p>
            <a:r>
              <a:rPr lang="cs-CZ" sz="2400" dirty="0" smtClean="0"/>
              <a:t>role „konzultanta“</a:t>
            </a:r>
            <a:endParaRPr lang="nb-NO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Žánrová diverzita</a:t>
            </a:r>
            <a:br>
              <a:rPr lang="cs-CZ" sz="2400" b="1" dirty="0" smtClean="0"/>
            </a:br>
            <a:r>
              <a:rPr lang="cs-CZ" sz="2400" b="1" dirty="0" smtClean="0"/>
              <a:t>v kinematografii 90. let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1772816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Akční filmy (dědictví 80. let)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Krimi – nové směry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Historická dramata a literární adaptace </a:t>
            </a:r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Filmy pro mládež – posilují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Filmy hlásící se k modernismu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Černá komedie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Dokument - renesance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506216" cy="167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33" y="4005064"/>
            <a:ext cx="33432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5" y="509252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Renesance dokumentárního filmu</a:t>
            </a:r>
            <a:endParaRPr lang="cs-CZ" sz="2400" b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" y="980728"/>
            <a:ext cx="2039318" cy="28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55776" y="135325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Velcí kluci nepláčou (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gutter</a:t>
            </a:r>
            <a:r>
              <a:rPr lang="cs-CZ" dirty="0"/>
              <a:t> </a:t>
            </a:r>
            <a:r>
              <a:rPr lang="cs-CZ" dirty="0" err="1" smtClean="0"/>
              <a:t>gr</a:t>
            </a:r>
            <a:r>
              <a:rPr lang="nb-NO" dirty="0"/>
              <a:t>å</a:t>
            </a:r>
            <a:r>
              <a:rPr lang="cs-CZ" dirty="0" err="1" smtClean="0"/>
              <a:t>ter</a:t>
            </a:r>
            <a:r>
              <a:rPr lang="cs-CZ" dirty="0" smtClean="0"/>
              <a:t> </a:t>
            </a:r>
            <a:r>
              <a:rPr lang="cs-CZ" dirty="0" err="1"/>
              <a:t>ikke</a:t>
            </a:r>
            <a:r>
              <a:rPr lang="cs-CZ" dirty="0"/>
              <a:t>, 1995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r. </a:t>
            </a:r>
            <a:r>
              <a:rPr lang="cs-CZ" dirty="0" err="1"/>
              <a:t>Sigve</a:t>
            </a:r>
            <a:r>
              <a:rPr lang="cs-CZ" dirty="0"/>
              <a:t> </a:t>
            </a:r>
            <a:r>
              <a:rPr lang="cs-CZ" dirty="0" err="1"/>
              <a:t>Endresen</a:t>
            </a:r>
            <a:r>
              <a:rPr lang="cs-CZ" dirty="0"/>
              <a:t>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03348"/>
            <a:ext cx="1584176" cy="22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60232" y="393305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Polární noc </a:t>
            </a:r>
            <a:r>
              <a:rPr lang="cs-CZ" dirty="0" smtClean="0"/>
              <a:t> - setkání žen s nacismem (</a:t>
            </a:r>
            <a:r>
              <a:rPr lang="nb-NO" dirty="0" smtClean="0"/>
              <a:t>Mørketid </a:t>
            </a:r>
            <a:r>
              <a:rPr lang="nb-NO" dirty="0"/>
              <a:t>- kvinners møte med </a:t>
            </a:r>
            <a:r>
              <a:rPr lang="nb-NO" dirty="0" smtClean="0"/>
              <a:t>nazismen</a:t>
            </a:r>
            <a:r>
              <a:rPr lang="cs-CZ" dirty="0" smtClean="0"/>
              <a:t>, </a:t>
            </a:r>
            <a:r>
              <a:rPr lang="cs-CZ" dirty="0"/>
              <a:t>1995, r. </a:t>
            </a:r>
            <a:r>
              <a:rPr lang="cs-CZ" dirty="0" err="1"/>
              <a:t>Karoline</a:t>
            </a:r>
            <a:r>
              <a:rPr lang="cs-CZ" dirty="0"/>
              <a:t> </a:t>
            </a:r>
            <a:r>
              <a:rPr lang="cs-CZ" dirty="0" err="1" smtClean="0"/>
              <a:t>Frognerová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6" y="3993085"/>
            <a:ext cx="33337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777008" y="399308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Cool</a:t>
            </a:r>
            <a:r>
              <a:rPr lang="cs-CZ" dirty="0"/>
              <a:t> and </a:t>
            </a:r>
            <a:r>
              <a:rPr lang="cs-CZ" dirty="0" err="1"/>
              <a:t>Crazy</a:t>
            </a:r>
            <a:r>
              <a:rPr lang="cs-CZ" dirty="0"/>
              <a:t> (</a:t>
            </a:r>
            <a:r>
              <a:rPr lang="cs-CZ" dirty="0" err="1"/>
              <a:t>Heftig</a:t>
            </a:r>
            <a:r>
              <a:rPr lang="cs-CZ" dirty="0"/>
              <a:t> </a:t>
            </a:r>
            <a:r>
              <a:rPr lang="cs-CZ" dirty="0" err="1" smtClean="0"/>
              <a:t>og</a:t>
            </a:r>
            <a:r>
              <a:rPr lang="cs-CZ" dirty="0" smtClean="0"/>
              <a:t> </a:t>
            </a:r>
            <a:r>
              <a:rPr lang="cs-CZ" dirty="0" err="1" smtClean="0"/>
              <a:t>begeistret</a:t>
            </a:r>
            <a:r>
              <a:rPr lang="cs-CZ" dirty="0"/>
              <a:t>, 2001,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Knut</a:t>
            </a:r>
            <a:r>
              <a:rPr lang="cs-CZ" dirty="0"/>
              <a:t> Erik Jensen)</a:t>
            </a:r>
          </a:p>
        </p:txBody>
      </p:sp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4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Filmy o dospívání</a:t>
            </a:r>
            <a:endParaRPr lang="cs-CZ" sz="24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51720" y="371061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Revoluce </a:t>
            </a:r>
            <a:r>
              <a:rPr lang="cs-CZ" dirty="0" smtClean="0"/>
              <a:t>1776 (</a:t>
            </a:r>
            <a:r>
              <a:rPr lang="cs-CZ" dirty="0" err="1" smtClean="0"/>
              <a:t>Revolution</a:t>
            </a:r>
            <a:r>
              <a:rPr lang="cs-CZ" dirty="0" smtClean="0"/>
              <a:t> 1776, 1985, 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Hugh</a:t>
            </a:r>
            <a:r>
              <a:rPr lang="cs-CZ" dirty="0" smtClean="0"/>
              <a:t> Hudson)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76891" y="532613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Přísahám na mou duši </a:t>
            </a:r>
          </a:p>
          <a:p>
            <a:r>
              <a:rPr lang="cs-CZ" dirty="0" smtClean="0"/>
              <a:t>(</a:t>
            </a:r>
            <a:r>
              <a:rPr lang="cs-CZ" dirty="0"/>
              <a:t>Ti </a:t>
            </a:r>
            <a:r>
              <a:rPr lang="cs-CZ" dirty="0" err="1"/>
              <a:t>kniver</a:t>
            </a:r>
            <a:r>
              <a:rPr lang="cs-CZ" dirty="0"/>
              <a:t> i </a:t>
            </a:r>
            <a:r>
              <a:rPr lang="cs-CZ" dirty="0" err="1"/>
              <a:t>hjertet</a:t>
            </a:r>
            <a:r>
              <a:rPr lang="cs-CZ" dirty="0"/>
              <a:t>, </a:t>
            </a:r>
            <a:r>
              <a:rPr lang="cs-CZ" dirty="0" smtClean="0"/>
              <a:t>1994</a:t>
            </a:r>
            <a:r>
              <a:rPr lang="cs-CZ" dirty="0"/>
              <a:t>, </a:t>
            </a:r>
            <a:endParaRPr lang="nb-NO" dirty="0" smtClean="0"/>
          </a:p>
          <a:p>
            <a:r>
              <a:rPr lang="cs-CZ" dirty="0" smtClean="0"/>
              <a:t>r. Marius </a:t>
            </a:r>
            <a:r>
              <a:rPr lang="cs-CZ" dirty="0" err="1"/>
              <a:t>Holst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51678" y="1340768"/>
            <a:ext cx="2381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Frida </a:t>
            </a:r>
            <a:r>
              <a:rPr lang="cs-CZ" dirty="0"/>
              <a:t>– se srdcem na dlani (Frida – med </a:t>
            </a:r>
            <a:r>
              <a:rPr lang="cs-CZ" dirty="0" err="1"/>
              <a:t>hjertet</a:t>
            </a:r>
            <a:r>
              <a:rPr lang="cs-CZ" dirty="0"/>
              <a:t> i </a:t>
            </a:r>
            <a:r>
              <a:rPr lang="cs-CZ" dirty="0" smtClean="0"/>
              <a:t>h</a:t>
            </a:r>
            <a:r>
              <a:rPr lang="nb-NO" dirty="0"/>
              <a:t>å</a:t>
            </a:r>
            <a:r>
              <a:rPr lang="cs-CZ" dirty="0" err="1" smtClean="0"/>
              <a:t>nden</a:t>
            </a:r>
            <a:r>
              <a:rPr lang="cs-CZ" dirty="0"/>
              <a:t>, 1991, r. </a:t>
            </a:r>
            <a:r>
              <a:rPr lang="cs-CZ" dirty="0" err="1"/>
              <a:t>Berit</a:t>
            </a:r>
            <a:r>
              <a:rPr lang="cs-CZ" dirty="0"/>
              <a:t> </a:t>
            </a:r>
            <a:r>
              <a:rPr lang="cs-CZ" dirty="0" err="1"/>
              <a:t>Nesheimová</a:t>
            </a:r>
            <a:r>
              <a:rPr lang="cs-CZ" dirty="0"/>
              <a:t>)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1800"/>
            <a:ext cx="3456383" cy="23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9574"/>
            <a:ext cx="3456383" cy="27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49946" y="1175008"/>
            <a:ext cx="190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Smrt na Oslo S (</a:t>
            </a:r>
            <a:r>
              <a:rPr lang="cs-CZ" dirty="0" smtClean="0"/>
              <a:t>D</a:t>
            </a:r>
            <a:r>
              <a:rPr lang="nb-NO" dirty="0" smtClean="0"/>
              <a:t>ø</a:t>
            </a:r>
            <a:r>
              <a:rPr lang="cs-CZ" dirty="0" smtClean="0"/>
              <a:t>den p</a:t>
            </a:r>
            <a:r>
              <a:rPr lang="nb-NO" dirty="0" smtClean="0"/>
              <a:t>å</a:t>
            </a:r>
            <a:r>
              <a:rPr lang="cs-CZ" dirty="0" smtClean="0"/>
              <a:t> Oslo</a:t>
            </a:r>
            <a:r>
              <a:rPr lang="nb-NO" dirty="0" smtClean="0"/>
              <a:t> </a:t>
            </a:r>
            <a:r>
              <a:rPr lang="cs-CZ" dirty="0" smtClean="0"/>
              <a:t>S</a:t>
            </a:r>
            <a:r>
              <a:rPr lang="cs-CZ" dirty="0"/>
              <a:t>, </a:t>
            </a:r>
            <a:r>
              <a:rPr lang="cs-CZ" dirty="0" smtClean="0"/>
              <a:t>1990</a:t>
            </a:r>
            <a:r>
              <a:rPr lang="cs-CZ" dirty="0"/>
              <a:t>, </a:t>
            </a:r>
            <a:endParaRPr lang="nb-NO" dirty="0" smtClean="0"/>
          </a:p>
          <a:p>
            <a:r>
              <a:rPr lang="cs-CZ" dirty="0" smtClean="0"/>
              <a:t>r</a:t>
            </a:r>
            <a:r>
              <a:rPr lang="cs-CZ" dirty="0"/>
              <a:t>. Eva </a:t>
            </a:r>
            <a:r>
              <a:rPr lang="cs-CZ" dirty="0" err="1" smtClean="0"/>
              <a:t>Isaksen</a:t>
            </a:r>
            <a:r>
              <a:rPr lang="nb-NO" dirty="0" smtClean="0"/>
              <a:t>ov</a:t>
            </a:r>
            <a:r>
              <a:rPr lang="cs-CZ" dirty="0" smtClean="0"/>
              <a:t>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Profesionální scénáristé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593888" y="1173311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Lars </a:t>
            </a:r>
            <a:r>
              <a:rPr lang="cs-CZ" sz="2200" dirty="0" err="1" smtClean="0"/>
              <a:t>Saabye</a:t>
            </a:r>
            <a:r>
              <a:rPr lang="cs-CZ" sz="2200" dirty="0" smtClean="0"/>
              <a:t> </a:t>
            </a:r>
            <a:r>
              <a:rPr lang="cs-CZ" sz="2200" dirty="0" err="1" smtClean="0"/>
              <a:t>Christensen</a:t>
            </a:r>
            <a:r>
              <a:rPr lang="cs-CZ" sz="2200" dirty="0" smtClean="0"/>
              <a:t> </a:t>
            </a:r>
            <a:r>
              <a:rPr lang="cs-CZ" sz="2200" dirty="0"/>
              <a:t>(Herman, </a:t>
            </a:r>
            <a:r>
              <a:rPr lang="cs-CZ" sz="2200" dirty="0" smtClean="0"/>
              <a:t>Přísahám na mou duši)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Arthur </a:t>
            </a:r>
            <a:r>
              <a:rPr lang="cs-CZ" sz="2200" dirty="0" err="1"/>
              <a:t>Johansen</a:t>
            </a:r>
            <a:r>
              <a:rPr lang="cs-CZ" sz="2200" dirty="0"/>
              <a:t> (Po </a:t>
            </a:r>
            <a:r>
              <a:rPr lang="cs-CZ" sz="2200" dirty="0" err="1"/>
              <a:t>Rubiconu</a:t>
            </a:r>
            <a:r>
              <a:rPr lang="cs-CZ" sz="2200" dirty="0"/>
              <a:t>, pak TV </a:t>
            </a:r>
            <a:r>
              <a:rPr lang="cs-CZ" sz="2200" dirty="0" smtClean="0"/>
              <a:t>filmy)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Axel </a:t>
            </a:r>
            <a:r>
              <a:rPr lang="cs-CZ" sz="2200" dirty="0" err="1"/>
              <a:t>Hellstenius</a:t>
            </a:r>
            <a:r>
              <a:rPr lang="cs-CZ" sz="2200" dirty="0"/>
              <a:t> </a:t>
            </a:r>
            <a:r>
              <a:rPr lang="cs-CZ" sz="2200" dirty="0" smtClean="0"/>
              <a:t>(filmy o </a:t>
            </a:r>
            <a:r>
              <a:rPr lang="cs-CZ" sz="2200" dirty="0" err="1" smtClean="0"/>
              <a:t>Pellem</a:t>
            </a:r>
            <a:r>
              <a:rPr lang="cs-CZ" sz="2200" dirty="0" smtClean="0"/>
              <a:t> </a:t>
            </a:r>
            <a:r>
              <a:rPr lang="cs-CZ" sz="2200" dirty="0"/>
              <a:t>a </a:t>
            </a:r>
            <a:r>
              <a:rPr lang="cs-CZ" sz="2200" dirty="0" err="1" smtClean="0"/>
              <a:t>Proffenovi</a:t>
            </a:r>
            <a:r>
              <a:rPr lang="cs-CZ" sz="2200" dirty="0" smtClean="0"/>
              <a:t>, </a:t>
            </a:r>
            <a:r>
              <a:rPr lang="cs-CZ" sz="2200" dirty="0" err="1" smtClean="0"/>
              <a:t>Elling</a:t>
            </a:r>
            <a:r>
              <a:rPr lang="cs-CZ" sz="22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Nikolaj </a:t>
            </a:r>
            <a:r>
              <a:rPr lang="cs-CZ" sz="2200" dirty="0" err="1"/>
              <a:t>Frobenius</a:t>
            </a:r>
            <a:r>
              <a:rPr lang="cs-CZ" sz="2200" dirty="0"/>
              <a:t> (</a:t>
            </a:r>
            <a:r>
              <a:rPr lang="cs-CZ" sz="2200" dirty="0" smtClean="0"/>
              <a:t>Insomnie, Nepřítel lidu) </a:t>
            </a:r>
            <a:endParaRPr lang="cs-CZ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 smtClean="0"/>
              <a:t>Erlend</a:t>
            </a:r>
            <a:r>
              <a:rPr lang="cs-CZ" sz="2200" dirty="0" smtClean="0"/>
              <a:t> </a:t>
            </a:r>
            <a:r>
              <a:rPr lang="cs-CZ" sz="2200" dirty="0" err="1"/>
              <a:t>Loe</a:t>
            </a:r>
            <a:r>
              <a:rPr lang="cs-CZ" sz="2200" dirty="0"/>
              <a:t> (</a:t>
            </a:r>
            <a:r>
              <a:rPr lang="cs-CZ" sz="2200" dirty="0" smtClean="0"/>
              <a:t>Detektor, Nejvíce lidí bydlí v Číně, </a:t>
            </a:r>
            <a:r>
              <a:rPr lang="cs-CZ" sz="2200" dirty="0" err="1" smtClean="0"/>
              <a:t>Nord</a:t>
            </a:r>
            <a:r>
              <a:rPr lang="cs-CZ" sz="2200" dirty="0" smtClean="0"/>
              <a:t>)</a:t>
            </a:r>
            <a:endParaRPr lang="cs-CZ" sz="2200" dirty="0"/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0" y="4149080"/>
            <a:ext cx="1754293" cy="25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78" y="4322851"/>
            <a:ext cx="1465902" cy="19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43410"/>
            <a:ext cx="1296144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3409"/>
            <a:ext cx="1294265" cy="194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67" y="414908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Historická dramata a literární adaptace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32208" y="5877272"/>
            <a:ext cx="284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Kristina Vavřincová (Kristin </a:t>
            </a:r>
            <a:r>
              <a:rPr lang="cs-CZ" dirty="0" err="1"/>
              <a:t>Lavransdatter</a:t>
            </a:r>
            <a:r>
              <a:rPr lang="cs-CZ" dirty="0"/>
              <a:t>, 1995, </a:t>
            </a:r>
            <a:endParaRPr lang="cs-CZ" dirty="0" smtClean="0"/>
          </a:p>
          <a:p>
            <a:pPr algn="r"/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Liv</a:t>
            </a:r>
            <a:r>
              <a:rPr lang="cs-CZ" dirty="0"/>
              <a:t> </a:t>
            </a:r>
            <a:r>
              <a:rPr lang="cs-CZ" dirty="0" err="1"/>
              <a:t>Ulmannová</a:t>
            </a:r>
            <a:r>
              <a:rPr lang="cs-CZ" dirty="0"/>
              <a:t>),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1124744"/>
            <a:ext cx="212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Telegrafista (</a:t>
            </a:r>
            <a:r>
              <a:rPr lang="cs-CZ" dirty="0" err="1"/>
              <a:t>Telegrafisten</a:t>
            </a:r>
            <a:r>
              <a:rPr lang="cs-CZ" dirty="0"/>
              <a:t>, 1993, </a:t>
            </a:r>
            <a:endParaRPr lang="cs-CZ" dirty="0" smtClean="0"/>
          </a:p>
          <a:p>
            <a:pPr algn="r"/>
            <a:r>
              <a:rPr lang="cs-CZ" dirty="0" smtClean="0"/>
              <a:t>r. Erik </a:t>
            </a:r>
            <a:r>
              <a:rPr lang="cs-CZ" dirty="0" err="1" smtClean="0"/>
              <a:t>Gustafson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2099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5615"/>
            <a:ext cx="32385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Dědictví modernismu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502093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Neznámému (Til en </a:t>
            </a:r>
            <a:r>
              <a:rPr lang="cs-CZ" dirty="0" err="1"/>
              <a:t>ukjent</a:t>
            </a:r>
            <a:r>
              <a:rPr lang="cs-CZ" dirty="0"/>
              <a:t>, 1990, r. </a:t>
            </a:r>
            <a:r>
              <a:rPr lang="cs-CZ" dirty="0" err="1"/>
              <a:t>Unni</a:t>
            </a:r>
            <a:r>
              <a:rPr lang="cs-CZ" dirty="0"/>
              <a:t> </a:t>
            </a:r>
            <a:r>
              <a:rPr lang="cs-CZ" dirty="0" err="1"/>
              <a:t>Straumeová</a:t>
            </a:r>
            <a:r>
              <a:rPr lang="cs-CZ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76055" y="5159439"/>
            <a:ext cx="25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Stella </a:t>
            </a:r>
            <a:r>
              <a:rPr lang="cs-CZ" dirty="0" err="1"/>
              <a:t>Polaris</a:t>
            </a:r>
            <a:r>
              <a:rPr lang="cs-CZ" dirty="0"/>
              <a:t> (1993, </a:t>
            </a:r>
            <a:endParaRPr lang="cs-CZ" dirty="0" smtClean="0"/>
          </a:p>
          <a:p>
            <a:pPr algn="r"/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Knut</a:t>
            </a:r>
            <a:r>
              <a:rPr lang="cs-CZ" dirty="0"/>
              <a:t> Erik Jensen)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1409381"/>
            <a:ext cx="2646948" cy="35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5452"/>
            <a:ext cx="23812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6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Úspěch v zahraničí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78198" y="577434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Listonoš, který nikdy nezvoní (</a:t>
            </a:r>
            <a:r>
              <a:rPr lang="cs-CZ" dirty="0" err="1"/>
              <a:t>Budbringeren</a:t>
            </a:r>
            <a:r>
              <a:rPr lang="cs-CZ" dirty="0"/>
              <a:t>, 1997, r. </a:t>
            </a:r>
            <a:r>
              <a:rPr lang="cs-CZ" dirty="0" smtClean="0"/>
              <a:t>P</a:t>
            </a:r>
            <a:r>
              <a:rPr lang="nb-NO" dirty="0"/>
              <a:t>å</a:t>
            </a:r>
            <a:r>
              <a:rPr lang="cs-CZ" dirty="0" smtClean="0"/>
              <a:t>l </a:t>
            </a:r>
            <a:r>
              <a:rPr lang="cs-CZ" dirty="0" err="1" smtClean="0"/>
              <a:t>Sletaune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2012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6056" y="6179117"/>
            <a:ext cx="301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Insomnie (</a:t>
            </a:r>
            <a:r>
              <a:rPr lang="cs-CZ" dirty="0" err="1"/>
              <a:t>Insomnia</a:t>
            </a:r>
            <a:r>
              <a:rPr lang="cs-CZ" dirty="0"/>
              <a:t>, 1997,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Erik </a:t>
            </a:r>
            <a:r>
              <a:rPr lang="cs-CZ" dirty="0" err="1" smtClean="0"/>
              <a:t>Skjoldbj</a:t>
            </a:r>
            <a:r>
              <a:rPr lang="nb-NO" dirty="0" smtClean="0"/>
              <a:t>æ</a:t>
            </a:r>
            <a:r>
              <a:rPr lang="cs-CZ" dirty="0" err="1" smtClean="0"/>
              <a:t>rg</a:t>
            </a:r>
            <a:r>
              <a:rPr lang="cs-CZ" dirty="0"/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7" y="1009622"/>
            <a:ext cx="3734755" cy="24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7" y="3645024"/>
            <a:ext cx="3734755" cy="24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15" y="188640"/>
            <a:ext cx="2071616" cy="28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00854"/>
            <a:ext cx="3698707" cy="23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442</Words>
  <Application>Microsoft Office PowerPoint</Application>
  <PresentationFormat>Předvádění na obrazovce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Skandinávský film II,  podzim 2012</vt:lpstr>
      <vt:lpstr> 90. léta diverzita finanční podpory</vt:lpstr>
      <vt:lpstr>Žánrová diverzita v kinematografii 90. let</vt:lpstr>
      <vt:lpstr>Renesance dokumentárního filmu</vt:lpstr>
      <vt:lpstr>Filmy o dospívání</vt:lpstr>
      <vt:lpstr>Profesionální scénáristé</vt:lpstr>
      <vt:lpstr>Historická dramata a literární adaptace</vt:lpstr>
      <vt:lpstr>Dědictví modernismu</vt:lpstr>
      <vt:lpstr>Úspěch v zahraničí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84</cp:revision>
  <dcterms:created xsi:type="dcterms:W3CDTF">2010-09-20T12:25:20Z</dcterms:created>
  <dcterms:modified xsi:type="dcterms:W3CDTF">2012-11-26T21:19:35Z</dcterms:modified>
</cp:coreProperties>
</file>