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2" r:id="rId6"/>
    <p:sldId id="263" r:id="rId7"/>
    <p:sldId id="258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8E0DF-D400-4419-90E0-D16322567342}" type="datetimeFigureOut">
              <a:rPr lang="cs-CZ" smtClean="0"/>
              <a:t>16.10.2012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737C4-78EA-4700-BB5B-657F16B5042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737C4-78EA-4700-BB5B-657F16B50427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737C4-78EA-4700-BB5B-657F16B50427}" type="slidenum">
              <a:rPr lang="cs-CZ" smtClean="0"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737C4-78EA-4700-BB5B-657F16B50427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737C4-78EA-4700-BB5B-657F16B50427}" type="slidenum">
              <a:rPr lang="cs-CZ" smtClean="0"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737C4-78EA-4700-BB5B-657F16B50427}" type="slidenum">
              <a:rPr lang="cs-CZ" smtClean="0"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737C4-78EA-4700-BB5B-657F16B50427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737C4-78EA-4700-BB5B-657F16B50427}" type="slidenum">
              <a:rPr lang="cs-CZ" smtClean="0"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737C4-78EA-4700-BB5B-657F16B50427}" type="slidenum">
              <a:rPr lang="cs-CZ" smtClean="0"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737C4-78EA-4700-BB5B-657F16B50427}" type="slidenum">
              <a:rPr lang="cs-CZ" smtClean="0"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737C4-78EA-4700-BB5B-657F16B50427}" type="slidenum">
              <a:rPr lang="cs-CZ" smtClean="0"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3EAC-76D9-41DC-8E93-425A930DB50D}" type="datetimeFigureOut">
              <a:rPr lang="cs-CZ" smtClean="0"/>
              <a:t>16.10.2012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1C64-EF7A-40EF-B1D8-CD6E028286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3EAC-76D9-41DC-8E93-425A930DB50D}" type="datetimeFigureOut">
              <a:rPr lang="cs-CZ" smtClean="0"/>
              <a:t>16.10.2012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1C64-EF7A-40EF-B1D8-CD6E028286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3EAC-76D9-41DC-8E93-425A930DB50D}" type="datetimeFigureOut">
              <a:rPr lang="cs-CZ" smtClean="0"/>
              <a:t>16.10.2012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1C64-EF7A-40EF-B1D8-CD6E028286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3EAC-76D9-41DC-8E93-425A930DB50D}" type="datetimeFigureOut">
              <a:rPr lang="cs-CZ" smtClean="0"/>
              <a:t>16.10.2012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1C64-EF7A-40EF-B1D8-CD6E028286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3EAC-76D9-41DC-8E93-425A930DB50D}" type="datetimeFigureOut">
              <a:rPr lang="cs-CZ" smtClean="0"/>
              <a:t>16.10.2012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1C64-EF7A-40EF-B1D8-CD6E028286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3EAC-76D9-41DC-8E93-425A930DB50D}" type="datetimeFigureOut">
              <a:rPr lang="cs-CZ" smtClean="0"/>
              <a:t>16.10.2012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1C64-EF7A-40EF-B1D8-CD6E028286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3EAC-76D9-41DC-8E93-425A930DB50D}" type="datetimeFigureOut">
              <a:rPr lang="cs-CZ" smtClean="0"/>
              <a:t>16.10.2012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1C64-EF7A-40EF-B1D8-CD6E028286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3EAC-76D9-41DC-8E93-425A930DB50D}" type="datetimeFigureOut">
              <a:rPr lang="cs-CZ" smtClean="0"/>
              <a:t>16.10.2012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1C64-EF7A-40EF-B1D8-CD6E028286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3EAC-76D9-41DC-8E93-425A930DB50D}" type="datetimeFigureOut">
              <a:rPr lang="cs-CZ" smtClean="0"/>
              <a:t>16.10.2012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1C64-EF7A-40EF-B1D8-CD6E028286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3EAC-76D9-41DC-8E93-425A930DB50D}" type="datetimeFigureOut">
              <a:rPr lang="cs-CZ" smtClean="0"/>
              <a:t>16.10.2012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1C64-EF7A-40EF-B1D8-CD6E028286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3EAC-76D9-41DC-8E93-425A930DB50D}" type="datetimeFigureOut">
              <a:rPr lang="cs-CZ" smtClean="0"/>
              <a:t>16.10.2012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1C64-EF7A-40EF-B1D8-CD6E028286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F3EAC-76D9-41DC-8E93-425A930DB50D}" type="datetimeFigureOut">
              <a:rPr lang="cs-CZ" smtClean="0"/>
              <a:t>16.10.2012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A1C64-EF7A-40EF-B1D8-CD6E028286D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vaneyck_arnolfini.jpg"/>
          <p:cNvPicPr>
            <a:picLocks noChangeAspect="1"/>
          </p:cNvPicPr>
          <p:nvPr/>
        </p:nvPicPr>
        <p:blipFill>
          <a:blip r:embed="rId3" cstate="print"/>
          <a:srcRect t="19550" r="41436" b="42650"/>
          <a:stretch>
            <a:fillRect/>
          </a:stretch>
        </p:blipFill>
        <p:spPr>
          <a:xfrm>
            <a:off x="0" y="-459432"/>
            <a:ext cx="8964488" cy="786517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3356992"/>
            <a:ext cx="7772400" cy="147002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bg1"/>
                </a:solidFill>
              </a:rPr>
              <a:t>Divák se koriguje</a:t>
            </a:r>
            <a:endParaRPr lang="cs-CZ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aneyck_arnolfi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045127" cy="6858000"/>
          </a:xfrm>
          <a:prstGeom prst="rect">
            <a:avLst/>
          </a:prstGeom>
        </p:spPr>
      </p:pic>
      <p:pic>
        <p:nvPicPr>
          <p:cNvPr id="3" name="Obrázek 2" descr="rogier_7_svátostí-svatba.jpg"/>
          <p:cNvPicPr>
            <a:picLocks noChangeAspect="1"/>
          </p:cNvPicPr>
          <p:nvPr/>
        </p:nvPicPr>
        <p:blipFill>
          <a:blip r:embed="rId4" cstate="print"/>
          <a:srcRect t="17708"/>
          <a:stretch>
            <a:fillRect/>
          </a:stretch>
        </p:blipFill>
        <p:spPr>
          <a:xfrm>
            <a:off x="5004048" y="188640"/>
            <a:ext cx="2484076" cy="3888432"/>
          </a:xfrm>
          <a:prstGeom prst="rect">
            <a:avLst/>
          </a:prstGeom>
        </p:spPr>
      </p:pic>
      <p:pic>
        <p:nvPicPr>
          <p:cNvPr id="4" name="Obrázek 3" descr="tiburt_sibyl_l_of_virgin-svatb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4106" y="2996952"/>
            <a:ext cx="2719894" cy="3861048"/>
          </a:xfrm>
          <a:prstGeom prst="rect">
            <a:avLst/>
          </a:prstGeom>
        </p:spPr>
      </p:pic>
      <p:pic>
        <p:nvPicPr>
          <p:cNvPr id="5" name="Obrázek 4" descr="Jan_van_Eyck_001_sleev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5360" y="0"/>
            <a:ext cx="313328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Divák sám sebe koriguje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4520877"/>
            <a:ext cx="8229600" cy="233712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b="1" dirty="0" smtClean="0"/>
              <a:t> </a:t>
            </a:r>
            <a:r>
              <a:rPr lang="cs-CZ" b="1" u="sng" dirty="0" err="1" smtClean="0"/>
              <a:t>Panofského</a:t>
            </a:r>
            <a:r>
              <a:rPr lang="cs-CZ" b="1" u="sng" dirty="0" smtClean="0"/>
              <a:t> </a:t>
            </a:r>
            <a:r>
              <a:rPr lang="cs-CZ" b="1" u="sng" dirty="0"/>
              <a:t>ikonologická </a:t>
            </a:r>
            <a:r>
              <a:rPr lang="cs-CZ" b="1" u="sng" dirty="0" smtClean="0"/>
              <a:t>metoda (x formální analýze)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i="1" dirty="0" smtClean="0"/>
              <a:t>	„Ikonografie se zabývá námětem neboli významem uměleckých děl a nikoliv jejich formou.“</a:t>
            </a:r>
            <a:endParaRPr lang="cs-CZ" i="1" dirty="0"/>
          </a:p>
          <a:p>
            <a:r>
              <a:rPr lang="cs-CZ" dirty="0"/>
              <a:t>Tři úrovně interpretace a </a:t>
            </a:r>
            <a:r>
              <a:rPr lang="cs-CZ" dirty="0" smtClean="0"/>
              <a:t>„opravný princip“ - </a:t>
            </a:r>
            <a:r>
              <a:rPr lang="cs-CZ" dirty="0" err="1" smtClean="0"/>
              <a:t>sebekorekce</a:t>
            </a:r>
            <a:r>
              <a:rPr lang="cs-CZ" dirty="0" smtClean="0"/>
              <a:t> </a:t>
            </a:r>
            <a:r>
              <a:rPr lang="cs-CZ" dirty="0"/>
              <a:t>diváka</a:t>
            </a:r>
          </a:p>
          <a:p>
            <a:r>
              <a:rPr lang="cs-CZ" dirty="0"/>
              <a:t>Sofistikovaná ekvilibristika překračující míru uměřenosti?</a:t>
            </a:r>
          </a:p>
          <a:p>
            <a:pPr>
              <a:buNone/>
            </a:pPr>
            <a:r>
              <a:rPr lang="cs-CZ" dirty="0"/>
              <a:t> 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098" name="Picture 2" descr="http://4.bp.blogspot.com/_F5fY63LECJY/SjrFlxmgkEI/AAAAAAAABAw/ORDf5yG6Hc8/s400/Panofs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20688"/>
            <a:ext cx="3810000" cy="2990850"/>
          </a:xfrm>
          <a:prstGeom prst="rect">
            <a:avLst/>
          </a:prstGeom>
          <a:noFill/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0" y="620688"/>
            <a:ext cx="5076056" cy="3672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Panofsky</a:t>
            </a:r>
            <a:r>
              <a:rPr kumimoji="0" lang="cs-CZ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Erwin: Ikonografie a ikonologie: úvod do studia renesančního umění. in: </a:t>
            </a:r>
            <a:r>
              <a:rPr kumimoji="0" lang="cs-CZ" sz="2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Význam ve výtvarném umění</a:t>
            </a:r>
            <a:r>
              <a:rPr kumimoji="0" lang="cs-CZ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1981,</a:t>
            </a:r>
            <a:r>
              <a:rPr kumimoji="0" lang="cs-CZ" sz="23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</a:t>
            </a:r>
            <a:r>
              <a:rPr kumimoji="0" lang="cs-CZ" sz="23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1955</a:t>
            </a: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cs-CZ" sz="2400" b="1" u="sng" dirty="0" err="1"/>
              <a:t>Panofsky</a:t>
            </a:r>
            <a:r>
              <a:rPr lang="cs-CZ" sz="2400" b="1" u="sng" dirty="0"/>
              <a:t>, </a:t>
            </a:r>
            <a:r>
              <a:rPr lang="cs-CZ" sz="2400" b="1" u="sng" dirty="0" smtClean="0"/>
              <a:t>Erwin (1892-1967)</a:t>
            </a:r>
          </a:p>
          <a:p>
            <a:pPr marL="342900" lvl="0" indent="-342900">
              <a:spcBef>
                <a:spcPct val="20000"/>
              </a:spcBef>
            </a:pPr>
            <a:endParaRPr lang="cs-CZ" sz="2400" b="1" dirty="0" smtClean="0"/>
          </a:p>
          <a:p>
            <a:pPr marL="342900" lvl="0" indent="-342900">
              <a:spcBef>
                <a:spcPct val="20000"/>
              </a:spcBef>
            </a:pPr>
            <a:r>
              <a:rPr lang="cs-CZ" sz="2400" b="1" dirty="0" smtClean="0"/>
              <a:t>Jan </a:t>
            </a:r>
            <a:r>
              <a:rPr lang="cs-CZ" sz="2400" b="1" dirty="0"/>
              <a:t>van </a:t>
            </a:r>
            <a:r>
              <a:rPr lang="cs-CZ" sz="2400" b="1" dirty="0" err="1"/>
              <a:t>Eyck</a:t>
            </a:r>
            <a:r>
              <a:rPr lang="cs-CZ" sz="2400" b="1" dirty="0"/>
              <a:t>'s </a:t>
            </a:r>
            <a:r>
              <a:rPr lang="cs-CZ" sz="2400" b="1" dirty="0" err="1"/>
              <a:t>Arnolfini</a:t>
            </a:r>
            <a:r>
              <a:rPr lang="cs-CZ" sz="2400" b="1" dirty="0"/>
              <a:t> </a:t>
            </a:r>
            <a:r>
              <a:rPr lang="cs-CZ" sz="2400" b="1" dirty="0" err="1"/>
              <a:t>Portrait</a:t>
            </a:r>
            <a:r>
              <a:rPr lang="cs-CZ" sz="2400" b="1" dirty="0"/>
              <a:t>. </a:t>
            </a:r>
            <a:r>
              <a:rPr lang="cs-CZ" sz="2400" i="1" dirty="0" err="1"/>
              <a:t>The</a:t>
            </a:r>
            <a:r>
              <a:rPr lang="cs-CZ" sz="2400" i="1" dirty="0"/>
              <a:t> </a:t>
            </a:r>
            <a:r>
              <a:rPr lang="cs-CZ" sz="2400" i="1" dirty="0" err="1"/>
              <a:t>Burlington</a:t>
            </a:r>
            <a:r>
              <a:rPr lang="cs-CZ" sz="2400" i="1" dirty="0"/>
              <a:t> </a:t>
            </a:r>
            <a:r>
              <a:rPr lang="cs-CZ" sz="2400" i="1" dirty="0" err="1"/>
              <a:t>Magazine</a:t>
            </a:r>
            <a:r>
              <a:rPr lang="cs-CZ" sz="2400" i="1" dirty="0"/>
              <a:t> </a:t>
            </a:r>
            <a:r>
              <a:rPr lang="cs-CZ" sz="2400" i="1" dirty="0" err="1"/>
              <a:t>for</a:t>
            </a:r>
            <a:r>
              <a:rPr lang="cs-CZ" sz="2400" i="1" dirty="0"/>
              <a:t> </a:t>
            </a:r>
            <a:r>
              <a:rPr lang="cs-CZ" sz="2400" i="1" dirty="0" err="1"/>
              <a:t>Connoisseurs</a:t>
            </a:r>
            <a:r>
              <a:rPr lang="cs-CZ" sz="2400" dirty="0"/>
              <a:t>, Vol. 64, No. 372 (</a:t>
            </a:r>
            <a:r>
              <a:rPr lang="cs-CZ" sz="2400" dirty="0" err="1"/>
              <a:t>Mar</a:t>
            </a:r>
            <a:r>
              <a:rPr lang="cs-CZ" sz="2400" dirty="0"/>
              <a:t>., 1934), </a:t>
            </a:r>
            <a:r>
              <a:rPr lang="cs-CZ" sz="2400" dirty="0" err="1"/>
              <a:t>pp</a:t>
            </a:r>
            <a:r>
              <a:rPr lang="cs-CZ" sz="2400" dirty="0"/>
              <a:t>. 117-119+122</a:t>
            </a:r>
            <a:endParaRPr kumimoji="0" lang="cs-CZ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4978896" cy="5289451"/>
          </a:xfrm>
        </p:spPr>
        <p:txBody>
          <a:bodyPr>
            <a:normAutofit fontScale="85000" lnSpcReduction="10000"/>
          </a:bodyPr>
          <a:lstStyle/>
          <a:p>
            <a:r>
              <a:rPr lang="cs-CZ" dirty="0" err="1" smtClean="0"/>
              <a:t>Předikonografický</a:t>
            </a:r>
            <a:r>
              <a:rPr lang="cs-CZ" dirty="0" smtClean="0"/>
              <a:t> popis…….dějiny stylu</a:t>
            </a:r>
          </a:p>
          <a:p>
            <a:endParaRPr lang="cs-CZ" dirty="0"/>
          </a:p>
          <a:p>
            <a:r>
              <a:rPr lang="cs-CZ" dirty="0" smtClean="0"/>
              <a:t>Ikonografický rozbor………….dějiny typů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Ikonologická interpretace….dějiny symbolů</a:t>
            </a:r>
          </a:p>
          <a:p>
            <a:pPr>
              <a:buNone/>
            </a:pPr>
            <a:endParaRPr lang="cs-CZ" dirty="0"/>
          </a:p>
          <a:p>
            <a:endParaRPr lang="cs-CZ" dirty="0" smtClean="0"/>
          </a:p>
          <a:p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p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ředpokladem: studium písemných pramenů k artefaktu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Kříž 4"/>
          <p:cNvSpPr/>
          <p:nvPr/>
        </p:nvSpPr>
        <p:spPr>
          <a:xfrm>
            <a:off x="2627784" y="4437112"/>
            <a:ext cx="576064" cy="504056"/>
          </a:xfrm>
          <a:prstGeom prst="plus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290" name="Picture 2" descr="http://www.wga.hu/art/l/leinberg/virgin_c.jpg"/>
          <p:cNvPicPr>
            <a:picLocks noChangeAspect="1" noChangeArrowheads="1"/>
          </p:cNvPicPr>
          <p:nvPr/>
        </p:nvPicPr>
        <p:blipFill>
          <a:blip r:embed="rId3" cstate="print"/>
          <a:srcRect l="33217" t="36198" r="14951" b="38892"/>
          <a:stretch>
            <a:fillRect/>
          </a:stretch>
        </p:blipFill>
        <p:spPr bwMode="auto">
          <a:xfrm>
            <a:off x="4572000" y="0"/>
            <a:ext cx="2771800" cy="3030564"/>
          </a:xfrm>
          <a:prstGeom prst="rect">
            <a:avLst/>
          </a:prstGeom>
          <a:noFill/>
        </p:spPr>
      </p:pic>
      <p:pic>
        <p:nvPicPr>
          <p:cNvPr id="12292" name="Picture 4" descr="http://2.bp.blogspot.com/_K-8NlJjwVvE/TO47MDeQWtI/AAAAAAAAATI/os-QSNCxX_8/s1600/st_catherine+of+alexandr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60648"/>
            <a:ext cx="3124200" cy="4295775"/>
          </a:xfrm>
          <a:prstGeom prst="rect">
            <a:avLst/>
          </a:prstGeom>
          <a:noFill/>
        </p:spPr>
      </p:pic>
      <p:pic>
        <p:nvPicPr>
          <p:cNvPr id="12294" name="Picture 6" descr="http://www.maidofheaven.com/maid_assets/extras/stcatheri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500" y="2095500"/>
            <a:ext cx="3619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Nizozemí 15. století (Belgie a Nizozemí), </a:t>
            </a:r>
            <a:r>
              <a:rPr lang="cs-CZ" dirty="0" err="1" smtClean="0"/>
              <a:t>Gent</a:t>
            </a:r>
            <a:r>
              <a:rPr lang="cs-CZ" dirty="0" smtClean="0"/>
              <a:t>, Bruggy</a:t>
            </a:r>
          </a:p>
          <a:p>
            <a:r>
              <a:rPr lang="cs-CZ" dirty="0" smtClean="0"/>
              <a:t>Filip Dobrý</a:t>
            </a:r>
          </a:p>
          <a:p>
            <a:r>
              <a:rPr lang="cs-CZ" dirty="0" smtClean="0"/>
              <a:t>Gentský oltář - 1432</a:t>
            </a:r>
          </a:p>
          <a:p>
            <a:r>
              <a:rPr lang="cs-CZ" dirty="0" smtClean="0"/>
              <a:t>Portrét </a:t>
            </a:r>
            <a:r>
              <a:rPr lang="cs-CZ" dirty="0" err="1" smtClean="0"/>
              <a:t>Arnolfiniů</a:t>
            </a:r>
            <a:r>
              <a:rPr lang="cs-CZ" dirty="0" smtClean="0"/>
              <a:t> - 1434</a:t>
            </a: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Jan van </a:t>
            </a:r>
            <a:r>
              <a:rPr lang="cs-CZ" dirty="0" err="1" smtClean="0"/>
              <a:t>Eyck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aneyck_arnolfi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045127" cy="6858000"/>
          </a:xfrm>
          <a:prstGeom prst="rect">
            <a:avLst/>
          </a:prstGeom>
        </p:spPr>
      </p:pic>
      <p:pic>
        <p:nvPicPr>
          <p:cNvPr id="3" name="Obrázek 2" descr="vaneyck_arnolfini.jpg"/>
          <p:cNvPicPr>
            <a:picLocks noChangeAspect="1"/>
          </p:cNvPicPr>
          <p:nvPr/>
        </p:nvPicPr>
        <p:blipFill>
          <a:blip r:embed="rId3" cstate="print"/>
          <a:srcRect l="39351" t="18500" r="33531" b="62600"/>
          <a:stretch>
            <a:fillRect/>
          </a:stretch>
        </p:blipFill>
        <p:spPr>
          <a:xfrm>
            <a:off x="5144457" y="0"/>
            <a:ext cx="3999543" cy="3789040"/>
          </a:xfrm>
          <a:prstGeom prst="rect">
            <a:avLst/>
          </a:prstGeom>
        </p:spPr>
      </p:pic>
      <p:pic>
        <p:nvPicPr>
          <p:cNvPr id="4" name="Obrázek 3" descr="vaneyck_arnolfini.jpg"/>
          <p:cNvPicPr>
            <a:picLocks noChangeAspect="1"/>
          </p:cNvPicPr>
          <p:nvPr/>
        </p:nvPicPr>
        <p:blipFill>
          <a:blip r:embed="rId3" cstate="print"/>
          <a:srcRect l="37109" t="5250" r="41792" b="83337"/>
          <a:stretch>
            <a:fillRect/>
          </a:stretch>
        </p:blipFill>
        <p:spPr>
          <a:xfrm>
            <a:off x="5508103" y="3933056"/>
            <a:ext cx="3623443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aneyck_arnolfini.jpg"/>
          <p:cNvPicPr>
            <a:picLocks noChangeAspect="1"/>
          </p:cNvPicPr>
          <p:nvPr/>
        </p:nvPicPr>
        <p:blipFill>
          <a:blip r:embed="rId3" cstate="print"/>
          <a:srcRect r="73605" b="39500"/>
          <a:stretch>
            <a:fillRect/>
          </a:stretch>
        </p:blipFill>
        <p:spPr>
          <a:xfrm>
            <a:off x="0" y="-4021885"/>
            <a:ext cx="3491880" cy="10879885"/>
          </a:xfrm>
          <a:prstGeom prst="rect">
            <a:avLst/>
          </a:prstGeom>
        </p:spPr>
      </p:pic>
      <p:pic>
        <p:nvPicPr>
          <p:cNvPr id="3" name="Obrázek 2" descr="vaneyck_arnolfini.jpg"/>
          <p:cNvPicPr>
            <a:picLocks noChangeAspect="1"/>
          </p:cNvPicPr>
          <p:nvPr/>
        </p:nvPicPr>
        <p:blipFill>
          <a:blip r:embed="rId3" cstate="print"/>
          <a:srcRect l="56464" t="18500" r="33531" b="75890"/>
          <a:stretch>
            <a:fillRect/>
          </a:stretch>
        </p:blipFill>
        <p:spPr>
          <a:xfrm>
            <a:off x="4456229" y="0"/>
            <a:ext cx="4687771" cy="3573016"/>
          </a:xfrm>
          <a:prstGeom prst="rect">
            <a:avLst/>
          </a:prstGeom>
        </p:spPr>
      </p:pic>
      <p:pic>
        <p:nvPicPr>
          <p:cNvPr id="4" name="Obrázek 3" descr="vaneyck_arnolfini.jpg"/>
          <p:cNvPicPr>
            <a:picLocks noChangeAspect="1"/>
          </p:cNvPicPr>
          <p:nvPr/>
        </p:nvPicPr>
        <p:blipFill>
          <a:blip r:embed="rId3" cstate="print"/>
          <a:srcRect t="80450" r="31491"/>
          <a:stretch>
            <a:fillRect/>
          </a:stretch>
        </p:blipFill>
        <p:spPr>
          <a:xfrm>
            <a:off x="3563888" y="4149079"/>
            <a:ext cx="5976664" cy="23184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cs-CZ" b="1" dirty="0" smtClean="0"/>
              <a:t>Příběhy nad obrazem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(Ona) Je nebo není? – nerovný sňatek</a:t>
            </a:r>
          </a:p>
          <a:p>
            <a:r>
              <a:rPr lang="cs-CZ" dirty="0" smtClean="0"/>
              <a:t>Je to on nebo ne? - autoportrét</a:t>
            </a:r>
          </a:p>
          <a:p>
            <a:r>
              <a:rPr lang="cs-CZ" dirty="0" smtClean="0"/>
              <a:t>Svědkové: malíř, divák, obraz – žena předmětem dobře smluveného obchodu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Erwin </a:t>
            </a:r>
            <a:r>
              <a:rPr lang="cs-CZ" dirty="0" err="1" smtClean="0"/>
              <a:t>Panofsky</a:t>
            </a:r>
            <a:r>
              <a:rPr lang="cs-CZ" dirty="0" smtClean="0"/>
              <a:t> jako idealistický scholastik</a:t>
            </a:r>
          </a:p>
          <a:p>
            <a:r>
              <a:rPr lang="cs-CZ" dirty="0" smtClean="0"/>
              <a:t>Linda Seidel jako kritická merkantilistka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aneyck_arnolfi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045127" cy="6858000"/>
          </a:xfrm>
          <a:prstGeom prst="rect">
            <a:avLst/>
          </a:prstGeom>
        </p:spPr>
      </p:pic>
      <p:pic>
        <p:nvPicPr>
          <p:cNvPr id="3" name="Obrázek 2" descr="Rogier van der Wyeden annunc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-1"/>
            <a:ext cx="3635896" cy="3432773"/>
          </a:xfrm>
          <a:prstGeom prst="rect">
            <a:avLst/>
          </a:prstGeom>
        </p:spPr>
      </p:pic>
      <p:pic>
        <p:nvPicPr>
          <p:cNvPr id="4" name="Obrázek 3" descr="Joos_van_Cleve_-_The_Annuncia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3284984"/>
            <a:ext cx="3563888" cy="37586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aneyck_arnolfi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045127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148064" y="0"/>
            <a:ext cx="19442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smtClean="0"/>
              <a:t>Toto byl Jan van </a:t>
            </a:r>
            <a:r>
              <a:rPr lang="cs-CZ" sz="2000" b="1" i="1" dirty="0" err="1" smtClean="0"/>
              <a:t>Eyck</a:t>
            </a:r>
            <a:r>
              <a:rPr lang="cs-CZ" sz="2000" b="1" i="1" dirty="0" smtClean="0"/>
              <a:t>?</a:t>
            </a:r>
          </a:p>
          <a:p>
            <a:endParaRPr lang="cs-CZ" sz="2000" b="1" i="1" dirty="0"/>
          </a:p>
          <a:p>
            <a:r>
              <a:rPr lang="cs-CZ" sz="2000" b="1" i="1" dirty="0" err="1" smtClean="0"/>
              <a:t>Willem</a:t>
            </a:r>
            <a:r>
              <a:rPr lang="cs-CZ" sz="2000" b="1" i="1" dirty="0" smtClean="0"/>
              <a:t> van </a:t>
            </a:r>
            <a:r>
              <a:rPr lang="cs-CZ" sz="2000" b="1" i="1" dirty="0" err="1" smtClean="0"/>
              <a:t>Haecht</a:t>
            </a:r>
            <a:r>
              <a:rPr lang="cs-CZ" sz="2000" b="1" i="1" dirty="0" smtClean="0"/>
              <a:t>: pohled do galerie sběratele (1628)</a:t>
            </a:r>
            <a:endParaRPr lang="cs-CZ" sz="2000" b="1" i="1" dirty="0"/>
          </a:p>
        </p:txBody>
      </p:sp>
      <p:pic>
        <p:nvPicPr>
          <p:cNvPr id="4" name="Obrázek 3" descr="Eyck-Margar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332656"/>
            <a:ext cx="1979712" cy="2532749"/>
          </a:xfrm>
          <a:prstGeom prst="rect">
            <a:avLst/>
          </a:prstGeom>
        </p:spPr>
      </p:pic>
      <p:pic>
        <p:nvPicPr>
          <p:cNvPr id="5" name="Obrázek 4" descr="Nude_Arnolfiniová.jpg"/>
          <p:cNvPicPr>
            <a:picLocks noChangeAspect="1"/>
          </p:cNvPicPr>
          <p:nvPr/>
        </p:nvPicPr>
        <p:blipFill>
          <a:blip r:embed="rId5" cstate="print"/>
          <a:srcRect t="11454"/>
          <a:stretch>
            <a:fillRect/>
          </a:stretch>
        </p:blipFill>
        <p:spPr>
          <a:xfrm>
            <a:off x="5694678" y="2636912"/>
            <a:ext cx="3477663" cy="42210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121</Words>
  <Application>Microsoft Office PowerPoint</Application>
  <PresentationFormat>Předvádění na obrazovce (4:3)</PresentationFormat>
  <Paragraphs>47</Paragraphs>
  <Slides>10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Divák se koriguje</vt:lpstr>
      <vt:lpstr> Divák sám sebe koriguje </vt:lpstr>
      <vt:lpstr>Snímek 3</vt:lpstr>
      <vt:lpstr>Jan van Eyck</vt:lpstr>
      <vt:lpstr>Snímek 5</vt:lpstr>
      <vt:lpstr>Snímek 6</vt:lpstr>
      <vt:lpstr>Příběhy nad obrazem </vt:lpstr>
      <vt:lpstr>Snímek 8</vt:lpstr>
      <vt:lpstr>Snímek 9</vt:lpstr>
      <vt:lpstr>Snímek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Divák se koriguje</dc:title>
  <dc:creator>Windows User</dc:creator>
  <cp:lastModifiedBy>Windows User</cp:lastModifiedBy>
  <cp:revision>2</cp:revision>
  <dcterms:created xsi:type="dcterms:W3CDTF">2012-10-16T02:09:21Z</dcterms:created>
  <dcterms:modified xsi:type="dcterms:W3CDTF">2012-10-16T04:34:51Z</dcterms:modified>
</cp:coreProperties>
</file>