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CDD166-03D1-40F4-AA84-FB5DEEC0807C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CDF3CF-428B-462B-B46A-CCEAD29DC74D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E229-4BEF-4B91-BA45-7C2872939DE7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2F2C36-62DF-4884-8959-E1A72CB1A011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38E19-58AD-4B0D-887B-BA51D34FDD03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FDCD6A-F9D6-485A-ACE3-09298F7313E8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EEDBD-B94A-474D-AF41-EDDF4016DE16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E0BC8-174E-46F9-AD0E-37CE5992CEFB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DDC0C-9FF1-44CF-BF77-CACC70EE1828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E1DF1-058B-4CB2-8CAE-B0E281D5E6F6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90E07-AF6A-48C7-9EDB-EBB8CD601942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EB5A44-9C00-44B6-BC07-E43A07A7AC6E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6D28DE-0D60-4759-A119-C094AFFA6900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E06A2-BE2F-45AA-9A9D-33AF8C9CE2E9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17822-068C-407B-8657-4E37A4A8CE0C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E721F-3998-4AEC-99A4-B1F1161769F8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8F3933-D8CB-4EF2-BCCF-46289BC7F5EF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C475A-DFCE-44D5-AC11-85550DD2000E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C6ECF-7CB2-48E0-8B20-14536578EDCB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B127A-59EA-46DB-A23A-6A94EF7DBD16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29.10.2012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umění?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Umění a „mimo-umění“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J. Volek rozlišuje přechody:</a:t>
            </a:r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extenzivní </a:t>
            </a:r>
            <a:r>
              <a:rPr lang="cs-CZ" dirty="0" smtClean="0"/>
              <a:t>– postupné: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dirty="0" smtClean="0"/>
              <a:t>	postupná ztráta estetické či umělecké funkce vyvážena nárůstem funkce jiné (přechod do mimo-umění)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intenzivní </a:t>
            </a:r>
            <a:r>
              <a:rPr lang="cs-CZ" dirty="0" smtClean="0"/>
              <a:t>– skokové: ztráta estetické funkce není vyvážena nárůstem funkce jiné (přechod do ne-umění)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Mimoestetické funkce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Architektura: estetická vs. praktická funkce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Literatura: estetická vs. sdělovací funkce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Tanec: estetická vs. pohyb – hygiena / vs. náboženská funkce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Malířství a sochařství: estetická vs. sdělovací funkce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z="28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smtClean="0"/>
              <a:t>…někdy EF druhotná – mapa, plakát, apod.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</a:t>
            </a:r>
            <a:r>
              <a:rPr lang="cs-CZ" dirty="0" smtClean="0"/>
              <a:t>velké otázky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7772400" cy="41148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Vztah umění a </a:t>
            </a:r>
            <a:r>
              <a:rPr lang="cs-CZ" dirty="0" smtClean="0"/>
              <a:t>poznání</a:t>
            </a:r>
          </a:p>
          <a:p>
            <a:endParaRPr lang="cs-CZ" dirty="0" smtClean="0"/>
          </a:p>
          <a:p>
            <a:r>
              <a:rPr lang="cs-CZ" dirty="0" smtClean="0"/>
              <a:t>Vztah umění a morálky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Vztah umění a společnosti 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sym typeface="Wingdings" pitchFamily="2" charset="2"/>
              </a:rPr>
              <a:t>	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sociologie umění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Umění a poznání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pokusy o definici specifičnosti umění na základě vztahu ke skutečnosti, zdůraznění kognitivní funkce umění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Polarita:</a:t>
            </a:r>
          </a:p>
          <a:p>
            <a:pPr lvl="1" eaLnBrk="1" hangingPunct="1"/>
            <a:r>
              <a:rPr lang="cs-CZ" smtClean="0"/>
              <a:t>zobrazení, nápodoba (mimeze) přírody</a:t>
            </a:r>
          </a:p>
          <a:p>
            <a:pPr lvl="1" eaLnBrk="1" hangingPunct="1"/>
            <a:r>
              <a:rPr lang="cs-CZ" smtClean="0"/>
              <a:t>imaginace a nezávislost na realitě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Umění a poznání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Platon – dvojí mimesis</a:t>
            </a:r>
          </a:p>
          <a:p>
            <a:endParaRPr lang="cs-CZ" smtClean="0"/>
          </a:p>
          <a:p>
            <a:r>
              <a:rPr lang="cs-CZ" smtClean="0"/>
              <a:t>křesťanský středověk – od ďáblova díla k nástroji poznávání Boha</a:t>
            </a:r>
          </a:p>
          <a:p>
            <a:endParaRPr lang="cs-CZ" smtClean="0"/>
          </a:p>
          <a:p>
            <a:r>
              <a:rPr lang="cs-CZ" smtClean="0"/>
              <a:t>Kant – estetická 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Umění a poznání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F. Schiller </a:t>
            </a:r>
            <a:r>
              <a:rPr lang="cs-CZ" dirty="0" smtClean="0"/>
              <a:t>– </a:t>
            </a:r>
            <a:r>
              <a:rPr lang="cs-CZ" dirty="0" smtClean="0"/>
              <a:t>H-G. </a:t>
            </a:r>
            <a:r>
              <a:rPr lang="cs-CZ" dirty="0" err="1" smtClean="0"/>
              <a:t>Gadamer</a:t>
            </a:r>
            <a:r>
              <a:rPr lang="cs-CZ" dirty="0" smtClean="0"/>
              <a:t>: svobodná hra</a:t>
            </a:r>
          </a:p>
          <a:p>
            <a:endParaRPr lang="cs-CZ" dirty="0" smtClean="0"/>
          </a:p>
          <a:p>
            <a:r>
              <a:rPr lang="cs-CZ" dirty="0" smtClean="0"/>
              <a:t>L. N. Tolstoj </a:t>
            </a:r>
            <a:r>
              <a:rPr lang="cs-CZ" dirty="0" smtClean="0"/>
              <a:t>– úkolem umění je sdělovat hodnoty a morálku</a:t>
            </a:r>
          </a:p>
          <a:p>
            <a:endParaRPr lang="cs-CZ" dirty="0" smtClean="0"/>
          </a:p>
          <a:p>
            <a:r>
              <a:rPr lang="cs-CZ" dirty="0" smtClean="0"/>
              <a:t>M. </a:t>
            </a:r>
            <a:r>
              <a:rPr lang="cs-CZ" dirty="0" err="1" smtClean="0"/>
              <a:t>Heidegger</a:t>
            </a:r>
            <a:r>
              <a:rPr lang="cs-CZ" dirty="0" smtClean="0"/>
              <a:t> </a:t>
            </a:r>
            <a:r>
              <a:rPr lang="cs-CZ" dirty="0" smtClean="0"/>
              <a:t>– umění jako cesta k pravdě (</a:t>
            </a:r>
            <a:r>
              <a:rPr lang="el-GR" dirty="0" smtClean="0"/>
              <a:t>αληθεια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O. </a:t>
            </a:r>
            <a:r>
              <a:rPr lang="cs-CZ" dirty="0" err="1" smtClean="0"/>
              <a:t>Wilde</a:t>
            </a:r>
            <a:r>
              <a:rPr lang="cs-CZ" dirty="0" smtClean="0"/>
              <a:t> – umění vyjadřuje jen sebe sama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Martin Heidegger (1889-1976)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i="1" smtClean="0"/>
              <a:t>Krása je jeden ze způsobů, jak bytuje pravda jakožto neskrytost. </a:t>
            </a:r>
          </a:p>
          <a:p>
            <a:pPr>
              <a:buFont typeface="Wingdings" pitchFamily="2" charset="2"/>
              <a:buNone/>
            </a:pPr>
            <a:r>
              <a:rPr lang="cs-CZ" sz="2800" i="1" smtClean="0"/>
              <a:t>…</a:t>
            </a:r>
          </a:p>
          <a:p>
            <a:pPr>
              <a:buFont typeface="Wingdings" pitchFamily="2" charset="2"/>
              <a:buNone/>
            </a:pPr>
            <a:r>
              <a:rPr lang="cs-CZ" sz="2800" smtClean="0"/>
              <a:t>Co zde znamená být vytvořeno a tvořit na rozdíl od zhotovování a toho, že něco je zhotoveno?</a:t>
            </a:r>
          </a:p>
          <a:p>
            <a:pPr>
              <a:buFont typeface="Wingdings" pitchFamily="2" charset="2"/>
              <a:buNone/>
            </a:pPr>
            <a:r>
              <a:rPr lang="cs-CZ" sz="2800" i="1" smtClean="0"/>
              <a:t>…</a:t>
            </a:r>
          </a:p>
          <a:p>
            <a:pPr>
              <a:buFont typeface="Wingdings" pitchFamily="2" charset="2"/>
              <a:buNone/>
            </a:pPr>
            <a:r>
              <a:rPr lang="cs-CZ" sz="2800" smtClean="0"/>
              <a:t>Tvorba je zde myšlena vždy ve vztahu k dílu.   K bytnosti díla patří dění pravdy.</a:t>
            </a:r>
            <a:endParaRPr lang="cs-CZ" sz="2800" i="1" smtClean="0"/>
          </a:p>
          <a:p>
            <a:pPr algn="r">
              <a:buFont typeface="Wingdings" pitchFamily="2" charset="2"/>
              <a:buNone/>
            </a:pPr>
            <a:endParaRPr lang="cs-CZ" sz="1400" smtClean="0"/>
          </a:p>
          <a:p>
            <a:pPr algn="r">
              <a:buFont typeface="Wingdings" pitchFamily="2" charset="2"/>
              <a:buNone/>
            </a:pPr>
            <a:r>
              <a:rPr lang="cs-CZ" sz="1400" smtClean="0"/>
              <a:t>Heiddeger: Dílo a pravda, 2003 (přel. Ivan Chvatík)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Oscar </a:t>
            </a:r>
            <a:r>
              <a:rPr lang="cs-CZ" dirty="0" err="1" smtClean="0"/>
              <a:t>Wilde</a:t>
            </a:r>
            <a:r>
              <a:rPr lang="cs-CZ" dirty="0" smtClean="0"/>
              <a:t> (1854-1900)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Lying</a:t>
            </a:r>
            <a:r>
              <a:rPr lang="cs-CZ" dirty="0" smtClean="0"/>
              <a:t>.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Observation</a:t>
            </a:r>
            <a:r>
              <a:rPr lang="cs-CZ" dirty="0" smtClean="0"/>
              <a:t>, 1889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err="1" smtClean="0">
                <a:solidFill>
                  <a:srgbClr val="FF0000"/>
                </a:solidFill>
              </a:rPr>
              <a:t>Art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never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expresses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anything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but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itself</a:t>
            </a:r>
            <a:r>
              <a:rPr lang="cs-CZ" sz="2400" dirty="0" smtClean="0"/>
              <a:t>. </a:t>
            </a:r>
            <a:r>
              <a:rPr lang="cs-CZ" sz="2400" dirty="0" err="1" smtClean="0"/>
              <a:t>It</a:t>
            </a:r>
            <a:r>
              <a:rPr lang="cs-CZ" sz="2400" dirty="0" smtClean="0"/>
              <a:t> has </a:t>
            </a:r>
            <a:r>
              <a:rPr lang="cs-CZ" sz="2400" dirty="0" err="1" smtClean="0"/>
              <a:t>an</a:t>
            </a:r>
            <a:r>
              <a:rPr lang="cs-CZ" sz="2400" dirty="0" smtClean="0"/>
              <a:t> independent </a:t>
            </a:r>
            <a:r>
              <a:rPr lang="cs-CZ" sz="2400" dirty="0" err="1" smtClean="0"/>
              <a:t>life</a:t>
            </a:r>
            <a:r>
              <a:rPr lang="cs-CZ" sz="2400" dirty="0" smtClean="0"/>
              <a:t>, just as </a:t>
            </a:r>
            <a:r>
              <a:rPr lang="cs-CZ" sz="2400" dirty="0" err="1" smtClean="0"/>
              <a:t>Thought</a:t>
            </a:r>
            <a:r>
              <a:rPr lang="cs-CZ" sz="2400" dirty="0" smtClean="0"/>
              <a:t> has,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develops</a:t>
            </a:r>
            <a:r>
              <a:rPr lang="cs-CZ" sz="2400" dirty="0" smtClean="0"/>
              <a:t> </a:t>
            </a:r>
            <a:r>
              <a:rPr lang="cs-CZ" sz="2400" dirty="0" err="1" smtClean="0"/>
              <a:t>purely</a:t>
            </a:r>
            <a:r>
              <a:rPr lang="cs-CZ" sz="2400" dirty="0" smtClean="0"/>
              <a:t> on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own</a:t>
            </a:r>
            <a:r>
              <a:rPr lang="cs-CZ" sz="2400" dirty="0" smtClean="0"/>
              <a:t> </a:t>
            </a:r>
            <a:r>
              <a:rPr lang="cs-CZ" sz="2400" dirty="0" err="1" smtClean="0"/>
              <a:t>lines</a:t>
            </a:r>
            <a:r>
              <a:rPr lang="cs-CZ" sz="2400" dirty="0" smtClean="0"/>
              <a:t>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err="1" smtClean="0"/>
              <a:t>All</a:t>
            </a:r>
            <a:r>
              <a:rPr lang="cs-CZ" sz="2400" dirty="0" smtClean="0"/>
              <a:t> </a:t>
            </a:r>
            <a:r>
              <a:rPr lang="cs-CZ" sz="2400" dirty="0" err="1" smtClean="0"/>
              <a:t>bad</a:t>
            </a:r>
            <a:r>
              <a:rPr lang="cs-CZ" sz="2400" dirty="0" smtClean="0"/>
              <a:t> </a:t>
            </a:r>
            <a:r>
              <a:rPr lang="cs-CZ" sz="2400" dirty="0" err="1" smtClean="0"/>
              <a:t>art</a:t>
            </a:r>
            <a:r>
              <a:rPr lang="cs-CZ" sz="2400" dirty="0" smtClean="0"/>
              <a:t> </a:t>
            </a:r>
            <a:r>
              <a:rPr lang="cs-CZ" sz="2400" dirty="0" err="1" smtClean="0"/>
              <a:t>comes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returning</a:t>
            </a:r>
            <a:r>
              <a:rPr lang="cs-CZ" sz="2400" dirty="0" smtClean="0"/>
              <a:t> to </a:t>
            </a:r>
            <a:r>
              <a:rPr lang="cs-CZ" sz="2400" dirty="0" err="1" smtClean="0"/>
              <a:t>Life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Nature</a:t>
            </a:r>
            <a:r>
              <a:rPr lang="cs-CZ" sz="2400" dirty="0" smtClean="0"/>
              <a:t>,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elevating</a:t>
            </a:r>
            <a:r>
              <a:rPr lang="cs-CZ" sz="2400" dirty="0" smtClean="0"/>
              <a:t> </a:t>
            </a:r>
            <a:r>
              <a:rPr lang="cs-CZ" sz="2400" dirty="0" err="1" smtClean="0"/>
              <a:t>them</a:t>
            </a:r>
            <a:r>
              <a:rPr lang="cs-CZ" sz="2400" dirty="0" smtClean="0"/>
              <a:t> </a:t>
            </a:r>
            <a:r>
              <a:rPr lang="cs-CZ" sz="2400" dirty="0" err="1" smtClean="0"/>
              <a:t>into</a:t>
            </a:r>
            <a:r>
              <a:rPr lang="cs-CZ" sz="2400" dirty="0" smtClean="0"/>
              <a:t> </a:t>
            </a:r>
            <a:r>
              <a:rPr lang="cs-CZ" sz="2400" dirty="0" err="1" smtClean="0"/>
              <a:t>ideals</a:t>
            </a:r>
            <a:r>
              <a:rPr lang="cs-CZ" sz="2400" dirty="0" smtClean="0"/>
              <a:t>. </a:t>
            </a:r>
            <a:r>
              <a:rPr lang="cs-CZ" sz="2400" dirty="0" err="1" smtClean="0">
                <a:solidFill>
                  <a:srgbClr val="FF0000"/>
                </a:solidFill>
              </a:rPr>
              <a:t>Life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and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Nature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may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sometimes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be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used</a:t>
            </a:r>
            <a:r>
              <a:rPr lang="cs-CZ" sz="2400" dirty="0" smtClean="0">
                <a:solidFill>
                  <a:srgbClr val="FF0000"/>
                </a:solidFill>
              </a:rPr>
              <a:t> as part </a:t>
            </a:r>
            <a:r>
              <a:rPr lang="cs-CZ" sz="2400" dirty="0" err="1" smtClean="0">
                <a:solidFill>
                  <a:srgbClr val="FF0000"/>
                </a:solidFill>
              </a:rPr>
              <a:t>of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Art</a:t>
            </a:r>
            <a:r>
              <a:rPr lang="cs-CZ" sz="2400" dirty="0" smtClean="0">
                <a:solidFill>
                  <a:srgbClr val="FF0000"/>
                </a:solidFill>
              </a:rPr>
              <a:t>'s </a:t>
            </a:r>
            <a:r>
              <a:rPr lang="cs-CZ" sz="2400" dirty="0" err="1" smtClean="0">
                <a:solidFill>
                  <a:srgbClr val="FF0000"/>
                </a:solidFill>
              </a:rPr>
              <a:t>rough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material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but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before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they</a:t>
            </a:r>
            <a:r>
              <a:rPr lang="cs-CZ" sz="2400" dirty="0" smtClean="0">
                <a:solidFill>
                  <a:srgbClr val="FF0000"/>
                </a:solidFill>
              </a:rPr>
              <a:t> are </a:t>
            </a:r>
            <a:r>
              <a:rPr lang="cs-CZ" sz="2400" dirty="0" err="1" smtClean="0">
                <a:solidFill>
                  <a:srgbClr val="FF0000"/>
                </a:solidFill>
              </a:rPr>
              <a:t>of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any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real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service</a:t>
            </a:r>
            <a:r>
              <a:rPr lang="cs-CZ" sz="2400" dirty="0" smtClean="0">
                <a:solidFill>
                  <a:srgbClr val="FF0000"/>
                </a:solidFill>
              </a:rPr>
              <a:t> to </a:t>
            </a:r>
            <a:r>
              <a:rPr lang="cs-CZ" sz="2400" dirty="0" err="1" smtClean="0">
                <a:solidFill>
                  <a:srgbClr val="FF0000"/>
                </a:solidFill>
              </a:rPr>
              <a:t>art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they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must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be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translated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into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artistic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conventions</a:t>
            </a:r>
            <a:r>
              <a:rPr lang="cs-CZ" sz="2400" dirty="0" smtClean="0"/>
              <a:t>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O. </a:t>
            </a:r>
            <a:r>
              <a:rPr lang="cs-CZ" dirty="0" err="1" smtClean="0"/>
              <a:t>Wilde</a:t>
            </a:r>
            <a:endParaRPr lang="cs-CZ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smtClean="0"/>
              <a:t>moment </a:t>
            </a:r>
            <a:r>
              <a:rPr lang="cs-CZ" sz="2400" dirty="0" err="1" smtClean="0"/>
              <a:t>Art</a:t>
            </a:r>
            <a:r>
              <a:rPr lang="cs-CZ" sz="2400" dirty="0" smtClean="0"/>
              <a:t> </a:t>
            </a:r>
            <a:r>
              <a:rPr lang="cs-CZ" sz="2400" dirty="0" err="1" smtClean="0"/>
              <a:t>surrenders</a:t>
            </a:r>
            <a:r>
              <a:rPr lang="cs-CZ" sz="2400" dirty="0" smtClean="0"/>
              <a:t>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imaginative</a:t>
            </a:r>
            <a:r>
              <a:rPr lang="cs-CZ" sz="2400" dirty="0" smtClean="0"/>
              <a:t> medium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surrenders</a:t>
            </a:r>
            <a:r>
              <a:rPr lang="cs-CZ" sz="2400" dirty="0" smtClean="0"/>
              <a:t> </a:t>
            </a:r>
            <a:r>
              <a:rPr lang="cs-CZ" sz="2400" dirty="0" err="1" smtClean="0"/>
              <a:t>everything</a:t>
            </a:r>
            <a:r>
              <a:rPr lang="cs-CZ" sz="2400" dirty="0" smtClean="0"/>
              <a:t>. As a </a:t>
            </a:r>
            <a:r>
              <a:rPr lang="cs-CZ" sz="2400" dirty="0" err="1" smtClean="0"/>
              <a:t>method</a:t>
            </a:r>
            <a:r>
              <a:rPr lang="cs-CZ" sz="2400" dirty="0" smtClean="0"/>
              <a:t> </a:t>
            </a:r>
            <a:r>
              <a:rPr lang="cs-CZ" sz="2400" dirty="0" err="1" smtClean="0"/>
              <a:t>Realism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a </a:t>
            </a:r>
            <a:r>
              <a:rPr lang="cs-CZ" sz="2400" dirty="0" err="1" smtClean="0"/>
              <a:t>complete</a:t>
            </a:r>
            <a:r>
              <a:rPr lang="cs-CZ" sz="2400" dirty="0" smtClean="0"/>
              <a:t> </a:t>
            </a:r>
            <a:r>
              <a:rPr lang="cs-CZ" sz="2400" dirty="0" err="1" smtClean="0"/>
              <a:t>failure</a:t>
            </a:r>
            <a:r>
              <a:rPr lang="cs-CZ" sz="2400" dirty="0" smtClean="0"/>
              <a:t>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err="1" smtClean="0">
                <a:solidFill>
                  <a:srgbClr val="FF0000"/>
                </a:solidFill>
              </a:rPr>
              <a:t>Life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imitates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Art</a:t>
            </a:r>
            <a:r>
              <a:rPr lang="cs-CZ" sz="2400" dirty="0" smtClean="0">
                <a:solidFill>
                  <a:srgbClr val="FF0000"/>
                </a:solidFill>
              </a:rPr>
              <a:t> far more </a:t>
            </a:r>
            <a:r>
              <a:rPr lang="cs-CZ" sz="2400" dirty="0" err="1" smtClean="0">
                <a:solidFill>
                  <a:srgbClr val="FF0000"/>
                </a:solidFill>
              </a:rPr>
              <a:t>than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Art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imitates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Life</a:t>
            </a:r>
            <a:r>
              <a:rPr lang="cs-CZ" sz="2400" dirty="0" smtClean="0">
                <a:solidFill>
                  <a:srgbClr val="FF0000"/>
                </a:solidFill>
              </a:rPr>
              <a:t>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…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selfconscious</a:t>
            </a:r>
            <a:r>
              <a:rPr lang="cs-CZ" sz="2400" dirty="0" smtClean="0"/>
              <a:t> </a:t>
            </a:r>
            <a:r>
              <a:rPr lang="cs-CZ" sz="2400" dirty="0" err="1" smtClean="0"/>
              <a:t>aim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Life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to </a:t>
            </a:r>
            <a:r>
              <a:rPr lang="cs-CZ" sz="2400" dirty="0" err="1" smtClean="0"/>
              <a:t>find</a:t>
            </a:r>
            <a:r>
              <a:rPr lang="cs-CZ" sz="2400" dirty="0" smtClean="0"/>
              <a:t> </a:t>
            </a:r>
            <a:r>
              <a:rPr lang="cs-CZ" sz="2400" dirty="0" err="1" smtClean="0"/>
              <a:t>expression</a:t>
            </a:r>
            <a:r>
              <a:rPr lang="cs-CZ" sz="2400" dirty="0" smtClean="0"/>
              <a:t>,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Art</a:t>
            </a:r>
            <a:r>
              <a:rPr lang="cs-CZ" sz="2400" dirty="0" smtClean="0"/>
              <a:t> </a:t>
            </a:r>
            <a:r>
              <a:rPr lang="cs-CZ" sz="2400" dirty="0" err="1" smtClean="0"/>
              <a:t>offers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certain</a:t>
            </a:r>
            <a:r>
              <a:rPr lang="cs-CZ" sz="2400" dirty="0" smtClean="0"/>
              <a:t> </a:t>
            </a:r>
            <a:r>
              <a:rPr lang="cs-CZ" sz="2400" dirty="0" err="1" smtClean="0"/>
              <a:t>beautiful</a:t>
            </a:r>
            <a:r>
              <a:rPr lang="cs-CZ" sz="2400" dirty="0" smtClean="0"/>
              <a:t> </a:t>
            </a:r>
            <a:r>
              <a:rPr lang="cs-CZ" sz="2400" dirty="0" err="1" smtClean="0"/>
              <a:t>forms</a:t>
            </a:r>
            <a:r>
              <a:rPr lang="cs-CZ" sz="2400" dirty="0" smtClean="0"/>
              <a:t> </a:t>
            </a:r>
            <a:r>
              <a:rPr lang="cs-CZ" sz="2400" dirty="0" err="1" smtClean="0"/>
              <a:t>through</a:t>
            </a:r>
            <a:r>
              <a:rPr lang="cs-CZ" sz="2400" dirty="0" smtClean="0"/>
              <a:t> </a:t>
            </a:r>
            <a:r>
              <a:rPr lang="cs-CZ" sz="2400" dirty="0" err="1" smtClean="0"/>
              <a:t>which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may</a:t>
            </a:r>
            <a:r>
              <a:rPr lang="cs-CZ" sz="2400" dirty="0" smtClean="0"/>
              <a:t> </a:t>
            </a:r>
            <a:r>
              <a:rPr lang="cs-CZ" sz="2400" dirty="0" err="1" smtClean="0"/>
              <a:t>realize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energy</a:t>
            </a:r>
            <a:r>
              <a:rPr lang="cs-CZ" sz="2400" dirty="0" smtClean="0"/>
              <a:t>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final</a:t>
            </a:r>
            <a:r>
              <a:rPr lang="cs-CZ" sz="2400" dirty="0" smtClean="0"/>
              <a:t> </a:t>
            </a:r>
            <a:r>
              <a:rPr lang="cs-CZ" sz="2400" dirty="0" err="1" smtClean="0"/>
              <a:t>revelation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Lying</a:t>
            </a:r>
            <a:r>
              <a:rPr lang="cs-CZ" sz="2400" dirty="0" smtClean="0"/>
              <a:t>,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telling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beautiful</a:t>
            </a:r>
            <a:r>
              <a:rPr lang="cs-CZ" sz="2400" dirty="0" smtClean="0"/>
              <a:t> </a:t>
            </a:r>
            <a:r>
              <a:rPr lang="cs-CZ" sz="2400" dirty="0" err="1" smtClean="0"/>
              <a:t>untrue</a:t>
            </a:r>
            <a:r>
              <a:rPr lang="cs-CZ" sz="2400" dirty="0" smtClean="0"/>
              <a:t> </a:t>
            </a:r>
            <a:r>
              <a:rPr lang="cs-CZ" sz="2400" dirty="0" err="1" smtClean="0"/>
              <a:t>things</a:t>
            </a:r>
            <a:r>
              <a:rPr lang="cs-CZ" sz="2400" dirty="0" smtClean="0"/>
              <a:t>,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proper </a:t>
            </a:r>
            <a:r>
              <a:rPr lang="cs-CZ" sz="2400" dirty="0" err="1" smtClean="0"/>
              <a:t>aim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Art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Theodor W. </a:t>
            </a:r>
            <a:r>
              <a:rPr lang="cs-CZ" dirty="0" err="1" smtClean="0"/>
              <a:t>Adorno</a:t>
            </a:r>
            <a:r>
              <a:rPr lang="cs-CZ" dirty="0" smtClean="0"/>
              <a:t> (1903-1969</a:t>
            </a:r>
            <a:r>
              <a:rPr lang="cs-CZ" dirty="0" smtClean="0"/>
              <a:t>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frankfurtská škola </a:t>
            </a:r>
            <a:r>
              <a:rPr lang="cs-CZ" sz="2400" dirty="0" err="1" smtClean="0"/>
              <a:t>sociálněvědná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poznávací funkce umění v popředí – vliv </a:t>
            </a:r>
            <a:r>
              <a:rPr lang="cs-CZ" sz="2400" dirty="0" err="1" smtClean="0"/>
              <a:t>Hegela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Odpovědné umění se orientuje na kritéria, blížící se kritériím poznávání: něco souhlasí nebo nesouhlasí, je správné či nesprávné. </a:t>
            </a:r>
            <a:endParaRPr lang="cs-CZ" sz="2400" dirty="0" smtClean="0"/>
          </a:p>
          <a:p>
            <a:pPr lvl="1">
              <a:lnSpc>
                <a:spcPct val="80000"/>
              </a:lnSpc>
            </a:pPr>
            <a:endParaRPr lang="cs-CZ" sz="1500" dirty="0" smtClean="0"/>
          </a:p>
          <a:p>
            <a:pPr lvl="1">
              <a:lnSpc>
                <a:spcPct val="80000"/>
              </a:lnSpc>
            </a:pPr>
            <a:r>
              <a:rPr lang="cs-CZ" sz="2000" dirty="0" smtClean="0"/>
              <a:t>Jinak </a:t>
            </a:r>
            <a:r>
              <a:rPr lang="cs-CZ" sz="2000" dirty="0" smtClean="0"/>
              <a:t>na volbě nezávisí vůbec nic. Tato otázka se vůbec neklade a nikdo nepožaduje, aby konvence byla subjektivně opravňována: samotná existence subjektu, jenž by mohl tento vkus osvědčit, se stala spornou, stejně jako na opačném pólu právo na svobodu volby, k níž už empiricky beztak nedochází.</a:t>
            </a:r>
            <a:r>
              <a:rPr lang="cs-CZ" sz="1500" dirty="0" smtClean="0"/>
              <a:t>           </a:t>
            </a:r>
            <a:endParaRPr lang="cs-CZ" sz="1500" dirty="0" smtClean="0"/>
          </a:p>
          <a:p>
            <a:pPr lvl="1">
              <a:lnSpc>
                <a:spcPct val="80000"/>
              </a:lnSpc>
            </a:pPr>
            <a:endParaRPr lang="cs-CZ" sz="1500" dirty="0" smtClean="0"/>
          </a:p>
          <a:p>
            <a:pPr lvl="1">
              <a:lnSpc>
                <a:spcPct val="80000"/>
              </a:lnSpc>
            </a:pPr>
            <a:r>
              <a:rPr lang="cs-CZ" sz="2000" i="1" dirty="0" smtClean="0"/>
              <a:t>O </a:t>
            </a:r>
            <a:r>
              <a:rPr lang="cs-CZ" sz="2000" i="1" dirty="0" smtClean="0"/>
              <a:t>fetišovém charakteru v hudbě a regresi hudebního sluchu</a:t>
            </a:r>
            <a:r>
              <a:rPr lang="cs-CZ" sz="2000" dirty="0" smtClean="0"/>
              <a:t>, </a:t>
            </a:r>
            <a:r>
              <a:rPr lang="cs-CZ" sz="2000" dirty="0" smtClean="0"/>
              <a:t>1938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79363" y="116632"/>
            <a:ext cx="7793037" cy="911225"/>
          </a:xfrm>
        </p:spPr>
        <p:txBody>
          <a:bodyPr/>
          <a:lstStyle/>
          <a:p>
            <a:r>
              <a:rPr lang="cs-CZ" dirty="0" smtClean="0"/>
              <a:t>Velké </a:t>
            </a:r>
            <a:r>
              <a:rPr lang="cs-CZ" dirty="0" smtClean="0"/>
              <a:t>opakování /1</a:t>
            </a:r>
            <a:endParaRPr lang="en-US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8" y="1268760"/>
            <a:ext cx="5220072" cy="496855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	</a:t>
            </a:r>
            <a:r>
              <a:rPr lang="cs-CZ" sz="2400" dirty="0" smtClean="0"/>
              <a:t>Estetická funkce je pojem vytvořený a rozpracovaný _ _ _ , členem Pražského  _ _ _ kroužku. Estetická funkce je _ _ _  mezi předmětem nebo jevem a jeho vnímatelem, který má určité specifické vlastnosti. Mezi tyto vlastnosti patří především schopnost upoutat pozornost      (tzv. _ _ _) a to prostřednictvím vyvolávání pocitu _ _ _  a dále schopnost  _ _ _ funkce jiné (tzv. autonomie).  Mezi základní charakteristiku estetické funkce paří její společenská (i časová a místní) _ _ _ .</a:t>
            </a:r>
          </a:p>
        </p:txBody>
      </p:sp>
      <p:sp>
        <p:nvSpPr>
          <p:cNvPr id="5124" name="TextovéPole 3"/>
          <p:cNvSpPr txBox="1">
            <a:spLocks noChangeArrowheads="1"/>
          </p:cNvSpPr>
          <p:nvPr/>
        </p:nvSpPr>
        <p:spPr bwMode="auto">
          <a:xfrm>
            <a:off x="5724128" y="821605"/>
            <a:ext cx="3240360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200" dirty="0"/>
              <a:t>lingvistický</a:t>
            </a:r>
          </a:p>
          <a:p>
            <a:r>
              <a:rPr lang="cs-CZ" sz="2200" dirty="0"/>
              <a:t>bez zájmu/bez účelu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 err="1"/>
              <a:t>Mukařovský</a:t>
            </a:r>
            <a:endParaRPr lang="cs-CZ" sz="2200" dirty="0"/>
          </a:p>
          <a:p>
            <a:r>
              <a:rPr lang="cs-CZ" sz="2200" dirty="0"/>
              <a:t>autonomie</a:t>
            </a:r>
          </a:p>
          <a:p>
            <a:r>
              <a:rPr lang="cs-CZ" sz="2200" dirty="0"/>
              <a:t>nahrazovat / kompenzovat</a:t>
            </a:r>
          </a:p>
          <a:p>
            <a:r>
              <a:rPr lang="cs-CZ" sz="2200" dirty="0"/>
              <a:t>proměnlivost </a:t>
            </a:r>
          </a:p>
          <a:p>
            <a:r>
              <a:rPr lang="cs-CZ" sz="2200" dirty="0"/>
              <a:t>soud</a:t>
            </a:r>
          </a:p>
          <a:p>
            <a:r>
              <a:rPr lang="cs-CZ" sz="2200" dirty="0"/>
              <a:t>koncert</a:t>
            </a:r>
          </a:p>
          <a:p>
            <a:r>
              <a:rPr lang="cs-CZ" sz="2200" dirty="0"/>
              <a:t>vztah</a:t>
            </a:r>
          </a:p>
          <a:p>
            <a:r>
              <a:rPr lang="cs-CZ" sz="2200" dirty="0" err="1"/>
              <a:t>příjemno</a:t>
            </a:r>
            <a:endParaRPr lang="cs-CZ" sz="2200" dirty="0"/>
          </a:p>
          <a:p>
            <a:r>
              <a:rPr lang="cs-CZ" sz="2200" dirty="0"/>
              <a:t>dobro</a:t>
            </a:r>
          </a:p>
          <a:p>
            <a:r>
              <a:rPr lang="cs-CZ" sz="2200" dirty="0"/>
              <a:t>izolace</a:t>
            </a:r>
          </a:p>
          <a:p>
            <a:r>
              <a:rPr lang="cs-CZ" sz="2200" dirty="0"/>
              <a:t>forma</a:t>
            </a:r>
          </a:p>
          <a:p>
            <a:r>
              <a:rPr lang="cs-CZ" sz="2200" dirty="0"/>
              <a:t>hra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5508625" y="1125538"/>
            <a:ext cx="0" cy="539908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Hodnota umění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/>
              <a:t>Esteticismus</a:t>
            </a:r>
          </a:p>
          <a:p>
            <a:pPr lvl="1"/>
            <a:r>
              <a:rPr lang="cs-CZ" sz="3000" baseline="-25000" dirty="0" smtClean="0"/>
              <a:t>Hodnota díla je dána potěšením, které dílo přináší.</a:t>
            </a:r>
            <a:endParaRPr lang="cs-CZ" sz="3000" dirty="0" smtClean="0"/>
          </a:p>
          <a:p>
            <a:pPr lvl="1"/>
            <a:endParaRPr lang="cs-CZ" sz="1800" dirty="0" smtClean="0"/>
          </a:p>
          <a:p>
            <a:r>
              <a:rPr lang="cs-CZ" sz="3000" dirty="0" err="1" smtClean="0"/>
              <a:t>Expresivismus</a:t>
            </a:r>
            <a:endParaRPr lang="cs-CZ" sz="3000" dirty="0" smtClean="0"/>
          </a:p>
          <a:p>
            <a:pPr lvl="1"/>
            <a:r>
              <a:rPr lang="cs-CZ" sz="3000" baseline="-25000" dirty="0" smtClean="0"/>
              <a:t>Hodnota díla spočívá v tom, že vyjadřuje emoce a vyvolává je.</a:t>
            </a:r>
          </a:p>
          <a:p>
            <a:pPr lvl="1"/>
            <a:endParaRPr lang="cs-CZ" sz="1400" dirty="0" smtClean="0"/>
          </a:p>
          <a:p>
            <a:r>
              <a:rPr lang="cs-CZ" sz="3000" dirty="0" err="1" smtClean="0"/>
              <a:t>Kognitivismus</a:t>
            </a:r>
            <a:endParaRPr lang="cs-CZ" sz="3000" dirty="0" smtClean="0"/>
          </a:p>
          <a:p>
            <a:pPr lvl="1"/>
            <a:r>
              <a:rPr lang="cs-CZ" sz="3000" baseline="-25000" dirty="0" smtClean="0"/>
              <a:t>Hodnota díla je v tom, že je zdrojem poznání. </a:t>
            </a:r>
            <a:endParaRPr lang="cs-CZ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Estetika a etika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Eticismus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Umírněný autonomismus</a:t>
            </a:r>
          </a:p>
          <a:p>
            <a:endParaRPr lang="cs-CZ" dirty="0" smtClean="0"/>
          </a:p>
          <a:p>
            <a:r>
              <a:rPr lang="cs-CZ" dirty="0" smtClean="0"/>
              <a:t>Estetismus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5328592" cy="482453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  <a:r>
              <a:rPr lang="cs-CZ" sz="2400" dirty="0" smtClean="0"/>
              <a:t>Estetickým vnímáním a tvorbou estetických _ _ _ se zabýval </a:t>
            </a:r>
            <a:r>
              <a:rPr lang="cs-CZ" sz="2400" dirty="0" err="1" smtClean="0"/>
              <a:t>Immanuel</a:t>
            </a:r>
            <a:r>
              <a:rPr lang="cs-CZ" sz="2400" dirty="0" smtClean="0"/>
              <a:t> Kant ve svém díle Kritika _ _ _ </a:t>
            </a:r>
            <a:r>
              <a:rPr lang="cs-CZ" sz="2400" i="1" dirty="0" smtClean="0"/>
              <a:t>(doplňte sami)</a:t>
            </a:r>
            <a:r>
              <a:rPr lang="cs-CZ" sz="2400" dirty="0" smtClean="0"/>
              <a:t>. 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	Krásno, které zakoušíme jako pocit  _ _ _ odlišoval od vnímání _ _ _,  vázáného na smyslové počitky a vnímání _ _ _, vázáného na etické rozhodování. 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	Tento pocit je vyvoláván _ _ _ a netýká se tedy věci samotné (její užitečnosti) ale pouze její _ _ _  (tzv. vnitřní samoúčelnost). Ve svém díle tak ukázal, že estetické vnímání je _ _ _ lidskou mohutností.</a:t>
            </a:r>
          </a:p>
          <a:p>
            <a:endParaRPr lang="en-US" sz="2000" dirty="0" smtClean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5508625" y="620713"/>
            <a:ext cx="0" cy="59039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5724128" y="821605"/>
            <a:ext cx="3240360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200" dirty="0"/>
              <a:t>lingvistický</a:t>
            </a:r>
          </a:p>
          <a:p>
            <a:r>
              <a:rPr lang="cs-CZ" sz="2200" dirty="0"/>
              <a:t>bez zájmu/bez účelu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 err="1"/>
              <a:t>Mukařovský</a:t>
            </a:r>
            <a:endParaRPr lang="cs-CZ" sz="2200" dirty="0"/>
          </a:p>
          <a:p>
            <a:r>
              <a:rPr lang="cs-CZ" sz="2200" dirty="0"/>
              <a:t>autonomie</a:t>
            </a:r>
          </a:p>
          <a:p>
            <a:r>
              <a:rPr lang="cs-CZ" sz="2200" dirty="0"/>
              <a:t>nahrazovat / kompenzovat</a:t>
            </a:r>
          </a:p>
          <a:p>
            <a:r>
              <a:rPr lang="cs-CZ" sz="2200" dirty="0"/>
              <a:t>proměnlivost </a:t>
            </a:r>
          </a:p>
          <a:p>
            <a:r>
              <a:rPr lang="cs-CZ" sz="2200" dirty="0"/>
              <a:t>soud</a:t>
            </a:r>
          </a:p>
          <a:p>
            <a:r>
              <a:rPr lang="cs-CZ" sz="2200" dirty="0"/>
              <a:t>koncert</a:t>
            </a:r>
          </a:p>
          <a:p>
            <a:r>
              <a:rPr lang="cs-CZ" sz="2200" dirty="0"/>
              <a:t>vztah</a:t>
            </a:r>
          </a:p>
          <a:p>
            <a:r>
              <a:rPr lang="cs-CZ" sz="2200" dirty="0" err="1"/>
              <a:t>příjemno</a:t>
            </a:r>
            <a:endParaRPr lang="cs-CZ" sz="2200" dirty="0"/>
          </a:p>
          <a:p>
            <a:r>
              <a:rPr lang="cs-CZ" sz="2200" dirty="0"/>
              <a:t>dobro</a:t>
            </a:r>
          </a:p>
          <a:p>
            <a:r>
              <a:rPr lang="cs-CZ" sz="2200" dirty="0"/>
              <a:t>izolace</a:t>
            </a:r>
          </a:p>
          <a:p>
            <a:r>
              <a:rPr lang="cs-CZ" sz="2200" dirty="0"/>
              <a:t>forma</a:t>
            </a:r>
          </a:p>
          <a:p>
            <a:r>
              <a:rPr lang="cs-CZ" sz="2200" dirty="0"/>
              <a:t>hra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79363" y="116632"/>
            <a:ext cx="7793037" cy="911225"/>
          </a:xfrm>
        </p:spPr>
        <p:txBody>
          <a:bodyPr/>
          <a:lstStyle/>
          <a:p>
            <a:r>
              <a:rPr lang="cs-CZ" dirty="0" smtClean="0"/>
              <a:t>Velké </a:t>
            </a:r>
            <a:r>
              <a:rPr lang="cs-CZ" dirty="0" smtClean="0"/>
              <a:t>opakování /2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108000" y="1268760"/>
            <a:ext cx="5112072" cy="4747419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  <a:r>
              <a:rPr lang="cs-CZ" sz="2200" dirty="0" smtClean="0"/>
              <a:t>Fridrich </a:t>
            </a:r>
            <a:r>
              <a:rPr lang="cs-CZ" sz="2200" dirty="0" smtClean="0"/>
              <a:t>Schiller uvažoval o umění a o světě krásna, jako o prostoru svobodné _ _ _, ve kterém může člověk realizovat svobodnou tvorbu, rozhodování i organizování společenských vztahů, i když mu vnější (politické) podmínky takový prostor pro svobodu nenabízejí. </a:t>
            </a:r>
          </a:p>
          <a:p>
            <a:pPr>
              <a:buFont typeface="Wingdings" pitchFamily="2" charset="2"/>
              <a:buNone/>
            </a:pPr>
            <a:r>
              <a:rPr lang="cs-CZ" sz="2200" dirty="0" smtClean="0"/>
              <a:t>	Typickým příkladem tohoto vztahu je vývoj a organizace instituce _ _ _ během 19. století.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5508625" y="620713"/>
            <a:ext cx="0" cy="59039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5724128" y="821605"/>
            <a:ext cx="3240360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200" dirty="0"/>
              <a:t>lingvistický</a:t>
            </a:r>
          </a:p>
          <a:p>
            <a:r>
              <a:rPr lang="cs-CZ" sz="2200" dirty="0"/>
              <a:t>bez zájmu/bez účelu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/>
              <a:t>libost</a:t>
            </a:r>
          </a:p>
          <a:p>
            <a:r>
              <a:rPr lang="cs-CZ" sz="2200" dirty="0" err="1"/>
              <a:t>Mukařovský</a:t>
            </a:r>
            <a:endParaRPr lang="cs-CZ" sz="2200" dirty="0"/>
          </a:p>
          <a:p>
            <a:r>
              <a:rPr lang="cs-CZ" sz="2200" dirty="0"/>
              <a:t>autonomie</a:t>
            </a:r>
          </a:p>
          <a:p>
            <a:r>
              <a:rPr lang="cs-CZ" sz="2200" dirty="0"/>
              <a:t>nahrazovat / kompenzovat</a:t>
            </a:r>
          </a:p>
          <a:p>
            <a:r>
              <a:rPr lang="cs-CZ" sz="2200" dirty="0"/>
              <a:t>proměnlivost </a:t>
            </a:r>
          </a:p>
          <a:p>
            <a:r>
              <a:rPr lang="cs-CZ" sz="2200" dirty="0"/>
              <a:t>soud</a:t>
            </a:r>
          </a:p>
          <a:p>
            <a:r>
              <a:rPr lang="cs-CZ" sz="2200" dirty="0"/>
              <a:t>koncert</a:t>
            </a:r>
          </a:p>
          <a:p>
            <a:r>
              <a:rPr lang="cs-CZ" sz="2200" dirty="0"/>
              <a:t>vztah</a:t>
            </a:r>
          </a:p>
          <a:p>
            <a:r>
              <a:rPr lang="cs-CZ" sz="2200" dirty="0" err="1"/>
              <a:t>příjemno</a:t>
            </a:r>
            <a:endParaRPr lang="cs-CZ" sz="2200" dirty="0"/>
          </a:p>
          <a:p>
            <a:r>
              <a:rPr lang="cs-CZ" sz="2200" dirty="0"/>
              <a:t>dobro</a:t>
            </a:r>
          </a:p>
          <a:p>
            <a:r>
              <a:rPr lang="cs-CZ" sz="2200" dirty="0"/>
              <a:t>izolace</a:t>
            </a:r>
          </a:p>
          <a:p>
            <a:r>
              <a:rPr lang="cs-CZ" sz="2200" dirty="0"/>
              <a:t>forma</a:t>
            </a:r>
          </a:p>
          <a:p>
            <a:r>
              <a:rPr lang="cs-CZ" sz="2200" dirty="0"/>
              <a:t>hra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79363" y="116632"/>
            <a:ext cx="7793037" cy="911225"/>
          </a:xfrm>
        </p:spPr>
        <p:txBody>
          <a:bodyPr/>
          <a:lstStyle/>
          <a:p>
            <a:r>
              <a:rPr lang="cs-CZ" dirty="0" smtClean="0"/>
              <a:t>Velké </a:t>
            </a:r>
            <a:r>
              <a:rPr lang="cs-CZ" dirty="0" smtClean="0"/>
              <a:t>opakování /3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Umění – variabilita pojmu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1. zručnost, dovednost, řemeslo</a:t>
            </a:r>
          </a:p>
          <a:p>
            <a:pPr eaLnBrk="1" hangingPunct="1"/>
            <a:r>
              <a:rPr lang="cs-CZ" smtClean="0"/>
              <a:t>2. krásné umění, „</a:t>
            </a:r>
            <a:r>
              <a:rPr lang="cs-CZ" smtClean="0">
                <a:solidFill>
                  <a:srgbClr val="FF0000"/>
                </a:solidFill>
              </a:rPr>
              <a:t>U</a:t>
            </a:r>
            <a:r>
              <a:rPr lang="cs-CZ" smtClean="0"/>
              <a:t>mění“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el-GR" smtClean="0"/>
              <a:t>τεχνη </a:t>
            </a:r>
            <a:r>
              <a:rPr lang="en-US" smtClean="0"/>
              <a:t>[</a:t>
            </a:r>
            <a:r>
              <a:rPr lang="cs-CZ" smtClean="0"/>
              <a:t>techné</a:t>
            </a:r>
            <a:r>
              <a:rPr lang="en-US" smtClean="0"/>
              <a:t>]</a:t>
            </a:r>
            <a:r>
              <a:rPr lang="cs-CZ" smtClean="0"/>
              <a:t> (řec.)</a:t>
            </a:r>
          </a:p>
          <a:p>
            <a:pPr eaLnBrk="1" hangingPunct="1"/>
            <a:r>
              <a:rPr lang="cs-CZ" smtClean="0"/>
              <a:t>Ars (lat.) – arte – the art – l</a:t>
            </a:r>
            <a:r>
              <a:rPr lang="en-US" smtClean="0"/>
              <a:t>’arte</a:t>
            </a:r>
          </a:p>
          <a:p>
            <a:pPr eaLnBrk="1" hangingPunct="1"/>
            <a:r>
              <a:rPr lang="cs-CZ" smtClean="0"/>
              <a:t>Die </a:t>
            </a:r>
            <a:r>
              <a:rPr lang="en-US" smtClean="0"/>
              <a:t>Kunst, sztuka</a:t>
            </a:r>
            <a:r>
              <a:rPr lang="cs-CZ" smtClean="0"/>
              <a:t> (pol.)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Historická a společenská proměnlivost pojmu umění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možnost ztráty charakteru „krásného umění“ u určité oblasti (např. řečnictví)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opačný „vzestup“ do sféry umění – fotografie, populární hudba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Definice umění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umění jako </a:t>
            </a:r>
            <a:r>
              <a:rPr lang="cs-CZ" sz="2400" dirty="0" smtClean="0">
                <a:solidFill>
                  <a:srgbClr val="FF0000"/>
                </a:solidFill>
              </a:rPr>
              <a:t>soubor</a:t>
            </a:r>
            <a:r>
              <a:rPr lang="cs-CZ" sz="2400" dirty="0" smtClean="0"/>
              <a:t> uměleckých </a:t>
            </a:r>
            <a:r>
              <a:rPr lang="cs-CZ" sz="2400" dirty="0" smtClean="0">
                <a:solidFill>
                  <a:srgbClr val="FF0000"/>
                </a:solidFill>
              </a:rPr>
              <a:t>děl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(Volek: Základy obecné teorie umění, 1968: 25)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jednota </a:t>
            </a:r>
            <a:r>
              <a:rPr lang="cs-CZ" sz="2400" dirty="0" smtClean="0">
                <a:solidFill>
                  <a:srgbClr val="FF0000"/>
                </a:solidFill>
              </a:rPr>
              <a:t>činností a výtvorů</a:t>
            </a:r>
            <a:r>
              <a:rPr lang="cs-CZ" sz="2400" dirty="0" smtClean="0"/>
              <a:t>, jež nabývají v konkrétním historickém a společenském kontextu dominantní estetické funkce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(</a:t>
            </a:r>
            <a:r>
              <a:rPr lang="cs-CZ" sz="2000" dirty="0" err="1" smtClean="0"/>
              <a:t>Chvatík</a:t>
            </a:r>
            <a:r>
              <a:rPr lang="cs-CZ" sz="2000" dirty="0" smtClean="0"/>
              <a:t>: Strukturální estetika, 2001: 90)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umění jako </a:t>
            </a:r>
            <a:r>
              <a:rPr lang="cs-CZ" sz="2400" dirty="0" smtClean="0">
                <a:solidFill>
                  <a:srgbClr val="FF0000"/>
                </a:solidFill>
              </a:rPr>
              <a:t>společenská instituce</a:t>
            </a:r>
            <a:r>
              <a:rPr lang="cs-CZ" sz="2400" dirty="0" smtClean="0"/>
              <a:t>, zahrnující díla, aktéry i aktivity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umění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deskriptivní pojem</a:t>
            </a:r>
            <a:r>
              <a:rPr lang="cs-CZ" sz="2400" dirty="0" smtClean="0"/>
              <a:t> – definice typu „umění je to, co lidé (určitá skupina v určitém čase) za umění považují“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hodnotový pojem</a:t>
            </a:r>
            <a:r>
              <a:rPr lang="cs-CZ" sz="2400" dirty="0" smtClean="0"/>
              <a:t> – působí apelativně či dokonce imperativně, normativní charakter – výraz ideálů</a:t>
            </a:r>
          </a:p>
          <a:p>
            <a:pPr lvl="1" eaLnBrk="1" hangingPunct="1">
              <a:lnSpc>
                <a:spcPct val="90000"/>
              </a:lnSpc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pro </a:t>
            </a:r>
            <a:r>
              <a:rPr lang="cs-CZ" sz="2000" dirty="0" smtClean="0"/>
              <a:t>mnohé znamená „špatné umění“ nepodařené umění a tedy žádné umění</a:t>
            </a:r>
          </a:p>
          <a:p>
            <a:pPr lvl="1" eaLnBrk="1" hangingPunct="1">
              <a:lnSpc>
                <a:spcPct val="90000"/>
              </a:lnSpc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protějškem </a:t>
            </a:r>
            <a:r>
              <a:rPr lang="cs-CZ" sz="2000" dirty="0" smtClean="0"/>
              <a:t>kýč, podvod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Umělecká funkce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dirty="0" smtClean="0"/>
              <a:t>Umění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převaha </a:t>
            </a:r>
            <a:r>
              <a:rPr lang="cs-CZ" sz="2400" dirty="0" smtClean="0"/>
              <a:t>estetické funkce, autonomní znak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„průhlednost“ estetické funkce, jež dovoluje vystoupit některým mimoestetickým funkcím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optimální je podle </a:t>
            </a:r>
            <a:r>
              <a:rPr lang="cs-CZ" sz="2400" dirty="0" err="1" smtClean="0"/>
              <a:t>Mukařovského</a:t>
            </a:r>
            <a:r>
              <a:rPr lang="cs-CZ" sz="2400" dirty="0" smtClean="0"/>
              <a:t>  polární napětí „mezi převahou funkce estetické a oné z mimoestetických funkcí, která se v daném díle uplatňuje nejintenzivněji“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přesuny v sestavě funkcí během existence díla – přesun dominantní funkce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</a:pPr>
            <a:r>
              <a:rPr lang="cs-CZ" sz="2200" dirty="0" smtClean="0"/>
              <a:t>Jan </a:t>
            </a:r>
            <a:r>
              <a:rPr lang="cs-CZ" sz="2200" dirty="0" err="1" smtClean="0"/>
              <a:t>Mukařovský</a:t>
            </a:r>
            <a:r>
              <a:rPr lang="cs-CZ" sz="2200" dirty="0" smtClean="0"/>
              <a:t>: Umění, in: Studie I., Brno 2000,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 smtClean="0"/>
              <a:t>	s. 185-207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34</TotalTime>
  <Words>860</Words>
  <Application>Microsoft Office PowerPoint</Application>
  <PresentationFormat>Předvádění na obrazovce (4:3)</PresentationFormat>
  <Paragraphs>212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MUNI_DB_výuka</vt:lpstr>
      <vt:lpstr>Úvod do uměnovědných studií</vt:lpstr>
      <vt:lpstr>Velké opakování /1</vt:lpstr>
      <vt:lpstr>Velké opakování /2</vt:lpstr>
      <vt:lpstr>Velké opakování /3</vt:lpstr>
      <vt:lpstr>Umění – variabilita pojmu</vt:lpstr>
      <vt:lpstr>Historická a společenská proměnlivost pojmu umění</vt:lpstr>
      <vt:lpstr>Definice umění</vt:lpstr>
      <vt:lpstr>Pojem umění</vt:lpstr>
      <vt:lpstr>Umělecká funkce</vt:lpstr>
      <vt:lpstr>Umění a „mimo-umění“</vt:lpstr>
      <vt:lpstr>Mimoestetické funkce</vt:lpstr>
      <vt:lpstr>Tři velké otázky</vt:lpstr>
      <vt:lpstr>Umění a poznání</vt:lpstr>
      <vt:lpstr>Umění a poznání</vt:lpstr>
      <vt:lpstr>Umění a poznání</vt:lpstr>
      <vt:lpstr>Martin Heidegger (1889-1976)</vt:lpstr>
      <vt:lpstr>Oscar Wilde (1854-1900)</vt:lpstr>
      <vt:lpstr>O. Wilde</vt:lpstr>
      <vt:lpstr>Theodor W. Adorno (1903-1969)</vt:lpstr>
      <vt:lpstr>Hodnota umění</vt:lpstr>
      <vt:lpstr>Estetika a etika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uměnovědných studií</dc:title>
  <dc:creator>David Balarin</dc:creator>
  <cp:lastModifiedBy>David Balarin</cp:lastModifiedBy>
  <cp:revision>5</cp:revision>
  <dcterms:created xsi:type="dcterms:W3CDTF">2012-10-29T09:54:10Z</dcterms:created>
  <dcterms:modified xsi:type="dcterms:W3CDTF">2012-10-29T10:29:03Z</dcterms:modified>
</cp:coreProperties>
</file>