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CDD166-03D1-40F4-AA84-FB5DEEC0807C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DF3CF-428B-462B-B46A-CCEAD29DC74D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E229-4BEF-4B91-BA45-7C2872939DE7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2F2C36-62DF-4884-8959-E1A72CB1A011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EB5A44-9C00-44B6-BC07-E43A07A7AC6E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E06A2-BE2F-45AA-9A9D-33AF8C9CE2E9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17822-068C-407B-8657-4E37A4A8CE0C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E721F-3998-4AEC-99A4-B1F1161769F8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F3933-D8CB-4EF2-BCCF-46289BC7F5EF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C475A-DFCE-44D5-AC11-85550DD2000E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C6ECF-7CB2-48E0-8B20-14536578EDCB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B127A-59EA-46DB-A23A-6A94EF7DBD16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umění?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Umění a „mimo-umění“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J. Volek rozlišuje přechody: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extenzivní – postupné: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dirty="0" smtClean="0"/>
              <a:t>	postupná ztráta estetické či umělecké funkce vyvážena nárůstem funkce jiné (přechod do mimo-umění)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intenzivní – skokové: ztráta estetické funkce není vyvážena nárůstem funkce jiné (přechod do ne-umění)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Mimoestetické funkce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Architektura: estetická vs. praktická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Literatura: estetická vs. sdělovací funkce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Tanec: estetická vs. pohyb – hygiena / vs. náboženská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Malířství a sochařství: estetická vs. sdělovací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28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…někdy EF druhotná – mapa, plakát, apod.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velké otázky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7772400" cy="4114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Vztah umění a poznání</a:t>
            </a:r>
          </a:p>
          <a:p>
            <a:endParaRPr lang="cs-CZ" dirty="0" smtClean="0"/>
          </a:p>
          <a:p>
            <a:r>
              <a:rPr lang="cs-CZ" dirty="0" smtClean="0"/>
              <a:t>Vztah umění a morálky</a:t>
            </a:r>
          </a:p>
          <a:p>
            <a:endParaRPr lang="cs-CZ" dirty="0" smtClean="0"/>
          </a:p>
          <a:p>
            <a:r>
              <a:rPr lang="cs-CZ" dirty="0" smtClean="0"/>
              <a:t>Vztah umění a společnosti 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sym typeface="Wingdings" pitchFamily="2" charset="2"/>
              </a:rPr>
              <a:t>	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sociologie umění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opakování /1</a:t>
            </a:r>
            <a:endParaRPr lang="en-US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8" y="1268760"/>
            <a:ext cx="5220072" cy="496855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2400" dirty="0" smtClean="0"/>
              <a:t>Estetická funkce je pojem vytvořený a rozpracovaný _ _ _ , členem Pražského  _ _ _ kroužku. Estetická funkce je _ _ _  mezi předmětem nebo jevem a jeho vnímatelem, který má určité specifické vlastnosti. Mezi tyto vlastnosti patří především schopnost upoutat pozornost      (tzv. _ _ _) a to prostřednictvím vyvolávání pocitu _ _ _  a dále schopnost  _ _ _ funkce jiné (tzv. autonomie).  Mezi základní charakteristiku estetické funkce paří její společenská (i časová a místní) _ _ _ .</a:t>
            </a:r>
          </a:p>
        </p:txBody>
      </p:sp>
      <p:sp>
        <p:nvSpPr>
          <p:cNvPr id="5124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5508625" y="1125538"/>
            <a:ext cx="0" cy="53990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5328592" cy="482453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400" dirty="0" smtClean="0"/>
              <a:t>Estetickým vnímáním a tvorbou estetických _ _ _ se zabýval </a:t>
            </a:r>
            <a:r>
              <a:rPr lang="cs-CZ" sz="2400" dirty="0" err="1" smtClean="0"/>
              <a:t>Immanuel</a:t>
            </a:r>
            <a:r>
              <a:rPr lang="cs-CZ" sz="2400" dirty="0" smtClean="0"/>
              <a:t> Kant ve svém díle Kritika _ _ _ </a:t>
            </a:r>
            <a:r>
              <a:rPr lang="cs-CZ" sz="2400" i="1" dirty="0" smtClean="0"/>
              <a:t>(doplňte sami)</a:t>
            </a:r>
            <a:r>
              <a:rPr lang="cs-CZ" sz="2400" dirty="0" smtClean="0"/>
              <a:t>.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	Krásno, které zakoušíme jako pocit  _ _ _ odlišoval od vnímání _ _ _,  vázáného na smyslové počitky a vnímání _ _ _, vázáného na etické rozhodování.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	Tento pocit je vyvoláván _ _ _ a netýká se tedy věci samotné (její užitečnosti) ale pouze její _ _ _  (tzv. vnitřní samoúčelnost). Ve svém díle tak ukázal, že estetické vnímání je _ _ _ lidskou mohutností.</a:t>
            </a:r>
          </a:p>
          <a:p>
            <a:endParaRPr lang="en-US" sz="2000" dirty="0" smtClean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5508625" y="620713"/>
            <a:ext cx="0" cy="59039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opakování /2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108000" y="1268760"/>
            <a:ext cx="5112072" cy="4747419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200" dirty="0" smtClean="0"/>
              <a:t>Fridrich Schiller uvažoval o umění a o světě krásna, jako o prostoru svobodné _ _ _, ve kterém může člověk realizovat svobodnou tvorbu, rozhodování i organizování společenských vztahů, i když mu vnější (politické) podmínky takový prostor pro svobodu nenabízejí. </a:t>
            </a:r>
          </a:p>
          <a:p>
            <a:pPr>
              <a:buFont typeface="Wingdings" pitchFamily="2" charset="2"/>
              <a:buNone/>
            </a:pPr>
            <a:r>
              <a:rPr lang="cs-CZ" sz="2200" dirty="0" smtClean="0"/>
              <a:t>	Typickým příkladem tohoto vztahu je vývoj a organizace instituce _ _ _ během 19. století.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5508625" y="620713"/>
            <a:ext cx="0" cy="59039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opakování /3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Umění – variabilita pojmu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1. zručnost, dovednost, řemeslo</a:t>
            </a:r>
          </a:p>
          <a:p>
            <a:pPr eaLnBrk="1" hangingPunct="1"/>
            <a:r>
              <a:rPr lang="cs-CZ" smtClean="0"/>
              <a:t>2. krásné umění, „</a:t>
            </a:r>
            <a:r>
              <a:rPr lang="cs-CZ" smtClean="0">
                <a:solidFill>
                  <a:srgbClr val="FF0000"/>
                </a:solidFill>
              </a:rPr>
              <a:t>U</a:t>
            </a:r>
            <a:r>
              <a:rPr lang="cs-CZ" smtClean="0"/>
              <a:t>mění“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el-GR" smtClean="0"/>
              <a:t>τεχνη </a:t>
            </a:r>
            <a:r>
              <a:rPr lang="en-US" smtClean="0"/>
              <a:t>[</a:t>
            </a:r>
            <a:r>
              <a:rPr lang="cs-CZ" smtClean="0"/>
              <a:t>techné</a:t>
            </a:r>
            <a:r>
              <a:rPr lang="en-US" smtClean="0"/>
              <a:t>]</a:t>
            </a:r>
            <a:r>
              <a:rPr lang="cs-CZ" smtClean="0"/>
              <a:t> (řec.)</a:t>
            </a:r>
          </a:p>
          <a:p>
            <a:pPr eaLnBrk="1" hangingPunct="1"/>
            <a:r>
              <a:rPr lang="cs-CZ" smtClean="0"/>
              <a:t>Ars (lat.) – arte – the art – l</a:t>
            </a:r>
            <a:r>
              <a:rPr lang="en-US" smtClean="0"/>
              <a:t>’arte</a:t>
            </a:r>
          </a:p>
          <a:p>
            <a:pPr eaLnBrk="1" hangingPunct="1"/>
            <a:r>
              <a:rPr lang="cs-CZ" smtClean="0"/>
              <a:t>Die </a:t>
            </a:r>
            <a:r>
              <a:rPr lang="en-US" smtClean="0"/>
              <a:t>Kunst, sztuka</a:t>
            </a:r>
            <a:r>
              <a:rPr lang="cs-CZ" smtClean="0"/>
              <a:t> (pol.)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Historická a společenská proměnlivost pojmu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možnost ztráty charakteru „krásného umění“ u určité oblasti (např. řečnictví)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opačný „vzestup“ do sféry umění – fotografie, populární hudba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Definice umění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umění jako </a:t>
            </a:r>
            <a:r>
              <a:rPr lang="cs-CZ" sz="2400" dirty="0" smtClean="0">
                <a:solidFill>
                  <a:srgbClr val="FF0000"/>
                </a:solidFill>
              </a:rPr>
              <a:t>soubor</a:t>
            </a:r>
            <a:r>
              <a:rPr lang="cs-CZ" sz="2400" dirty="0" smtClean="0"/>
              <a:t> uměleckých </a:t>
            </a:r>
            <a:r>
              <a:rPr lang="cs-CZ" sz="2400" dirty="0" smtClean="0">
                <a:solidFill>
                  <a:srgbClr val="FF0000"/>
                </a:solidFill>
              </a:rPr>
              <a:t>děl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(Volek: Základy obecné teorie umění, 1968: 25)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jednota </a:t>
            </a:r>
            <a:r>
              <a:rPr lang="cs-CZ" sz="2400" dirty="0" smtClean="0">
                <a:solidFill>
                  <a:srgbClr val="FF0000"/>
                </a:solidFill>
              </a:rPr>
              <a:t>činností a výtvorů</a:t>
            </a:r>
            <a:r>
              <a:rPr lang="cs-CZ" sz="2400" dirty="0" smtClean="0"/>
              <a:t>, jež nabývají v konkrétním historickém a společenském kontextu dominantní estetické funkce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(</a:t>
            </a:r>
            <a:r>
              <a:rPr lang="cs-CZ" sz="2000" dirty="0" err="1" smtClean="0"/>
              <a:t>Chvatík</a:t>
            </a:r>
            <a:r>
              <a:rPr lang="cs-CZ" sz="2000" dirty="0" smtClean="0"/>
              <a:t>: Strukturální estetika, 2001: 90)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umění jako </a:t>
            </a:r>
            <a:r>
              <a:rPr lang="cs-CZ" sz="2400" dirty="0" smtClean="0">
                <a:solidFill>
                  <a:srgbClr val="FF0000"/>
                </a:solidFill>
              </a:rPr>
              <a:t>společenská instituce</a:t>
            </a:r>
            <a:r>
              <a:rPr lang="cs-CZ" sz="2400" dirty="0" smtClean="0"/>
              <a:t>, zahrnující díla, aktéry i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umění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deskriptivní pojem</a:t>
            </a:r>
            <a:r>
              <a:rPr lang="cs-CZ" sz="2400" dirty="0" smtClean="0"/>
              <a:t> – definice typu „umění je to, co lidé (určitá skupina v určitém čase) za umění považují“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hodnotový pojem</a:t>
            </a:r>
            <a:r>
              <a:rPr lang="cs-CZ" sz="2400" dirty="0" smtClean="0"/>
              <a:t> – působí apelativně či dokonce imperativně, normativní charakter – výraz ideálů</a:t>
            </a:r>
          </a:p>
          <a:p>
            <a:pPr lvl="1" eaLnBrk="1" hangingPunct="1">
              <a:lnSpc>
                <a:spcPct val="90000"/>
              </a:lnSpc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pro mnohé znamená „špatné umění“ nepodařené umění a tedy žádné umění</a:t>
            </a:r>
          </a:p>
          <a:p>
            <a:pPr lvl="1" eaLnBrk="1" hangingPunct="1">
              <a:lnSpc>
                <a:spcPct val="90000"/>
              </a:lnSpc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protějškem kýč, podvod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Umělecká funkce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Umění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převaha estetické funkce, autonomní znak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„průhlednost“ estetické funkce, jež dovoluje vystoupit některým mimoestetickým funkcím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optimální je podle </a:t>
            </a:r>
            <a:r>
              <a:rPr lang="cs-CZ" sz="2400" dirty="0" err="1" smtClean="0"/>
              <a:t>Mukařovského</a:t>
            </a:r>
            <a:r>
              <a:rPr lang="cs-CZ" sz="2400" dirty="0" smtClean="0"/>
              <a:t>  polární napětí „mezi převahou funkce estetické a oné z mimoestetických funkcí, která se v daném díle uplatňuje nejintenzivněji“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přesuny v sestavě funkcí během existence díla – přesun dominantní funkce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Jan </a:t>
            </a:r>
            <a:r>
              <a:rPr lang="cs-CZ" sz="2200" dirty="0" err="1" smtClean="0"/>
              <a:t>Mukařovský</a:t>
            </a:r>
            <a:r>
              <a:rPr lang="cs-CZ" sz="2200" dirty="0" smtClean="0"/>
              <a:t>: Umění, in: Studie I., Brno 2000,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 smtClean="0"/>
              <a:t>	s. 185-207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34</TotalTime>
  <Words>382</Words>
  <Application>Microsoft Office PowerPoint</Application>
  <PresentationFormat>Předvádění na obrazovce (4:3)</PresentationFormat>
  <Paragraphs>134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MUNI_DB_výuka</vt:lpstr>
      <vt:lpstr>Úvod do uměnovědných studií</vt:lpstr>
      <vt:lpstr>Velké opakování /1</vt:lpstr>
      <vt:lpstr>Velké opakování /2</vt:lpstr>
      <vt:lpstr>Velké opakování /3</vt:lpstr>
      <vt:lpstr>Umění – variabilita pojmu</vt:lpstr>
      <vt:lpstr>Historická a společenská proměnlivost pojmu umění</vt:lpstr>
      <vt:lpstr>Definice umění</vt:lpstr>
      <vt:lpstr>Pojem umění</vt:lpstr>
      <vt:lpstr>Umělecká funkce</vt:lpstr>
      <vt:lpstr>Umění a „mimo-umění“</vt:lpstr>
      <vt:lpstr>Mimoestetické funkce</vt:lpstr>
      <vt:lpstr>Tři velké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uměnovědných studií</dc:title>
  <dc:creator>David Balarin</dc:creator>
  <cp:lastModifiedBy>David Balarin</cp:lastModifiedBy>
  <cp:revision>6</cp:revision>
  <dcterms:created xsi:type="dcterms:W3CDTF">2012-10-29T09:54:10Z</dcterms:created>
  <dcterms:modified xsi:type="dcterms:W3CDTF">2012-10-30T10:10:16Z</dcterms:modified>
</cp:coreProperties>
</file>