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7"/>
  </p:notesMasterIdLst>
  <p:sldIdLst>
    <p:sldId id="258" r:id="rId2"/>
    <p:sldId id="259" r:id="rId3"/>
    <p:sldId id="260" r:id="rId4"/>
    <p:sldId id="261" r:id="rId5"/>
    <p:sldId id="263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682770-F961-47DA-92CF-2BC7D7990ACA}" type="datetimeFigureOut">
              <a:rPr lang="cs-CZ" smtClean="0"/>
              <a:pPr/>
              <a:t>5.11.2012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BBE693-13BC-4571-B029-380B32CA54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111464-5F52-42AB-944B-698E9C271C55}" type="slidenum">
              <a:rPr lang="cs-CZ" smtClean="0"/>
              <a:pPr/>
              <a:t>1</a:t>
            </a:fld>
            <a:endParaRPr lang="cs-CZ" smtClean="0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9C1AD6-7C8D-472D-AC1C-C46E31914FFC}" type="slidenum">
              <a:rPr lang="cs-CZ" smtClean="0"/>
              <a:pPr/>
              <a:t>10</a:t>
            </a:fld>
            <a:endParaRPr lang="cs-CZ" smtClean="0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DB1B5A-6018-4409-B6E3-494275C4D170}" type="slidenum">
              <a:rPr lang="cs-CZ" smtClean="0"/>
              <a:pPr/>
              <a:t>11</a:t>
            </a:fld>
            <a:endParaRPr lang="cs-CZ" smtClean="0"/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A22C56-E87E-4B0F-AA60-DB505BBA9358}" type="slidenum">
              <a:rPr lang="cs-CZ" smtClean="0"/>
              <a:pPr/>
              <a:t>12</a:t>
            </a:fld>
            <a:endParaRPr lang="cs-CZ" smtClean="0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B7A354-D6B6-4758-A63A-CDEA6D35296E}" type="slidenum">
              <a:rPr lang="cs-CZ" smtClean="0"/>
              <a:pPr/>
              <a:t>13</a:t>
            </a:fld>
            <a:endParaRPr lang="cs-CZ" smtClean="0"/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400BDC-AD43-425A-A5CC-A64E2B67790C}" type="slidenum">
              <a:rPr lang="cs-CZ" smtClean="0"/>
              <a:pPr/>
              <a:t>14</a:t>
            </a:fld>
            <a:endParaRPr lang="cs-CZ" smtClean="0"/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3D7746-0CA4-4620-B33F-E3389544DAA5}" type="slidenum">
              <a:rPr lang="cs-CZ" smtClean="0"/>
              <a:pPr/>
              <a:t>15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088C31-ED8B-46BA-AA4C-00CE22DE7AC6}" type="slidenum">
              <a:rPr lang="cs-CZ" smtClean="0"/>
              <a:pPr/>
              <a:t>2</a:t>
            </a:fld>
            <a:endParaRPr lang="cs-CZ" smtClean="0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F624F5-6F97-4F1B-B010-34EADDF4352B}" type="slidenum">
              <a:rPr lang="cs-CZ" smtClean="0"/>
              <a:pPr/>
              <a:t>3</a:t>
            </a:fld>
            <a:endParaRPr lang="cs-CZ" smtClean="0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36BAF3-066D-4E90-9C7E-A6EBAD134110}" type="slidenum">
              <a:rPr lang="cs-CZ" smtClean="0"/>
              <a:pPr/>
              <a:t>4</a:t>
            </a:fld>
            <a:endParaRPr lang="cs-CZ" smtClean="0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0522FC-BF39-4B77-A6F0-B37C49365069}" type="slidenum">
              <a:rPr lang="cs-CZ" smtClean="0"/>
              <a:pPr/>
              <a:t>5</a:t>
            </a:fld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F266B2-1E7A-433D-9F5F-A16473A3B7D7}" type="slidenum">
              <a:rPr lang="cs-CZ" smtClean="0"/>
              <a:pPr/>
              <a:t>6</a:t>
            </a:fld>
            <a:endParaRPr lang="cs-CZ" smtClean="0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91761D-D7F8-4129-BCA2-CD00358D318D}" type="slidenum">
              <a:rPr lang="cs-CZ" smtClean="0"/>
              <a:pPr/>
              <a:t>7</a:t>
            </a:fld>
            <a:endParaRPr lang="cs-CZ" smtClean="0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53272B-6397-4BC9-8223-C31FBCC486F4}" type="slidenum">
              <a:rPr lang="cs-CZ" smtClean="0"/>
              <a:pPr/>
              <a:t>8</a:t>
            </a:fld>
            <a:endParaRPr lang="cs-CZ" smtClean="0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8E8CA4-07BD-4231-AC25-1628937D7DC0}" type="slidenum">
              <a:rPr lang="cs-CZ" smtClean="0"/>
              <a:pPr/>
              <a:t>9</a:t>
            </a:fld>
            <a:endParaRPr lang="cs-CZ" smtClean="0"/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7E593FB-2C49-42CD-AF8F-DA4E0BECD003}" type="datetime1">
              <a:rPr lang="cs-CZ" smtClean="0"/>
              <a:pPr/>
              <a:t>5.11.2012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8F1B-69C8-499E-A3CC-12331F97ACB4}" type="datetime1">
              <a:rPr lang="cs-CZ" smtClean="0"/>
              <a:pPr/>
              <a:t>5.11.2012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44AE-9927-49C6-9ABB-29A3B2FECD3F}" type="datetime1">
              <a:rPr lang="cs-CZ" smtClean="0"/>
              <a:pPr/>
              <a:t>5.11.2012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ADFB7-AD51-455E-8EEC-216812B647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2B282-70F2-4F3E-AD79-7C55D0427475}" type="datetime1">
              <a:rPr lang="cs-CZ" smtClean="0"/>
              <a:pPr/>
              <a:t>5.11.2012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8141988-D419-47EA-AE59-E1BCA5E40617}" type="datetime1">
              <a:rPr lang="cs-CZ" smtClean="0"/>
              <a:pPr/>
              <a:t>5.11.2012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4E841-1E2E-4B14-8192-35C5EDF0D3F6}" type="datetime1">
              <a:rPr lang="cs-CZ" smtClean="0"/>
              <a:pPr/>
              <a:t>5.11.2012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90F3-D8EE-4FC0-91A5-2835035CDDD3}" type="datetime1">
              <a:rPr lang="cs-CZ" smtClean="0"/>
              <a:pPr/>
              <a:t>5.11.2012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A6404-23ED-4E99-ACB8-F098F9923677}" type="datetime1">
              <a:rPr lang="cs-CZ" smtClean="0"/>
              <a:pPr/>
              <a:t>5.11.2012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F9D70-ABAC-4658-A4B3-028801B2D731}" type="datetime1">
              <a:rPr lang="cs-CZ" smtClean="0"/>
              <a:pPr/>
              <a:t>5.11.2012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7DE99-89BB-460D-A2AB-ED3C360EC15A}" type="datetime1">
              <a:rPr lang="cs-CZ" smtClean="0"/>
              <a:pPr/>
              <a:t>5.11.2012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7E5D-6431-48E5-825A-5909CA66D555}" type="datetime1">
              <a:rPr lang="cs-CZ" smtClean="0"/>
              <a:pPr/>
              <a:t>5.11.2012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83A91F6-0FD7-4065-9AED-80A2E0B8E17B}" type="datetime1">
              <a:rPr lang="cs-CZ" smtClean="0"/>
              <a:pPr/>
              <a:t>5.11.2012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Úvod do uměnovědných studií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Co je umělecké dílo?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Vrstvy uměleckého díla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Květoslav </a:t>
            </a:r>
            <a:r>
              <a:rPr lang="cs-CZ" dirty="0" err="1" smtClean="0"/>
              <a:t>Chvatík</a:t>
            </a:r>
            <a:r>
              <a:rPr lang="cs-CZ" dirty="0" smtClean="0"/>
              <a:t>: </a:t>
            </a:r>
            <a:r>
              <a:rPr lang="cs-CZ" i="1" dirty="0" smtClean="0"/>
              <a:t>Strukturální estetika</a:t>
            </a:r>
            <a:r>
              <a:rPr lang="cs-CZ" dirty="0" smtClean="0"/>
              <a:t> (1994, 2001)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3 </a:t>
            </a:r>
            <a:r>
              <a:rPr lang="cs-CZ" dirty="0" smtClean="0"/>
              <a:t>vrstvy díla:</a:t>
            </a:r>
          </a:p>
          <a:p>
            <a:pPr lvl="1" eaLnBrk="1" hangingPunct="1"/>
            <a:r>
              <a:rPr lang="cs-CZ" dirty="0" smtClean="0"/>
              <a:t>předmětná (hmotné prostředí, zajišťuje jeho totožnost a trvání v čase)</a:t>
            </a:r>
          </a:p>
          <a:p>
            <a:pPr lvl="1" eaLnBrk="1" hangingPunct="1"/>
            <a:r>
              <a:rPr lang="cs-CZ" dirty="0" smtClean="0"/>
              <a:t>významová</a:t>
            </a:r>
          </a:p>
          <a:p>
            <a:pPr lvl="1" eaLnBrk="1" hangingPunct="1"/>
            <a:r>
              <a:rPr lang="cs-CZ" dirty="0" smtClean="0"/>
              <a:t>vrstva smyslu – odkazuje mimo dílo ke kulturnímu a ideologickému kontextu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Artefakt a estetický objekt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hmotné dílo – artefakt</a:t>
            </a:r>
          </a:p>
          <a:p>
            <a:pPr eaLnBrk="1" hangingPunct="1"/>
            <a:r>
              <a:rPr lang="cs-CZ" sz="2800" smtClean="0"/>
              <a:t>estetický objekt – vzniká ve vědomí vnímatele, nehmotný</a:t>
            </a:r>
          </a:p>
          <a:p>
            <a:pPr eaLnBrk="1" hangingPunct="1"/>
            <a:endParaRPr lang="cs-CZ" sz="2800" smtClean="0"/>
          </a:p>
          <a:p>
            <a:pPr eaLnBrk="1" hangingPunct="1"/>
            <a:r>
              <a:rPr lang="cs-CZ" sz="2800" smtClean="0"/>
              <a:t>během aktu recepce dochází ke </a:t>
            </a:r>
            <a:r>
              <a:rPr lang="cs-CZ" sz="2800" smtClean="0">
                <a:solidFill>
                  <a:schemeClr val="hlink"/>
                </a:solidFill>
              </a:rPr>
              <a:t>konkretizaci</a:t>
            </a:r>
            <a:r>
              <a:rPr lang="cs-CZ" sz="2800" smtClean="0"/>
              <a:t> díla (Ingarden) recipientem</a:t>
            </a:r>
          </a:p>
          <a:p>
            <a:pPr eaLnBrk="1" hangingPunct="1"/>
            <a:r>
              <a:rPr lang="cs-CZ" sz="2800" smtClean="0"/>
              <a:t>struktura díla je „nedourčená“, obsahuje „bílá místa“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Problém identity díla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800" dirty="0" smtClean="0"/>
              <a:t>proměnlivost estetických objektů spjatých s tímtéž hmotným dílem (artefaktem)</a:t>
            </a:r>
          </a:p>
          <a:p>
            <a:pPr eaLnBrk="1" hangingPunct="1"/>
            <a:endParaRPr lang="cs-CZ" sz="2800" dirty="0" smtClean="0"/>
          </a:p>
          <a:p>
            <a:pPr eaLnBrk="1" hangingPunct="1"/>
            <a:r>
              <a:rPr lang="cs-CZ" sz="2800" dirty="0" smtClean="0"/>
              <a:t>intersubjektivita </a:t>
            </a:r>
            <a:r>
              <a:rPr lang="cs-CZ" sz="2800" dirty="0" smtClean="0"/>
              <a:t>garantována:</a:t>
            </a:r>
          </a:p>
          <a:p>
            <a:pPr lvl="1"/>
            <a:r>
              <a:rPr lang="cs-CZ" sz="2500" dirty="0" smtClean="0"/>
              <a:t>na </a:t>
            </a:r>
            <a:r>
              <a:rPr lang="cs-CZ" sz="2500" dirty="0" smtClean="0"/>
              <a:t>jedné straně artefaktem, </a:t>
            </a:r>
            <a:endParaRPr lang="cs-CZ" sz="2500" dirty="0" smtClean="0"/>
          </a:p>
          <a:p>
            <a:pPr lvl="1"/>
            <a:r>
              <a:rPr lang="cs-CZ" sz="2500" dirty="0" smtClean="0"/>
              <a:t>na </a:t>
            </a:r>
            <a:r>
              <a:rPr lang="cs-CZ" sz="2500" dirty="0" smtClean="0"/>
              <a:t>druhé straně sociálním charakterem struktury umění (mody recepce, stereotypy, kódy jsou sociálně normovány)</a:t>
            </a:r>
          </a:p>
          <a:p>
            <a:pPr eaLnBrk="1" hangingPunct="1"/>
            <a:endParaRPr lang="cs-CZ" sz="2800" dirty="0" smtClean="0"/>
          </a:p>
          <a:p>
            <a:pPr eaLnBrk="1" hangingPunct="1"/>
            <a:r>
              <a:rPr lang="cs-CZ" sz="2800" dirty="0" smtClean="0"/>
              <a:t>historičnost díla – dějiny recepce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mtClean="0"/>
              <a:t>Problematika otevřenosti uměleckého díla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dirty="0" err="1" smtClean="0"/>
              <a:t>Umberto</a:t>
            </a:r>
            <a:r>
              <a:rPr lang="cs-CZ" sz="2800" dirty="0" smtClean="0"/>
              <a:t> </a:t>
            </a:r>
            <a:r>
              <a:rPr lang="cs-CZ" sz="2800" dirty="0" err="1" smtClean="0"/>
              <a:t>Eco</a:t>
            </a:r>
            <a:r>
              <a:rPr lang="cs-CZ" sz="2800" dirty="0" smtClean="0"/>
              <a:t>: Opera </a:t>
            </a:r>
            <a:r>
              <a:rPr lang="cs-CZ" sz="2800" dirty="0" err="1" smtClean="0"/>
              <a:t>aperta</a:t>
            </a:r>
            <a:r>
              <a:rPr lang="cs-CZ" sz="2800" dirty="0" smtClean="0"/>
              <a:t> (1962)</a:t>
            </a:r>
          </a:p>
          <a:p>
            <a:pPr lvl="1">
              <a:lnSpc>
                <a:spcPct val="90000"/>
              </a:lnSpc>
            </a:pPr>
            <a:endParaRPr lang="cs-CZ" dirty="0" smtClean="0"/>
          </a:p>
          <a:p>
            <a:pPr lvl="1">
              <a:lnSpc>
                <a:spcPct val="90000"/>
              </a:lnSpc>
            </a:pPr>
            <a:r>
              <a:rPr lang="cs-CZ" sz="2800" dirty="0" smtClean="0"/>
              <a:t>otevřenost </a:t>
            </a:r>
            <a:r>
              <a:rPr lang="cs-CZ" sz="2800" dirty="0" smtClean="0"/>
              <a:t>jako neurčitost komunikace</a:t>
            </a:r>
          </a:p>
          <a:p>
            <a:pPr lvl="1">
              <a:lnSpc>
                <a:spcPct val="90000"/>
              </a:lnSpc>
            </a:pPr>
            <a:r>
              <a:rPr lang="cs-CZ" sz="2800" dirty="0" smtClean="0"/>
              <a:t>uzavřené dílo – středověké alegorie – symbolika fixována institucionálně, autorita pravidel čtení</a:t>
            </a:r>
          </a:p>
          <a:p>
            <a:pPr lvl="1">
              <a:lnSpc>
                <a:spcPct val="90000"/>
              </a:lnSpc>
            </a:pPr>
            <a:r>
              <a:rPr lang="cs-CZ" sz="2800" dirty="0" smtClean="0"/>
              <a:t>proměna – až symbolismus 2. </a:t>
            </a:r>
            <a:r>
              <a:rPr lang="cs-CZ" sz="2800" dirty="0" err="1" smtClean="0"/>
              <a:t>pol</a:t>
            </a:r>
            <a:r>
              <a:rPr lang="cs-CZ" sz="2800" dirty="0" smtClean="0"/>
              <a:t>. 19. století</a:t>
            </a:r>
          </a:p>
          <a:p>
            <a:pPr lvl="1">
              <a:lnSpc>
                <a:spcPct val="90000"/>
              </a:lnSpc>
            </a:pPr>
            <a:r>
              <a:rPr lang="cs-CZ" sz="2800" dirty="0" smtClean="0"/>
              <a:t>moderní umění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Otevřené dílo - příklad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800" dirty="0" err="1" smtClean="0"/>
              <a:t>Karlheinz</a:t>
            </a:r>
            <a:r>
              <a:rPr lang="cs-CZ" sz="2800" dirty="0" smtClean="0"/>
              <a:t> </a:t>
            </a:r>
            <a:r>
              <a:rPr lang="cs-CZ" sz="2800" dirty="0" err="1" smtClean="0"/>
              <a:t>Stockhausen</a:t>
            </a:r>
            <a:r>
              <a:rPr lang="cs-CZ" sz="2800" dirty="0" smtClean="0"/>
              <a:t> (1928-2007) – německý skladatel, klíčová osobnost tzv. seriální hudby</a:t>
            </a:r>
          </a:p>
          <a:p>
            <a:pPr eaLnBrk="1" hangingPunct="1"/>
            <a:endParaRPr lang="cs-CZ" sz="2800" dirty="0" smtClean="0"/>
          </a:p>
          <a:p>
            <a:pPr lvl="1"/>
            <a:r>
              <a:rPr lang="cs-CZ" sz="2500" dirty="0" err="1" smtClean="0"/>
              <a:t>aleatorika</a:t>
            </a:r>
            <a:r>
              <a:rPr lang="cs-CZ" sz="2500" dirty="0" smtClean="0"/>
              <a:t> </a:t>
            </a:r>
            <a:r>
              <a:rPr lang="cs-CZ" sz="2500" dirty="0" smtClean="0"/>
              <a:t>– typ hudební kompozice využívající prvku náhody, americký skladatel John </a:t>
            </a:r>
            <a:r>
              <a:rPr lang="cs-CZ" sz="2500" dirty="0" err="1" smtClean="0"/>
              <a:t>Cage</a:t>
            </a:r>
            <a:r>
              <a:rPr lang="cs-CZ" sz="2500" dirty="0" smtClean="0"/>
              <a:t> (1912-1992) užíval označení „</a:t>
            </a:r>
            <a:r>
              <a:rPr lang="cs-CZ" sz="2500" dirty="0" err="1" smtClean="0"/>
              <a:t>indeterminacy</a:t>
            </a:r>
            <a:r>
              <a:rPr lang="cs-CZ" sz="2500" dirty="0" smtClean="0"/>
              <a:t>“.</a:t>
            </a:r>
          </a:p>
          <a:p>
            <a:pPr eaLnBrk="1" hangingPunct="1"/>
            <a:endParaRPr lang="cs-CZ" sz="2800" i="1" dirty="0" smtClean="0"/>
          </a:p>
          <a:p>
            <a:pPr lvl="1"/>
            <a:r>
              <a:rPr lang="cs-CZ" sz="2500" i="1" dirty="0" err="1" smtClean="0"/>
              <a:t>Klavierstück</a:t>
            </a:r>
            <a:r>
              <a:rPr lang="cs-CZ" sz="2500" i="1" dirty="0" smtClean="0"/>
              <a:t> </a:t>
            </a:r>
            <a:r>
              <a:rPr lang="cs-CZ" sz="2500" i="1" dirty="0" smtClean="0"/>
              <a:t>XI</a:t>
            </a:r>
            <a:r>
              <a:rPr lang="cs-CZ" sz="2500" dirty="0" smtClean="0"/>
              <a:t> (Klavírní kus č. 11) z roku 1956 – segmenty hrány v náhodném pořadí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Přístupy k problému</a:t>
            </a:r>
          </a:p>
        </p:txBody>
      </p:sp>
      <p:grpSp>
        <p:nvGrpSpPr>
          <p:cNvPr id="2" name="Skupina 8"/>
          <p:cNvGrpSpPr>
            <a:grpSpLocks/>
          </p:cNvGrpSpPr>
          <p:nvPr/>
        </p:nvGrpSpPr>
        <p:grpSpPr bwMode="auto">
          <a:xfrm>
            <a:off x="539750" y="2708275"/>
            <a:ext cx="5832475" cy="2622550"/>
            <a:chOff x="1763688" y="2348880"/>
            <a:chExt cx="5832648" cy="2621905"/>
          </a:xfrm>
        </p:grpSpPr>
        <p:sp>
          <p:nvSpPr>
            <p:cNvPr id="17414" name="TextovéPole 3"/>
            <p:cNvSpPr txBox="1">
              <a:spLocks noChangeArrowheads="1"/>
            </p:cNvSpPr>
            <p:nvPr/>
          </p:nvSpPr>
          <p:spPr bwMode="auto">
            <a:xfrm>
              <a:off x="3995936" y="2348880"/>
              <a:ext cx="100811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2400" b="1"/>
                <a:t>DÍLO</a:t>
              </a:r>
            </a:p>
          </p:txBody>
        </p:sp>
        <p:sp>
          <p:nvSpPr>
            <p:cNvPr id="17415" name="TextovéPole 4"/>
            <p:cNvSpPr txBox="1">
              <a:spLocks noChangeArrowheads="1"/>
            </p:cNvSpPr>
            <p:nvPr/>
          </p:nvSpPr>
          <p:spPr bwMode="auto">
            <a:xfrm>
              <a:off x="5508104" y="4509120"/>
              <a:ext cx="208823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2400" b="1"/>
                <a:t>RECIPIENT</a:t>
              </a:r>
            </a:p>
          </p:txBody>
        </p:sp>
        <p:sp>
          <p:nvSpPr>
            <p:cNvPr id="17416" name="TextovéPole 5"/>
            <p:cNvSpPr txBox="1">
              <a:spLocks noChangeArrowheads="1"/>
            </p:cNvSpPr>
            <p:nvPr/>
          </p:nvSpPr>
          <p:spPr bwMode="auto">
            <a:xfrm>
              <a:off x="1763688" y="4509120"/>
              <a:ext cx="136815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2400" b="1"/>
                <a:t>AUTOR</a:t>
              </a:r>
            </a:p>
          </p:txBody>
        </p:sp>
        <p:cxnSp>
          <p:nvCxnSpPr>
            <p:cNvPr id="8" name="Přímá spojovací čára 7"/>
            <p:cNvCxnSpPr/>
            <p:nvPr/>
          </p:nvCxnSpPr>
          <p:spPr>
            <a:xfrm flipH="1">
              <a:off x="2843220" y="2925001"/>
              <a:ext cx="1152559" cy="13680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ovací čára 9"/>
            <p:cNvCxnSpPr/>
            <p:nvPr/>
          </p:nvCxnSpPr>
          <p:spPr>
            <a:xfrm>
              <a:off x="4859405" y="2925001"/>
              <a:ext cx="1152559" cy="14395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ovací čára 10"/>
            <p:cNvCxnSpPr/>
            <p:nvPr/>
          </p:nvCxnSpPr>
          <p:spPr>
            <a:xfrm flipH="1">
              <a:off x="3221056" y="4797791"/>
              <a:ext cx="221462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412" name="TextovéPole 11"/>
          <p:cNvSpPr txBox="1">
            <a:spLocks noChangeArrowheads="1"/>
          </p:cNvSpPr>
          <p:nvPr/>
        </p:nvSpPr>
        <p:spPr bwMode="auto">
          <a:xfrm>
            <a:off x="6372225" y="3284538"/>
            <a:ext cx="21605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 b="1"/>
              <a:t>Interpretace</a:t>
            </a:r>
          </a:p>
          <a:p>
            <a:pPr algn="ctr"/>
            <a:endParaRPr lang="cs-CZ" sz="2400" b="1"/>
          </a:p>
          <a:p>
            <a:pPr algn="ctr"/>
            <a:r>
              <a:rPr lang="cs-CZ" sz="2400" b="1"/>
              <a:t>Hodnocení</a:t>
            </a:r>
          </a:p>
        </p:txBody>
      </p:sp>
      <p:sp>
        <p:nvSpPr>
          <p:cNvPr id="13" name="Šipka doprava 12"/>
          <p:cNvSpPr/>
          <p:nvPr/>
        </p:nvSpPr>
        <p:spPr>
          <a:xfrm>
            <a:off x="4859338" y="3500438"/>
            <a:ext cx="1296987" cy="5048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-27384"/>
            <a:ext cx="7793037" cy="983704"/>
          </a:xfrm>
        </p:spPr>
        <p:txBody>
          <a:bodyPr/>
          <a:lstStyle/>
          <a:p>
            <a:pPr eaLnBrk="1" hangingPunct="1"/>
            <a:r>
              <a:rPr lang="cs-CZ" dirty="0" smtClean="0"/>
              <a:t>Pojem díla v umění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395536" y="1546448"/>
            <a:ext cx="4824536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Pojem umění je širší než množina uměleckých děl</a:t>
            </a:r>
          </a:p>
          <a:p>
            <a:pPr eaLnBrk="1" hangingPunct="1">
              <a:lnSpc>
                <a:spcPct val="90000"/>
              </a:lnSpc>
            </a:pPr>
            <a:endParaRPr lang="cs-CZ" sz="2400" dirty="0" smtClean="0"/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Existují </a:t>
            </a:r>
            <a:r>
              <a:rPr lang="cs-CZ" sz="2400" dirty="0" smtClean="0"/>
              <a:t>umělecké „objekty“, jež nemají charakter „díla“ (improvizovaný hudební koncert, performance, výtvarné „objekty“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ph sz="quarter" idx="2"/>
          </p:nvPr>
        </p:nvGraphicFramePr>
        <p:xfrm>
          <a:off x="5629201" y="2017713"/>
          <a:ext cx="1835150" cy="1981200"/>
        </p:xfrm>
        <a:graphic>
          <a:graphicData uri="http://schemas.openxmlformats.org/presentationml/2006/ole">
            <p:oleObj spid="_x0000_s1026" name="Graf" r:id="rId4" imgW="3809945" imgH="4114867" progId="MSGraph.Chart.8">
              <p:embed followColorScheme="full"/>
            </p:oleObj>
          </a:graphicData>
        </a:graphic>
      </p:graphicFrame>
      <p:sp>
        <p:nvSpPr>
          <p:cNvPr id="7" name="Elipsa 6"/>
          <p:cNvSpPr/>
          <p:nvPr/>
        </p:nvSpPr>
        <p:spPr>
          <a:xfrm>
            <a:off x="5364088" y="2636838"/>
            <a:ext cx="2592388" cy="252095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6013376" y="3213100"/>
            <a:ext cx="1295400" cy="129540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10" name="Přímá spojovací šipka 9"/>
          <p:cNvCxnSpPr/>
          <p:nvPr/>
        </p:nvCxnSpPr>
        <p:spPr>
          <a:xfrm flipH="1">
            <a:off x="6229276" y="2205038"/>
            <a:ext cx="1079500" cy="863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/>
          <p:nvPr/>
        </p:nvCxnSpPr>
        <p:spPr>
          <a:xfrm flipH="1" flipV="1">
            <a:off x="6661076" y="4076700"/>
            <a:ext cx="503237" cy="143986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3" name="TextovéPole 12"/>
          <p:cNvSpPr txBox="1">
            <a:spLocks noChangeArrowheads="1"/>
          </p:cNvSpPr>
          <p:nvPr/>
        </p:nvSpPr>
        <p:spPr bwMode="auto">
          <a:xfrm>
            <a:off x="7381801" y="1773238"/>
            <a:ext cx="10080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Umění</a:t>
            </a:r>
          </a:p>
        </p:txBody>
      </p:sp>
      <p:sp>
        <p:nvSpPr>
          <p:cNvPr id="1034" name="TextovéPole 13"/>
          <p:cNvSpPr txBox="1">
            <a:spLocks noChangeArrowheads="1"/>
          </p:cNvSpPr>
          <p:nvPr/>
        </p:nvSpPr>
        <p:spPr bwMode="auto">
          <a:xfrm>
            <a:off x="6445176" y="5651500"/>
            <a:ext cx="172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Umělecká díla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Pojem díla v hudbě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1537 vydal </a:t>
            </a:r>
            <a:r>
              <a:rPr lang="cs-CZ" dirty="0" err="1" smtClean="0"/>
              <a:t>Nicolaus</a:t>
            </a:r>
            <a:r>
              <a:rPr lang="cs-CZ" dirty="0" smtClean="0"/>
              <a:t> </a:t>
            </a:r>
            <a:r>
              <a:rPr lang="cs-CZ" dirty="0" err="1" smtClean="0"/>
              <a:t>Listenius</a:t>
            </a:r>
            <a:r>
              <a:rPr lang="cs-CZ" dirty="0" smtClean="0"/>
              <a:t> traktát </a:t>
            </a:r>
            <a:r>
              <a:rPr lang="cs-CZ" i="1" dirty="0" err="1" smtClean="0"/>
              <a:t>Musica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opus </a:t>
            </a:r>
            <a:r>
              <a:rPr lang="cs-CZ" dirty="0" err="1" smtClean="0"/>
              <a:t>perfectum</a:t>
            </a:r>
            <a:r>
              <a:rPr lang="cs-CZ" dirty="0" smtClean="0"/>
              <a:t> </a:t>
            </a:r>
            <a:r>
              <a:rPr lang="cs-CZ" dirty="0" err="1" smtClean="0"/>
              <a:t>et</a:t>
            </a:r>
            <a:r>
              <a:rPr lang="cs-CZ" dirty="0" smtClean="0"/>
              <a:t> </a:t>
            </a:r>
            <a:r>
              <a:rPr lang="cs-CZ" dirty="0" err="1" smtClean="0"/>
              <a:t>absolutum</a:t>
            </a:r>
            <a:r>
              <a:rPr lang="cs-CZ" dirty="0" smtClean="0"/>
              <a:t> (dokonalé, uzavřené dílo)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písemná </a:t>
            </a:r>
            <a:r>
              <a:rPr lang="cs-CZ" dirty="0" smtClean="0"/>
              <a:t>fixace skladatelem (notové písmo)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přetrvává </a:t>
            </a:r>
            <a:r>
              <a:rPr lang="cs-CZ" dirty="0" smtClean="0"/>
              <a:t>po smrti skladatele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4000" smtClean="0"/>
              <a:t>Charakteristiky uměleckého díla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cs-CZ" sz="2200" smtClean="0"/>
              <a:t>Individuální, ve své struktuře neopakovatelný objekt.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smtClean="0"/>
              <a:t>Výsledkem činnosti, individuální práce tvůrce – tvorba.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smtClean="0"/>
              <a:t>Dílo osobní výpovědí tvůrce.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smtClean="0"/>
              <a:t>Umělecký tvar se vztahuje k druhovým normám (drama, román, symfonie)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smtClean="0"/>
              <a:t>Dílo uzavřeným celkem (začátek a konec v časových uměních, rám obrazu).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smtClean="0"/>
              <a:t>Integrovaný celek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smtClean="0"/>
              <a:t>Informace určená pro recepci.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smtClean="0"/>
              <a:t>Nutnost písemné či hmotné fixace, jež je východiskem recepce či interpretace a recepce.</a:t>
            </a:r>
          </a:p>
          <a:p>
            <a:pPr eaLnBrk="1" hangingPunct="1">
              <a:lnSpc>
                <a:spcPct val="90000"/>
              </a:lnSpc>
            </a:pPr>
            <a:endParaRPr lang="cs-CZ" sz="24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Přístupy k problému</a:t>
            </a:r>
          </a:p>
        </p:txBody>
      </p:sp>
      <p:sp>
        <p:nvSpPr>
          <p:cNvPr id="8195" name="TextovéPole 3"/>
          <p:cNvSpPr txBox="1">
            <a:spLocks noChangeArrowheads="1"/>
          </p:cNvSpPr>
          <p:nvPr/>
        </p:nvSpPr>
        <p:spPr bwMode="auto">
          <a:xfrm>
            <a:off x="3995738" y="2349500"/>
            <a:ext cx="10080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/>
              <a:t>DÍLO</a:t>
            </a:r>
          </a:p>
        </p:txBody>
      </p:sp>
      <p:sp>
        <p:nvSpPr>
          <p:cNvPr id="8196" name="TextovéPole 4"/>
          <p:cNvSpPr txBox="1">
            <a:spLocks noChangeArrowheads="1"/>
          </p:cNvSpPr>
          <p:nvPr/>
        </p:nvSpPr>
        <p:spPr bwMode="auto">
          <a:xfrm>
            <a:off x="5508625" y="4508500"/>
            <a:ext cx="20875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/>
              <a:t>RECIPIENT</a:t>
            </a:r>
          </a:p>
        </p:txBody>
      </p:sp>
      <p:sp>
        <p:nvSpPr>
          <p:cNvPr id="8197" name="TextovéPole 5"/>
          <p:cNvSpPr txBox="1">
            <a:spLocks noChangeArrowheads="1"/>
          </p:cNvSpPr>
          <p:nvPr/>
        </p:nvSpPr>
        <p:spPr bwMode="auto">
          <a:xfrm>
            <a:off x="1763713" y="4508500"/>
            <a:ext cx="13684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/>
              <a:t>AUTOR</a:t>
            </a:r>
          </a:p>
        </p:txBody>
      </p:sp>
      <p:cxnSp>
        <p:nvCxnSpPr>
          <p:cNvPr id="8" name="Přímá spojovací čára 7"/>
          <p:cNvCxnSpPr/>
          <p:nvPr/>
        </p:nvCxnSpPr>
        <p:spPr>
          <a:xfrm flipH="1">
            <a:off x="2843213" y="2924175"/>
            <a:ext cx="1152525" cy="136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>
            <a:off x="4859338" y="2924175"/>
            <a:ext cx="1152525" cy="14414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flipH="1">
            <a:off x="3221038" y="4797425"/>
            <a:ext cx="22145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smtClean="0"/>
              <a:t>Historická proměnlivost hranic díla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přítomnost autora v díle</a:t>
            </a:r>
          </a:p>
          <a:p>
            <a:pPr eaLnBrk="1" hangingPunct="1">
              <a:lnSpc>
                <a:spcPct val="90000"/>
              </a:lnSpc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exkurz </a:t>
            </a:r>
            <a:r>
              <a:rPr lang="cs-CZ" sz="2800" dirty="0" smtClean="0"/>
              <a:t>k vnímání hudby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/>
              <a:t>afektová teorie – neosobní afekty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/>
              <a:t>citový sloh – </a:t>
            </a:r>
            <a:r>
              <a:rPr lang="cs-CZ" sz="2400" dirty="0" err="1" smtClean="0"/>
              <a:t>Empfindsamkeit</a:t>
            </a:r>
            <a:r>
              <a:rPr lang="cs-CZ" sz="2400" dirty="0" smtClean="0"/>
              <a:t> – 2. polovina 18. století – komunikace od srdce k srdci – identifikace s emocemi autora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/>
              <a:t>romantismus – hudba a absolutno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/>
              <a:t>hudební formalismus – hudba jako znějící pohybové formy (Eduard </a:t>
            </a:r>
            <a:r>
              <a:rPr lang="cs-CZ" sz="2400" dirty="0" err="1" smtClean="0"/>
              <a:t>Hanslick</a:t>
            </a:r>
            <a:r>
              <a:rPr lang="cs-CZ" sz="2400" dirty="0" smtClean="0"/>
              <a:t>: O hudební krásnu, 1854).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Hranice uměleckého díla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Roman </a:t>
            </a:r>
            <a:r>
              <a:rPr lang="cs-CZ" dirty="0" err="1" smtClean="0"/>
              <a:t>Ingarden</a:t>
            </a:r>
            <a:r>
              <a:rPr lang="cs-CZ" dirty="0" smtClean="0"/>
              <a:t>: </a:t>
            </a:r>
            <a:r>
              <a:rPr lang="cs-CZ" i="1" dirty="0" smtClean="0"/>
              <a:t>Umělecké dílo literární</a:t>
            </a:r>
            <a:r>
              <a:rPr lang="cs-CZ" dirty="0" smtClean="0"/>
              <a:t>  (1931)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Z </a:t>
            </a:r>
            <a:r>
              <a:rPr lang="cs-CZ" dirty="0" smtClean="0"/>
              <a:t>díla vylučuje:</a:t>
            </a:r>
          </a:p>
          <a:p>
            <a:pPr lvl="1" eaLnBrk="1" hangingPunct="1"/>
            <a:r>
              <a:rPr lang="cs-CZ" dirty="0" smtClean="0"/>
              <a:t>autora, jeho prožitky a psychické stavy</a:t>
            </a:r>
          </a:p>
          <a:p>
            <a:pPr lvl="1" eaLnBrk="1" hangingPunct="1"/>
            <a:r>
              <a:rPr lang="cs-CZ" dirty="0" smtClean="0"/>
              <a:t>prožitky, psychické stavy čtenáře</a:t>
            </a:r>
          </a:p>
          <a:p>
            <a:pPr lvl="1" eaLnBrk="1" hangingPunct="1"/>
            <a:r>
              <a:rPr lang="cs-CZ" dirty="0" smtClean="0"/>
              <a:t>sféra předmětů a skutečností, které tvořily předobraz předmětů a skutečností v díle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Metodologické důsledky pro uměnovědy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dílocentrická interpretace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smtClean="0"/>
              <a:t>	(werkimmanente Interpretation)</a:t>
            </a:r>
            <a:endParaRPr lang="cs-CZ" smtClean="0"/>
          </a:p>
          <a:p>
            <a:pPr eaLnBrk="1" hangingPunct="1"/>
            <a:r>
              <a:rPr lang="cs-CZ" smtClean="0"/>
              <a:t>zdůrazňuje autonomii a opomíjí kontexty díla </a:t>
            </a:r>
          </a:p>
          <a:p>
            <a:pPr eaLnBrk="1" hangingPunct="1"/>
            <a:r>
              <a:rPr lang="cs-CZ" smtClean="0"/>
              <a:t>ruský formalismus, New Criticism, německá literární věda po 2. světové válce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Vrstvy uměleckého díla literárního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R. </a:t>
            </a:r>
            <a:r>
              <a:rPr lang="cs-CZ" dirty="0" err="1" smtClean="0"/>
              <a:t>Ingarden</a:t>
            </a:r>
            <a:r>
              <a:rPr lang="cs-CZ" dirty="0" smtClean="0"/>
              <a:t> </a:t>
            </a:r>
            <a:r>
              <a:rPr lang="cs-CZ" dirty="0" smtClean="0"/>
              <a:t>pro literární dílo rozlišuje:</a:t>
            </a:r>
          </a:p>
          <a:p>
            <a:pPr lvl="1" eaLnBrk="1" hangingPunct="1"/>
            <a:r>
              <a:rPr lang="cs-CZ" dirty="0" smtClean="0"/>
              <a:t>vrstvu zvukové podoby slov</a:t>
            </a:r>
          </a:p>
          <a:p>
            <a:pPr lvl="1" eaLnBrk="1" hangingPunct="1"/>
            <a:r>
              <a:rPr lang="cs-CZ" dirty="0" smtClean="0"/>
              <a:t>vrstvu významových celků</a:t>
            </a:r>
          </a:p>
          <a:p>
            <a:pPr lvl="1" eaLnBrk="1" hangingPunct="1"/>
            <a:r>
              <a:rPr lang="cs-CZ" dirty="0" smtClean="0"/>
              <a:t>vrstvu schematických aspektů</a:t>
            </a:r>
          </a:p>
          <a:p>
            <a:pPr lvl="1" eaLnBrk="1" hangingPunct="1"/>
            <a:r>
              <a:rPr lang="cs-CZ" dirty="0" smtClean="0"/>
              <a:t>vrstvu znázorněných předmětností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Zdůrazňuje </a:t>
            </a:r>
            <a:r>
              <a:rPr lang="cs-CZ" dirty="0" smtClean="0"/>
              <a:t>jejich polyfonní vztahy</a:t>
            </a:r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UNI_DB_výuka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MUNI_DB_výuka</Template>
  <TotalTime>12</TotalTime>
  <Words>545</Words>
  <Application>Microsoft Office PowerPoint</Application>
  <PresentationFormat>Předvádění na obrazovce (4:3)</PresentationFormat>
  <Paragraphs>113</Paragraphs>
  <Slides>15</Slides>
  <Notes>15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7" baseType="lpstr">
      <vt:lpstr>MUNI_DB_výuka</vt:lpstr>
      <vt:lpstr>Graf aplikace Microsoft Graph</vt:lpstr>
      <vt:lpstr>Úvod do uměnovědných studií</vt:lpstr>
      <vt:lpstr>Pojem díla v umění</vt:lpstr>
      <vt:lpstr>Pojem díla v hudbě</vt:lpstr>
      <vt:lpstr>Charakteristiky uměleckého díla</vt:lpstr>
      <vt:lpstr>Přístupy k problému</vt:lpstr>
      <vt:lpstr>Historická proměnlivost hranic díla</vt:lpstr>
      <vt:lpstr>Hranice uměleckého díla</vt:lpstr>
      <vt:lpstr>Metodologické důsledky pro uměnovědy</vt:lpstr>
      <vt:lpstr>Vrstvy uměleckého díla literárního</vt:lpstr>
      <vt:lpstr>Vrstvy uměleckého díla</vt:lpstr>
      <vt:lpstr>Artefakt a estetický objekt</vt:lpstr>
      <vt:lpstr>Problém identity díla</vt:lpstr>
      <vt:lpstr>Problematika otevřenosti uměleckého díla</vt:lpstr>
      <vt:lpstr>Otevřené dílo - příklad</vt:lpstr>
      <vt:lpstr>Přístupy k problému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David Balarin</dc:creator>
  <cp:lastModifiedBy>David Balarin</cp:lastModifiedBy>
  <cp:revision>3</cp:revision>
  <dcterms:created xsi:type="dcterms:W3CDTF">2012-11-05T09:48:43Z</dcterms:created>
  <dcterms:modified xsi:type="dcterms:W3CDTF">2012-11-05T10:01:09Z</dcterms:modified>
</cp:coreProperties>
</file>