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3"/>
  </p:notesMasterIdLst>
  <p:sldIdLst>
    <p:sldId id="258" r:id="rId2"/>
    <p:sldId id="259" r:id="rId3"/>
    <p:sldId id="260" r:id="rId4"/>
    <p:sldId id="261" r:id="rId5"/>
    <p:sldId id="262" r:id="rId6"/>
    <p:sldId id="263" r:id="rId7"/>
    <p:sldId id="279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682770-F961-47DA-92CF-2BC7D7990ACA}" type="datetimeFigureOut">
              <a:rPr lang="cs-CZ" smtClean="0"/>
              <a:pPr/>
              <a:t>10.11.2012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BE693-13BC-4571-B029-380B32CA54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5C7A6F-391C-45FA-9B5A-7C2A71665615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12DE5B-FD06-457A-BB09-1B115AF9BA2F}" type="slidenum">
              <a:rPr lang="cs-CZ" smtClean="0"/>
              <a:pPr/>
              <a:t>10</a:t>
            </a:fld>
            <a:endParaRPr lang="cs-CZ" smtClean="0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671238-347B-476C-AE68-D9DF140D35DF}" type="slidenum">
              <a:rPr lang="cs-CZ" smtClean="0"/>
              <a:pPr/>
              <a:t>11</a:t>
            </a:fld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8E997D-0E2C-4E93-8231-8EB10CB29E80}" type="slidenum">
              <a:rPr lang="cs-CZ" smtClean="0"/>
              <a:pPr/>
              <a:t>12</a:t>
            </a:fld>
            <a:endParaRPr lang="cs-CZ" smtClean="0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6B5074-3051-403A-A14B-A5A56EB71D3F}" type="slidenum">
              <a:rPr lang="cs-CZ" smtClean="0"/>
              <a:pPr/>
              <a:t>13</a:t>
            </a:fld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8D4868-1918-48A3-9141-4BEB65249954}" type="slidenum">
              <a:rPr lang="cs-CZ" smtClean="0"/>
              <a:pPr/>
              <a:t>14</a:t>
            </a:fld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A820DB-9AC1-4F53-B17D-06938B4412F9}" type="slidenum">
              <a:rPr lang="cs-CZ" smtClean="0"/>
              <a:pPr/>
              <a:t>15</a:t>
            </a:fld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9B0C07-8552-4D83-8B22-3A67C027C7AF}" type="slidenum">
              <a:rPr lang="cs-CZ" smtClean="0"/>
              <a:pPr/>
              <a:t>16</a:t>
            </a:fld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787B79-4755-4C12-B01B-6D78F8E429C8}" type="slidenum">
              <a:rPr lang="cs-CZ" smtClean="0"/>
              <a:pPr/>
              <a:t>17</a:t>
            </a:fld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4301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B66FFB-DF5C-45EB-ABAF-61965221E7E3}" type="slidenum">
              <a:rPr lang="cs-CZ" smtClean="0"/>
              <a:pPr/>
              <a:t>18</a:t>
            </a:fld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4403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570072-67EF-49A2-8DE6-825297449833}" type="slidenum">
              <a:rPr lang="cs-CZ" smtClean="0"/>
              <a:pPr/>
              <a:t>19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A7D527-7AE2-44B6-B74D-ADCDC94F3B06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450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F8DC1E-1C39-47E4-A31A-29CDA7B2ED26}" type="slidenum">
              <a:rPr lang="cs-CZ" smtClean="0"/>
              <a:pPr/>
              <a:t>20</a:t>
            </a:fld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A0FB1D-91D3-4EBC-9421-4D10E4C9040B}" type="slidenum">
              <a:rPr lang="cs-CZ" smtClean="0"/>
              <a:pPr/>
              <a:t>21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C4E3BB-DB19-45FA-A7D5-9378D755B0E4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DB9C5D-0911-4029-9190-DED6747DB6D4}" type="slidenum">
              <a:rPr lang="cs-CZ" smtClean="0"/>
              <a:pPr/>
              <a:t>4</a:t>
            </a:fld>
            <a:endParaRPr lang="cs-CZ" smtClean="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735C3E-237B-435E-A84E-56980016A62A}" type="slidenum">
              <a:rPr lang="cs-CZ" smtClean="0"/>
              <a:pPr/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DCA5BD-8AC8-47CC-90A7-4F46A3EFBB3B}" type="slidenum">
              <a:rPr lang="cs-CZ" smtClean="0"/>
              <a:pPr/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DCA5BD-8AC8-47CC-90A7-4F46A3EFBB3B}" type="slidenum">
              <a:rPr lang="cs-CZ" smtClean="0"/>
              <a:pPr/>
              <a:t>7</a:t>
            </a:fld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8E9F2F-2AF5-4A3C-A3ED-E342413FC8DD}" type="slidenum">
              <a:rPr lang="cs-CZ" smtClean="0"/>
              <a:pPr/>
              <a:t>8</a:t>
            </a:fld>
            <a:endParaRPr lang="cs-CZ" smtClean="0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FCCBBC-14C4-4296-855E-35692075B07E}" type="slidenum">
              <a:rPr lang="cs-CZ" smtClean="0"/>
              <a:pPr/>
              <a:t>9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7E593FB-2C49-42CD-AF8F-DA4E0BECD003}" type="datetime1">
              <a:rPr lang="cs-CZ" smtClean="0"/>
              <a:pPr/>
              <a:t>10.11.2012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8F1B-69C8-499E-A3CC-12331F97ACB4}" type="datetime1">
              <a:rPr lang="cs-CZ" smtClean="0"/>
              <a:pPr/>
              <a:t>10.11.2012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44AE-9927-49C6-9ABB-29A3B2FECD3F}" type="datetime1">
              <a:rPr lang="cs-CZ" smtClean="0"/>
              <a:pPr/>
              <a:t>10.11.2012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CB697-6DEF-4492-B20D-8C950DF7CC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2B282-70F2-4F3E-AD79-7C55D0427475}" type="datetime1">
              <a:rPr lang="cs-CZ" smtClean="0"/>
              <a:pPr/>
              <a:t>10.11.2012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8141988-D419-47EA-AE59-E1BCA5E40617}" type="datetime1">
              <a:rPr lang="cs-CZ" smtClean="0"/>
              <a:pPr/>
              <a:t>10.11.2012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E841-1E2E-4B14-8192-35C5EDF0D3F6}" type="datetime1">
              <a:rPr lang="cs-CZ" smtClean="0"/>
              <a:pPr/>
              <a:t>10.11.2012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F3-D8EE-4FC0-91A5-2835035CDDD3}" type="datetime1">
              <a:rPr lang="cs-CZ" smtClean="0"/>
              <a:pPr/>
              <a:t>10.11.2012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6404-23ED-4E99-ACB8-F098F9923677}" type="datetime1">
              <a:rPr lang="cs-CZ" smtClean="0"/>
              <a:pPr/>
              <a:t>10.11.2012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9D70-ABAC-4658-A4B3-028801B2D731}" type="datetime1">
              <a:rPr lang="cs-CZ" smtClean="0"/>
              <a:pPr/>
              <a:t>10.11.2012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DE99-89BB-460D-A2AB-ED3C360EC15A}" type="datetime1">
              <a:rPr lang="cs-CZ" smtClean="0"/>
              <a:pPr/>
              <a:t>10.11.2012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7E5D-6431-48E5-825A-5909CA66D555}" type="datetime1">
              <a:rPr lang="cs-CZ" smtClean="0"/>
              <a:pPr/>
              <a:t>10.11.2012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83A91F6-0FD7-4065-9AED-80A2E0B8E17B}" type="datetime1">
              <a:rPr lang="cs-CZ" smtClean="0"/>
              <a:pPr/>
              <a:t>10.11.2012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 do uměnovědných studií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Co je umělecká kritika?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smtClean="0"/>
              <a:t>Umělecká kritika v sociálním poli</a:t>
            </a:r>
          </a:p>
        </p:txBody>
      </p:sp>
      <p:grpSp>
        <p:nvGrpSpPr>
          <p:cNvPr id="2" name="Diagram 5"/>
          <p:cNvGrpSpPr>
            <a:grpSpLocks noChangeAspect="1"/>
          </p:cNvGrpSpPr>
          <p:nvPr/>
        </p:nvGrpSpPr>
        <p:grpSpPr bwMode="auto">
          <a:xfrm>
            <a:off x="107504" y="1573361"/>
            <a:ext cx="8999537" cy="4879975"/>
            <a:chOff x="744" y="1246"/>
            <a:chExt cx="4853" cy="2585"/>
          </a:xfrm>
        </p:grpSpPr>
        <p:sp>
          <p:nvSpPr>
            <p:cNvPr id="11272" name="_s2052"/>
            <p:cNvSpPr>
              <a:spLocks noChangeShapeType="1"/>
            </p:cNvSpPr>
            <p:nvPr/>
          </p:nvSpPr>
          <p:spPr bwMode="auto">
            <a:xfrm flipH="1">
              <a:off x="2638" y="2690"/>
              <a:ext cx="266" cy="15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cs-CZ"/>
            </a:p>
          </p:txBody>
        </p:sp>
        <p:sp>
          <p:nvSpPr>
            <p:cNvPr id="11273" name="_s2053"/>
            <p:cNvSpPr>
              <a:spLocks noChangeArrowheads="1"/>
            </p:cNvSpPr>
            <p:nvPr/>
          </p:nvSpPr>
          <p:spPr bwMode="auto">
            <a:xfrm>
              <a:off x="2066" y="2691"/>
              <a:ext cx="614" cy="614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cs-CZ" sz="1600" b="1"/>
                <a:t>kritik</a:t>
              </a:r>
            </a:p>
          </p:txBody>
        </p:sp>
        <p:sp>
          <p:nvSpPr>
            <p:cNvPr id="11274" name="_s2054"/>
            <p:cNvSpPr>
              <a:spLocks noChangeShapeType="1"/>
            </p:cNvSpPr>
            <p:nvPr/>
          </p:nvSpPr>
          <p:spPr bwMode="auto">
            <a:xfrm>
              <a:off x="3435" y="2691"/>
              <a:ext cx="266" cy="15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cs-CZ"/>
            </a:p>
          </p:txBody>
        </p:sp>
        <p:sp>
          <p:nvSpPr>
            <p:cNvPr id="11275" name="_s2055"/>
            <p:cNvSpPr>
              <a:spLocks noChangeArrowheads="1"/>
            </p:cNvSpPr>
            <p:nvPr/>
          </p:nvSpPr>
          <p:spPr bwMode="auto">
            <a:xfrm>
              <a:off x="3660" y="2691"/>
              <a:ext cx="614" cy="614"/>
            </a:xfrm>
            <a:prstGeom prst="ellips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cs-CZ" sz="1600" b="1"/>
                <a:t>veřejnost</a:t>
              </a:r>
            </a:p>
          </p:txBody>
        </p:sp>
        <p:sp>
          <p:nvSpPr>
            <p:cNvPr id="11276" name="_s2056"/>
            <p:cNvSpPr>
              <a:spLocks noChangeShapeType="1"/>
            </p:cNvSpPr>
            <p:nvPr/>
          </p:nvSpPr>
          <p:spPr bwMode="auto">
            <a:xfrm flipV="1">
              <a:off x="3170" y="1924"/>
              <a:ext cx="0" cy="30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cs-CZ"/>
            </a:p>
          </p:txBody>
        </p:sp>
        <p:sp>
          <p:nvSpPr>
            <p:cNvPr id="11277" name="_s2057"/>
            <p:cNvSpPr>
              <a:spLocks noChangeArrowheads="1"/>
            </p:cNvSpPr>
            <p:nvPr/>
          </p:nvSpPr>
          <p:spPr bwMode="auto">
            <a:xfrm>
              <a:off x="2863" y="1310"/>
              <a:ext cx="614" cy="614"/>
            </a:xfrm>
            <a:prstGeom prst="ellips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cs-CZ" sz="1600" b="1"/>
                <a:t>autor</a:t>
              </a:r>
            </a:p>
          </p:txBody>
        </p:sp>
        <p:sp>
          <p:nvSpPr>
            <p:cNvPr id="11278" name="_s2058"/>
            <p:cNvSpPr>
              <a:spLocks noChangeArrowheads="1"/>
            </p:cNvSpPr>
            <p:nvPr/>
          </p:nvSpPr>
          <p:spPr bwMode="auto">
            <a:xfrm>
              <a:off x="2863" y="2231"/>
              <a:ext cx="614" cy="614"/>
            </a:xfrm>
            <a:prstGeom prst="ellips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cs-CZ" sz="1600" b="1"/>
                <a:t>dílo</a:t>
              </a:r>
            </a:p>
          </p:txBody>
        </p:sp>
      </p:grpSp>
      <p:sp>
        <p:nvSpPr>
          <p:cNvPr id="11268" name="Line 13"/>
          <p:cNvSpPr>
            <a:spLocks noChangeShapeType="1"/>
          </p:cNvSpPr>
          <p:nvPr/>
        </p:nvSpPr>
        <p:spPr bwMode="auto">
          <a:xfrm>
            <a:off x="3852392" y="5014417"/>
            <a:ext cx="15113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69" name="Line 14"/>
          <p:cNvSpPr>
            <a:spLocks noChangeShapeType="1"/>
          </p:cNvSpPr>
          <p:nvPr/>
        </p:nvSpPr>
        <p:spPr bwMode="auto">
          <a:xfrm flipV="1">
            <a:off x="3203774" y="2780928"/>
            <a:ext cx="792162" cy="12954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70" name="Text Box 15"/>
          <p:cNvSpPr txBox="1">
            <a:spLocks noChangeArrowheads="1"/>
          </p:cNvSpPr>
          <p:nvPr/>
        </p:nvSpPr>
        <p:spPr bwMode="auto">
          <a:xfrm>
            <a:off x="3060229" y="5590679"/>
            <a:ext cx="26638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dirty="0"/>
              <a:t>kritik „</a:t>
            </a:r>
            <a:r>
              <a:rPr lang="cs-CZ" b="1" dirty="0">
                <a:solidFill>
                  <a:srgbClr val="FF0000"/>
                </a:solidFill>
              </a:rPr>
              <a:t>vychovatelem</a:t>
            </a:r>
            <a:r>
              <a:rPr lang="cs-CZ" dirty="0"/>
              <a:t>“ publika</a:t>
            </a:r>
          </a:p>
        </p:txBody>
      </p:sp>
      <p:sp>
        <p:nvSpPr>
          <p:cNvPr id="11271" name="Text Box 16"/>
          <p:cNvSpPr txBox="1">
            <a:spLocks noChangeArrowheads="1"/>
          </p:cNvSpPr>
          <p:nvPr/>
        </p:nvSpPr>
        <p:spPr bwMode="auto">
          <a:xfrm>
            <a:off x="1907704" y="2564904"/>
            <a:ext cx="1800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dirty="0"/>
              <a:t>kritik „</a:t>
            </a:r>
            <a:r>
              <a:rPr lang="cs-CZ" b="1" dirty="0">
                <a:solidFill>
                  <a:srgbClr val="FF0000"/>
                </a:solidFill>
              </a:rPr>
              <a:t>mluvčím</a:t>
            </a:r>
            <a:r>
              <a:rPr lang="cs-CZ" dirty="0"/>
              <a:t>“ publika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600" smtClean="0"/>
              <a:t>Kritika jako aktivita v rámci uměleckého světa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z="2400" dirty="0" smtClean="0"/>
          </a:p>
          <a:p>
            <a:pPr eaLnBrk="1" hangingPunct="1"/>
            <a:r>
              <a:rPr lang="cs-CZ" sz="2400" dirty="0" smtClean="0"/>
              <a:t>Kritikové </a:t>
            </a:r>
            <a:r>
              <a:rPr lang="cs-CZ" sz="2400" dirty="0" smtClean="0"/>
              <a:t>aplikují estetické systémy na specifická umělecká díla a dospívají k soudům o jejich hodnotě a vysvětlením toho, co jim tuto hodnotu dává. </a:t>
            </a:r>
            <a:r>
              <a:rPr lang="cs-CZ" sz="2400" dirty="0" smtClean="0">
                <a:solidFill>
                  <a:srgbClr val="FF0000"/>
                </a:solidFill>
              </a:rPr>
              <a:t>Takové soudy vytvářejí reputaci děl a umělců</a:t>
            </a:r>
            <a:r>
              <a:rPr lang="cs-CZ" sz="2400" dirty="0" smtClean="0"/>
              <a:t>.</a:t>
            </a:r>
          </a:p>
          <a:p>
            <a:pPr eaLnBrk="1" hangingPunct="1"/>
            <a:endParaRPr lang="cs-CZ" sz="2400" dirty="0" smtClean="0"/>
          </a:p>
          <a:p>
            <a:pPr eaLnBrk="1" hangingPunct="1"/>
            <a:r>
              <a:rPr lang="cs-CZ" sz="2400" dirty="0" smtClean="0"/>
              <a:t>Distributoři a členové publika berou reputaci v úvahu, když se rozhodují, </a:t>
            </a:r>
            <a:r>
              <a:rPr lang="cs-CZ" sz="2400" dirty="0" smtClean="0">
                <a:solidFill>
                  <a:srgbClr val="FF0000"/>
                </a:solidFill>
              </a:rPr>
              <a:t>co podpoří emocionálně a finančně</a:t>
            </a:r>
            <a:r>
              <a:rPr lang="cs-CZ" sz="2400" dirty="0" smtClean="0"/>
              <a:t>, a to ovlivňuje zdroje, které mají umělci k dispozici pro pokračování své práce.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600" smtClean="0"/>
              <a:t>Funkce umělecké kritiky (Jan Vičar)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sdělovací</a:t>
            </a:r>
            <a:endParaRPr lang="cs-CZ" sz="2800" dirty="0" smtClean="0"/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komunikační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hodnotící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formativní (inspirační)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výchovná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propagační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regulační (ideologická)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…</a:t>
            </a:r>
          </a:p>
          <a:p>
            <a:pPr eaLnBrk="1" hangingPunct="1">
              <a:lnSpc>
                <a:spcPct val="80000"/>
              </a:lnSpc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smtClean="0"/>
              <a:t>Umělecká kritika a věda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Kritika:</a:t>
            </a:r>
          </a:p>
          <a:p>
            <a:pPr lvl="1"/>
            <a:r>
              <a:rPr lang="cs-CZ" sz="2400" dirty="0" smtClean="0"/>
              <a:t>Tvorba hodnotících soudů o umělecké hodnotě</a:t>
            </a:r>
          </a:p>
          <a:p>
            <a:pPr lvl="1"/>
            <a:r>
              <a:rPr lang="cs-CZ" sz="2400" dirty="0" smtClean="0"/>
              <a:t>Bezprostřední vazba na praxi</a:t>
            </a:r>
          </a:p>
          <a:p>
            <a:pPr lvl="1"/>
            <a:r>
              <a:rPr lang="cs-CZ" sz="2400" dirty="0" smtClean="0"/>
              <a:t>Subjektivita</a:t>
            </a:r>
          </a:p>
          <a:p>
            <a:pPr lvl="1"/>
            <a:r>
              <a:rPr lang="cs-CZ" sz="2400" dirty="0" smtClean="0"/>
              <a:t>Intuitivnost, </a:t>
            </a:r>
            <a:r>
              <a:rPr lang="cs-CZ" sz="2400" dirty="0" err="1" smtClean="0"/>
              <a:t>vcíťování</a:t>
            </a:r>
            <a:r>
              <a:rPr lang="cs-CZ" sz="2400" dirty="0" smtClean="0"/>
              <a:t> se</a:t>
            </a:r>
          </a:p>
          <a:p>
            <a:pPr lvl="1">
              <a:buFont typeface="Wingdings" pitchFamily="2" charset="2"/>
              <a:buNone/>
            </a:pPr>
            <a:endParaRPr lang="cs-CZ" sz="2400" dirty="0" smtClean="0"/>
          </a:p>
          <a:p>
            <a:r>
              <a:rPr lang="cs-CZ" sz="2800" dirty="0" smtClean="0"/>
              <a:t>Souvislost s vědami:</a:t>
            </a:r>
          </a:p>
          <a:p>
            <a:pPr lvl="1"/>
            <a:r>
              <a:rPr lang="cs-CZ" sz="2400" dirty="0" smtClean="0"/>
              <a:t>Estetika – estetická hodnota, estetické kategorie</a:t>
            </a:r>
          </a:p>
          <a:p>
            <a:pPr lvl="1"/>
            <a:r>
              <a:rPr lang="cs-CZ" sz="2400" dirty="0" smtClean="0"/>
              <a:t>Obecná teorie umění – umělecká </a:t>
            </a:r>
            <a:r>
              <a:rPr lang="cs-CZ" sz="2400" dirty="0" smtClean="0"/>
              <a:t>hodnota</a:t>
            </a:r>
          </a:p>
          <a:p>
            <a:pPr lvl="1"/>
            <a:endParaRPr lang="cs-CZ" sz="2400" dirty="0" smtClean="0"/>
          </a:p>
          <a:p>
            <a:r>
              <a:rPr lang="cs-CZ" sz="2800" dirty="0" smtClean="0"/>
              <a:t>Kooperace </a:t>
            </a:r>
            <a:r>
              <a:rPr lang="cs-CZ" sz="2800" dirty="0" smtClean="0"/>
              <a:t>kritiky a vědy</a:t>
            </a:r>
          </a:p>
          <a:p>
            <a:pPr lvl="1"/>
            <a:r>
              <a:rPr lang="cs-CZ" sz="2500" dirty="0" smtClean="0"/>
              <a:t>„kritika</a:t>
            </a:r>
            <a:r>
              <a:rPr lang="cs-CZ" sz="2500" dirty="0" smtClean="0"/>
              <a:t>“ kritiky</a:t>
            </a:r>
          </a:p>
          <a:p>
            <a:pPr lvl="1"/>
            <a:r>
              <a:rPr lang="cs-CZ" sz="2500" dirty="0" smtClean="0"/>
              <a:t>úloha poznávacích soudů v kritice</a:t>
            </a:r>
          </a:p>
          <a:p>
            <a:pPr lvl="1"/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smtClean="0"/>
              <a:t>Problémy umělecké kritiky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Vzory </a:t>
            </a:r>
            <a:r>
              <a:rPr lang="cs-CZ" dirty="0" smtClean="0"/>
              <a:t>(normy) vs. svoboda umělecké invence</a:t>
            </a:r>
          </a:p>
          <a:p>
            <a:endParaRPr lang="cs-CZ" dirty="0" smtClean="0"/>
          </a:p>
          <a:p>
            <a:r>
              <a:rPr lang="cs-CZ" dirty="0" smtClean="0"/>
              <a:t>Subjektivita</a:t>
            </a:r>
          </a:p>
          <a:p>
            <a:endParaRPr lang="cs-CZ" dirty="0" smtClean="0"/>
          </a:p>
          <a:p>
            <a:r>
              <a:rPr lang="cs-CZ" dirty="0" smtClean="0"/>
              <a:t>Vliv společenské </a:t>
            </a:r>
            <a:r>
              <a:rPr lang="cs-CZ" dirty="0" smtClean="0"/>
              <a:t>autority a ideologie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smtClean="0"/>
              <a:t>Možná 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Vědecká </a:t>
            </a:r>
            <a:r>
              <a:rPr lang="cs-CZ" sz="2800" dirty="0" smtClean="0"/>
              <a:t>kritika</a:t>
            </a:r>
          </a:p>
          <a:p>
            <a:pPr lvl="1"/>
            <a:r>
              <a:rPr lang="cs-CZ" sz="2400" dirty="0" smtClean="0"/>
              <a:t>Ne-hodnotící</a:t>
            </a:r>
          </a:p>
          <a:p>
            <a:pPr lvl="1"/>
            <a:r>
              <a:rPr lang="cs-CZ" sz="2400" dirty="0" smtClean="0"/>
              <a:t>Interpretace</a:t>
            </a:r>
          </a:p>
          <a:p>
            <a:pPr lvl="1"/>
            <a:r>
              <a:rPr lang="cs-CZ" sz="2400" dirty="0" smtClean="0"/>
              <a:t>Historická a filologická/muzikologická/… analýza</a:t>
            </a:r>
          </a:p>
          <a:p>
            <a:pPr lvl="1"/>
            <a:endParaRPr lang="cs-CZ" dirty="0" smtClean="0"/>
          </a:p>
          <a:p>
            <a:r>
              <a:rPr lang="cs-CZ" sz="2800" dirty="0" smtClean="0"/>
              <a:t>Racionální řešení</a:t>
            </a:r>
          </a:p>
          <a:p>
            <a:pPr lvl="1"/>
            <a:r>
              <a:rPr lang="cs-CZ" sz="2400" dirty="0" smtClean="0"/>
              <a:t>Posuzovat umělecké dílo podle umělcova vlastních záměrů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smtClean="0"/>
              <a:t>Nová umělecká díla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Nelze uplatnit měřítka z minulosti</a:t>
            </a:r>
          </a:p>
          <a:p>
            <a:r>
              <a:rPr lang="cs-CZ" smtClean="0"/>
              <a:t>Často nefungují ani obecné normy</a:t>
            </a:r>
          </a:p>
          <a:p>
            <a:endParaRPr lang="cs-CZ" smtClean="0"/>
          </a:p>
          <a:p>
            <a:r>
              <a:rPr lang="cs-CZ" smtClean="0"/>
              <a:t>Vysoká múzická senzibilita (vkus)</a:t>
            </a:r>
          </a:p>
          <a:p>
            <a:r>
              <a:rPr lang="cs-CZ" smtClean="0"/>
              <a:t>Pozorování a popis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smtClean="0"/>
              <a:t>Zrod umělecké kritiky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Umění předstupuje před publikum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Renesance </a:t>
            </a:r>
            <a:r>
              <a:rPr lang="cs-CZ" dirty="0" smtClean="0"/>
              <a:t>(umělecké – odborné disputace)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Diderot (Salón, 1759) – laická kritika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Růst vlivu kritiky – Schiller, </a:t>
            </a:r>
            <a:r>
              <a:rPr lang="cs-CZ" dirty="0" err="1" smtClean="0"/>
              <a:t>Goethe</a:t>
            </a:r>
            <a:r>
              <a:rPr lang="cs-CZ" dirty="0" smtClean="0"/>
              <a:t>, </a:t>
            </a:r>
            <a:r>
              <a:rPr lang="cs-CZ" dirty="0" err="1" smtClean="0"/>
              <a:t>Baudelaire</a:t>
            </a:r>
            <a:r>
              <a:rPr lang="cs-CZ" dirty="0" smtClean="0"/>
              <a:t>…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smtClean="0"/>
              <a:t>Z historie umělecké kritiky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9552"/>
            <a:ext cx="8229600" cy="4937760"/>
          </a:xfrm>
        </p:spPr>
        <p:txBody>
          <a:bodyPr/>
          <a:lstStyle/>
          <a:p>
            <a:r>
              <a:rPr lang="cs-CZ" sz="2000" dirty="0" err="1" smtClean="0"/>
              <a:t>Aristofanés</a:t>
            </a:r>
            <a:endParaRPr lang="cs-CZ" sz="2000" dirty="0" smtClean="0"/>
          </a:p>
          <a:p>
            <a:r>
              <a:rPr lang="cs-CZ" sz="2800" dirty="0" smtClean="0"/>
              <a:t>cca 1600 </a:t>
            </a:r>
            <a:r>
              <a:rPr lang="cs-CZ" sz="2800" dirty="0" err="1" smtClean="0"/>
              <a:t>Monteverdi</a:t>
            </a:r>
            <a:r>
              <a:rPr lang="cs-CZ" sz="2800" dirty="0" smtClean="0"/>
              <a:t> vs. </a:t>
            </a:r>
            <a:r>
              <a:rPr lang="cs-CZ" sz="2800" dirty="0" err="1" smtClean="0"/>
              <a:t>Artusi</a:t>
            </a:r>
            <a:endParaRPr lang="cs-CZ" sz="2800" dirty="0" smtClean="0"/>
          </a:p>
          <a:p>
            <a:r>
              <a:rPr lang="cs-CZ" sz="2000" dirty="0" smtClean="0"/>
              <a:t>1722 </a:t>
            </a:r>
            <a:r>
              <a:rPr lang="cs-CZ" sz="2000" dirty="0" err="1" smtClean="0"/>
              <a:t>Mattheson</a:t>
            </a:r>
            <a:r>
              <a:rPr lang="cs-CZ" sz="2000" dirty="0" smtClean="0"/>
              <a:t> – </a:t>
            </a:r>
            <a:r>
              <a:rPr lang="cs-CZ" sz="2000" dirty="0" err="1" smtClean="0"/>
              <a:t>Critica</a:t>
            </a:r>
            <a:r>
              <a:rPr lang="cs-CZ" sz="2000" dirty="0" smtClean="0"/>
              <a:t> </a:t>
            </a:r>
            <a:r>
              <a:rPr lang="cs-CZ" sz="2000" dirty="0" err="1" smtClean="0"/>
              <a:t>Musica</a:t>
            </a:r>
            <a:endParaRPr lang="cs-CZ" sz="2000" dirty="0" smtClean="0"/>
          </a:p>
          <a:p>
            <a:endParaRPr lang="cs-CZ" sz="2800" dirty="0" smtClean="0"/>
          </a:p>
          <a:p>
            <a:r>
              <a:rPr lang="cs-CZ" sz="2800" dirty="0" smtClean="0"/>
              <a:t>18. století</a:t>
            </a:r>
          </a:p>
          <a:p>
            <a:pPr lvl="1"/>
            <a:r>
              <a:rPr lang="cs-CZ" sz="2400" dirty="0" err="1" smtClean="0"/>
              <a:t>Wincklemann</a:t>
            </a:r>
            <a:endParaRPr lang="cs-CZ" sz="2400" dirty="0" smtClean="0"/>
          </a:p>
          <a:p>
            <a:pPr lvl="1"/>
            <a:r>
              <a:rPr lang="cs-CZ" sz="2400" dirty="0" err="1" smtClean="0"/>
              <a:t>Herder</a:t>
            </a:r>
            <a:endParaRPr lang="cs-CZ" sz="2400" dirty="0" smtClean="0"/>
          </a:p>
          <a:p>
            <a:pPr lvl="1"/>
            <a:r>
              <a:rPr lang="cs-CZ" sz="2400" dirty="0" err="1" smtClean="0"/>
              <a:t>Lessing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smtClean="0"/>
              <a:t>Z historie umělecké kritiky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539552" y="1402432"/>
            <a:ext cx="7772400" cy="41148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Romantismus – kritika chce být sama uměním</a:t>
            </a:r>
          </a:p>
          <a:p>
            <a:endParaRPr lang="cs-CZ" sz="2400" dirty="0" smtClean="0"/>
          </a:p>
          <a:p>
            <a:r>
              <a:rPr lang="cs-CZ" sz="2400" dirty="0" smtClean="0"/>
              <a:t>Moderní umění – </a:t>
            </a:r>
            <a:r>
              <a:rPr lang="cs-CZ" sz="2400" dirty="0" err="1" smtClean="0"/>
              <a:t>Eliot</a:t>
            </a:r>
            <a:r>
              <a:rPr lang="cs-CZ" sz="2400" dirty="0" smtClean="0"/>
              <a:t>, </a:t>
            </a:r>
            <a:r>
              <a:rPr lang="cs-CZ" sz="2400" dirty="0" err="1" smtClean="0"/>
              <a:t>Baudelaire</a:t>
            </a:r>
            <a:r>
              <a:rPr lang="cs-CZ" sz="2400" dirty="0" smtClean="0"/>
              <a:t>, </a:t>
            </a:r>
            <a:r>
              <a:rPr lang="cs-CZ" sz="2400" dirty="0" err="1" smtClean="0"/>
              <a:t>Kandinsky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Česká umělecká kritika: O. Fischer, A. Novák, F.X. </a:t>
            </a:r>
            <a:r>
              <a:rPr lang="cs-CZ" sz="2400" dirty="0" smtClean="0"/>
              <a:t>Šalda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smtClean="0"/>
              <a:t>Malé opakování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1484784"/>
            <a:ext cx="3810000" cy="4114800"/>
          </a:xfrm>
        </p:spPr>
        <p:txBody>
          <a:bodyPr/>
          <a:lstStyle/>
          <a:p>
            <a:r>
              <a:rPr lang="cs-CZ" sz="2400" dirty="0" err="1" smtClean="0"/>
              <a:t>Ingarden</a:t>
            </a:r>
            <a:endParaRPr lang="cs-CZ" sz="2400" dirty="0" smtClean="0"/>
          </a:p>
          <a:p>
            <a:r>
              <a:rPr lang="cs-CZ" sz="2400" dirty="0" err="1" smtClean="0"/>
              <a:t>Chvatík</a:t>
            </a:r>
            <a:endParaRPr lang="cs-CZ" sz="2400" dirty="0" smtClean="0"/>
          </a:p>
          <a:p>
            <a:r>
              <a:rPr lang="cs-CZ" sz="2400" dirty="0" err="1" smtClean="0"/>
              <a:t>Eco</a:t>
            </a:r>
            <a:endParaRPr lang="cs-CZ" sz="2400" dirty="0" smtClean="0"/>
          </a:p>
          <a:p>
            <a:r>
              <a:rPr lang="cs-CZ" sz="2400" dirty="0" smtClean="0"/>
              <a:t>jazzová improvizace</a:t>
            </a:r>
          </a:p>
          <a:p>
            <a:r>
              <a:rPr lang="cs-CZ" sz="2400" dirty="0" smtClean="0"/>
              <a:t>artefakt</a:t>
            </a:r>
          </a:p>
          <a:p>
            <a:r>
              <a:rPr lang="cs-CZ" sz="2400" dirty="0" smtClean="0"/>
              <a:t>estetický objekt</a:t>
            </a:r>
          </a:p>
          <a:p>
            <a:r>
              <a:rPr lang="cs-CZ" sz="2400" dirty="0" err="1" smtClean="0"/>
              <a:t>dílocentrická</a:t>
            </a:r>
            <a:r>
              <a:rPr lang="cs-CZ" sz="2400" dirty="0" smtClean="0"/>
              <a:t> interpretace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100" name="Zástupný symbol pro obsah 3"/>
          <p:cNvSpPr>
            <a:spLocks noGrp="1"/>
          </p:cNvSpPr>
          <p:nvPr>
            <p:ph sz="half" idx="2"/>
          </p:nvPr>
        </p:nvSpPr>
        <p:spPr>
          <a:xfrm>
            <a:off x="4499794" y="1484784"/>
            <a:ext cx="4238625" cy="4114800"/>
          </a:xfrm>
        </p:spPr>
        <p:txBody>
          <a:bodyPr/>
          <a:lstStyle/>
          <a:p>
            <a:r>
              <a:rPr lang="cs-CZ" sz="2400" smtClean="0"/>
              <a:t>hmotný objekt</a:t>
            </a:r>
          </a:p>
          <a:p>
            <a:r>
              <a:rPr lang="cs-CZ" sz="2400" smtClean="0"/>
              <a:t>Opera aperta</a:t>
            </a:r>
          </a:p>
          <a:p>
            <a:r>
              <a:rPr lang="cs-CZ" sz="2400" smtClean="0"/>
              <a:t>3 vrstvy díla: předmětná, významová, vrstva smyslu</a:t>
            </a:r>
          </a:p>
          <a:p>
            <a:r>
              <a:rPr lang="cs-CZ" sz="2400" smtClean="0"/>
              <a:t>vyloučit záměry autora i prožitky čtenáře</a:t>
            </a:r>
          </a:p>
          <a:p>
            <a:r>
              <a:rPr lang="cs-CZ" sz="2400" smtClean="0"/>
              <a:t>nedourčenost</a:t>
            </a:r>
          </a:p>
          <a:p>
            <a:r>
              <a:rPr lang="cs-CZ" sz="2400" smtClean="0"/>
              <a:t>otevřené dílo</a:t>
            </a:r>
          </a:p>
          <a:p>
            <a:r>
              <a:rPr lang="cs-CZ" sz="2400" smtClean="0"/>
              <a:t>vzniká ve vědomí vnímatele</a:t>
            </a:r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4139431" y="1527646"/>
            <a:ext cx="0" cy="4176713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smtClean="0"/>
              <a:t>Terminologie	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Umělecká kritika</a:t>
            </a:r>
          </a:p>
          <a:p>
            <a:endParaRPr lang="cs-CZ" smtClean="0"/>
          </a:p>
          <a:p>
            <a:r>
              <a:rPr lang="cs-CZ" smtClean="0"/>
              <a:t>Criticism (ang.)</a:t>
            </a:r>
          </a:p>
          <a:p>
            <a:endParaRPr lang="cs-CZ" smtClean="0"/>
          </a:p>
          <a:p>
            <a:r>
              <a:rPr lang="cs-CZ" smtClean="0"/>
              <a:t>Kunstkritik (ger.)</a:t>
            </a:r>
          </a:p>
          <a:p>
            <a:endParaRPr lang="cs-CZ" smtClean="0"/>
          </a:p>
          <a:p>
            <a:r>
              <a:rPr lang="cs-CZ" smtClean="0"/>
              <a:t>Chudožestvennaja kritika (rus.)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smtClean="0"/>
              <a:t>Žánry umělecké kritiky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Recenze – posudek</a:t>
            </a:r>
          </a:p>
          <a:p>
            <a:r>
              <a:rPr lang="cs-CZ" smtClean="0"/>
              <a:t>Fejeton</a:t>
            </a:r>
          </a:p>
          <a:p>
            <a:r>
              <a:rPr lang="cs-CZ" smtClean="0"/>
              <a:t>Glosa</a:t>
            </a:r>
          </a:p>
          <a:p>
            <a:r>
              <a:rPr lang="cs-CZ" smtClean="0"/>
              <a:t>Kritická esej</a:t>
            </a:r>
          </a:p>
          <a:p>
            <a:r>
              <a:rPr lang="cs-CZ" smtClean="0"/>
              <a:t>Pamflet</a:t>
            </a:r>
          </a:p>
          <a:p>
            <a:r>
              <a:rPr lang="cs-CZ" smtClean="0"/>
              <a:t>Fiktivní/skutečný dialog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smtClean="0"/>
              <a:t>Kritika - etymologie a významy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sz="2800" dirty="0" smtClean="0"/>
              <a:t>κρινω </a:t>
            </a:r>
            <a:r>
              <a:rPr lang="cs-CZ" sz="2800" dirty="0" smtClean="0"/>
              <a:t>: rozlišuji, posuzuji, také zvolit, zkoumat, třídit, vysvětlit, soudem rozhodnout</a:t>
            </a:r>
          </a:p>
          <a:p>
            <a:pPr eaLnBrk="1" hangingPunct="1"/>
            <a:endParaRPr lang="cs-CZ" sz="2800" dirty="0" smtClean="0"/>
          </a:p>
          <a:p>
            <a:pPr eaLnBrk="1" hangingPunct="1"/>
            <a:r>
              <a:rPr lang="cs-CZ" sz="2800" dirty="0" smtClean="0"/>
              <a:t>Různé </a:t>
            </a:r>
            <a:r>
              <a:rPr lang="cs-CZ" sz="2800" dirty="0" smtClean="0"/>
              <a:t>významy</a:t>
            </a:r>
          </a:p>
          <a:p>
            <a:pPr lvl="1" eaLnBrk="1" hangingPunct="1"/>
            <a:r>
              <a:rPr lang="cs-CZ" sz="2400" dirty="0" smtClean="0"/>
              <a:t>Kantovy kritiky – „zkoumání principů a předpokladů“</a:t>
            </a:r>
          </a:p>
          <a:p>
            <a:pPr lvl="1" eaLnBrk="1" hangingPunct="1"/>
            <a:r>
              <a:rPr lang="cs-CZ" sz="2400" dirty="0" smtClean="0"/>
              <a:t>kritika pramenů – „zkoumání pravosti“</a:t>
            </a:r>
          </a:p>
          <a:p>
            <a:pPr lvl="1" eaLnBrk="1" hangingPunct="1"/>
            <a:r>
              <a:rPr lang="cs-CZ" sz="2400" dirty="0" smtClean="0"/>
              <a:t>kritika </a:t>
            </a:r>
            <a:r>
              <a:rPr lang="cs-CZ" sz="2400" dirty="0" smtClean="0"/>
              <a:t>textová – „potvrzení autorství“</a:t>
            </a:r>
          </a:p>
          <a:p>
            <a:pPr lvl="1" eaLnBrk="1" hangingPunct="1"/>
            <a:r>
              <a:rPr lang="cs-CZ" sz="2400" dirty="0" smtClean="0"/>
              <a:t>kritika umělecká – posuzování uměleckých jevů z hlediska jejich hodnoty či „uměleckosti“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smtClean="0"/>
              <a:t>Co je umělecká kritika?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Umění rozlišovat a posuzovat</a:t>
            </a:r>
          </a:p>
          <a:p>
            <a:pPr eaLnBrk="1" hangingPunct="1"/>
            <a:endParaRPr lang="cs-CZ" sz="2800" dirty="0" smtClean="0"/>
          </a:p>
          <a:p>
            <a:pPr eaLnBrk="1" hangingPunct="1"/>
            <a:r>
              <a:rPr lang="cs-CZ" sz="2800" dirty="0" smtClean="0"/>
              <a:t>Intelektuální aktivita…</a:t>
            </a:r>
          </a:p>
          <a:p>
            <a:pPr lvl="1" eaLnBrk="1" hangingPunct="1"/>
            <a:r>
              <a:rPr lang="cs-CZ" dirty="0" smtClean="0"/>
              <a:t>…spočívající v usuzování</a:t>
            </a:r>
          </a:p>
          <a:p>
            <a:pPr lvl="2" eaLnBrk="1" hangingPunct="1"/>
            <a:r>
              <a:rPr lang="cs-CZ" sz="2800" dirty="0" smtClean="0"/>
              <a:t>…a formulaci hodnotících soudů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cs-CZ" sz="2800" dirty="0" smtClean="0"/>
              <a:t> </a:t>
            </a:r>
          </a:p>
          <a:p>
            <a:pPr lvl="2" eaLnBrk="1" hangingPunct="1"/>
            <a:r>
              <a:rPr lang="cs-CZ" sz="2800" dirty="0" smtClean="0"/>
              <a:t>Tyto soudy jsou…</a:t>
            </a:r>
          </a:p>
          <a:p>
            <a:pPr lvl="3" eaLnBrk="1" hangingPunct="1"/>
            <a:r>
              <a:rPr lang="cs-CZ" sz="2800" dirty="0" smtClean="0"/>
              <a:t>…motivované a zdůvodněné!!!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smtClean="0"/>
              <a:t>Co je předmětem hodnocení?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Konkrétní </a:t>
            </a:r>
            <a:r>
              <a:rPr lang="cs-CZ" dirty="0" smtClean="0"/>
              <a:t>umělecký počin, umělecké dílo </a:t>
            </a:r>
            <a:endParaRPr lang="cs-CZ" dirty="0" smtClean="0"/>
          </a:p>
          <a:p>
            <a:pPr lvl="1"/>
            <a:r>
              <a:rPr lang="cs-CZ" dirty="0" smtClean="0"/>
              <a:t>GER</a:t>
            </a:r>
            <a:r>
              <a:rPr lang="cs-CZ" dirty="0" smtClean="0"/>
              <a:t>, </a:t>
            </a:r>
            <a:r>
              <a:rPr lang="cs-CZ" dirty="0" smtClean="0"/>
              <a:t>CZE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Kromě uměleckého díla i samotná teorie umění, programové záměry umělce… </a:t>
            </a:r>
            <a:endParaRPr lang="cs-CZ" dirty="0" smtClean="0"/>
          </a:p>
          <a:p>
            <a:pPr lvl="1"/>
            <a:r>
              <a:rPr lang="cs-CZ" dirty="0" smtClean="0"/>
              <a:t>UK</a:t>
            </a:r>
            <a:r>
              <a:rPr lang="cs-CZ" dirty="0" smtClean="0"/>
              <a:t>, IT, </a:t>
            </a:r>
            <a:r>
              <a:rPr lang="cs-CZ" dirty="0" smtClean="0"/>
              <a:t>FR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smtClean="0"/>
              <a:t>Kritický soud</a:t>
            </a:r>
          </a:p>
        </p:txBody>
      </p:sp>
      <p:sp>
        <p:nvSpPr>
          <p:cNvPr id="4" name="Elipsa 3"/>
          <p:cNvSpPr/>
          <p:nvPr/>
        </p:nvSpPr>
        <p:spPr>
          <a:xfrm>
            <a:off x="3779539" y="1627734"/>
            <a:ext cx="2664669" cy="266536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200" b="1" dirty="0">
                <a:solidFill>
                  <a:schemeClr val="tx1"/>
                </a:solidFill>
              </a:rPr>
              <a:t>Potenciální hodnota</a:t>
            </a:r>
          </a:p>
        </p:txBody>
      </p:sp>
      <p:sp>
        <p:nvSpPr>
          <p:cNvPr id="7" name="Elipsa 6"/>
          <p:cNvSpPr/>
          <p:nvPr/>
        </p:nvSpPr>
        <p:spPr>
          <a:xfrm>
            <a:off x="2776156" y="3067894"/>
            <a:ext cx="2662118" cy="252134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200" b="1" dirty="0">
                <a:solidFill>
                  <a:schemeClr val="tx1"/>
                </a:solidFill>
              </a:rPr>
              <a:t>Aktuální hodnota</a:t>
            </a:r>
          </a:p>
        </p:txBody>
      </p:sp>
      <p:sp>
        <p:nvSpPr>
          <p:cNvPr id="8" name="Elipsa 7"/>
          <p:cNvSpPr/>
          <p:nvPr/>
        </p:nvSpPr>
        <p:spPr>
          <a:xfrm>
            <a:off x="4862210" y="3139902"/>
            <a:ext cx="2662118" cy="252134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200" b="1" dirty="0">
                <a:solidFill>
                  <a:schemeClr val="tx1"/>
                </a:solidFill>
              </a:rPr>
              <a:t>Interpretace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 bwMode="auto">
          <a:xfrm>
            <a:off x="683568" y="1340768"/>
            <a:ext cx="777240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lang="cs-CZ" sz="2600" dirty="0"/>
              <a:t>Složky hodnocení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smtClean="0"/>
              <a:t>Kritický soud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7772400" cy="3816424"/>
          </a:xfrm>
        </p:spPr>
        <p:txBody>
          <a:bodyPr>
            <a:normAutofit/>
          </a:bodyPr>
          <a:lstStyle/>
          <a:p>
            <a:r>
              <a:rPr lang="cs-CZ" dirty="0" smtClean="0"/>
              <a:t>Subjektivní podíl</a:t>
            </a:r>
          </a:p>
          <a:p>
            <a:pPr lvl="1"/>
            <a:r>
              <a:rPr lang="cs-CZ" dirty="0" smtClean="0"/>
              <a:t>Estetický (vkusový) soud</a:t>
            </a:r>
          </a:p>
          <a:p>
            <a:endParaRPr lang="cs-CZ" dirty="0" smtClean="0"/>
          </a:p>
          <a:p>
            <a:r>
              <a:rPr lang="cs-CZ" dirty="0" smtClean="0"/>
              <a:t>Objektivní podíl</a:t>
            </a:r>
          </a:p>
          <a:p>
            <a:pPr lvl="1"/>
            <a:r>
              <a:rPr lang="cs-CZ" dirty="0" smtClean="0"/>
              <a:t>Kognitivní složka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611560" y="188640"/>
            <a:ext cx="7793037" cy="767680"/>
          </a:xfrm>
        </p:spPr>
        <p:txBody>
          <a:bodyPr/>
          <a:lstStyle/>
          <a:p>
            <a:pPr eaLnBrk="1" hangingPunct="1"/>
            <a:r>
              <a:rPr lang="cs-CZ" dirty="0" smtClean="0"/>
              <a:t>Vztah estetické a umělecké hodnoty</a:t>
            </a:r>
          </a:p>
        </p:txBody>
      </p:sp>
      <p:grpSp>
        <p:nvGrpSpPr>
          <p:cNvPr id="2" name="Diagram 17"/>
          <p:cNvGrpSpPr>
            <a:grpSpLocks noChangeAspect="1"/>
          </p:cNvGrpSpPr>
          <p:nvPr/>
        </p:nvGrpSpPr>
        <p:grpSpPr bwMode="auto">
          <a:xfrm>
            <a:off x="4925815" y="1484784"/>
            <a:ext cx="3744912" cy="1944688"/>
            <a:chOff x="3239" y="1254"/>
            <a:chExt cx="2359" cy="1225"/>
          </a:xfrm>
        </p:grpSpPr>
        <p:sp>
          <p:nvSpPr>
            <p:cNvPr id="9233" name="AutoShape 16"/>
            <p:cNvSpPr>
              <a:spLocks noChangeAspect="1" noChangeArrowheads="1" noTextEdit="1"/>
            </p:cNvSpPr>
            <p:nvPr/>
          </p:nvSpPr>
          <p:spPr bwMode="auto">
            <a:xfrm>
              <a:off x="3239" y="1254"/>
              <a:ext cx="2359" cy="12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4" name="_s1028"/>
            <p:cNvSpPr>
              <a:spLocks noChangeArrowheads="1" noTextEdit="1"/>
            </p:cNvSpPr>
            <p:nvPr/>
          </p:nvSpPr>
          <p:spPr bwMode="auto">
            <a:xfrm>
              <a:off x="4331" y="1637"/>
              <a:ext cx="459" cy="459"/>
            </a:xfrm>
            <a:prstGeom prst="ellipse">
              <a:avLst/>
            </a:prstGeom>
            <a:solidFill>
              <a:schemeClr val="hlink">
                <a:alpha val="50195"/>
              </a:schemeClr>
            </a:solidFill>
            <a:ln w="4670">
              <a:solidFill>
                <a:schemeClr val="hlink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cs-CZ"/>
            </a:p>
          </p:txBody>
        </p:sp>
        <p:sp>
          <p:nvSpPr>
            <p:cNvPr id="9235" name="_s1029"/>
            <p:cNvSpPr>
              <a:spLocks noChangeArrowheads="1"/>
            </p:cNvSpPr>
            <p:nvPr/>
          </p:nvSpPr>
          <p:spPr bwMode="auto">
            <a:xfrm>
              <a:off x="4868" y="1572"/>
              <a:ext cx="643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cs-CZ" sz="1600" dirty="0"/>
                <a:t>umělecká </a:t>
              </a:r>
            </a:p>
            <a:p>
              <a:pPr algn="ctr"/>
              <a:r>
                <a:rPr lang="cs-CZ" sz="1600" dirty="0"/>
                <a:t>hodnota</a:t>
              </a:r>
            </a:p>
          </p:txBody>
        </p:sp>
        <p:sp>
          <p:nvSpPr>
            <p:cNvPr id="9236" name="_s1030"/>
            <p:cNvSpPr>
              <a:spLocks noChangeArrowheads="1" noTextEdit="1"/>
            </p:cNvSpPr>
            <p:nvPr/>
          </p:nvSpPr>
          <p:spPr bwMode="auto">
            <a:xfrm>
              <a:off x="4014" y="1637"/>
              <a:ext cx="459" cy="459"/>
            </a:xfrm>
            <a:prstGeom prst="ellipse">
              <a:avLst/>
            </a:prstGeom>
            <a:solidFill>
              <a:schemeClr val="folHlink">
                <a:alpha val="50195"/>
              </a:schemeClr>
            </a:solidFill>
            <a:ln w="4670">
              <a:solidFill>
                <a:schemeClr val="folHlink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cs-CZ"/>
            </a:p>
          </p:txBody>
        </p:sp>
        <p:sp>
          <p:nvSpPr>
            <p:cNvPr id="9237" name="_s1031"/>
            <p:cNvSpPr>
              <a:spLocks noChangeArrowheads="1"/>
            </p:cNvSpPr>
            <p:nvPr/>
          </p:nvSpPr>
          <p:spPr bwMode="auto">
            <a:xfrm>
              <a:off x="3379" y="1617"/>
              <a:ext cx="543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cs-CZ" sz="1600" dirty="0"/>
                <a:t>estetická </a:t>
              </a:r>
            </a:p>
            <a:p>
              <a:pPr algn="ctr"/>
              <a:r>
                <a:rPr lang="cs-CZ" sz="1600" dirty="0"/>
                <a:t>hod</a:t>
              </a:r>
              <a:r>
                <a:rPr lang="cs-CZ" sz="1600" dirty="0"/>
                <a:t>nota</a:t>
              </a:r>
            </a:p>
          </p:txBody>
        </p:sp>
      </p:grpSp>
      <p:sp>
        <p:nvSpPr>
          <p:cNvPr id="9220" name="Oval 44"/>
          <p:cNvSpPr>
            <a:spLocks noChangeArrowheads="1"/>
          </p:cNvSpPr>
          <p:nvPr/>
        </p:nvSpPr>
        <p:spPr bwMode="auto">
          <a:xfrm>
            <a:off x="1331715" y="4362922"/>
            <a:ext cx="647700" cy="649287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221" name="Oval 45"/>
          <p:cNvSpPr>
            <a:spLocks noChangeArrowheads="1"/>
          </p:cNvSpPr>
          <p:nvPr/>
        </p:nvSpPr>
        <p:spPr bwMode="auto">
          <a:xfrm>
            <a:off x="2915816" y="4365104"/>
            <a:ext cx="647700" cy="64928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222" name="Text Box 46"/>
          <p:cNvSpPr txBox="1">
            <a:spLocks noChangeArrowheads="1"/>
          </p:cNvSpPr>
          <p:nvPr/>
        </p:nvSpPr>
        <p:spPr bwMode="auto">
          <a:xfrm>
            <a:off x="1042790" y="3715222"/>
            <a:ext cx="12969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/>
              <a:t>estetická hodnota</a:t>
            </a:r>
          </a:p>
        </p:txBody>
      </p:sp>
      <p:sp>
        <p:nvSpPr>
          <p:cNvPr id="9223" name="Text Box 47"/>
          <p:cNvSpPr txBox="1">
            <a:spLocks noChangeArrowheads="1"/>
          </p:cNvSpPr>
          <p:nvPr/>
        </p:nvSpPr>
        <p:spPr bwMode="auto">
          <a:xfrm>
            <a:off x="2411215" y="5226522"/>
            <a:ext cx="20875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umělecká hodnota</a:t>
            </a:r>
          </a:p>
        </p:txBody>
      </p:sp>
      <p:grpSp>
        <p:nvGrpSpPr>
          <p:cNvPr id="3" name="Diagram 49"/>
          <p:cNvGrpSpPr>
            <a:grpSpLocks noChangeAspect="1"/>
          </p:cNvGrpSpPr>
          <p:nvPr/>
        </p:nvGrpSpPr>
        <p:grpSpPr bwMode="auto">
          <a:xfrm>
            <a:off x="4928990" y="3645372"/>
            <a:ext cx="3810000" cy="1981200"/>
            <a:chOff x="723" y="1231"/>
            <a:chExt cx="2400" cy="1248"/>
          </a:xfrm>
        </p:grpSpPr>
        <p:sp>
          <p:nvSpPr>
            <p:cNvPr id="9228" name="AutoShape 50"/>
            <p:cNvSpPr>
              <a:spLocks noChangeAspect="1" noChangeArrowheads="1" noTextEdit="1"/>
            </p:cNvSpPr>
            <p:nvPr/>
          </p:nvSpPr>
          <p:spPr bwMode="auto">
            <a:xfrm>
              <a:off x="723" y="1231"/>
              <a:ext cx="2400" cy="12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29" name="_s1034"/>
            <p:cNvSpPr>
              <a:spLocks noChangeArrowheads="1" noTextEdit="1"/>
            </p:cNvSpPr>
            <p:nvPr/>
          </p:nvSpPr>
          <p:spPr bwMode="auto">
            <a:xfrm>
              <a:off x="1088" y="1547"/>
              <a:ext cx="817" cy="773"/>
            </a:xfrm>
            <a:custGeom>
              <a:avLst/>
              <a:gdLst>
                <a:gd name="T0" fmla="*/ 409 w 21600"/>
                <a:gd name="T1" fmla="*/ 0 h 21600"/>
                <a:gd name="T2" fmla="*/ 120 w 21600"/>
                <a:gd name="T3" fmla="*/ 113 h 21600"/>
                <a:gd name="T4" fmla="*/ 0 w 21600"/>
                <a:gd name="T5" fmla="*/ 387 h 21600"/>
                <a:gd name="T6" fmla="*/ 120 w 21600"/>
                <a:gd name="T7" fmla="*/ 660 h 21600"/>
                <a:gd name="T8" fmla="*/ 409 w 21600"/>
                <a:gd name="T9" fmla="*/ 773 h 21600"/>
                <a:gd name="T10" fmla="*/ 697 w 21600"/>
                <a:gd name="T11" fmla="*/ 660 h 21600"/>
                <a:gd name="T12" fmla="*/ 817 w 21600"/>
                <a:gd name="T13" fmla="*/ 387 h 21600"/>
                <a:gd name="T14" fmla="*/ 697 w 21600"/>
                <a:gd name="T15" fmla="*/ 113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73 w 21600"/>
                <a:gd name="T25" fmla="*/ 3158 h 21600"/>
                <a:gd name="T26" fmla="*/ 18427 w 21600"/>
                <a:gd name="T27" fmla="*/ 18442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9230" name="_s1035"/>
            <p:cNvSpPr>
              <a:spLocks/>
            </p:cNvSpPr>
            <p:nvPr/>
          </p:nvSpPr>
          <p:spPr bwMode="auto">
            <a:xfrm>
              <a:off x="2229" y="1592"/>
              <a:ext cx="174" cy="194"/>
            </a:xfrm>
            <a:prstGeom prst="callout2">
              <a:avLst>
                <a:gd name="adj1" fmla="val 37111"/>
                <a:gd name="adj2" fmla="val -27588"/>
                <a:gd name="adj3" fmla="val 37111"/>
                <a:gd name="adj4" fmla="val -35634"/>
                <a:gd name="adj5" fmla="val 200000"/>
                <a:gd name="adj6" fmla="val -22413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r>
                <a:rPr lang="cs-CZ" sz="1600" dirty="0"/>
                <a:t>estetická </a:t>
              </a:r>
            </a:p>
            <a:p>
              <a:r>
                <a:rPr lang="cs-CZ" sz="1600" dirty="0"/>
                <a:t>hodnota</a:t>
              </a:r>
            </a:p>
          </p:txBody>
        </p:sp>
        <p:sp>
          <p:nvSpPr>
            <p:cNvPr id="9232" name="_s1037"/>
            <p:cNvSpPr>
              <a:spLocks/>
            </p:cNvSpPr>
            <p:nvPr/>
          </p:nvSpPr>
          <p:spPr bwMode="auto">
            <a:xfrm>
              <a:off x="2040" y="1353"/>
              <a:ext cx="174" cy="194"/>
            </a:xfrm>
            <a:prstGeom prst="callout2">
              <a:avLst>
                <a:gd name="adj1" fmla="val 37111"/>
                <a:gd name="adj2" fmla="val -27588"/>
                <a:gd name="adj3" fmla="val 37111"/>
                <a:gd name="adj4" fmla="val -35634"/>
                <a:gd name="adj5" fmla="val 300000"/>
                <a:gd name="adj6" fmla="val -31838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r>
                <a:rPr lang="cs-CZ" sz="1600" dirty="0"/>
                <a:t>umělecká hodnota</a:t>
              </a:r>
            </a:p>
          </p:txBody>
        </p:sp>
      </p:grpSp>
      <p:sp>
        <p:nvSpPr>
          <p:cNvPr id="9225" name="Text Box 55"/>
          <p:cNvSpPr txBox="1">
            <a:spLocks noChangeArrowheads="1"/>
          </p:cNvSpPr>
          <p:nvPr/>
        </p:nvSpPr>
        <p:spPr bwMode="auto">
          <a:xfrm>
            <a:off x="971352" y="2130897"/>
            <a:ext cx="33131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/>
              <a:t>umělecká = estetická hodnota</a:t>
            </a:r>
          </a:p>
        </p:txBody>
      </p:sp>
      <p:sp>
        <p:nvSpPr>
          <p:cNvPr id="9226" name="Rectangle 56"/>
          <p:cNvSpPr>
            <a:spLocks noChangeArrowheads="1"/>
          </p:cNvSpPr>
          <p:nvPr/>
        </p:nvSpPr>
        <p:spPr bwMode="auto">
          <a:xfrm>
            <a:off x="539552" y="3643784"/>
            <a:ext cx="4032250" cy="2016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227" name="Rectangle 57"/>
          <p:cNvSpPr>
            <a:spLocks noChangeArrowheads="1"/>
          </p:cNvSpPr>
          <p:nvPr/>
        </p:nvSpPr>
        <p:spPr bwMode="auto">
          <a:xfrm>
            <a:off x="539552" y="1554634"/>
            <a:ext cx="4032250" cy="1873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Oval 45"/>
          <p:cNvSpPr>
            <a:spLocks noChangeArrowheads="1"/>
          </p:cNvSpPr>
          <p:nvPr/>
        </p:nvSpPr>
        <p:spPr bwMode="auto">
          <a:xfrm>
            <a:off x="5796136" y="4437112"/>
            <a:ext cx="720080" cy="64928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Orientace kritiky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611560" y="1412776"/>
            <a:ext cx="7772400" cy="4364037"/>
          </a:xfrm>
        </p:spPr>
        <p:txBody>
          <a:bodyPr/>
          <a:lstStyle/>
          <a:p>
            <a:r>
              <a:rPr lang="cs-CZ" sz="2800" dirty="0" smtClean="0"/>
              <a:t>Obrací se k publiku</a:t>
            </a:r>
          </a:p>
          <a:p>
            <a:r>
              <a:rPr lang="cs-CZ" sz="2800" dirty="0" smtClean="0"/>
              <a:t>Stojí mezí uměním a společností</a:t>
            </a:r>
          </a:p>
          <a:p>
            <a:endParaRPr lang="cs-CZ" sz="2800" dirty="0" smtClean="0"/>
          </a:p>
          <a:p>
            <a:r>
              <a:rPr lang="cs-CZ" sz="2800" dirty="0" smtClean="0"/>
              <a:t>Hodnotí se minulé i současné umělecké projevy (umělecká díla)</a:t>
            </a:r>
          </a:p>
          <a:p>
            <a:endParaRPr lang="cs-CZ" sz="2800" dirty="0" smtClean="0"/>
          </a:p>
          <a:p>
            <a:r>
              <a:rPr lang="cs-CZ" sz="2800" dirty="0" smtClean="0"/>
              <a:t>Otázky:</a:t>
            </a:r>
          </a:p>
          <a:p>
            <a:pPr lvl="1"/>
            <a:r>
              <a:rPr lang="cs-CZ" sz="2400" dirty="0" smtClean="0"/>
              <a:t>Kritika a společnost?</a:t>
            </a:r>
          </a:p>
          <a:p>
            <a:pPr lvl="1"/>
            <a:r>
              <a:rPr lang="cs-CZ" sz="2400" dirty="0" smtClean="0"/>
              <a:t>Kritika a věda?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UNI_DB_výuk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MUNI_DB_výuka</Template>
  <TotalTime>25</TotalTime>
  <Words>610</Words>
  <Application>Microsoft Office PowerPoint</Application>
  <PresentationFormat>Předvádění na obrazovce (4:3)</PresentationFormat>
  <Paragraphs>188</Paragraphs>
  <Slides>21</Slides>
  <Notes>21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MUNI_DB_výuka</vt:lpstr>
      <vt:lpstr>Úvod do uměnovědných studií</vt:lpstr>
      <vt:lpstr>Malé opakování</vt:lpstr>
      <vt:lpstr>Kritika - etymologie a významy</vt:lpstr>
      <vt:lpstr>Co je umělecká kritika?</vt:lpstr>
      <vt:lpstr>Co je předmětem hodnocení?</vt:lpstr>
      <vt:lpstr>Kritický soud</vt:lpstr>
      <vt:lpstr>Kritický soud</vt:lpstr>
      <vt:lpstr>Vztah estetické a umělecké hodnoty</vt:lpstr>
      <vt:lpstr>Orientace kritiky</vt:lpstr>
      <vt:lpstr>Umělecká kritika v sociálním poli</vt:lpstr>
      <vt:lpstr>Kritika jako aktivita v rámci uměleckého světa</vt:lpstr>
      <vt:lpstr>Funkce umělecké kritiky (Jan Vičar)</vt:lpstr>
      <vt:lpstr>Umělecká kritika a věda</vt:lpstr>
      <vt:lpstr>Problémy umělecké kritiky</vt:lpstr>
      <vt:lpstr>Možná řešení</vt:lpstr>
      <vt:lpstr>Nová umělecká díla</vt:lpstr>
      <vt:lpstr>Zrod umělecké kritiky</vt:lpstr>
      <vt:lpstr>Z historie umělecké kritiky</vt:lpstr>
      <vt:lpstr>Z historie umělecké kritiky</vt:lpstr>
      <vt:lpstr>Terminologie </vt:lpstr>
      <vt:lpstr>Žánry umělecké kritiky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David Balarin</dc:creator>
  <cp:lastModifiedBy>David Balarin</cp:lastModifiedBy>
  <cp:revision>4</cp:revision>
  <dcterms:created xsi:type="dcterms:W3CDTF">2012-11-10T21:25:28Z</dcterms:created>
  <dcterms:modified xsi:type="dcterms:W3CDTF">2012-11-10T21:50:45Z</dcterms:modified>
</cp:coreProperties>
</file>