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682770-F961-47DA-92CF-2BC7D7990ACA}" type="datetimeFigureOut">
              <a:rPr lang="cs-CZ" smtClean="0"/>
              <a:pPr/>
              <a:t>19.11.2012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BE693-13BC-4571-B029-380B32CA54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1F596F-8B0F-432C-956F-7E186CAFFA5F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68D1AF-49BB-43C8-BBE9-49E75F77D6BA}" type="slidenum">
              <a:rPr lang="cs-CZ" smtClean="0"/>
              <a:pPr/>
              <a:t>10</a:t>
            </a:fld>
            <a:endParaRPr lang="cs-CZ" smtClean="0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B9A340-B619-4127-B93D-854970415F5C}" type="slidenum">
              <a:rPr lang="cs-CZ" smtClean="0"/>
              <a:pPr/>
              <a:t>2</a:t>
            </a:fld>
            <a:endParaRPr lang="cs-CZ" smtClean="0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FB1827-FEF9-4E62-96BA-E6DD36EF6AE6}" type="slidenum">
              <a:rPr lang="cs-CZ" smtClean="0"/>
              <a:pPr/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6B0994-F5DE-49E7-9E11-C6F7F1EE27F8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08CF15-1C9F-48FE-A639-33AE9F4C4382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B1F728-88D8-47B5-A6CD-F9414E6BB180}" type="slidenum">
              <a:rPr lang="cs-CZ" smtClean="0"/>
              <a:pPr/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3DF017-E31F-410C-8E80-CB53184D5CB0}" type="slidenum">
              <a:rPr lang="cs-CZ" smtClean="0"/>
              <a:pPr/>
              <a:t>7</a:t>
            </a:fld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5DB1AA-38FB-4D27-B2D1-3BE4D8DCB72F}" type="slidenum">
              <a:rPr lang="cs-CZ" smtClean="0"/>
              <a:pPr/>
              <a:t>8</a:t>
            </a:fld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61A3F5-6C27-48D1-8A2F-6736B975D289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7E593FB-2C49-42CD-AF8F-DA4E0BECD003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8F1B-69C8-499E-A3CC-12331F97ACB4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44AE-9927-49C6-9ABB-29A3B2FECD3F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2B282-70F2-4F3E-AD79-7C55D0427475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8141988-D419-47EA-AE59-E1BCA5E40617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E841-1E2E-4B14-8192-35C5EDF0D3F6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F3-D8EE-4FC0-91A5-2835035CDDD3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6404-23ED-4E99-ACB8-F098F9923677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9D70-ABAC-4658-A4B3-028801B2D731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DE99-89BB-460D-A2AB-ED3C360EC15A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7E5D-6431-48E5-825A-5909CA66D555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83A91F6-0FD7-4065-9AED-80A2E0B8E17B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 do uměnovědných studií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Co je vkus?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Sociologické pojetí vkusu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Pierre Bourdieu (1930-2002)</a:t>
            </a:r>
          </a:p>
          <a:p>
            <a:pPr marL="742950" lvl="2" indent="-342900" eaLnBrk="1" hangingPunct="1">
              <a:buSzPct val="60000"/>
            </a:pPr>
            <a:r>
              <a:rPr lang="cs-CZ" i="1" smtClean="0"/>
              <a:t>La distinction. Critique sociale du jugement </a:t>
            </a:r>
            <a:r>
              <a:rPr lang="cs-CZ" smtClean="0"/>
              <a:t>(1979)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Vrozená vs. získaná schopnost</a:t>
            </a:r>
          </a:p>
          <a:p>
            <a:pPr eaLnBrk="1" hangingPunct="1"/>
            <a:r>
              <a:rPr lang="cs-CZ" smtClean="0"/>
              <a:t>Vzdělání a kulturní kapitál</a:t>
            </a:r>
          </a:p>
          <a:p>
            <a:pPr eaLnBrk="1" hangingPunct="1"/>
            <a:r>
              <a:rPr lang="cs-CZ" smtClean="0"/>
              <a:t>Elity, lidovost</a:t>
            </a:r>
          </a:p>
          <a:p>
            <a:pPr lvl="1" eaLnBrk="1" hangingPunct="1"/>
            <a:endParaRPr lang="cs-CZ" i="1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Vkus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anglicky </a:t>
            </a:r>
            <a:r>
              <a:rPr lang="cs-CZ" i="1" dirty="0" smtClean="0"/>
              <a:t>taste</a:t>
            </a:r>
            <a:endParaRPr lang="cs-CZ" dirty="0" smtClean="0"/>
          </a:p>
          <a:p>
            <a:pPr eaLnBrk="1" hangingPunct="1"/>
            <a:r>
              <a:rPr lang="cs-CZ" dirty="0" smtClean="0"/>
              <a:t>francouzsky go</a:t>
            </a:r>
            <a:r>
              <a:rPr lang="en-US" dirty="0" smtClean="0"/>
              <a:t>û</a:t>
            </a:r>
            <a:r>
              <a:rPr lang="cs-CZ" dirty="0" smtClean="0"/>
              <a:t>t</a:t>
            </a:r>
          </a:p>
          <a:p>
            <a:pPr eaLnBrk="1" hangingPunct="1"/>
            <a:r>
              <a:rPr lang="cs-CZ" dirty="0" smtClean="0"/>
              <a:t>Německy </a:t>
            </a:r>
            <a:r>
              <a:rPr lang="cs-CZ" i="1" dirty="0" err="1" smtClean="0"/>
              <a:t>Geschmack</a:t>
            </a:r>
            <a:endParaRPr lang="cs-CZ" i="1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lvl="1"/>
            <a:r>
              <a:rPr lang="cs-CZ" dirty="0" smtClean="0"/>
              <a:t>zvláštní </a:t>
            </a:r>
            <a:r>
              <a:rPr lang="cs-CZ" dirty="0" smtClean="0"/>
              <a:t>schopnost souzení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Pojem vkusu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Subjektivní schopnost posuzovat a hodnotit objektivní kvality uměleckého </a:t>
            </a:r>
            <a:r>
              <a:rPr lang="cs-CZ" dirty="0" smtClean="0"/>
              <a:t>díla</a:t>
            </a:r>
          </a:p>
          <a:p>
            <a:endParaRPr lang="cs-CZ" dirty="0" smtClean="0"/>
          </a:p>
          <a:p>
            <a:r>
              <a:rPr lang="cs-CZ" dirty="0" smtClean="0"/>
              <a:t>Vztah jedince k uměleckému jevu/předmětu</a:t>
            </a:r>
          </a:p>
          <a:p>
            <a:pPr lvl="1"/>
            <a:r>
              <a:rPr lang="cs-CZ" dirty="0" smtClean="0"/>
              <a:t>Porovnání vlastních estetických norem s estetickou funkcí předmětu</a:t>
            </a:r>
            <a:endParaRPr lang="cs-CZ" dirty="0" smtClean="0"/>
          </a:p>
          <a:p>
            <a:endParaRPr lang="cs-CZ" dirty="0" smtClean="0"/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sz="2600" dirty="0" smtClean="0">
                <a:solidFill>
                  <a:schemeClr val="tx1"/>
                </a:solidFill>
              </a:rPr>
              <a:t>Schopnost</a:t>
            </a:r>
          </a:p>
          <a:p>
            <a:pPr lvl="1"/>
            <a:r>
              <a:rPr lang="cs-CZ" dirty="0" smtClean="0"/>
              <a:t>Pedagogické konotace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Hodnocení umění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Antika, středověk</a:t>
            </a:r>
          </a:p>
          <a:p>
            <a:pPr>
              <a:buFont typeface="Wingdings" pitchFamily="2" charset="2"/>
              <a:buNone/>
            </a:pPr>
            <a:r>
              <a:rPr lang="cs-CZ" sz="2800" dirty="0" smtClean="0"/>
              <a:t>	</a:t>
            </a:r>
            <a:r>
              <a:rPr lang="cs-CZ" sz="2800" dirty="0" smtClean="0"/>
              <a:t>vs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Moderní umění (až zde pojem vkusu!)</a:t>
            </a:r>
          </a:p>
          <a:p>
            <a:endParaRPr lang="cs-CZ" sz="2800" dirty="0" smtClean="0"/>
          </a:p>
          <a:p>
            <a:r>
              <a:rPr lang="cs-CZ" sz="2800" dirty="0" smtClean="0"/>
              <a:t>Norma vkusu</a:t>
            </a:r>
          </a:p>
          <a:p>
            <a:pPr lvl="1"/>
            <a:r>
              <a:rPr lang="cs-CZ" sz="2400" dirty="0" smtClean="0"/>
              <a:t>Klasicismus: </a:t>
            </a:r>
            <a:r>
              <a:rPr lang="cs-CZ" sz="2400" dirty="0" err="1" smtClean="0"/>
              <a:t>vznešeno</a:t>
            </a:r>
            <a:r>
              <a:rPr lang="cs-CZ" sz="2400" dirty="0" smtClean="0"/>
              <a:t>, konvence</a:t>
            </a:r>
          </a:p>
          <a:p>
            <a:pPr lvl="1"/>
            <a:r>
              <a:rPr lang="cs-CZ" sz="2400" dirty="0" smtClean="0"/>
              <a:t>Romantismus: přirozenost</a:t>
            </a:r>
          </a:p>
          <a:p>
            <a:pPr lvl="1"/>
            <a:r>
              <a:rPr lang="cs-CZ" sz="2400" dirty="0" smtClean="0"/>
              <a:t>20. století: moderní, aktuální, nové</a:t>
            </a:r>
            <a:endParaRPr lang="cs-CZ" dirty="0" smtClean="0"/>
          </a:p>
          <a:p>
            <a:pPr lvl="1">
              <a:buFont typeface="Wingdings" pitchFamily="2" charset="2"/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Vývoj pojmu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počátky diskuse </a:t>
            </a:r>
            <a:r>
              <a:rPr lang="cs-CZ" sz="2400" dirty="0" err="1" smtClean="0"/>
              <a:t>Baltasar</a:t>
            </a:r>
            <a:r>
              <a:rPr lang="cs-CZ" sz="2400" dirty="0" smtClean="0"/>
              <a:t> </a:t>
            </a:r>
            <a:r>
              <a:rPr lang="cs-CZ" sz="2400" dirty="0" err="1" smtClean="0"/>
              <a:t>Gracián</a:t>
            </a:r>
            <a:r>
              <a:rPr lang="cs-CZ" sz="2400" dirty="0" smtClean="0"/>
              <a:t> v 17. století – zralý muž prokazuje dobrý vkus tím, že věci posuzuje nezávisle na subjektivních klamech</a:t>
            </a:r>
          </a:p>
          <a:p>
            <a:pPr eaLnBrk="1" hangingPunct="1">
              <a:lnSpc>
                <a:spcPct val="90000"/>
              </a:lnSpc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vrchol </a:t>
            </a:r>
            <a:r>
              <a:rPr lang="cs-CZ" sz="2400" dirty="0" smtClean="0"/>
              <a:t>v 18. století – senzualismus a morální filozofie v Anglii a Skotsku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err="1" smtClean="0"/>
              <a:t>Anthony</a:t>
            </a:r>
            <a:r>
              <a:rPr lang="cs-CZ" sz="2000" dirty="0" smtClean="0"/>
              <a:t> </a:t>
            </a:r>
            <a:r>
              <a:rPr lang="cs-CZ" sz="2000" dirty="0" err="1" smtClean="0"/>
              <a:t>Ashley</a:t>
            </a:r>
            <a:r>
              <a:rPr lang="cs-CZ" sz="2000" dirty="0" smtClean="0"/>
              <a:t>-</a:t>
            </a:r>
            <a:r>
              <a:rPr lang="cs-CZ" sz="2000" dirty="0" err="1" smtClean="0"/>
              <a:t>Cooper</a:t>
            </a:r>
            <a:r>
              <a:rPr lang="cs-CZ" sz="2000" dirty="0" smtClean="0"/>
              <a:t>, </a:t>
            </a:r>
            <a:r>
              <a:rPr lang="cs-CZ" sz="2000" dirty="0" err="1" smtClean="0"/>
              <a:t>Earl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Shaftesbury</a:t>
            </a:r>
            <a:r>
              <a:rPr lang="cs-CZ" sz="2000" dirty="0" smtClean="0"/>
              <a:t> (1671-1713) – schopnost vnímat pravdu subjektivně v podobě krásy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err="1" smtClean="0"/>
              <a:t>Francis</a:t>
            </a:r>
            <a:r>
              <a:rPr lang="cs-CZ" sz="2000" dirty="0" smtClean="0"/>
              <a:t> </a:t>
            </a:r>
            <a:r>
              <a:rPr lang="cs-CZ" sz="2000" dirty="0" err="1" smtClean="0"/>
              <a:t>Hutcheson</a:t>
            </a:r>
            <a:r>
              <a:rPr lang="cs-CZ" sz="2000" dirty="0" smtClean="0"/>
              <a:t> (1694-1746), </a:t>
            </a:r>
            <a:r>
              <a:rPr lang="en-US" sz="2000" i="1" dirty="0" smtClean="0"/>
              <a:t>Inquiry concerning Beauty, Order, Harmony and Design</a:t>
            </a:r>
            <a:r>
              <a:rPr lang="cs-CZ" sz="2000" i="1" dirty="0" smtClean="0"/>
              <a:t> </a:t>
            </a:r>
            <a:r>
              <a:rPr lang="cs-CZ" sz="2000" dirty="0" smtClean="0"/>
              <a:t>(1725) – člověk je nadán vnitřním smyslem pro krásu, harmonii a proporci</a:t>
            </a:r>
          </a:p>
          <a:p>
            <a:pPr eaLnBrk="1" hangingPunct="1">
              <a:lnSpc>
                <a:spcPct val="90000"/>
              </a:lnSpc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postupná </a:t>
            </a:r>
            <a:r>
              <a:rPr lang="cs-CZ" sz="2400" dirty="0" smtClean="0"/>
              <a:t>emancipace od vazeb na racionální poznání i opouštění analogie s morálními soudy vzhledem k bezprostřednosti a smyslovým základům.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Immanuel Kant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000" b="1" i="1" dirty="0" smtClean="0"/>
              <a:t>Kritika soudnosti </a:t>
            </a:r>
            <a:r>
              <a:rPr lang="cs-CZ" sz="2000" dirty="0" smtClean="0"/>
              <a:t>1790</a:t>
            </a:r>
          </a:p>
          <a:p>
            <a:pPr eaLnBrk="1" hangingPunct="1"/>
            <a:r>
              <a:rPr lang="cs-CZ" sz="2000" dirty="0" smtClean="0"/>
              <a:t>„vkus je schopnost posuzovat krásno“</a:t>
            </a:r>
          </a:p>
          <a:p>
            <a:pPr eaLnBrk="1" hangingPunct="1"/>
            <a:r>
              <a:rPr lang="cs-CZ" sz="2000" dirty="0" smtClean="0"/>
              <a:t>formulace teze o „estetické autonomii“</a:t>
            </a:r>
          </a:p>
          <a:p>
            <a:pPr eaLnBrk="1" hangingPunct="1"/>
            <a:r>
              <a:rPr lang="cs-CZ" sz="2000" dirty="0" smtClean="0"/>
              <a:t>vkusový soud emancipován od vazeb na pojmy pravdy a dobra</a:t>
            </a:r>
          </a:p>
          <a:p>
            <a:pPr lvl="1" eaLnBrk="1" hangingPunct="1"/>
            <a:r>
              <a:rPr lang="cs-CZ" sz="2000" dirty="0" smtClean="0"/>
              <a:t>„soud vkusu tedy není poznávacím soudem, </a:t>
            </a:r>
            <a:r>
              <a:rPr lang="cs-CZ" sz="2000" dirty="0" smtClean="0">
                <a:solidFill>
                  <a:srgbClr val="FF0000"/>
                </a:solidFill>
              </a:rPr>
              <a:t>není tedy logický</a:t>
            </a:r>
            <a:r>
              <a:rPr lang="cs-CZ" sz="2000" dirty="0" smtClean="0"/>
              <a:t>, nýbrž estetický, a tím rozumíme takový soud, jehož motiv nemůže být jiný než </a:t>
            </a:r>
            <a:r>
              <a:rPr lang="cs-CZ" sz="2000" dirty="0" smtClean="0">
                <a:solidFill>
                  <a:srgbClr val="FF0000"/>
                </a:solidFill>
              </a:rPr>
              <a:t>subjektivní</a:t>
            </a:r>
            <a:r>
              <a:rPr lang="cs-CZ" sz="2000" dirty="0" smtClean="0"/>
              <a:t>.“</a:t>
            </a:r>
          </a:p>
          <a:p>
            <a:pPr lvl="1" eaLnBrk="1" hangingPunct="1"/>
            <a:r>
              <a:rPr lang="cs-CZ" sz="2000" dirty="0" smtClean="0"/>
              <a:t>„Zalíbení, které určuje soud vkusu, je zcela bez zájmu.“ </a:t>
            </a:r>
            <a:r>
              <a:rPr lang="cs-CZ" sz="2000" i="1" dirty="0" smtClean="0"/>
              <a:t>Nezainteresované zalíbení</a:t>
            </a:r>
            <a:r>
              <a:rPr lang="cs-CZ" sz="2000" dirty="0" smtClean="0"/>
              <a:t> estetického soudu stojí proti zalíbení, jež je spojeno se zájmem, což je </a:t>
            </a:r>
            <a:r>
              <a:rPr lang="cs-CZ" sz="2000" i="1" dirty="0" smtClean="0"/>
              <a:t>zalíbení v příjemném</a:t>
            </a:r>
            <a:r>
              <a:rPr lang="cs-CZ" sz="2000" dirty="0" smtClean="0"/>
              <a:t> nebo </a:t>
            </a:r>
            <a:r>
              <a:rPr lang="cs-CZ" sz="2000" i="1" dirty="0" smtClean="0"/>
              <a:t>zalíbení v dobrém</a:t>
            </a:r>
            <a:r>
              <a:rPr lang="cs-CZ" sz="2000" dirty="0" smtClean="0"/>
              <a:t>.</a:t>
            </a:r>
          </a:p>
          <a:p>
            <a:pPr eaLnBrk="1" hangingPunct="1"/>
            <a:r>
              <a:rPr lang="cs-CZ" sz="2000" dirty="0" smtClean="0"/>
              <a:t>subjektivní soud s obecnou platností (</a:t>
            </a:r>
            <a:r>
              <a:rPr lang="cs-CZ" sz="2000" dirty="0" err="1" smtClean="0"/>
              <a:t>sensus</a:t>
            </a:r>
            <a:r>
              <a:rPr lang="cs-CZ" sz="2000" dirty="0" smtClean="0"/>
              <a:t> </a:t>
            </a:r>
            <a:r>
              <a:rPr lang="cs-CZ" sz="2000" dirty="0" err="1" smtClean="0"/>
              <a:t>communis</a:t>
            </a:r>
            <a:r>
              <a:rPr lang="cs-CZ" sz="2000" dirty="0" smtClean="0"/>
              <a:t>)</a:t>
            </a:r>
          </a:p>
          <a:p>
            <a:pPr eaLnBrk="1" hangingPunct="1"/>
            <a:r>
              <a:rPr lang="cs-CZ" sz="2000" dirty="0" smtClean="0"/>
              <a:t>meze aplikovatelnosti</a:t>
            </a:r>
          </a:p>
          <a:p>
            <a:pPr eaLnBrk="1" hangingPunct="1"/>
            <a:endParaRPr lang="cs-CZ" sz="2000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Další vývoj užívání pojmu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sz="2400" dirty="0" smtClean="0"/>
              <a:t>v 19. století ztrácí pojem na významu v estetickém diskursu</a:t>
            </a:r>
          </a:p>
          <a:p>
            <a:pPr eaLnBrk="1" hangingPunct="1"/>
            <a:endParaRPr lang="cs-CZ" sz="2400" dirty="0" smtClean="0"/>
          </a:p>
          <a:p>
            <a:pPr eaLnBrk="1" hangingPunct="1"/>
            <a:r>
              <a:rPr lang="cs-CZ" sz="2400" dirty="0" smtClean="0"/>
              <a:t>v </a:t>
            </a:r>
            <a:r>
              <a:rPr lang="cs-CZ" sz="2400" dirty="0" smtClean="0"/>
              <a:t>rovině dějin idejí lze pozorovat odvrat od pojmu vkus – </a:t>
            </a:r>
            <a:r>
              <a:rPr lang="cs-CZ" sz="2400" dirty="0" smtClean="0">
                <a:solidFill>
                  <a:srgbClr val="FF0000"/>
                </a:solidFill>
              </a:rPr>
              <a:t>v </a:t>
            </a:r>
            <a:r>
              <a:rPr lang="cs-CZ" sz="2400" dirty="0" err="1" smtClean="0">
                <a:solidFill>
                  <a:srgbClr val="FF0000"/>
                </a:solidFill>
              </a:rPr>
              <a:t>Hegelově</a:t>
            </a:r>
            <a:r>
              <a:rPr lang="cs-CZ" sz="2400" dirty="0" smtClean="0">
                <a:solidFill>
                  <a:srgbClr val="FF0000"/>
                </a:solidFill>
              </a:rPr>
              <a:t> estetice nehraje pojem vkus žádnou významnou roli</a:t>
            </a:r>
            <a:r>
              <a:rPr lang="cs-CZ" sz="2400" dirty="0" smtClean="0"/>
              <a:t>, problematika umění je diskutována primárně ve vztahu k poznání</a:t>
            </a:r>
          </a:p>
          <a:p>
            <a:pPr eaLnBrk="1" hangingPunct="1"/>
            <a:endParaRPr lang="cs-CZ" sz="2400" dirty="0" smtClean="0"/>
          </a:p>
          <a:p>
            <a:pPr eaLnBrk="1" hangingPunct="1"/>
            <a:r>
              <a:rPr lang="cs-CZ" sz="2400" dirty="0" smtClean="0"/>
              <a:t>V </a:t>
            </a:r>
            <a:r>
              <a:rPr lang="cs-CZ" sz="2400" dirty="0" smtClean="0"/>
              <a:t>dobových definicích se během </a:t>
            </a:r>
            <a:r>
              <a:rPr lang="cs-CZ" sz="2400" dirty="0" smtClean="0">
                <a:solidFill>
                  <a:srgbClr val="FF0000"/>
                </a:solidFill>
              </a:rPr>
              <a:t>19. století posilují konotace související s věděním</a:t>
            </a:r>
            <a:r>
              <a:rPr lang="cs-CZ" sz="2400" dirty="0" smtClean="0"/>
              <a:t>, především historickým, „vkusový“ </a:t>
            </a:r>
            <a:endParaRPr lang="cs-CZ" sz="2400" dirty="0" smtClean="0"/>
          </a:p>
          <a:p>
            <a:pPr lvl="1"/>
            <a:r>
              <a:rPr lang="cs-CZ" sz="2100" dirty="0" smtClean="0"/>
              <a:t>soud </a:t>
            </a:r>
            <a:r>
              <a:rPr lang="cs-CZ" sz="2100" dirty="0" smtClean="0"/>
              <a:t>vzdělaného </a:t>
            </a:r>
            <a:r>
              <a:rPr lang="cs-CZ" sz="2100" u="sng" dirty="0" smtClean="0"/>
              <a:t>gentlemana-amatéra</a:t>
            </a:r>
            <a:r>
              <a:rPr lang="cs-CZ" sz="2100" dirty="0" smtClean="0"/>
              <a:t> je tak modelově nahrazován </a:t>
            </a:r>
            <a:r>
              <a:rPr lang="cs-CZ" sz="2100" u="sng" dirty="0" smtClean="0"/>
              <a:t>soudem historika umění</a:t>
            </a:r>
            <a:r>
              <a:rPr lang="cs-CZ" sz="21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20. století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Člověk mající vkus… </a:t>
            </a:r>
          </a:p>
          <a:p>
            <a:pPr lvl="1"/>
            <a:r>
              <a:rPr lang="cs-CZ" smtClean="0"/>
              <a:t>znalec umění</a:t>
            </a:r>
          </a:p>
          <a:p>
            <a:pPr lvl="1"/>
            <a:r>
              <a:rPr lang="cs-CZ" smtClean="0"/>
              <a:t>neposuzuje podle neměnných norem</a:t>
            </a:r>
          </a:p>
          <a:p>
            <a:pPr lvl="1"/>
            <a:r>
              <a:rPr lang="cs-CZ" smtClean="0"/>
              <a:t>schopnost rozpoznat krásu a kvalitu UD</a:t>
            </a:r>
          </a:p>
          <a:p>
            <a:endParaRPr lang="cs-CZ" smtClean="0"/>
          </a:p>
          <a:p>
            <a:r>
              <a:rPr lang="cs-CZ" smtClean="0"/>
              <a:t>Ten kdo udává vkus, utváří módu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Základní pojetí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800" i="1" smtClean="0"/>
              <a:t>(oscilace mezi)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normativní – vkus dobrý a špatný, převládá v estetice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relativistické – sociologické pojetí, vkus jako preference – operacionální definice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UNI_DB_výuk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MUNI_DB_výuka</Template>
  <TotalTime>21</TotalTime>
  <Words>432</Words>
  <Application>Microsoft Office PowerPoint</Application>
  <PresentationFormat>Předvádění na obrazovce (4:3)</PresentationFormat>
  <Paragraphs>84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MUNI_DB_výuka</vt:lpstr>
      <vt:lpstr>Úvod do uměnovědných studií</vt:lpstr>
      <vt:lpstr>Vkus</vt:lpstr>
      <vt:lpstr>Pojem vkusu</vt:lpstr>
      <vt:lpstr>Hodnocení umění</vt:lpstr>
      <vt:lpstr>Vývoj pojmu</vt:lpstr>
      <vt:lpstr>Immanuel Kant</vt:lpstr>
      <vt:lpstr>Další vývoj užívání pojmu</vt:lpstr>
      <vt:lpstr>20. století</vt:lpstr>
      <vt:lpstr>Základní pojetí</vt:lpstr>
      <vt:lpstr>Sociologické pojetí vkusu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David Balarin</dc:creator>
  <cp:lastModifiedBy>David Balarin</cp:lastModifiedBy>
  <cp:revision>5</cp:revision>
  <dcterms:created xsi:type="dcterms:W3CDTF">2012-11-19T07:53:59Z</dcterms:created>
  <dcterms:modified xsi:type="dcterms:W3CDTF">2012-11-19T08:15:46Z</dcterms:modified>
</cp:coreProperties>
</file>