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1"/>
  </p:notesMasterIdLst>
  <p:sldIdLst>
    <p:sldId id="277" r:id="rId2"/>
    <p:sldId id="278" r:id="rId3"/>
    <p:sldId id="279" r:id="rId4"/>
    <p:sldId id="280" r:id="rId5"/>
    <p:sldId id="281" r:id="rId6"/>
    <p:sldId id="299" r:id="rId7"/>
    <p:sldId id="297" r:id="rId8"/>
    <p:sldId id="298" r:id="rId9"/>
    <p:sldId id="282" r:id="rId10"/>
    <p:sldId id="283" r:id="rId11"/>
    <p:sldId id="284" r:id="rId12"/>
    <p:sldId id="296" r:id="rId13"/>
    <p:sldId id="295" r:id="rId14"/>
    <p:sldId id="292" r:id="rId15"/>
    <p:sldId id="293" r:id="rId16"/>
    <p:sldId id="300" r:id="rId17"/>
    <p:sldId id="288" r:id="rId18"/>
    <p:sldId id="289" r:id="rId19"/>
    <p:sldId id="291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682770-F961-47DA-92CF-2BC7D7990ACA}" type="datetimeFigureOut">
              <a:rPr lang="cs-CZ" smtClean="0"/>
              <a:pPr/>
              <a:t>26.11.2012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BBE693-13BC-4571-B029-380B32CA54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9667B2-04A6-4C63-AE63-34CE979BF0DD}" type="slidenum">
              <a:rPr lang="cs-CZ" smtClean="0"/>
              <a:pPr/>
              <a:t>1</a:t>
            </a:fld>
            <a:endParaRPr lang="cs-CZ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CC292D-3166-483C-A0CE-A5ED5735B944}" type="slidenum">
              <a:rPr lang="cs-CZ" smtClean="0"/>
              <a:pPr/>
              <a:t>10</a:t>
            </a:fld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A735EE-93E6-46FC-91F6-09AB4C489946}" type="slidenum">
              <a:rPr lang="cs-CZ" smtClean="0"/>
              <a:pPr/>
              <a:t>11</a:t>
            </a:fld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C041D5-BECA-4875-AA4F-696161E8B035}" type="slidenum">
              <a:rPr lang="cs-CZ" smtClean="0"/>
              <a:pPr/>
              <a:t>12</a:t>
            </a:fld>
            <a:endParaRPr lang="cs-CZ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850EAC-423B-4475-B2D1-9AD4CE645D56}" type="slidenum">
              <a:rPr lang="cs-CZ" smtClean="0"/>
              <a:pPr/>
              <a:t>13</a:t>
            </a:fld>
            <a:endParaRPr lang="cs-CZ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091CF1-BE7F-43C9-BDD9-8622DA6EC0EA}" type="slidenum">
              <a:rPr lang="cs-CZ" smtClean="0"/>
              <a:pPr/>
              <a:t>14</a:t>
            </a:fld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08232B-A559-45B8-92F1-206C73E04F3C}" type="slidenum">
              <a:rPr lang="cs-CZ" smtClean="0"/>
              <a:pPr/>
              <a:t>15</a:t>
            </a:fld>
            <a:endParaRPr lang="cs-CZ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3072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6E448E-03CC-41DC-AB74-7CF9344F775C}" type="slidenum">
              <a:rPr lang="cs-CZ" smtClean="0"/>
              <a:pPr/>
              <a:t>17</a:t>
            </a:fld>
            <a:endParaRPr 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328BDD-0522-4B49-9815-6DF453661DE6}" type="slidenum">
              <a:rPr lang="cs-CZ" smtClean="0"/>
              <a:pPr/>
              <a:t>18</a:t>
            </a:fld>
            <a:endParaRPr 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222CBD-5C01-409E-B54D-027681C204C7}" type="slidenum">
              <a:rPr lang="cs-CZ" smtClean="0"/>
              <a:pPr/>
              <a:t>19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DC1D44-DCB9-4179-8A56-38775A0CE473}" type="slidenum">
              <a:rPr lang="cs-CZ" smtClean="0"/>
              <a:pPr/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B9B7DE-0A27-4D8E-834C-277D4D37AA33}" type="slidenum">
              <a:rPr lang="cs-CZ" smtClean="0"/>
              <a:pPr/>
              <a:t>3</a:t>
            </a:fld>
            <a:endParaRPr lang="cs-CZ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FBF9F6-9595-4EC0-8D0B-76F7806265C8}" type="slidenum">
              <a:rPr lang="cs-CZ" smtClean="0"/>
              <a:pPr/>
              <a:t>4</a:t>
            </a:fld>
            <a:endParaRPr lang="cs-CZ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E47844-3ED3-45D4-B8B9-A3BDC9F5592C}" type="slidenum">
              <a:rPr lang="cs-CZ" smtClean="0"/>
              <a:pPr/>
              <a:t>5</a:t>
            </a:fld>
            <a:endParaRPr lang="cs-CZ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63CE29-540E-4F50-92A4-FAF42B949AA4}" type="slidenum">
              <a:rPr lang="cs-CZ" smtClean="0"/>
              <a:pPr/>
              <a:t>6</a:t>
            </a:fld>
            <a:endParaRPr lang="cs-CZ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B92E7B-B103-4631-8111-3D73831414AD}" type="slidenum">
              <a:rPr lang="cs-CZ" smtClean="0"/>
              <a:pPr/>
              <a:t>7</a:t>
            </a:fld>
            <a:endParaRPr 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30EE64-98D1-4A3B-B3D6-AF893F2E73EA}" type="slidenum">
              <a:rPr lang="cs-CZ" smtClean="0"/>
              <a:pPr/>
              <a:t>8</a:t>
            </a:fld>
            <a:endParaRPr lang="cs-CZ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18C2D7-C69A-418E-BE5E-9A5AD47D3566}" type="slidenum">
              <a:rPr lang="cs-CZ" smtClean="0"/>
              <a:pPr/>
              <a:t>9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7E593FB-2C49-42CD-AF8F-DA4E0BECD003}" type="datetime1">
              <a:rPr lang="cs-CZ" smtClean="0"/>
              <a:pPr/>
              <a:t>26.11.2012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8F1B-69C8-499E-A3CC-12331F97ACB4}" type="datetime1">
              <a:rPr lang="cs-CZ" smtClean="0"/>
              <a:pPr/>
              <a:t>26.11.2012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44AE-9927-49C6-9ABB-29A3B2FECD3F}" type="datetime1">
              <a:rPr lang="cs-CZ" smtClean="0"/>
              <a:pPr/>
              <a:t>26.11.2012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2B282-70F2-4F3E-AD79-7C55D0427475}" type="datetime1">
              <a:rPr lang="cs-CZ" smtClean="0"/>
              <a:pPr/>
              <a:t>26.11.2012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8141988-D419-47EA-AE59-E1BCA5E40617}" type="datetime1">
              <a:rPr lang="cs-CZ" smtClean="0"/>
              <a:pPr/>
              <a:t>26.11.2012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4E841-1E2E-4B14-8192-35C5EDF0D3F6}" type="datetime1">
              <a:rPr lang="cs-CZ" smtClean="0"/>
              <a:pPr/>
              <a:t>26.11.2012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90F3-D8EE-4FC0-91A5-2835035CDDD3}" type="datetime1">
              <a:rPr lang="cs-CZ" smtClean="0"/>
              <a:pPr/>
              <a:t>26.11.2012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A6404-23ED-4E99-ACB8-F098F9923677}" type="datetime1">
              <a:rPr lang="cs-CZ" smtClean="0"/>
              <a:pPr/>
              <a:t>26.11.2012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F9D70-ABAC-4658-A4B3-028801B2D731}" type="datetime1">
              <a:rPr lang="cs-CZ" smtClean="0"/>
              <a:pPr/>
              <a:t>26.11.2012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7DE99-89BB-460D-A2AB-ED3C360EC15A}" type="datetime1">
              <a:rPr lang="cs-CZ" smtClean="0"/>
              <a:pPr/>
              <a:t>26.11.2012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7E5D-6431-48E5-825A-5909CA66D555}" type="datetime1">
              <a:rPr lang="cs-CZ" smtClean="0"/>
              <a:pPr/>
              <a:t>26.11.2012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83A91F6-0FD7-4065-9AED-80A2E0B8E17B}" type="datetime1">
              <a:rPr lang="cs-CZ" smtClean="0"/>
              <a:pPr/>
              <a:t>26.11.2012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Úvod do uměnovědných studií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Co je kultura?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Typologie 2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Teoretické vymezení</a:t>
            </a:r>
          </a:p>
          <a:p>
            <a:pPr lvl="1"/>
            <a:r>
              <a:rPr lang="cs-CZ" sz="2400" dirty="0" smtClean="0"/>
              <a:t>Vzory</a:t>
            </a:r>
          </a:p>
          <a:p>
            <a:pPr lvl="1"/>
            <a:r>
              <a:rPr lang="cs-CZ" sz="2400" dirty="0" smtClean="0"/>
              <a:t>Hodnoty</a:t>
            </a:r>
          </a:p>
          <a:p>
            <a:pPr lvl="1"/>
            <a:r>
              <a:rPr lang="cs-CZ" sz="2400" dirty="0" smtClean="0"/>
              <a:t>Orientace</a:t>
            </a:r>
          </a:p>
          <a:p>
            <a:endParaRPr lang="cs-CZ" sz="2800" dirty="0" smtClean="0"/>
          </a:p>
          <a:p>
            <a:r>
              <a:rPr lang="cs-CZ" sz="2800" dirty="0" smtClean="0"/>
              <a:t>Praktické vymezení</a:t>
            </a:r>
          </a:p>
          <a:p>
            <a:pPr lvl="1"/>
            <a:r>
              <a:rPr lang="cs-CZ" sz="2400" dirty="0" smtClean="0"/>
              <a:t>Normy</a:t>
            </a:r>
          </a:p>
          <a:p>
            <a:pPr lvl="1"/>
            <a:r>
              <a:rPr lang="cs-CZ" sz="2400" dirty="0" smtClean="0"/>
              <a:t>Instituce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Další pojmy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Kultura</a:t>
            </a:r>
          </a:p>
          <a:p>
            <a:r>
              <a:rPr lang="cs-CZ" dirty="0" smtClean="0"/>
              <a:t>Civilizace</a:t>
            </a:r>
          </a:p>
          <a:p>
            <a:endParaRPr lang="cs-CZ" dirty="0" smtClean="0"/>
          </a:p>
          <a:p>
            <a:r>
              <a:rPr lang="cs-CZ" dirty="0" smtClean="0"/>
              <a:t>Antropologické přístupy</a:t>
            </a:r>
          </a:p>
          <a:p>
            <a:pPr lvl="1"/>
            <a:r>
              <a:rPr lang="cs-CZ" dirty="0" smtClean="0"/>
              <a:t>Kultura jako globální celek</a:t>
            </a:r>
          </a:p>
          <a:p>
            <a:pPr lvl="1"/>
            <a:r>
              <a:rPr lang="cs-CZ" dirty="0" smtClean="0"/>
              <a:t>Kultura jako model chování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dirty="0" smtClean="0"/>
              <a:t>Typologie pojmu kultura (četba)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196752"/>
            <a:ext cx="8280920" cy="5184576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1800" dirty="0" smtClean="0">
                <a:solidFill>
                  <a:schemeClr val="hlink"/>
                </a:solidFill>
              </a:rPr>
              <a:t>Tradiční axiologické pojetí kultury</a:t>
            </a:r>
            <a:r>
              <a:rPr lang="cs-CZ" sz="1800" dirty="0" smtClean="0"/>
              <a:t>, vycházející z humanistické a osvícenské tradice používání tohoto pojmu ve filozofii a uměnovědách. Axiologická koncepce kultury je výrazně hodnotící. Omezuje rozsah třídy kulturních jevů pouze na sféru pozitivních hodnot, které přispívají ke kultivaci a humanizaci člověka a k progresivnímu rozvoji lidské společnosti. Do kultury jsou tak tradičně zahrnovány zejména takové oblasti duchovních hodnot společnosti jako umění, véda, literatura, osvěta, výchova, ušlechtilé a pokrokové ideje apod. 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 smtClean="0">
                <a:solidFill>
                  <a:schemeClr val="hlink"/>
                </a:solidFill>
              </a:rPr>
              <a:t>Globální antropologické pojetí kultury</a:t>
            </a:r>
            <a:r>
              <a:rPr lang="cs-CZ" sz="1800" dirty="0" smtClean="0"/>
              <a:t>, zahrnující do kultury nejen pozitivní hodnoty, ale všechny </a:t>
            </a:r>
            <a:r>
              <a:rPr lang="cs-CZ" sz="1800" dirty="0" err="1" smtClean="0"/>
              <a:t>nadbiologické</a:t>
            </a:r>
            <a:r>
              <a:rPr lang="cs-CZ" sz="1800" dirty="0" smtClean="0"/>
              <a:t> prostředky a mechanismy, jejíchž prostřednictvím se člověk jako člen společnosti adaptuje k vnějšímu prostředí. Antropologické pojetí kultury nemá hodnotící funkci. Díky tomu lze charakterizovat a klasifikovat různá společenství v čase a prostoru podle jejich </a:t>
            </a:r>
            <a:r>
              <a:rPr lang="cs-CZ" sz="1800" dirty="0" err="1" smtClean="0"/>
              <a:t>specifickch</a:t>
            </a:r>
            <a:r>
              <a:rPr lang="cs-CZ" sz="1800" dirty="0" smtClean="0"/>
              <a:t> kulturních prvků a komplexů. To umožňuje komparativní výzkum </a:t>
            </a:r>
            <a:r>
              <a:rPr lang="cs-CZ" sz="1800" b="1" dirty="0" err="1" smtClean="0"/>
              <a:t>sociokulturních</a:t>
            </a:r>
            <a:r>
              <a:rPr lang="cs-CZ" sz="1800" b="1" dirty="0" smtClean="0"/>
              <a:t> </a:t>
            </a:r>
            <a:r>
              <a:rPr lang="cs-CZ" sz="1800" dirty="0" smtClean="0"/>
              <a:t>systémů (kultur, subkultur, kontrakultur) v čase a prostoru. Být kulturním antropologem z tohoto hlediska znamená studovat způsob života typický pro určitou společnost. Antropologické pojetí kultury chápané jako systém </a:t>
            </a:r>
            <a:r>
              <a:rPr lang="cs-CZ" sz="1800" b="1" dirty="0" smtClean="0"/>
              <a:t>artefaktů, </a:t>
            </a:r>
            <a:r>
              <a:rPr lang="cs-CZ" sz="1800" b="1" dirty="0" err="1" smtClean="0"/>
              <a:t>sociokulturních</a:t>
            </a:r>
            <a:r>
              <a:rPr lang="cs-CZ" sz="1800" b="1" dirty="0" smtClean="0"/>
              <a:t> </a:t>
            </a:r>
            <a:r>
              <a:rPr lang="cs-CZ" sz="1800" dirty="0" smtClean="0"/>
              <a:t>regulativů a idejí sdílených a předávaných členy určité společnosti se prosadilo zejména v sociální a kulturní antropologii, archeologii, etnografii, etnologii, sociologii, psychologii a </a:t>
            </a:r>
            <a:r>
              <a:rPr lang="cs-CZ" sz="1800" dirty="0" err="1" smtClean="0"/>
              <a:t>kulturologii</a:t>
            </a:r>
            <a:r>
              <a:rPr lang="cs-CZ" sz="1800" dirty="0" smtClean="0"/>
              <a:t>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600" dirty="0" smtClean="0"/>
              <a:t>			(Václav Soukup: </a:t>
            </a:r>
            <a:r>
              <a:rPr lang="cs-CZ" sz="1600" i="1" dirty="0" smtClean="0"/>
              <a:t>Přehled antropologických teorií kultury</a:t>
            </a:r>
            <a:r>
              <a:rPr lang="cs-CZ" sz="1600" dirty="0" smtClean="0"/>
              <a:t>. Praha 2000)</a:t>
            </a:r>
            <a:br>
              <a:rPr lang="cs-CZ" sz="1600" dirty="0" smtClean="0"/>
            </a:br>
            <a:endParaRPr lang="cs-CZ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dirty="0" smtClean="0"/>
              <a:t>Kultura a civilizace (četba)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Rozdíl mezi francouzským a anglickým územ na straně jedné a německým na straně druhé:</a:t>
            </a:r>
          </a:p>
          <a:p>
            <a:pPr lvl="1" eaLnBrk="1" hangingPunct="1">
              <a:lnSpc>
                <a:spcPct val="80000"/>
              </a:lnSpc>
            </a:pPr>
            <a:endParaRPr lang="cs-CZ" sz="1800" dirty="0" smtClean="0">
              <a:solidFill>
                <a:schemeClr val="tx1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cs-CZ" sz="1800" dirty="0" smtClean="0">
                <a:solidFill>
                  <a:schemeClr val="accent1"/>
                </a:solidFill>
              </a:rPr>
              <a:t>Francouzi a Angličané </a:t>
            </a:r>
            <a:r>
              <a:rPr lang="cs-CZ" sz="1800" dirty="0" smtClean="0">
                <a:solidFill>
                  <a:schemeClr val="tx1"/>
                </a:solidFill>
              </a:rPr>
              <a:t>– vyjadřují slovem civilizace hrdost na význam vlastního národa, na pokrok Západu a lidstva jako takového.</a:t>
            </a:r>
          </a:p>
          <a:p>
            <a:pPr lvl="1" eaLnBrk="1" hangingPunct="1">
              <a:lnSpc>
                <a:spcPct val="80000"/>
              </a:lnSpc>
            </a:pPr>
            <a:endParaRPr lang="cs-CZ" sz="1800" dirty="0" smtClean="0">
              <a:solidFill>
                <a:schemeClr val="tx1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cs-CZ" sz="1800" dirty="0" smtClean="0">
                <a:solidFill>
                  <a:schemeClr val="accent1"/>
                </a:solidFill>
              </a:rPr>
              <a:t>V německém literárním jazyce </a:t>
            </a:r>
            <a:r>
              <a:rPr lang="cs-CZ" sz="1800" dirty="0" smtClean="0">
                <a:solidFill>
                  <a:schemeClr val="tx1"/>
                </a:solidFill>
              </a:rPr>
              <a:t>se pojem civilizace vztahuje na to, co je pouze vnějškové, co je na povrchu lidské existence. Hrdost na vlastní výsledky, hodnoty, je obsažena v pojmu kultura. Tento pojem se  v Německu obvykle vztahuje na duchovní, umělecké a náboženské skutečnosti, oblast politická, hospodářská a v užším smyslu společenská je vyloučena. Zatímco civilizace označuje proces, který neustále míří kupředu a ve kterém jednotlivé kroky nabývají významu právě jen v rámci tohoto procesu jako jeho stupně, německý pojem kultura se vztahuje na lidské výtvory, které prostě „jsou tady“, které jsou hodnotami samy o sobě.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Proces civilizace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7772400" cy="4114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000" dirty="0" smtClean="0"/>
              <a:t>N. </a:t>
            </a:r>
            <a:r>
              <a:rPr lang="cs-CZ" sz="2000" dirty="0" err="1" smtClean="0"/>
              <a:t>Elias</a:t>
            </a:r>
            <a:r>
              <a:rPr lang="cs-CZ" sz="2000" dirty="0" smtClean="0"/>
              <a:t>, </a:t>
            </a:r>
            <a:r>
              <a:rPr lang="cs-CZ" sz="2000" i="1" dirty="0" smtClean="0"/>
              <a:t>O procesu civilizace</a:t>
            </a:r>
            <a:r>
              <a:rPr lang="cs-CZ" sz="2000" dirty="0" smtClean="0"/>
              <a:t>, 1939</a:t>
            </a:r>
          </a:p>
          <a:p>
            <a:pPr>
              <a:lnSpc>
                <a:spcPct val="80000"/>
              </a:lnSpc>
            </a:pPr>
            <a:endParaRPr lang="cs-CZ" sz="2000" dirty="0" smtClean="0"/>
          </a:p>
          <a:p>
            <a:pPr>
              <a:lnSpc>
                <a:spcPct val="80000"/>
              </a:lnSpc>
            </a:pPr>
            <a:r>
              <a:rPr lang="cs-CZ" sz="2000" dirty="0" smtClean="0"/>
              <a:t>Rostoucí diferenciace a komplexnost</a:t>
            </a:r>
          </a:p>
          <a:p>
            <a:pPr eaLnBrk="1" hangingPunct="1">
              <a:lnSpc>
                <a:spcPct val="80000"/>
              </a:lnSpc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Proměny lidského chování od středověku do doby moderní doby: mění se nejen formy vzájemné provázanosti lidí, ale i sami lidé</a:t>
            </a:r>
          </a:p>
          <a:p>
            <a:pPr lvl="1" eaLnBrk="1" hangingPunct="1">
              <a:lnSpc>
                <a:spcPct val="80000"/>
              </a:lnSpc>
            </a:pPr>
            <a:endParaRPr lang="cs-CZ" sz="1600" dirty="0" smtClean="0"/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psychogeneze civilizace – rozvoj osobnostních struktur a způsobů chování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err="1" smtClean="0"/>
              <a:t>sociogeneze</a:t>
            </a:r>
            <a:r>
              <a:rPr lang="cs-CZ" sz="2000" dirty="0" smtClean="0"/>
              <a:t> civilizace – jak se mění nerovnost, moc a řád</a:t>
            </a:r>
            <a:endParaRPr lang="cs-CZ" sz="1800" dirty="0" smtClean="0"/>
          </a:p>
          <a:p>
            <a:pPr>
              <a:buFontTx/>
              <a:buNone/>
            </a:pPr>
            <a:endParaRPr 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dirty="0" err="1" smtClean="0"/>
              <a:t>Eliasova</a:t>
            </a:r>
            <a:r>
              <a:rPr lang="cs-CZ" sz="3600" dirty="0" smtClean="0"/>
              <a:t> teorie civilizace (četba)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Podle </a:t>
            </a:r>
            <a:r>
              <a:rPr lang="cs-CZ" sz="2000" dirty="0" err="1" smtClean="0"/>
              <a:t>Eliase</a:t>
            </a:r>
            <a:r>
              <a:rPr lang="cs-CZ" sz="2000" dirty="0" smtClean="0"/>
              <a:t> je proces </a:t>
            </a:r>
            <a:r>
              <a:rPr lang="cs-CZ" sz="2000" b="1" dirty="0" smtClean="0"/>
              <a:t>civilizace dlouhodobým procesem, který probíhá jedním směrem - k rostoucí diferenciaci a komplexnosti společenských celků</a:t>
            </a:r>
            <a:r>
              <a:rPr lang="cs-CZ" sz="2000" dirty="0" smtClean="0"/>
              <a:t> a s tím související rostoucí regulaci lidské psychiky a afektů. Jde o proces, který není jednotlivci nijak plánován. Historické změny, které přináší, jsou </a:t>
            </a:r>
            <a:r>
              <a:rPr lang="cs-CZ" sz="2000" i="1" dirty="0" smtClean="0"/>
              <a:t>nezamýšlenými důsledky jednání</a:t>
            </a:r>
            <a:r>
              <a:rPr lang="cs-CZ" sz="2000" dirty="0" smtClean="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Mechanismus procesu civilizace </a:t>
            </a:r>
            <a:r>
              <a:rPr lang="cs-CZ" sz="2000" dirty="0" err="1" smtClean="0"/>
              <a:t>Elias</a:t>
            </a:r>
            <a:r>
              <a:rPr lang="cs-CZ" sz="2000" dirty="0" smtClean="0"/>
              <a:t> popisuje takto: „Od nejranějších dob západních dějin až po současnost se pod silným tlakem konkurence stále více diferencují společenské funkce. Čím více se funkce diferencují, tím větší je jejich počet, a tedy i počet lidí, na kterých jednotlivec závisí při svém konání (...). Musí být navzájem koordinováno chování stále většího počtu lidí a předivo jednání musí být stále přesněji proorganizováno, aby v tomto předivu jednotlivé jednání (akce) splnilo svou společenskou funkci. Jednotlivec je nucen regulovat své chování stále diferencovanějším, stejnoměrnějším a stabilnějším způsobem. (…) Pro změny psychického aparátu během procesu civilizace je charakteristické právě to, že diferencovanější a stabilnější regulace chování je jednotlivému člověku vštěpována odmalička jako automatismus, jako </a:t>
            </a:r>
            <a:r>
              <a:rPr lang="cs-CZ" sz="2000" dirty="0" err="1" smtClean="0"/>
              <a:t>sebepřinucení</a:t>
            </a:r>
            <a:r>
              <a:rPr lang="cs-CZ" sz="2000" dirty="0" smtClean="0"/>
              <a:t>, jemuž se nemůže ubránit, ani když to ve svém vědomí chce. (</a:t>
            </a:r>
            <a:r>
              <a:rPr lang="cs-CZ" sz="2000" dirty="0" err="1" smtClean="0"/>
              <a:t>Elias</a:t>
            </a:r>
            <a:r>
              <a:rPr lang="cs-CZ" sz="2000" dirty="0" smtClean="0"/>
              <a:t> 1969 II.: 316–317).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Psycholingvistika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cs-CZ" sz="2400" dirty="0" err="1" smtClean="0">
                <a:solidFill>
                  <a:schemeClr val="tx1"/>
                </a:solidFill>
              </a:rPr>
              <a:t>Sapir</a:t>
            </a:r>
            <a:r>
              <a:rPr lang="cs-CZ" sz="2400" dirty="0" smtClean="0">
                <a:solidFill>
                  <a:schemeClr val="tx1"/>
                </a:solidFill>
              </a:rPr>
              <a:t>-</a:t>
            </a:r>
            <a:r>
              <a:rPr lang="cs-CZ" sz="2400" dirty="0" err="1" smtClean="0">
                <a:solidFill>
                  <a:schemeClr val="tx1"/>
                </a:solidFill>
              </a:rPr>
              <a:t>Whorfova</a:t>
            </a:r>
            <a:r>
              <a:rPr lang="cs-CZ" sz="2400" dirty="0" smtClean="0">
                <a:solidFill>
                  <a:schemeClr val="tx1"/>
                </a:solidFill>
              </a:rPr>
              <a:t> hypotéza 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cs-CZ" sz="2400" dirty="0" smtClean="0">
                <a:solidFill>
                  <a:schemeClr val="tx1"/>
                </a:solidFill>
              </a:rPr>
              <a:t>30. léta 20. stol.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cs-CZ" sz="2400" dirty="0" smtClean="0"/>
              <a:t>Pojetí </a:t>
            </a:r>
            <a:r>
              <a:rPr lang="cs-CZ" sz="2400" dirty="0" smtClean="0"/>
              <a:t>reálného světa </a:t>
            </a:r>
            <a:r>
              <a:rPr lang="cs-CZ" sz="2400" dirty="0" smtClean="0"/>
              <a:t>je vystavěno </a:t>
            </a:r>
            <a:r>
              <a:rPr lang="cs-CZ" sz="2400" dirty="0" smtClean="0"/>
              <a:t>na jazykových zvyklostech </a:t>
            </a:r>
            <a:r>
              <a:rPr lang="cs-CZ" sz="2400" dirty="0" smtClean="0"/>
              <a:t>dané komunity</a:t>
            </a:r>
            <a:endParaRPr lang="cs-CZ" sz="2400" dirty="0" smtClean="0"/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endParaRPr lang="cs-CZ" sz="2400" smtClean="0"/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cs-CZ" sz="2400" smtClean="0"/>
              <a:t>Kritika</a:t>
            </a:r>
            <a:r>
              <a:rPr lang="cs-CZ" sz="2400" dirty="0" smtClean="0"/>
              <a:t>: myšlení nelze ztotožnit s jazykem</a:t>
            </a:r>
            <a:endParaRPr lang="cs-CZ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smtClean="0"/>
              <a:t>Kultura a sociální skupiny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800" dirty="0" smtClean="0"/>
              <a:t>Identifikace a reprezentace</a:t>
            </a:r>
          </a:p>
          <a:p>
            <a:pPr>
              <a:defRPr/>
            </a:pPr>
            <a:r>
              <a:rPr lang="cs-CZ" sz="2800" dirty="0" smtClean="0"/>
              <a:t>Formace a diferenciace</a:t>
            </a:r>
          </a:p>
          <a:p>
            <a:pPr>
              <a:defRPr/>
            </a:pPr>
            <a:endParaRPr lang="cs-CZ" sz="2800" dirty="0" smtClean="0"/>
          </a:p>
          <a:p>
            <a:pPr>
              <a:defRPr/>
            </a:pPr>
            <a:r>
              <a:rPr lang="cs-CZ" sz="2800" dirty="0" smtClean="0"/>
              <a:t>Rizika	</a:t>
            </a:r>
          </a:p>
          <a:p>
            <a:pPr lvl="1">
              <a:defRPr/>
            </a:pPr>
            <a:r>
              <a:rPr lang="cs-CZ" sz="2400" dirty="0" smtClean="0"/>
              <a:t>Národní šovinismus</a:t>
            </a:r>
          </a:p>
          <a:p>
            <a:pPr lvl="1">
              <a:defRPr/>
            </a:pPr>
            <a:r>
              <a:rPr lang="cs-CZ" sz="2400" dirty="0" smtClean="0"/>
              <a:t>Stavovská exkluzivita</a:t>
            </a:r>
          </a:p>
          <a:p>
            <a:pPr lvl="1">
              <a:defRPr/>
            </a:pPr>
            <a:r>
              <a:rPr lang="cs-CZ" sz="2400" dirty="0" smtClean="0"/>
              <a:t>Elity a masa</a:t>
            </a:r>
          </a:p>
          <a:p>
            <a:pPr marL="342900" lvl="1" indent="-342900">
              <a:buClr>
                <a:schemeClr val="folHlink"/>
              </a:buClr>
              <a:buSzPct val="60000"/>
              <a:defRPr/>
            </a:pPr>
            <a:endParaRPr lang="cs-CZ" sz="2400" dirty="0" smtClean="0"/>
          </a:p>
          <a:p>
            <a:pPr>
              <a:defRPr/>
            </a:pPr>
            <a:endParaRPr lang="cs-CZ" dirty="0" smtClean="0"/>
          </a:p>
          <a:p>
            <a:pPr lvl="1"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smtClean="0"/>
              <a:t>Enkulturace (sociální psychologie</a:t>
            </a:r>
            <a:r>
              <a:rPr lang="cs-CZ" sz="4000" smtClean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400" dirty="0" err="1" smtClean="0"/>
              <a:t>enkulturace</a:t>
            </a:r>
            <a:r>
              <a:rPr lang="cs-CZ" sz="2400" dirty="0" smtClean="0"/>
              <a:t> (socializace)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 </a:t>
            </a:r>
          </a:p>
          <a:p>
            <a:pPr>
              <a:defRPr/>
            </a:pPr>
            <a:r>
              <a:rPr lang="cs-CZ" sz="2400" dirty="0" smtClean="0"/>
              <a:t>mezigenerační výměna</a:t>
            </a:r>
          </a:p>
          <a:p>
            <a:pPr lvl="1">
              <a:defRPr/>
            </a:pPr>
            <a:r>
              <a:rPr lang="cs-CZ" sz="1800" dirty="0" smtClean="0">
                <a:ea typeface="+mn-ea"/>
                <a:cs typeface="+mn-cs"/>
              </a:rPr>
              <a:t>Vždy jsou předávány a přejímány jen ta kulturní prvky, které mají platnost (funkci, místo v struktuře, nesou symbolický obsah). </a:t>
            </a:r>
          </a:p>
          <a:p>
            <a:pPr lvl="1">
              <a:defRPr/>
            </a:pPr>
            <a:r>
              <a:rPr lang="cs-CZ" sz="1800" dirty="0" smtClean="0">
                <a:ea typeface="+mn-ea"/>
                <a:cs typeface="+mn-cs"/>
              </a:rPr>
              <a:t>Nelze tvrdit, že  by kultura byla stabilní a neměnná – ale skrze udržování vybraných jevů, jež jsou nazírány jako podstatné, je pociťována </a:t>
            </a:r>
          </a:p>
          <a:p>
            <a:pPr>
              <a:defRPr/>
            </a:pPr>
            <a:endParaRPr lang="cs-CZ" sz="2400" dirty="0" smtClean="0"/>
          </a:p>
          <a:p>
            <a:pPr>
              <a:defRPr/>
            </a:pPr>
            <a:r>
              <a:rPr lang="cs-CZ" sz="2400" dirty="0" smtClean="0"/>
              <a:t>stabilita (kontinuita) kultury – role generací v předávání kultury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smtClean="0"/>
              <a:t>Kulturální studia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Problematizace</a:t>
            </a:r>
            <a:r>
              <a:rPr lang="cs-CZ" dirty="0" smtClean="0"/>
              <a:t> pojmu kultury</a:t>
            </a:r>
          </a:p>
          <a:p>
            <a:endParaRPr lang="cs-CZ" dirty="0" smtClean="0"/>
          </a:p>
          <a:p>
            <a:r>
              <a:rPr lang="cs-CZ" dirty="0" smtClean="0"/>
              <a:t>Sdílené sociální významy – znaky</a:t>
            </a:r>
          </a:p>
          <a:p>
            <a:endParaRPr lang="cs-CZ" dirty="0" smtClean="0"/>
          </a:p>
          <a:p>
            <a:r>
              <a:rPr lang="cs-CZ" dirty="0" smtClean="0"/>
              <a:t>Jazyk (a sociální diferenciace)</a:t>
            </a:r>
          </a:p>
          <a:p>
            <a:endParaRPr lang="cs-CZ" dirty="0" smtClean="0"/>
          </a:p>
          <a:p>
            <a:r>
              <a:rPr lang="cs-CZ" dirty="0" smtClean="0"/>
              <a:t>Symbolické vytváření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smtClean="0"/>
              <a:t>Malé opakování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smtClean="0"/>
              <a:t>Kdo ve svém díle ztotožnil estetický a vkusový soud?</a:t>
            </a:r>
          </a:p>
          <a:p>
            <a:r>
              <a:rPr lang="cs-CZ" sz="2800" smtClean="0"/>
              <a:t>Rozdíl mezi kritikou a estetickým hodnocením?</a:t>
            </a:r>
          </a:p>
          <a:p>
            <a:r>
              <a:rPr lang="cs-CZ" sz="2800" smtClean="0"/>
              <a:t>Podstat vkusu v Anglii v 18. století?</a:t>
            </a:r>
          </a:p>
          <a:p>
            <a:r>
              <a:rPr lang="cs-CZ" sz="2800" smtClean="0"/>
              <a:t>Dvě základní (společenské) role kritiky?</a:t>
            </a:r>
          </a:p>
          <a:p>
            <a:r>
              <a:rPr lang="cs-CZ" sz="2800" smtClean="0"/>
              <a:t>Co je vkus podle Pierra Bourdieu?</a:t>
            </a:r>
          </a:p>
          <a:p>
            <a:r>
              <a:rPr lang="cs-CZ" sz="2800" smtClean="0"/>
              <a:t>Jaký je vztah mezi estetickou a uměleckou hodnotou?</a:t>
            </a:r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smtClean="0"/>
              <a:t>Rané dějiny pojmu kultura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etymologie – </a:t>
            </a:r>
            <a:r>
              <a:rPr lang="cs-CZ" sz="2400" dirty="0" err="1" smtClean="0"/>
              <a:t>colere</a:t>
            </a:r>
            <a:r>
              <a:rPr lang="cs-CZ" sz="2400" dirty="0" smtClean="0"/>
              <a:t> (pěstovat, zušlechťovat, chránit)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latinské slovo </a:t>
            </a:r>
            <a:r>
              <a:rPr lang="cs-CZ" sz="2000" i="1" dirty="0" err="1" smtClean="0"/>
              <a:t>cultura</a:t>
            </a:r>
            <a:r>
              <a:rPr lang="cs-CZ" sz="2000" dirty="0" smtClean="0"/>
              <a:t> (péče, původně obdělávání půdy – </a:t>
            </a:r>
            <a:r>
              <a:rPr lang="cs-CZ" sz="2000" i="1" dirty="0" err="1" smtClean="0"/>
              <a:t>agri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cultura</a:t>
            </a:r>
            <a:r>
              <a:rPr lang="cs-CZ" sz="2000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err="1" smtClean="0"/>
              <a:t>Marcus</a:t>
            </a:r>
            <a:r>
              <a:rPr lang="cs-CZ" sz="2400" dirty="0" smtClean="0"/>
              <a:t> </a:t>
            </a:r>
            <a:r>
              <a:rPr lang="cs-CZ" sz="2400" dirty="0" err="1" smtClean="0"/>
              <a:t>Tullius</a:t>
            </a:r>
            <a:r>
              <a:rPr lang="cs-CZ" sz="2400" dirty="0" smtClean="0"/>
              <a:t> Cicero (106-43 př. n. l.) hovoří o filozofii jako </a:t>
            </a:r>
            <a:r>
              <a:rPr lang="cs-CZ" sz="2400" i="1" dirty="0" smtClean="0"/>
              <a:t>kultuře ducha – </a:t>
            </a:r>
            <a:r>
              <a:rPr lang="cs-CZ" sz="2400" dirty="0" smtClean="0"/>
              <a:t>nová dimenze pojmu</a:t>
            </a:r>
          </a:p>
          <a:p>
            <a:pPr eaLnBrk="1" hangingPunct="1">
              <a:lnSpc>
                <a:spcPct val="90000"/>
              </a:lnSpc>
            </a:pPr>
            <a:endParaRPr lang="cs-CZ" sz="2400" dirty="0" smtClean="0"/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Péče o půdu –</a:t>
            </a:r>
            <a:r>
              <a:rPr lang="en-US" sz="2400" dirty="0" smtClean="0"/>
              <a:t>&gt;</a:t>
            </a:r>
            <a:r>
              <a:rPr lang="cs-CZ" sz="2400" dirty="0" smtClean="0"/>
              <a:t> péče o duši –</a:t>
            </a:r>
            <a:r>
              <a:rPr lang="en-US" sz="2400" dirty="0" smtClean="0"/>
              <a:t>&gt;</a:t>
            </a:r>
            <a:r>
              <a:rPr lang="cs-CZ" sz="2400" dirty="0" smtClean="0"/>
              <a:t> zdokonalování národů –</a:t>
            </a:r>
            <a:r>
              <a:rPr lang="en-US" sz="2400" dirty="0" smtClean="0"/>
              <a:t>&gt;</a:t>
            </a:r>
            <a:r>
              <a:rPr lang="cs-CZ" sz="2400" dirty="0" smtClean="0"/>
              <a:t> zdokonalování lidstva</a:t>
            </a:r>
          </a:p>
          <a:p>
            <a:pPr eaLnBrk="1" hangingPunct="1">
              <a:lnSpc>
                <a:spcPct val="90000"/>
              </a:lnSpc>
            </a:pPr>
            <a:endParaRPr lang="cs-CZ" sz="2400" dirty="0" smtClean="0"/>
          </a:p>
          <a:p>
            <a:pPr eaLnBrk="1" hangingPunct="1">
              <a:lnSpc>
                <a:spcPct val="90000"/>
              </a:lnSpc>
            </a:pPr>
            <a:r>
              <a:rPr lang="cs-CZ" sz="1800" dirty="0" smtClean="0"/>
              <a:t>ve středověku se nevyskytuje často, renesance a humanismus obnovují antickou tradici a pojem získává konotace oddělující člověka a přírodu</a:t>
            </a:r>
          </a:p>
          <a:p>
            <a:pPr eaLnBrk="1" hangingPunct="1">
              <a:lnSpc>
                <a:spcPct val="90000"/>
              </a:lnSpc>
            </a:pPr>
            <a:r>
              <a:rPr lang="de-DE" sz="1800" dirty="0" smtClean="0"/>
              <a:t>Samuel von Pufendorf (1632 –1694</a:t>
            </a:r>
            <a:r>
              <a:rPr lang="cs-CZ" sz="1800" dirty="0" smtClean="0"/>
              <a:t>) – německý historik a právník – používá pojmu kultura bez dalšího upřesnění (dříve </a:t>
            </a:r>
            <a:r>
              <a:rPr lang="cs-CZ" sz="1800" dirty="0" err="1" smtClean="0"/>
              <a:t>cultura</a:t>
            </a:r>
            <a:r>
              <a:rPr lang="cs-CZ" sz="1800" dirty="0" smtClean="0"/>
              <a:t> </a:t>
            </a:r>
            <a:r>
              <a:rPr lang="cs-CZ" sz="1800" dirty="0" err="1" smtClean="0"/>
              <a:t>juris</a:t>
            </a:r>
            <a:r>
              <a:rPr lang="cs-CZ" sz="1800" dirty="0" smtClean="0"/>
              <a:t>, </a:t>
            </a:r>
            <a:r>
              <a:rPr lang="cs-CZ" sz="1800" dirty="0" err="1" smtClean="0"/>
              <a:t>cultura</a:t>
            </a:r>
            <a:r>
              <a:rPr lang="cs-CZ" sz="1800" dirty="0" smtClean="0"/>
              <a:t> </a:t>
            </a:r>
            <a:r>
              <a:rPr lang="cs-CZ" sz="1800" dirty="0" err="1" smtClean="0"/>
              <a:t>scientiae</a:t>
            </a:r>
            <a:r>
              <a:rPr lang="cs-CZ" sz="1800" dirty="0" smtClean="0"/>
              <a:t>) jako samostatné lexikální jednotky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3600" smtClean="0"/>
              <a:t>Na cestě k modernímu pojmu kultury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Osvícenství – </a:t>
            </a:r>
            <a:r>
              <a:rPr lang="cs-CZ" sz="2800" smtClean="0">
                <a:solidFill>
                  <a:schemeClr val="hlink"/>
                </a:solidFill>
              </a:rPr>
              <a:t>hodnotový (axiologický) pojem kultury</a:t>
            </a:r>
            <a:r>
              <a:rPr lang="cs-CZ" sz="2800" smtClean="0"/>
              <a:t> jako zdokonalování, zušlechtění a zjemnění duševních a tělesných vlastností člověka</a:t>
            </a:r>
          </a:p>
          <a:p>
            <a:pPr eaLnBrk="1" hangingPunct="1"/>
            <a:endParaRPr lang="cs-CZ" sz="2800" smtClean="0"/>
          </a:p>
          <a:p>
            <a:pPr eaLnBrk="1" hangingPunct="1"/>
            <a:r>
              <a:rPr lang="cs-CZ" sz="2800" smtClean="0"/>
              <a:t>Johann Gottfried Herder (1744-1803) /</a:t>
            </a:r>
          </a:p>
          <a:p>
            <a:pPr lvl="1" eaLnBrk="1" hangingPunct="1"/>
            <a:r>
              <a:rPr lang="cs-CZ" sz="2400" smtClean="0"/>
              <a:t>dějinný proces – jako postupný a zákonitý vývoj, v němž musí rozum a spravedlnost vést k upevnění lidskosti</a:t>
            </a:r>
          </a:p>
          <a:p>
            <a:pPr eaLnBrk="1" hangingPunct="1"/>
            <a:endParaRPr lang="cs-CZ" smtClean="0"/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3600" smtClean="0"/>
              <a:t>Na cestě k modernímu pojmu kultury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800" dirty="0" smtClean="0"/>
              <a:t>Nástup moderních věd – historiografie a antropologie - uvádí do oběhu </a:t>
            </a:r>
            <a:r>
              <a:rPr lang="cs-CZ" sz="2800" dirty="0" smtClean="0">
                <a:solidFill>
                  <a:schemeClr val="hlink"/>
                </a:solidFill>
              </a:rPr>
              <a:t>hodnotově neutrální, deskriptivní pojem kultury </a:t>
            </a:r>
            <a:r>
              <a:rPr lang="cs-CZ" sz="2400" dirty="0" smtClean="0"/>
              <a:t>(</a:t>
            </a:r>
            <a:r>
              <a:rPr lang="cs-CZ" sz="2400" dirty="0" err="1" smtClean="0"/>
              <a:t>E.B.Tylor</a:t>
            </a:r>
            <a:r>
              <a:rPr lang="cs-CZ" sz="2400" dirty="0" smtClean="0"/>
              <a:t>)</a:t>
            </a:r>
            <a:r>
              <a:rPr lang="cs-CZ" sz="2800" dirty="0" smtClean="0"/>
              <a:t> </a:t>
            </a:r>
          </a:p>
          <a:p>
            <a:pPr eaLnBrk="1" hangingPunct="1"/>
            <a:endParaRPr lang="cs-CZ" sz="2800" dirty="0" smtClean="0"/>
          </a:p>
          <a:p>
            <a:pPr eaLnBrk="1" hangingPunct="1"/>
            <a:r>
              <a:rPr lang="cs-CZ" sz="2800" dirty="0" smtClean="0"/>
              <a:t>Kulturní relativismus</a:t>
            </a:r>
          </a:p>
          <a:p>
            <a:pPr eaLnBrk="1" hangingPunct="1"/>
            <a:r>
              <a:rPr lang="cs-CZ" sz="2800" dirty="0" smtClean="0"/>
              <a:t>Kulturní pesimismus </a:t>
            </a:r>
            <a:r>
              <a:rPr lang="cs-CZ" sz="2400" dirty="0" smtClean="0"/>
              <a:t>(</a:t>
            </a:r>
            <a:r>
              <a:rPr lang="cs-CZ" sz="2400" dirty="0" err="1" smtClean="0"/>
              <a:t>Heidegger</a:t>
            </a:r>
            <a:r>
              <a:rPr lang="cs-CZ" sz="2400" dirty="0" smtClean="0"/>
              <a:t>, </a:t>
            </a:r>
            <a:r>
              <a:rPr lang="cs-CZ" sz="2400" dirty="0" err="1" smtClean="0"/>
              <a:t>Adorno</a:t>
            </a:r>
            <a:r>
              <a:rPr lang="cs-CZ" sz="24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dirty="0" smtClean="0"/>
              <a:t>Normy chování (četba)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První takovou kodifikovanou soustavou pravidel chování označuje francouzský výraz </a:t>
            </a:r>
            <a:r>
              <a:rPr lang="cs-CZ" sz="2000" i="1" dirty="0" err="1" smtClean="0"/>
              <a:t>courtoisie</a:t>
            </a:r>
            <a:r>
              <a:rPr lang="cs-CZ" sz="2000" dirty="0" smtClean="0"/>
              <a:t> (</a:t>
            </a:r>
            <a:r>
              <a:rPr lang="cs-CZ" sz="2000" dirty="0" err="1" smtClean="0"/>
              <a:t>angl</a:t>
            </a:r>
            <a:r>
              <a:rPr lang="cs-CZ" sz="2000" dirty="0" smtClean="0"/>
              <a:t>. </a:t>
            </a:r>
            <a:r>
              <a:rPr lang="cs-CZ" sz="2000" i="1" dirty="0" err="1" smtClean="0"/>
              <a:t>courtesy</a:t>
            </a:r>
            <a:r>
              <a:rPr lang="cs-CZ" sz="2000" dirty="0" smtClean="0"/>
              <a:t>, </a:t>
            </a:r>
            <a:r>
              <a:rPr lang="cs-CZ" sz="2000" dirty="0" err="1" smtClean="0"/>
              <a:t>it</a:t>
            </a:r>
            <a:r>
              <a:rPr lang="cs-CZ" sz="2000" dirty="0" smtClean="0"/>
              <a:t>. </a:t>
            </a:r>
            <a:r>
              <a:rPr lang="cs-CZ" sz="2000" i="1" dirty="0" err="1" smtClean="0"/>
              <a:t>cortezia</a:t>
            </a:r>
            <a:r>
              <a:rPr lang="cs-CZ" sz="2000" dirty="0" smtClean="0"/>
              <a:t>, něm. </a:t>
            </a:r>
            <a:r>
              <a:rPr lang="cs-CZ" sz="2000" i="1" dirty="0" err="1" smtClean="0"/>
              <a:t>hövescheit</a:t>
            </a:r>
            <a:r>
              <a:rPr lang="cs-CZ" sz="2000" dirty="0" smtClean="0"/>
              <a:t>). Ve středověku se tak označoval způsob chování, který byl závazný pro příslušníky </a:t>
            </a:r>
            <a:r>
              <a:rPr lang="cs-CZ" sz="2000" i="1" dirty="0" smtClean="0"/>
              <a:t>dvora</a:t>
            </a:r>
            <a:r>
              <a:rPr lang="cs-CZ" sz="2000" dirty="0" smtClean="0"/>
              <a:t>. Soustava příkazů a zákazů se vytvořila nejprve na dvorech velkých feudálních suverénů a později se postupně rozšířila na širší vrstvy společnosti. O tom, že tato soustava stojí na počátku souvislého procesu civilizace, svědčí i v češtině slova dodnes užívaná pro „slušné“ chování: z</a:t>
            </a:r>
            <a:r>
              <a:rPr lang="cs-CZ" sz="2000" b="1" dirty="0" smtClean="0"/>
              <a:t>dvoř</a:t>
            </a:r>
            <a:r>
              <a:rPr lang="cs-CZ" sz="2000" dirty="0" smtClean="0"/>
              <a:t>ilost, </a:t>
            </a:r>
            <a:r>
              <a:rPr lang="cs-CZ" sz="2000" b="1" dirty="0" smtClean="0"/>
              <a:t>dvor</a:t>
            </a:r>
            <a:r>
              <a:rPr lang="cs-CZ" sz="2000" dirty="0" smtClean="0"/>
              <a:t>nost.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Ve druhé čtvrtině 16. století se pro normy chování rozšířil nový výraz </a:t>
            </a:r>
            <a:r>
              <a:rPr lang="cs-CZ" sz="2000" i="1" dirty="0" err="1" smtClean="0"/>
              <a:t>civilité</a:t>
            </a:r>
            <a:r>
              <a:rPr lang="cs-CZ" sz="2000" i="1" dirty="0" smtClean="0"/>
              <a:t>.</a:t>
            </a:r>
            <a:r>
              <a:rPr lang="cs-CZ" sz="2000" dirty="0" smtClean="0"/>
              <a:t> Tento stav dokumentují četná humanistická pojednání určená k poučení mladíků z vyšších vrstev - např. </a:t>
            </a:r>
            <a:r>
              <a:rPr lang="cs-CZ" sz="2000" i="1" dirty="0" smtClean="0"/>
              <a:t>De </a:t>
            </a:r>
            <a:r>
              <a:rPr lang="cs-CZ" sz="2000" i="1" dirty="0" err="1" smtClean="0"/>
              <a:t>civilitate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morum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puerilium</a:t>
            </a:r>
            <a:r>
              <a:rPr lang="cs-CZ" sz="2000" dirty="0" smtClean="0"/>
              <a:t> (1530) od </a:t>
            </a:r>
            <a:r>
              <a:rPr lang="cs-CZ" sz="2000" b="1" dirty="0" err="1" smtClean="0"/>
              <a:t>Erasma</a:t>
            </a:r>
            <a:r>
              <a:rPr lang="cs-CZ" sz="2000" b="1" dirty="0" smtClean="0"/>
              <a:t> Rotterdamského</a:t>
            </a:r>
            <a:r>
              <a:rPr lang="cs-CZ" sz="2000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dirty="0" smtClean="0"/>
              <a:t>Historiografie (četba)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412776"/>
            <a:ext cx="5184775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000" dirty="0" smtClean="0"/>
              <a:t>postupně se prosazuje pojem kultury jako celku vztaženého ke kolektivnímu nositeli a době</a:t>
            </a:r>
          </a:p>
          <a:p>
            <a:pPr eaLnBrk="1" hangingPunct="1">
              <a:lnSpc>
                <a:spcPct val="90000"/>
              </a:lnSpc>
            </a:pPr>
            <a:endParaRPr lang="cs-CZ" sz="2000" dirty="0" smtClean="0"/>
          </a:p>
          <a:p>
            <a:pPr eaLnBrk="1" hangingPunct="1">
              <a:lnSpc>
                <a:spcPct val="90000"/>
              </a:lnSpc>
            </a:pPr>
            <a:r>
              <a:rPr lang="cs-CZ" sz="2000" dirty="0" err="1" smtClean="0"/>
              <a:t>Jacob</a:t>
            </a:r>
            <a:r>
              <a:rPr lang="cs-CZ" sz="2000" dirty="0" smtClean="0"/>
              <a:t> </a:t>
            </a:r>
            <a:r>
              <a:rPr lang="cs-CZ" sz="2000" dirty="0" err="1" smtClean="0"/>
              <a:t>Burckhardt</a:t>
            </a:r>
            <a:r>
              <a:rPr lang="cs-CZ" sz="2000" dirty="0" smtClean="0"/>
              <a:t> (1818-1897): </a:t>
            </a:r>
            <a:r>
              <a:rPr lang="cs-CZ" sz="2000" i="1" dirty="0" smtClean="0"/>
              <a:t>Kultur der </a:t>
            </a:r>
            <a:r>
              <a:rPr lang="cs-CZ" sz="2000" i="1" dirty="0" err="1" smtClean="0"/>
              <a:t>Renaissance</a:t>
            </a:r>
            <a:r>
              <a:rPr lang="cs-CZ" sz="2000" i="1" dirty="0" smtClean="0"/>
              <a:t> in </a:t>
            </a:r>
            <a:r>
              <a:rPr lang="cs-CZ" sz="2000" i="1" dirty="0" err="1" smtClean="0"/>
              <a:t>Italien</a:t>
            </a:r>
            <a:r>
              <a:rPr lang="cs-CZ" sz="2000" dirty="0" smtClean="0"/>
              <a:t>, 1860, používá pojem </a:t>
            </a:r>
            <a:r>
              <a:rPr lang="cs-CZ" sz="2000" i="1" dirty="0" err="1" smtClean="0"/>
              <a:t>Kulturepoche</a:t>
            </a:r>
            <a:r>
              <a:rPr lang="cs-CZ" sz="2000" i="1" dirty="0" smtClean="0"/>
              <a:t>. </a:t>
            </a:r>
            <a:r>
              <a:rPr lang="cs-CZ" sz="2000" dirty="0" smtClean="0"/>
              <a:t>Jeho dějiny se týkají mocenské struktury, politiky, mentality, životního způsobu, náboženství i umění</a:t>
            </a: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1484784"/>
            <a:ext cx="212407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18765" y="332656"/>
            <a:ext cx="7813675" cy="695672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800" dirty="0" smtClean="0"/>
              <a:t>Etnologie/kulturní antropologie (četba)</a:t>
            </a:r>
            <a:endParaRPr lang="cs-CZ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12776"/>
            <a:ext cx="5616575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Edward Burnett </a:t>
            </a:r>
            <a:r>
              <a:rPr lang="en-US" sz="2000" dirty="0" err="1" smtClean="0"/>
              <a:t>Tylor</a:t>
            </a:r>
            <a:r>
              <a:rPr lang="en-US" sz="2000" dirty="0" smtClean="0"/>
              <a:t> (1832–1917</a:t>
            </a:r>
            <a:r>
              <a:rPr lang="cs-CZ" sz="2000" dirty="0" smtClean="0"/>
              <a:t>), britský antropolog, autor významných spisů </a:t>
            </a:r>
            <a:r>
              <a:rPr lang="cs-CZ" sz="2000" i="1" dirty="0" err="1" smtClean="0"/>
              <a:t>Researches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into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the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Early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History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of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Mankind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and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the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Development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of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Civilization</a:t>
            </a:r>
            <a:r>
              <a:rPr lang="cs-CZ" sz="2000" dirty="0" smtClean="0"/>
              <a:t> (1865), </a:t>
            </a:r>
            <a:r>
              <a:rPr lang="cs-CZ" sz="2000" i="1" dirty="0" smtClean="0"/>
              <a:t>Primitive </a:t>
            </a:r>
            <a:r>
              <a:rPr lang="cs-CZ" sz="2000" i="1" dirty="0" err="1" smtClean="0"/>
              <a:t>Culture</a:t>
            </a:r>
            <a:r>
              <a:rPr lang="cs-CZ" sz="2000" dirty="0" smtClean="0"/>
              <a:t> (1871) a </a:t>
            </a:r>
            <a:r>
              <a:rPr lang="cs-CZ" sz="2000" i="1" dirty="0" err="1" smtClean="0"/>
              <a:t>Anthropology</a:t>
            </a:r>
            <a:r>
              <a:rPr lang="cs-CZ" sz="2000" dirty="0" smtClean="0"/>
              <a:t> (1881) </a:t>
            </a:r>
          </a:p>
          <a:p>
            <a:pPr eaLnBrk="1" hangingPunct="1">
              <a:lnSpc>
                <a:spcPct val="80000"/>
              </a:lnSpc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„Kultura neboli civilizace (…) je komplexní celek zahrnující vědění, přesvědčení, umění, zákony, morálku, tradici a veškeré další schopnosti a zvyklosti, které lidé získávají díky tomu, že jsou členy společnosti.“</a:t>
            </a:r>
            <a:endParaRPr lang="cs-CZ" sz="2000" dirty="0" smtClean="0"/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1340768"/>
            <a:ext cx="2819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Typologie 1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Kultura jako proces </a:t>
            </a:r>
          </a:p>
          <a:p>
            <a:pPr lvl="1"/>
            <a:r>
              <a:rPr lang="cs-CZ" dirty="0" smtClean="0"/>
              <a:t>Marx, </a:t>
            </a:r>
            <a:r>
              <a:rPr lang="cs-CZ" dirty="0" err="1" smtClean="0"/>
              <a:t>Freud</a:t>
            </a:r>
            <a:r>
              <a:rPr lang="cs-CZ" dirty="0" smtClean="0"/>
              <a:t>, </a:t>
            </a:r>
            <a:r>
              <a:rPr lang="cs-CZ" dirty="0" err="1" smtClean="0"/>
              <a:t>Huizing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Kultura jako struktura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UNI_DB_výuka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MUNI_DB_výuka</Template>
  <TotalTime>38</TotalTime>
  <Words>1157</Words>
  <Application>Microsoft Office PowerPoint</Application>
  <PresentationFormat>Předvádění na obrazovce (4:3)</PresentationFormat>
  <Paragraphs>137</Paragraphs>
  <Slides>19</Slides>
  <Notes>19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MUNI_DB_výuka</vt:lpstr>
      <vt:lpstr>Úvod do uměnovědných studií</vt:lpstr>
      <vt:lpstr>Malé opakování</vt:lpstr>
      <vt:lpstr>Rané dějiny pojmu kultura</vt:lpstr>
      <vt:lpstr>Na cestě k modernímu pojmu kultury</vt:lpstr>
      <vt:lpstr>Na cestě k modernímu pojmu kultury</vt:lpstr>
      <vt:lpstr>Normy chování (četba)</vt:lpstr>
      <vt:lpstr>Historiografie (četba)</vt:lpstr>
      <vt:lpstr>Etnologie/kulturní antropologie (četba)</vt:lpstr>
      <vt:lpstr>Typologie 1</vt:lpstr>
      <vt:lpstr>Typologie 2</vt:lpstr>
      <vt:lpstr>Další pojmy</vt:lpstr>
      <vt:lpstr>Typologie pojmu kultura (četba)</vt:lpstr>
      <vt:lpstr>Kultura a civilizace (četba)</vt:lpstr>
      <vt:lpstr>Proces civilizace</vt:lpstr>
      <vt:lpstr>Eliasova teorie civilizace (četba)</vt:lpstr>
      <vt:lpstr>Psycholingvistika</vt:lpstr>
      <vt:lpstr>Kultura a sociální skupiny</vt:lpstr>
      <vt:lpstr>Enkulturace (sociální psychologie)</vt:lpstr>
      <vt:lpstr>Kulturální studia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uměnovědných studií</dc:title>
  <dc:creator>David Balarin</dc:creator>
  <cp:lastModifiedBy>David Balarin</cp:lastModifiedBy>
  <cp:revision>7</cp:revision>
  <dcterms:created xsi:type="dcterms:W3CDTF">2012-11-25T20:32:05Z</dcterms:created>
  <dcterms:modified xsi:type="dcterms:W3CDTF">2012-11-26T10:44:36Z</dcterms:modified>
</cp:coreProperties>
</file>