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8" r:id="rId2"/>
    <p:sldId id="259" r:id="rId3"/>
    <p:sldId id="260" r:id="rId4"/>
    <p:sldId id="261" r:id="rId5"/>
    <p:sldId id="273" r:id="rId6"/>
    <p:sldId id="262" r:id="rId7"/>
    <p:sldId id="27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5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57334-8B28-4B45-86D8-BBFBB9DB8A34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6E02E5-66F3-483E-8995-D62B804E4E5E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36634-364F-46F1-BA53-7AC98D2B797D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5A6189-F78E-4CEF-BD28-C5A64BE4D919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09FFE-9FD0-44B2-B9F1-8972B19879FD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3B6403-4022-412F-8CAA-469404BCA95A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A8A4B8-C106-4A50-B6FD-BFA80DCFAC03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94F85-E8F0-4C6E-BDAC-2E5496869918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F295F7-3D00-4F52-8C51-028F6806819A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1265E3-7537-47EE-B03C-29E9DA6C3FE7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366C1E-CECD-4E20-BBC3-8CA3AA12F7DE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EC4FC8-1CB0-45C0-AA9E-33AA22C446B3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DD894-9AA3-44F1-B2FB-C7E081A95875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B703A-0BB4-42C3-A712-9F4B57265B2B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populární kultura?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Vyšší a nižší kultura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 čem je rozdíl?</a:t>
            </a:r>
          </a:p>
          <a:p>
            <a:pPr lvl="1">
              <a:defRPr/>
            </a:pPr>
            <a:r>
              <a:rPr lang="cs-CZ" dirty="0" smtClean="0"/>
              <a:t>Forma</a:t>
            </a:r>
          </a:p>
          <a:p>
            <a:pPr lvl="1">
              <a:defRPr/>
            </a:pPr>
            <a:r>
              <a:rPr lang="cs-CZ" dirty="0" smtClean="0"/>
              <a:t>Žánr</a:t>
            </a:r>
          </a:p>
          <a:p>
            <a:pPr lvl="1">
              <a:defRPr/>
            </a:pPr>
            <a:r>
              <a:rPr lang="cs-CZ" dirty="0" smtClean="0"/>
              <a:t>Obsah</a:t>
            </a:r>
          </a:p>
          <a:p>
            <a:pPr lvl="1">
              <a:buFont typeface="Wingdings" pitchFamily="2" charset="2"/>
              <a:buNone/>
              <a:defRPr/>
            </a:pPr>
            <a:endParaRPr lang="cs-CZ" dirty="0" smtClean="0"/>
          </a:p>
          <a:p>
            <a:pPr marL="342900" lvl="1" indent="-342900">
              <a:buClr>
                <a:schemeClr val="folHlink"/>
              </a:buClr>
              <a:buSzPct val="60000"/>
              <a:defRPr/>
            </a:pPr>
            <a:r>
              <a:rPr lang="cs-CZ" sz="3200" dirty="0" smtClean="0">
                <a:ea typeface="+mn-ea"/>
                <a:cs typeface="+mn-cs"/>
              </a:rPr>
              <a:t>Hodnocení </a:t>
            </a:r>
          </a:p>
          <a:p>
            <a:pPr marL="342900" lvl="1" indent="-342900">
              <a:buClr>
                <a:schemeClr val="folHlink"/>
              </a:buClr>
              <a:buSzPct val="60000"/>
              <a:defRPr/>
            </a:pPr>
            <a:r>
              <a:rPr lang="cs-CZ" sz="3200" dirty="0" smtClean="0">
                <a:ea typeface="+mn-ea"/>
                <a:cs typeface="+mn-cs"/>
              </a:rPr>
              <a:t>Charakteristiky </a:t>
            </a:r>
            <a:r>
              <a:rPr lang="cs-CZ" sz="3200" dirty="0" smtClean="0">
                <a:ea typeface="+mn-ea"/>
                <a:cs typeface="+mn-cs"/>
              </a:rPr>
              <a:t>(U. </a:t>
            </a:r>
            <a:r>
              <a:rPr lang="cs-CZ" sz="3200" dirty="0" err="1" smtClean="0">
                <a:ea typeface="+mn-ea"/>
                <a:cs typeface="+mn-cs"/>
              </a:rPr>
              <a:t>Eco</a:t>
            </a:r>
            <a:r>
              <a:rPr lang="cs-CZ" sz="3200" dirty="0" smtClean="0">
                <a:ea typeface="+mn-ea"/>
                <a:cs typeface="+mn-cs"/>
              </a:rPr>
              <a:t>)</a:t>
            </a:r>
            <a:endParaRPr lang="en-US" sz="32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populární kultury - hlaví </a:t>
            </a:r>
            <a:r>
              <a:rPr lang="cs-CZ" dirty="0" smtClean="0"/>
              <a:t>školy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Frankfurtská </a:t>
            </a:r>
            <a:r>
              <a:rPr lang="cs-CZ" dirty="0" smtClean="0"/>
              <a:t>škola</a:t>
            </a:r>
          </a:p>
          <a:p>
            <a:pPr lvl="1">
              <a:defRPr/>
            </a:pPr>
            <a:r>
              <a:rPr lang="cs-CZ" dirty="0" smtClean="0"/>
              <a:t>T.W </a:t>
            </a:r>
            <a:r>
              <a:rPr lang="cs-CZ" dirty="0" err="1" smtClean="0"/>
              <a:t>Adorno</a:t>
            </a:r>
            <a:r>
              <a:rPr lang="cs-CZ" dirty="0" smtClean="0"/>
              <a:t>, M. </a:t>
            </a:r>
            <a:r>
              <a:rPr lang="cs-CZ" dirty="0" err="1" smtClean="0"/>
              <a:t>Horkheimer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Politická ekonomie</a:t>
            </a:r>
          </a:p>
          <a:p>
            <a:pPr lvl="1">
              <a:defRPr/>
            </a:pPr>
            <a:r>
              <a:rPr lang="cs-CZ" dirty="0" smtClean="0"/>
              <a:t>Hegemonie</a:t>
            </a:r>
            <a:r>
              <a:rPr lang="cs-CZ" dirty="0" smtClean="0"/>
              <a:t>, </a:t>
            </a:r>
            <a:r>
              <a:rPr lang="cs-CZ" dirty="0" smtClean="0"/>
              <a:t>I</a:t>
            </a:r>
            <a:r>
              <a:rPr lang="cs-CZ" dirty="0" smtClean="0"/>
              <a:t>deologie</a:t>
            </a:r>
          </a:p>
          <a:p>
            <a:pPr lvl="1">
              <a:defRPr/>
            </a:pPr>
            <a:r>
              <a:rPr lang="cs-CZ" dirty="0" smtClean="0"/>
              <a:t>A. </a:t>
            </a:r>
            <a:r>
              <a:rPr lang="cs-CZ" dirty="0" err="1" smtClean="0"/>
              <a:t>Gramsci</a:t>
            </a:r>
            <a:r>
              <a:rPr lang="cs-CZ" dirty="0" smtClean="0"/>
              <a:t>, S. </a:t>
            </a:r>
            <a:r>
              <a:rPr lang="cs-CZ" dirty="0" err="1" smtClean="0"/>
              <a:t>Hall</a:t>
            </a: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Strukturalismus a </a:t>
            </a:r>
            <a:r>
              <a:rPr lang="cs-CZ" sz="2600" dirty="0" smtClean="0">
                <a:solidFill>
                  <a:schemeClr val="tx1"/>
                </a:solidFill>
              </a:rPr>
              <a:t>sémiologie</a:t>
            </a:r>
          </a:p>
          <a:p>
            <a:pPr lvl="1">
              <a:defRPr/>
            </a:pPr>
            <a:r>
              <a:rPr lang="cs-CZ" dirty="0" smtClean="0"/>
              <a:t>U. </a:t>
            </a:r>
            <a:r>
              <a:rPr lang="cs-CZ" dirty="0" err="1" smtClean="0"/>
              <a:t>Eco</a:t>
            </a:r>
            <a:r>
              <a:rPr lang="cs-CZ" dirty="0" smtClean="0"/>
              <a:t>, </a:t>
            </a:r>
            <a:r>
              <a:rPr lang="cs-CZ" dirty="0" smtClean="0"/>
              <a:t>R. </a:t>
            </a:r>
            <a:r>
              <a:rPr lang="cs-CZ" dirty="0" err="1" smtClean="0"/>
              <a:t>Barthes</a:t>
            </a:r>
            <a:endParaRPr lang="en-US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Populární kultura v žánru kulturálních studií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Teorie populární kultury je jiným pohledem na principiálně stejný okruh fenoménů, jako je teorie masové kultury:</a:t>
            </a:r>
          </a:p>
          <a:p>
            <a:pPr lvl="1" eaLnBrk="1" hangingPunct="1">
              <a:lnSpc>
                <a:spcPct val="90000"/>
              </a:lnSpc>
            </a:pPr>
            <a:endParaRPr 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teorie </a:t>
            </a:r>
            <a:r>
              <a:rPr lang="cs-CZ" sz="2400" dirty="0" smtClean="0">
                <a:solidFill>
                  <a:srgbClr val="FF0000"/>
                </a:solidFill>
              </a:rPr>
              <a:t>masové kultury </a:t>
            </a:r>
            <a:r>
              <a:rPr lang="cs-CZ" sz="2400" dirty="0" smtClean="0"/>
              <a:t>zpravidla vidí masy jako </a:t>
            </a:r>
            <a:r>
              <a:rPr lang="cs-CZ" sz="2400" dirty="0" smtClean="0">
                <a:solidFill>
                  <a:srgbClr val="FF0000"/>
                </a:solidFill>
              </a:rPr>
              <a:t>pasivní </a:t>
            </a:r>
            <a:r>
              <a:rPr lang="cs-CZ" sz="2400" dirty="0" smtClean="0"/>
              <a:t>příjemce sdělení produkovaných kulturním průmyslem, </a:t>
            </a:r>
          </a:p>
          <a:p>
            <a:pPr lvl="1" eaLnBrk="1" hangingPunct="1">
              <a:lnSpc>
                <a:spcPct val="90000"/>
              </a:lnSpc>
            </a:pPr>
            <a:endParaRPr lang="cs-CZ" sz="24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teorie </a:t>
            </a:r>
            <a:r>
              <a:rPr lang="cs-CZ" sz="2400" dirty="0" smtClean="0">
                <a:solidFill>
                  <a:srgbClr val="FF0000"/>
                </a:solidFill>
              </a:rPr>
              <a:t>populární kultury </a:t>
            </a:r>
            <a:r>
              <a:rPr lang="cs-CZ" sz="2400" dirty="0" smtClean="0"/>
              <a:t>zdůrazňuje </a:t>
            </a:r>
            <a:r>
              <a:rPr lang="cs-CZ" sz="2400" dirty="0" smtClean="0">
                <a:solidFill>
                  <a:srgbClr val="FF0000"/>
                </a:solidFill>
              </a:rPr>
              <a:t>aktivní</a:t>
            </a:r>
            <a:r>
              <a:rPr lang="cs-CZ" sz="2400" dirty="0" smtClean="0"/>
              <a:t>, kreativní roli společenských „aktérů“, kteří produkují kulturní významy masově distribuovaných textů.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200" smtClean="0"/>
              <a:t>Ideologické předpoklady pojmu populární kultura v kulturálních studiích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„Populární kultura je vytvářena podrobenými lidmi v jejich vlastním zájmu ze zdrojů, které také kontradiktorně slouží ekonomickým zájmům těch, kteří vládnou. Populární kultura je vytvářena zevnitř a zespodu, nikoliv vnucována zvenku či shora, jak se domnívali teoretikové masové kultury.“ (John </a:t>
            </a:r>
            <a:r>
              <a:rPr lang="cs-CZ" sz="2400" dirty="0" err="1" smtClean="0"/>
              <a:t>Fiske</a:t>
            </a:r>
            <a:r>
              <a:rPr lang="cs-CZ" sz="2400" dirty="0" smtClean="0"/>
              <a:t>: </a:t>
            </a:r>
            <a:r>
              <a:rPr lang="cs-CZ" sz="2400" i="1" dirty="0" err="1" smtClean="0"/>
              <a:t>Reading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Popular</a:t>
            </a:r>
            <a:r>
              <a:rPr lang="cs-CZ" sz="2400" dirty="0" smtClean="0"/>
              <a:t>, London 1989, s. 2)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Pojem populární kultura je v </a:t>
            </a:r>
            <a:r>
              <a:rPr lang="cs-CZ" sz="2400" dirty="0" err="1" smtClean="0"/>
              <a:t>kulturálních</a:t>
            </a:r>
            <a:r>
              <a:rPr lang="cs-CZ" sz="2400" dirty="0" smtClean="0"/>
              <a:t> studiích obvykle vázán na marxistická či výrazně levicová politická a ideologická východiska. Bývá líčena jako „kultura resistence“.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subkultura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označuje specifickou kulturu skupiny lidí, kteří sdílejí zvláštní hodnoty a normy, v nichž se rozcházejí s majoritní či dominantní kulturou či společností</a:t>
            </a:r>
          </a:p>
          <a:p>
            <a:pPr eaLnBrk="1" hangingPunct="1"/>
            <a:r>
              <a:rPr lang="cs-CZ" sz="2400" dirty="0" smtClean="0"/>
              <a:t>antropologický pojem kultura je východiskem – vztahuje se k celku způsobu života</a:t>
            </a:r>
          </a:p>
          <a:p>
            <a:pPr eaLnBrk="1" hangingPunct="1"/>
            <a:r>
              <a:rPr lang="cs-CZ" sz="2400" dirty="0" smtClean="0"/>
              <a:t>v pohledu </a:t>
            </a:r>
            <a:r>
              <a:rPr lang="cs-CZ" sz="2400" dirty="0" err="1" smtClean="0"/>
              <a:t>kulturálních</a:t>
            </a:r>
            <a:r>
              <a:rPr lang="cs-CZ" sz="2400" dirty="0" smtClean="0"/>
              <a:t> studií často </a:t>
            </a:r>
            <a:r>
              <a:rPr lang="cs-CZ" sz="2400" dirty="0" err="1" smtClean="0"/>
              <a:t>subverzivní</a:t>
            </a:r>
            <a:r>
              <a:rPr lang="cs-CZ" sz="2400" dirty="0" smtClean="0"/>
              <a:t> rysy, opozice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sféra </a:t>
            </a:r>
            <a:r>
              <a:rPr lang="cs-CZ" sz="2400" dirty="0" smtClean="0"/>
              <a:t>tvorby autentických významů a hodnot, jež jsou pak korumpovány masovou </a:t>
            </a:r>
            <a:r>
              <a:rPr lang="cs-CZ" sz="2400" dirty="0" smtClean="0"/>
              <a:t>kulturou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Chronologický přehled subkultur ve Velké Británii</a:t>
            </a:r>
          </a:p>
        </p:txBody>
      </p:sp>
      <p:pic>
        <p:nvPicPr>
          <p:cNvPr id="16387" name="Zástupný symbol pro obsah 3" descr="subkultury.tif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512" y="1196752"/>
            <a:ext cx="8697913" cy="5003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Mapa subkultur u nás</a:t>
            </a:r>
            <a:endParaRPr lang="cs-CZ" dirty="0"/>
          </a:p>
        </p:txBody>
      </p:sp>
      <p:pic>
        <p:nvPicPr>
          <p:cNvPr id="5" name="Zástupný symbol pro obsah 4" descr="kmeny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458293" y="1219200"/>
            <a:ext cx="4227413" cy="4937125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 v češtině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Primární texty: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err="1" smtClean="0"/>
              <a:t>Bachtin</a:t>
            </a:r>
            <a:r>
              <a:rPr lang="cs-CZ" dirty="0" smtClean="0"/>
              <a:t>, </a:t>
            </a:r>
            <a:r>
              <a:rPr lang="cs-CZ" dirty="0" err="1" smtClean="0"/>
              <a:t>Michail</a:t>
            </a:r>
            <a:r>
              <a:rPr lang="cs-CZ" dirty="0" smtClean="0"/>
              <a:t> </a:t>
            </a:r>
            <a:r>
              <a:rPr lang="cs-CZ" dirty="0" err="1" smtClean="0"/>
              <a:t>Michajlovič</a:t>
            </a:r>
            <a:r>
              <a:rPr lang="cs-CZ" dirty="0" smtClean="0"/>
              <a:t>: </a:t>
            </a:r>
            <a:r>
              <a:rPr lang="cs-CZ" i="1" dirty="0" err="1" smtClean="0"/>
              <a:t>Fran</a:t>
            </a:r>
            <a:r>
              <a:rPr lang="en-US" i="1" dirty="0" smtClean="0">
                <a:cs typeface="Tahoma" pitchFamily="34" charset="0"/>
              </a:rPr>
              <a:t>ç</a:t>
            </a:r>
            <a:r>
              <a:rPr lang="cs-CZ" i="1" dirty="0" err="1" smtClean="0">
                <a:cs typeface="Tahoma" pitchFamily="34" charset="0"/>
              </a:rPr>
              <a:t>ois</a:t>
            </a:r>
            <a:r>
              <a:rPr lang="cs-CZ" i="1" dirty="0" smtClean="0">
                <a:cs typeface="Tahoma" pitchFamily="34" charset="0"/>
              </a:rPr>
              <a:t> </a:t>
            </a:r>
            <a:r>
              <a:rPr lang="cs-CZ" i="1" dirty="0" err="1" smtClean="0">
                <a:cs typeface="Tahoma" pitchFamily="34" charset="0"/>
              </a:rPr>
              <a:t>Rabelais</a:t>
            </a:r>
            <a:r>
              <a:rPr lang="cs-CZ" i="1" dirty="0" smtClean="0">
                <a:cs typeface="Tahoma" pitchFamily="34" charset="0"/>
              </a:rPr>
              <a:t> a lidová kultura středověku a renesance</a:t>
            </a:r>
            <a:r>
              <a:rPr lang="cs-CZ" dirty="0" smtClean="0"/>
              <a:t>. Praha 1975, 2007.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err="1" smtClean="0"/>
              <a:t>Eco</a:t>
            </a:r>
            <a:r>
              <a:rPr lang="cs-CZ" dirty="0" smtClean="0"/>
              <a:t>, </a:t>
            </a:r>
            <a:r>
              <a:rPr lang="cs-CZ" dirty="0" err="1" smtClean="0"/>
              <a:t>Umberto</a:t>
            </a:r>
            <a:r>
              <a:rPr lang="cs-CZ" dirty="0" smtClean="0"/>
              <a:t>: </a:t>
            </a:r>
            <a:r>
              <a:rPr lang="cs-CZ" i="1" dirty="0" smtClean="0"/>
              <a:t>Skeptikové a těšitelé</a:t>
            </a:r>
            <a:r>
              <a:rPr lang="cs-CZ" dirty="0" smtClean="0"/>
              <a:t>. Praha 1995.</a:t>
            </a:r>
          </a:p>
          <a:p>
            <a:pPr lvl="1"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Volek, Jaroslav: Heslo „Populární kultura“. http://rpm.fss.muni.cz/Revue/Heslar/popularni_kultura.htm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Základní </a:t>
            </a:r>
            <a:r>
              <a:rPr lang="cs-CZ" dirty="0" smtClean="0"/>
              <a:t>pojmy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lidová kultura (folk </a:t>
            </a:r>
            <a:r>
              <a:rPr lang="cs-CZ" dirty="0" err="1" smtClean="0"/>
              <a:t>culture</a:t>
            </a:r>
            <a:r>
              <a:rPr lang="cs-CZ" dirty="0" smtClean="0"/>
              <a:t>)</a:t>
            </a:r>
          </a:p>
          <a:p>
            <a:pPr eaLnBrk="1" hangingPunct="1"/>
            <a:r>
              <a:rPr lang="cs-CZ" dirty="0" smtClean="0"/>
              <a:t>populární kultura (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)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masová </a:t>
            </a:r>
            <a:r>
              <a:rPr lang="cs-CZ" dirty="0" smtClean="0"/>
              <a:t>kultura</a:t>
            </a:r>
          </a:p>
          <a:p>
            <a:pPr eaLnBrk="1" hangingPunct="1"/>
            <a:r>
              <a:rPr lang="cs-CZ" dirty="0" smtClean="0"/>
              <a:t>vysoká kultura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Lidová kultura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ideální typ folklóru – kultura jednotlivých lokálních komunit v tradiční společnosti</a:t>
            </a:r>
          </a:p>
          <a:p>
            <a:pPr lvl="1" eaLnBrk="1" hangingPunct="1"/>
            <a:endParaRPr lang="cs-CZ" sz="2400" dirty="0" smtClean="0"/>
          </a:p>
          <a:p>
            <a:pPr lvl="1" eaLnBrk="1" hangingPunct="1"/>
            <a:r>
              <a:rPr lang="cs-CZ" sz="2400" dirty="0" smtClean="0"/>
              <a:t>vazba </a:t>
            </a:r>
            <a:r>
              <a:rPr lang="cs-CZ" sz="2400" dirty="0" smtClean="0"/>
              <a:t>na každodenní život</a:t>
            </a:r>
          </a:p>
          <a:p>
            <a:pPr lvl="1" eaLnBrk="1" hangingPunct="1"/>
            <a:r>
              <a:rPr lang="cs-CZ" sz="2400" dirty="0" smtClean="0"/>
              <a:t>nejsou </a:t>
            </a:r>
            <a:r>
              <a:rPr lang="cs-CZ" sz="2400" dirty="0" smtClean="0"/>
              <a:t>striktně odděleny role umělce a publika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výrazně </a:t>
            </a:r>
            <a:r>
              <a:rPr lang="cs-CZ" sz="2400" dirty="0" smtClean="0"/>
              <a:t>lokální charakter</a:t>
            </a:r>
          </a:p>
          <a:p>
            <a:pPr lvl="1"/>
            <a:r>
              <a:rPr lang="cs-CZ" sz="2400" dirty="0" smtClean="0"/>
              <a:t>není mediálně zprostředkována – orální tradice</a:t>
            </a:r>
          </a:p>
          <a:p>
            <a:pPr lvl="2"/>
            <a:r>
              <a:rPr lang="cs-CZ" sz="2100" dirty="0" smtClean="0"/>
              <a:t>není </a:t>
            </a:r>
            <a:r>
              <a:rPr lang="cs-CZ" sz="2100" dirty="0" smtClean="0"/>
              <a:t>masová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cestě k populární kultuře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Karneval v kultuře středověkého světa</a:t>
            </a:r>
          </a:p>
          <a:p>
            <a:endParaRPr lang="cs-CZ" dirty="0" smtClean="0"/>
          </a:p>
          <a:p>
            <a:r>
              <a:rPr lang="cs-CZ" dirty="0" smtClean="0"/>
              <a:t>Proces transformace společnosti v moderní době</a:t>
            </a:r>
          </a:p>
          <a:p>
            <a:endParaRPr lang="cs-CZ" dirty="0" smtClean="0"/>
          </a:p>
          <a:p>
            <a:r>
              <a:rPr lang="cs-CZ" dirty="0" smtClean="0"/>
              <a:t>Znaky „moderní“ populární kultury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Karnevalová kultura (populární kultura)</a:t>
            </a:r>
            <a:endParaRPr 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err="1" smtClean="0"/>
              <a:t>Michail</a:t>
            </a:r>
            <a:r>
              <a:rPr lang="cs-CZ" sz="2800" dirty="0" smtClean="0"/>
              <a:t> </a:t>
            </a:r>
            <a:r>
              <a:rPr lang="cs-CZ" sz="2800" dirty="0" err="1" smtClean="0"/>
              <a:t>Michajlovič</a:t>
            </a:r>
            <a:r>
              <a:rPr lang="cs-CZ" sz="2800" dirty="0" smtClean="0"/>
              <a:t> </a:t>
            </a:r>
            <a:r>
              <a:rPr lang="cs-CZ" sz="2800" dirty="0" err="1" smtClean="0"/>
              <a:t>Bachtin</a:t>
            </a:r>
            <a:r>
              <a:rPr lang="cs-CZ" sz="2800" dirty="0" smtClean="0"/>
              <a:t> (1895-1975) – ruský literární historik.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Téma </a:t>
            </a:r>
            <a:r>
              <a:rPr lang="cs-CZ" sz="2800" dirty="0" smtClean="0"/>
              <a:t>– „lid smějící se na náměstí“.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3 formy karnevalové kultury: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obřadní a mimetické formy (slavnosti karnevalového typu)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slovesná </a:t>
            </a:r>
            <a:r>
              <a:rPr lang="cs-CZ" sz="2400" dirty="0" err="1" smtClean="0"/>
              <a:t>smíchová</a:t>
            </a:r>
            <a:r>
              <a:rPr lang="cs-CZ" sz="2400" dirty="0" smtClean="0"/>
              <a:t> díla včetně parodií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různé formy a žánry familiární pouliční mluvy (nadávky, dušování, zapřísahání, lidové kletby atd.)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Karnevalový smích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sváteční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všelidový – smějí se všichni, „smích světa“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univerzální – míří na všechno a na všechny (včetně samých účastníků karnevalu) – tím se liší od moderní satiry, kde satirik stojí mimo vysmívané.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ambivalentní – veselý, radostný a zároveň výsměšný, odmítá a utvrzuje, pohřbívá a ohrožuje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rysy karnevalu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silný prvek hry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FF0000"/>
                </a:solidFill>
              </a:rPr>
              <a:t>nezná dělení mezi účinkující a diváky </a:t>
            </a:r>
            <a:r>
              <a:rPr lang="cs-CZ" sz="2800" dirty="0" smtClean="0"/>
              <a:t>(karnevalu se nepřihlíží, karneval se prožívá) – protiklad k divadlu – </a:t>
            </a:r>
            <a:r>
              <a:rPr lang="cs-CZ" sz="2800" dirty="0" smtClean="0">
                <a:solidFill>
                  <a:srgbClr val="FF0000"/>
                </a:solidFill>
              </a:rPr>
              <a:t>reálná forma samého života</a:t>
            </a:r>
            <a:r>
              <a:rPr lang="cs-CZ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FF0000"/>
                </a:solidFill>
              </a:rPr>
              <a:t>svátečnost</a:t>
            </a:r>
            <a:r>
              <a:rPr lang="cs-CZ" sz="2800" dirty="0" smtClean="0"/>
              <a:t> – karneval jako </a:t>
            </a:r>
            <a:r>
              <a:rPr lang="cs-CZ" sz="2800" dirty="0" smtClean="0">
                <a:solidFill>
                  <a:srgbClr val="FF0000"/>
                </a:solidFill>
              </a:rPr>
              <a:t>dočasné osvobození </a:t>
            </a:r>
            <a:r>
              <a:rPr lang="cs-CZ" sz="2800" dirty="0" smtClean="0"/>
              <a:t>od panující pravdy a stávajícího řádu, dočasné zrušení všech hierarchických vztahů, privilegií, norem a zákazů – logika „naruby“, </a:t>
            </a:r>
            <a:r>
              <a:rPr lang="cs-CZ" sz="2800" dirty="0" smtClean="0">
                <a:solidFill>
                  <a:srgbClr val="FF0000"/>
                </a:solidFill>
              </a:rPr>
              <a:t>převrácení </a:t>
            </a:r>
            <a:r>
              <a:rPr lang="cs-CZ" sz="2800" dirty="0" smtClean="0">
                <a:solidFill>
                  <a:srgbClr val="FF0000"/>
                </a:solidFill>
              </a:rPr>
              <a:t>hierarchie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FF0000"/>
                </a:solidFill>
              </a:rPr>
              <a:t>Binární opozice:</a:t>
            </a:r>
            <a:r>
              <a:rPr lang="cs-CZ" sz="2800" dirty="0" smtClean="0"/>
              <a:t> oficiální – karnevalová kultura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Transformace lidové kultury v procesu modernizace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Urbanizace</a:t>
            </a:r>
            <a:endParaRPr lang="cs-CZ" dirty="0" smtClean="0"/>
          </a:p>
          <a:p>
            <a:pPr lvl="1"/>
            <a:r>
              <a:rPr lang="cs-CZ" dirty="0" smtClean="0"/>
              <a:t>Nelokální charakter</a:t>
            </a:r>
          </a:p>
          <a:p>
            <a:pPr lvl="1"/>
            <a:r>
              <a:rPr lang="cs-CZ" dirty="0" smtClean="0"/>
              <a:t>Konfrontace s „vyšší“ </a:t>
            </a:r>
            <a:r>
              <a:rPr lang="cs-CZ" dirty="0" err="1" smtClean="0"/>
              <a:t>kuturou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Technický rozvoj</a:t>
            </a:r>
            <a:endParaRPr lang="cs-CZ" dirty="0" smtClean="0"/>
          </a:p>
          <a:p>
            <a:pPr lvl="1"/>
            <a:r>
              <a:rPr lang="cs-CZ" dirty="0" smtClean="0"/>
              <a:t>Postupné </a:t>
            </a:r>
            <a:r>
              <a:rPr lang="cs-CZ" dirty="0" smtClean="0"/>
              <a:t>zprostředkování médii</a:t>
            </a:r>
          </a:p>
          <a:p>
            <a:pPr lvl="1"/>
            <a:r>
              <a:rPr lang="cs-CZ" dirty="0" smtClean="0"/>
              <a:t>Zmasovění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28</TotalTime>
  <Words>640</Words>
  <Application>Microsoft Office PowerPoint</Application>
  <PresentationFormat>Předvádění na obrazovce (4:3)</PresentationFormat>
  <Paragraphs>112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MUNI_DB_výuka</vt:lpstr>
      <vt:lpstr>Úvod do uměnovědných studií</vt:lpstr>
      <vt:lpstr>Literatura v češtině</vt:lpstr>
      <vt:lpstr>Základní pojmy</vt:lpstr>
      <vt:lpstr>Lidová kultura</vt:lpstr>
      <vt:lpstr>Na cestě k populární kultuře</vt:lpstr>
      <vt:lpstr>Karnevalová kultura (populární kultura)</vt:lpstr>
      <vt:lpstr>Karnevalový smích</vt:lpstr>
      <vt:lpstr>Základní rysy karnevalu</vt:lpstr>
      <vt:lpstr>Transformace lidové kultury v procesu modernizace</vt:lpstr>
      <vt:lpstr>Vyšší a nižší kultura</vt:lpstr>
      <vt:lpstr>Teorie populární kultury - hlaví školy</vt:lpstr>
      <vt:lpstr>Populární kultura v žánru kulturálních studií</vt:lpstr>
      <vt:lpstr>Ideologické předpoklady pojmu populární kultura v kulturálních studiích</vt:lpstr>
      <vt:lpstr>Pojem subkultura</vt:lpstr>
      <vt:lpstr>Chronologický přehled subkultur ve Velké Británii</vt:lpstr>
      <vt:lpstr>Mapa subkultur u nás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uměnovědných studií</dc:title>
  <dc:creator>David Balarin</dc:creator>
  <cp:lastModifiedBy>David Balarin</cp:lastModifiedBy>
  <cp:revision>6</cp:revision>
  <dcterms:created xsi:type="dcterms:W3CDTF">2012-12-02T21:40:59Z</dcterms:created>
  <dcterms:modified xsi:type="dcterms:W3CDTF">2012-12-03T10:58:27Z</dcterms:modified>
</cp:coreProperties>
</file>