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8" r:id="rId2"/>
    <p:sldId id="259" r:id="rId3"/>
    <p:sldId id="268" r:id="rId4"/>
    <p:sldId id="270" r:id="rId5"/>
    <p:sldId id="273" r:id="rId6"/>
    <p:sldId id="271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1" r:id="rId15"/>
    <p:sldId id="28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22.11.2012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11464-5F52-42AB-944B-698E9C271C55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87B79-4755-4C12-B01B-6D78F8E429C8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1827-FEF9-4E62-96BA-E6DD36EF6AE6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B0994-F5DE-49E7-9E11-C6F7F1EE27F8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1F728-88D8-47B5-A6CD-F9414E6BB180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5DB1AA-38FB-4D27-B2D1-3BE4D8DCB72F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8D1AF-49BB-43C8-BBE9-49E75F77D6BA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088C31-ED8B-46BA-AA4C-00CE22DE7AC6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DB1B5A-6018-4409-B6E3-494275C4D170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7A354-D6B6-4758-A63A-CDEA6D35296E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DB9C5D-0911-4029-9190-DED6747DB6D4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CA5BD-8AC8-47CC-90A7-4F46A3EFBB3B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CA5BD-8AC8-47CC-90A7-4F46A3EFBB3B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2DE5B-FD06-457A-BB09-1B115AF9BA2F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9B0C07-8552-4D83-8B22-3A67C027C7AF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ADFB7-AD51-455E-8EEC-216812B64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22.11.2012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do uměnovědných studií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Umělecké dílo, kritika</a:t>
            </a:r>
            <a:r>
              <a:rPr lang="cs-CZ" smtClean="0"/>
              <a:t>, vkus.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Zrod umělecké kritiky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Umění předstupuje před publikum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Renesance (umělecké – odborné disputace)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Diderot (Salón, 1759) – laická kritika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Růst vlivu kritiky – Schiller, </a:t>
            </a:r>
            <a:r>
              <a:rPr lang="cs-CZ" dirty="0" err="1" smtClean="0"/>
              <a:t>Goethe</a:t>
            </a:r>
            <a:r>
              <a:rPr lang="cs-CZ" dirty="0" smtClean="0"/>
              <a:t>, </a:t>
            </a:r>
            <a:r>
              <a:rPr lang="cs-CZ" dirty="0" err="1" smtClean="0"/>
              <a:t>Baudelaire</a:t>
            </a:r>
            <a:r>
              <a:rPr lang="cs-CZ" dirty="0" smtClean="0"/>
              <a:t>…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Pojem vkusu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Subjektivní schopnost posuzovat a hodnotit objektivní kvality uměleckého díla</a:t>
            </a:r>
          </a:p>
          <a:p>
            <a:endParaRPr lang="cs-CZ" dirty="0" smtClean="0"/>
          </a:p>
          <a:p>
            <a:r>
              <a:rPr lang="cs-CZ" dirty="0" smtClean="0"/>
              <a:t>Vztah jedince k uměleckému jevu/předmětu</a:t>
            </a:r>
          </a:p>
          <a:p>
            <a:pPr lvl="1"/>
            <a:r>
              <a:rPr lang="cs-CZ" dirty="0" smtClean="0"/>
              <a:t>Porovnání vlastních estetických norem s estetickou funkcí předmětu</a:t>
            </a:r>
          </a:p>
          <a:p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Schopnost</a:t>
            </a:r>
          </a:p>
          <a:p>
            <a:pPr lvl="1"/>
            <a:r>
              <a:rPr lang="cs-CZ" dirty="0" smtClean="0"/>
              <a:t>Pedagogické konotace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Hodnocení umění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Antika, středověk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	vs.</a:t>
            </a:r>
          </a:p>
          <a:p>
            <a:r>
              <a:rPr lang="cs-CZ" sz="2800" dirty="0" smtClean="0"/>
              <a:t>Moderní umění (až zde pojem vkusu!)</a:t>
            </a:r>
          </a:p>
          <a:p>
            <a:endParaRPr lang="cs-CZ" sz="2800" dirty="0" smtClean="0"/>
          </a:p>
          <a:p>
            <a:r>
              <a:rPr lang="cs-CZ" sz="2800" dirty="0" smtClean="0"/>
              <a:t>postupná emancipace od vazeb na racionální poznání i opouštění analogie s morálními soudy vzhledem k bezprostřednosti a smyslovým základům.</a:t>
            </a:r>
          </a:p>
          <a:p>
            <a:endParaRPr lang="cs-CZ" sz="2800" dirty="0" smtClean="0"/>
          </a:p>
          <a:p>
            <a:r>
              <a:rPr lang="cs-CZ" sz="2800" dirty="0" smtClean="0"/>
              <a:t>Norma </a:t>
            </a:r>
            <a:r>
              <a:rPr lang="cs-CZ" sz="2800" dirty="0" smtClean="0"/>
              <a:t>vkusu</a:t>
            </a:r>
          </a:p>
          <a:p>
            <a:pPr lvl="1"/>
            <a:r>
              <a:rPr lang="cs-CZ" sz="2400" dirty="0" smtClean="0"/>
              <a:t>Klasicismus: </a:t>
            </a:r>
            <a:r>
              <a:rPr lang="cs-CZ" sz="2400" dirty="0" err="1" smtClean="0"/>
              <a:t>vznešeno</a:t>
            </a:r>
            <a:r>
              <a:rPr lang="cs-CZ" sz="2400" dirty="0" smtClean="0"/>
              <a:t>, konvence</a:t>
            </a:r>
          </a:p>
          <a:p>
            <a:pPr lvl="1"/>
            <a:r>
              <a:rPr lang="cs-CZ" sz="2400" dirty="0" smtClean="0"/>
              <a:t>Romantismus: přirozenost</a:t>
            </a:r>
          </a:p>
          <a:p>
            <a:pPr lvl="1"/>
            <a:r>
              <a:rPr lang="cs-CZ" sz="2400" dirty="0" smtClean="0"/>
              <a:t>20. století: moderní, aktuální, nové</a:t>
            </a:r>
            <a:endParaRPr lang="cs-CZ" dirty="0" smtClean="0"/>
          </a:p>
          <a:p>
            <a:pPr lvl="1">
              <a:buFont typeface="Wingdings" pitchFamily="2" charset="2"/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Immanuel Kant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b="1" i="1" dirty="0" smtClean="0"/>
              <a:t>Kritika soudnosti </a:t>
            </a:r>
            <a:r>
              <a:rPr lang="cs-CZ" sz="2000" dirty="0" smtClean="0"/>
              <a:t>1790</a:t>
            </a:r>
          </a:p>
          <a:p>
            <a:pPr eaLnBrk="1" hangingPunct="1"/>
            <a:r>
              <a:rPr lang="cs-CZ" sz="2000" dirty="0" smtClean="0"/>
              <a:t>„vkus je schopnost posuzovat krásno“</a:t>
            </a:r>
          </a:p>
          <a:p>
            <a:pPr eaLnBrk="1" hangingPunct="1"/>
            <a:r>
              <a:rPr lang="cs-CZ" sz="2000" dirty="0" smtClean="0"/>
              <a:t>formulace teze o „estetické autonomii“</a:t>
            </a:r>
          </a:p>
          <a:p>
            <a:pPr eaLnBrk="1" hangingPunct="1"/>
            <a:r>
              <a:rPr lang="cs-CZ" sz="2000" dirty="0" smtClean="0"/>
              <a:t>vkusový soud emancipován od vazeb na pojmy pravdy a dobra</a:t>
            </a:r>
          </a:p>
          <a:p>
            <a:pPr lvl="1" eaLnBrk="1" hangingPunct="1"/>
            <a:r>
              <a:rPr lang="cs-CZ" sz="2000" dirty="0" smtClean="0"/>
              <a:t>„soud vkusu tedy není poznávacím soudem, </a:t>
            </a:r>
            <a:r>
              <a:rPr lang="cs-CZ" sz="2000" dirty="0" smtClean="0">
                <a:solidFill>
                  <a:srgbClr val="FF0000"/>
                </a:solidFill>
              </a:rPr>
              <a:t>není tedy logický</a:t>
            </a:r>
            <a:r>
              <a:rPr lang="cs-CZ" sz="2000" dirty="0" smtClean="0"/>
              <a:t>, nýbrž estetický, a tím rozumíme takový soud, jehož motiv nemůže být jiný než </a:t>
            </a:r>
            <a:r>
              <a:rPr lang="cs-CZ" sz="2000" dirty="0" smtClean="0">
                <a:solidFill>
                  <a:srgbClr val="FF0000"/>
                </a:solidFill>
              </a:rPr>
              <a:t>subjektivní</a:t>
            </a:r>
            <a:r>
              <a:rPr lang="cs-CZ" sz="2000" dirty="0" smtClean="0"/>
              <a:t>.“</a:t>
            </a:r>
          </a:p>
          <a:p>
            <a:pPr lvl="1" eaLnBrk="1" hangingPunct="1"/>
            <a:r>
              <a:rPr lang="cs-CZ" sz="2000" dirty="0" smtClean="0"/>
              <a:t>„Zalíbení, které určuje soud vkusu, je zcela bez zájmu.“ </a:t>
            </a:r>
            <a:r>
              <a:rPr lang="cs-CZ" sz="2000" i="1" dirty="0" smtClean="0"/>
              <a:t>Nezainteresované zalíbení</a:t>
            </a:r>
            <a:r>
              <a:rPr lang="cs-CZ" sz="2000" dirty="0" smtClean="0"/>
              <a:t> estetického soudu stojí proti zalíbení, jež je spojeno se zájmem, což je </a:t>
            </a:r>
            <a:r>
              <a:rPr lang="cs-CZ" sz="2000" i="1" dirty="0" smtClean="0"/>
              <a:t>zalíbení v příjemném</a:t>
            </a:r>
            <a:r>
              <a:rPr lang="cs-CZ" sz="2000" dirty="0" smtClean="0"/>
              <a:t> nebo </a:t>
            </a:r>
            <a:r>
              <a:rPr lang="cs-CZ" sz="2000" i="1" dirty="0" smtClean="0"/>
              <a:t>zalíbení v dobrém</a:t>
            </a:r>
            <a:r>
              <a:rPr lang="cs-CZ" sz="2000" dirty="0" smtClean="0"/>
              <a:t>.</a:t>
            </a:r>
          </a:p>
          <a:p>
            <a:pPr eaLnBrk="1" hangingPunct="1"/>
            <a:r>
              <a:rPr lang="cs-CZ" sz="2000" dirty="0" smtClean="0"/>
              <a:t>subjektivní soud s obecnou platností (</a:t>
            </a:r>
            <a:r>
              <a:rPr lang="cs-CZ" sz="2000" dirty="0" err="1" smtClean="0"/>
              <a:t>sensus</a:t>
            </a:r>
            <a:r>
              <a:rPr lang="cs-CZ" sz="2000" dirty="0" smtClean="0"/>
              <a:t> </a:t>
            </a:r>
            <a:r>
              <a:rPr lang="cs-CZ" sz="2000" dirty="0" err="1" smtClean="0"/>
              <a:t>communis</a:t>
            </a:r>
            <a:r>
              <a:rPr lang="cs-CZ" sz="2000" dirty="0" smtClean="0"/>
              <a:t>)</a:t>
            </a:r>
          </a:p>
          <a:p>
            <a:pPr eaLnBrk="1" hangingPunct="1"/>
            <a:r>
              <a:rPr lang="cs-CZ" sz="2000" dirty="0" smtClean="0"/>
              <a:t>meze aplikovatelnosti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Člověk mající vkus… </a:t>
            </a:r>
          </a:p>
          <a:p>
            <a:pPr lvl="1"/>
            <a:r>
              <a:rPr lang="cs-CZ" smtClean="0"/>
              <a:t>znalec umění</a:t>
            </a:r>
          </a:p>
          <a:p>
            <a:pPr lvl="1"/>
            <a:r>
              <a:rPr lang="cs-CZ" smtClean="0"/>
              <a:t>neposuzuje podle neměnných norem</a:t>
            </a:r>
          </a:p>
          <a:p>
            <a:pPr lvl="1"/>
            <a:r>
              <a:rPr lang="cs-CZ" smtClean="0"/>
              <a:t>schopnost rozpoznat krásu a kvalitu UD</a:t>
            </a:r>
          </a:p>
          <a:p>
            <a:endParaRPr lang="cs-CZ" smtClean="0"/>
          </a:p>
          <a:p>
            <a:r>
              <a:rPr lang="cs-CZ" smtClean="0"/>
              <a:t>Ten kdo udává vkus, utváří módu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Sociologické pojetí vkusu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Pierre Bourdieu (1930-2002)</a:t>
            </a:r>
          </a:p>
          <a:p>
            <a:pPr marL="742950" lvl="2" indent="-342900" eaLnBrk="1" hangingPunct="1">
              <a:buSzPct val="60000"/>
            </a:pPr>
            <a:r>
              <a:rPr lang="cs-CZ" i="1" smtClean="0"/>
              <a:t>La distinction. Critique sociale du jugement </a:t>
            </a:r>
            <a:r>
              <a:rPr lang="cs-CZ" smtClean="0"/>
              <a:t>(1979)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Vrozená vs. získaná schopnost</a:t>
            </a:r>
          </a:p>
          <a:p>
            <a:pPr eaLnBrk="1" hangingPunct="1"/>
            <a:r>
              <a:rPr lang="cs-CZ" smtClean="0"/>
              <a:t>Vzdělání a kulturní kapitál</a:t>
            </a:r>
          </a:p>
          <a:p>
            <a:pPr eaLnBrk="1" hangingPunct="1"/>
            <a:r>
              <a:rPr lang="cs-CZ" smtClean="0"/>
              <a:t>Elity, lidovost</a:t>
            </a:r>
          </a:p>
          <a:p>
            <a:pPr lvl="1" eaLnBrk="1" hangingPunct="1"/>
            <a:endParaRPr lang="cs-CZ" i="1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27384"/>
            <a:ext cx="7793037" cy="983704"/>
          </a:xfrm>
        </p:spPr>
        <p:txBody>
          <a:bodyPr/>
          <a:lstStyle/>
          <a:p>
            <a:pPr eaLnBrk="1" hangingPunct="1"/>
            <a:r>
              <a:rPr lang="cs-CZ" dirty="0" smtClean="0"/>
              <a:t>Pojem díla v umění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546448"/>
            <a:ext cx="482453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Pojem umění je širší než množina uměleckých děl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Existují umělecké „objekty“, jež nemají charakter „díla“ (improvizovaný hudební koncert, performance, výtvarné „objekty“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5629201" y="2017713"/>
          <a:ext cx="1835150" cy="1981200"/>
        </p:xfrm>
        <a:graphic>
          <a:graphicData uri="http://schemas.openxmlformats.org/presentationml/2006/ole">
            <p:oleObj spid="_x0000_s1026" name="Graf" r:id="rId4" imgW="3809945" imgH="4114867" progId="MSGraph.Chart.8">
              <p:embed followColorScheme="full"/>
            </p:oleObj>
          </a:graphicData>
        </a:graphic>
      </p:graphicFrame>
      <p:sp>
        <p:nvSpPr>
          <p:cNvPr id="7" name="Elipsa 6"/>
          <p:cNvSpPr/>
          <p:nvPr/>
        </p:nvSpPr>
        <p:spPr>
          <a:xfrm>
            <a:off x="5364088" y="2636838"/>
            <a:ext cx="2592388" cy="252095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6013376" y="3213100"/>
            <a:ext cx="1295400" cy="1295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" name="Přímá spojovací šipka 9"/>
          <p:cNvCxnSpPr/>
          <p:nvPr/>
        </p:nvCxnSpPr>
        <p:spPr>
          <a:xfrm flipH="1">
            <a:off x="6229276" y="2205038"/>
            <a:ext cx="1079500" cy="863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H="1" flipV="1">
            <a:off x="6661076" y="4076700"/>
            <a:ext cx="503237" cy="1439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extovéPole 12"/>
          <p:cNvSpPr txBox="1">
            <a:spLocks noChangeArrowheads="1"/>
          </p:cNvSpPr>
          <p:nvPr/>
        </p:nvSpPr>
        <p:spPr bwMode="auto">
          <a:xfrm>
            <a:off x="7381801" y="1773238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Umění</a:t>
            </a:r>
          </a:p>
        </p:txBody>
      </p:sp>
      <p:sp>
        <p:nvSpPr>
          <p:cNvPr id="1034" name="TextovéPole 13"/>
          <p:cNvSpPr txBox="1">
            <a:spLocks noChangeArrowheads="1"/>
          </p:cNvSpPr>
          <p:nvPr/>
        </p:nvSpPr>
        <p:spPr bwMode="auto">
          <a:xfrm>
            <a:off x="6445176" y="5651500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Umělecká díla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Artefakt a estetický objekt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hmotné dílo – artefakt</a:t>
            </a:r>
          </a:p>
          <a:p>
            <a:pPr eaLnBrk="1" hangingPunct="1"/>
            <a:r>
              <a:rPr lang="cs-CZ" sz="2800" smtClean="0"/>
              <a:t>estetický objekt – vzniká ve vědomí vnímatele, nehmotný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během aktu recepce dochází ke </a:t>
            </a:r>
            <a:r>
              <a:rPr lang="cs-CZ" sz="2800" smtClean="0">
                <a:solidFill>
                  <a:schemeClr val="hlink"/>
                </a:solidFill>
              </a:rPr>
              <a:t>konkretizaci</a:t>
            </a:r>
            <a:r>
              <a:rPr lang="cs-CZ" sz="2800" smtClean="0"/>
              <a:t> díla (Ingarden) recipientem</a:t>
            </a:r>
          </a:p>
          <a:p>
            <a:pPr eaLnBrk="1" hangingPunct="1"/>
            <a:r>
              <a:rPr lang="cs-CZ" sz="2800" smtClean="0"/>
              <a:t>struktura díla je „nedourčená“, obsahuje „bílá místa“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Problematika otevřenosti uměleckého díla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err="1" smtClean="0"/>
              <a:t>Umberto</a:t>
            </a:r>
            <a:r>
              <a:rPr lang="cs-CZ" sz="2800" dirty="0" smtClean="0"/>
              <a:t> </a:t>
            </a:r>
            <a:r>
              <a:rPr lang="cs-CZ" sz="2800" dirty="0" err="1" smtClean="0"/>
              <a:t>Eco</a:t>
            </a:r>
            <a:r>
              <a:rPr lang="cs-CZ" sz="2800" dirty="0" smtClean="0"/>
              <a:t>: Opera </a:t>
            </a:r>
            <a:r>
              <a:rPr lang="cs-CZ" sz="2800" dirty="0" err="1" smtClean="0"/>
              <a:t>aperta</a:t>
            </a:r>
            <a:r>
              <a:rPr lang="cs-CZ" sz="2800" dirty="0" smtClean="0"/>
              <a:t> (1962)</a:t>
            </a:r>
          </a:p>
          <a:p>
            <a:pPr lvl="1"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sz="2800" dirty="0" smtClean="0"/>
              <a:t>otevřenost jako neurčitost komunikace</a:t>
            </a:r>
          </a:p>
          <a:p>
            <a:pPr lvl="1">
              <a:lnSpc>
                <a:spcPct val="90000"/>
              </a:lnSpc>
            </a:pPr>
            <a:r>
              <a:rPr lang="cs-CZ" sz="2800" dirty="0" smtClean="0"/>
              <a:t>uzavřené dílo – středověké alegorie – symbolika fixována institucionálně, autorita pravidel čtení</a:t>
            </a:r>
          </a:p>
          <a:p>
            <a:pPr lvl="1">
              <a:lnSpc>
                <a:spcPct val="90000"/>
              </a:lnSpc>
            </a:pPr>
            <a:r>
              <a:rPr lang="cs-CZ" sz="2800" dirty="0" smtClean="0"/>
              <a:t>proměna – až symbolismus 2. </a:t>
            </a:r>
            <a:r>
              <a:rPr lang="cs-CZ" sz="2800" dirty="0" err="1" smtClean="0"/>
              <a:t>pol</a:t>
            </a:r>
            <a:r>
              <a:rPr lang="cs-CZ" sz="2800" dirty="0" smtClean="0"/>
              <a:t>. 19. století</a:t>
            </a:r>
          </a:p>
          <a:p>
            <a:pPr lvl="1">
              <a:lnSpc>
                <a:spcPct val="90000"/>
              </a:lnSpc>
            </a:pPr>
            <a:r>
              <a:rPr lang="cs-CZ" sz="2800" dirty="0" smtClean="0"/>
              <a:t>moderní umění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Co je umělecká kritika?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Umění rozlišovat a posuzovat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Intelektuální aktivita…</a:t>
            </a:r>
          </a:p>
          <a:p>
            <a:pPr lvl="1" eaLnBrk="1" hangingPunct="1"/>
            <a:r>
              <a:rPr lang="cs-CZ" dirty="0" smtClean="0"/>
              <a:t>…spočívající v usuzování</a:t>
            </a:r>
          </a:p>
          <a:p>
            <a:pPr lvl="2" eaLnBrk="1" hangingPunct="1"/>
            <a:r>
              <a:rPr lang="cs-CZ" sz="2800" dirty="0" smtClean="0"/>
              <a:t>…a formulaci hodnotících soudů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cs-CZ" sz="2800" dirty="0" smtClean="0"/>
              <a:t> </a:t>
            </a:r>
          </a:p>
          <a:p>
            <a:pPr lvl="2" eaLnBrk="1" hangingPunct="1"/>
            <a:r>
              <a:rPr lang="cs-CZ" sz="2800" dirty="0" smtClean="0"/>
              <a:t>Tyto soudy jsou…</a:t>
            </a:r>
          </a:p>
          <a:p>
            <a:pPr lvl="3" eaLnBrk="1" hangingPunct="1"/>
            <a:r>
              <a:rPr lang="cs-CZ" sz="2800" dirty="0" smtClean="0"/>
              <a:t>…motivované a zdůvodněné!!!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Kritický soud</a:t>
            </a:r>
          </a:p>
        </p:txBody>
      </p:sp>
      <p:sp>
        <p:nvSpPr>
          <p:cNvPr id="4" name="Elipsa 3"/>
          <p:cNvSpPr/>
          <p:nvPr/>
        </p:nvSpPr>
        <p:spPr>
          <a:xfrm>
            <a:off x="3779539" y="1627734"/>
            <a:ext cx="2664669" cy="2665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b="1" dirty="0">
                <a:solidFill>
                  <a:schemeClr val="tx1"/>
                </a:solidFill>
              </a:rPr>
              <a:t>Potenciální hodnota</a:t>
            </a:r>
          </a:p>
        </p:txBody>
      </p:sp>
      <p:sp>
        <p:nvSpPr>
          <p:cNvPr id="7" name="Elipsa 6"/>
          <p:cNvSpPr/>
          <p:nvPr/>
        </p:nvSpPr>
        <p:spPr>
          <a:xfrm>
            <a:off x="2776156" y="3067894"/>
            <a:ext cx="2662118" cy="25213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b="1" dirty="0">
                <a:solidFill>
                  <a:schemeClr val="tx1"/>
                </a:solidFill>
              </a:rPr>
              <a:t>Aktuální hodnota</a:t>
            </a:r>
          </a:p>
        </p:txBody>
      </p:sp>
      <p:sp>
        <p:nvSpPr>
          <p:cNvPr id="8" name="Elipsa 7"/>
          <p:cNvSpPr/>
          <p:nvPr/>
        </p:nvSpPr>
        <p:spPr>
          <a:xfrm>
            <a:off x="4862210" y="3139902"/>
            <a:ext cx="2662118" cy="25213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b="1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683568" y="1340768"/>
            <a:ext cx="77724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cs-CZ" sz="2600" dirty="0"/>
              <a:t>Složky hodnocení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Kritický soud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772400" cy="3816424"/>
          </a:xfrm>
        </p:spPr>
        <p:txBody>
          <a:bodyPr>
            <a:normAutofit/>
          </a:bodyPr>
          <a:lstStyle/>
          <a:p>
            <a:r>
              <a:rPr lang="cs-CZ" dirty="0" smtClean="0"/>
              <a:t>Subjektivní podíl</a:t>
            </a:r>
          </a:p>
          <a:p>
            <a:pPr lvl="1"/>
            <a:r>
              <a:rPr lang="cs-CZ" dirty="0" smtClean="0"/>
              <a:t>Estetický (vkusový) soud</a:t>
            </a:r>
          </a:p>
          <a:p>
            <a:endParaRPr lang="cs-CZ" dirty="0" smtClean="0"/>
          </a:p>
          <a:p>
            <a:r>
              <a:rPr lang="cs-CZ" dirty="0" smtClean="0"/>
              <a:t>Objektivní podíl</a:t>
            </a:r>
          </a:p>
          <a:p>
            <a:pPr lvl="1"/>
            <a:r>
              <a:rPr lang="cs-CZ" dirty="0" smtClean="0"/>
              <a:t>Kognitivní složka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Umělecká kritika v sociálním poli</a:t>
            </a:r>
          </a:p>
        </p:txBody>
      </p:sp>
      <p:grpSp>
        <p:nvGrpSpPr>
          <p:cNvPr id="2" name="Diagram 5"/>
          <p:cNvGrpSpPr>
            <a:grpSpLocks noChangeAspect="1"/>
          </p:cNvGrpSpPr>
          <p:nvPr/>
        </p:nvGrpSpPr>
        <p:grpSpPr bwMode="auto">
          <a:xfrm>
            <a:off x="107504" y="1573361"/>
            <a:ext cx="8999537" cy="4879975"/>
            <a:chOff x="744" y="1246"/>
            <a:chExt cx="4853" cy="2585"/>
          </a:xfrm>
        </p:grpSpPr>
        <p:sp>
          <p:nvSpPr>
            <p:cNvPr id="11272" name="_s2052"/>
            <p:cNvSpPr>
              <a:spLocks noChangeShapeType="1"/>
            </p:cNvSpPr>
            <p:nvPr/>
          </p:nvSpPr>
          <p:spPr bwMode="auto">
            <a:xfrm flipH="1">
              <a:off x="2638" y="2690"/>
              <a:ext cx="266" cy="1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cs-CZ"/>
            </a:p>
          </p:txBody>
        </p:sp>
        <p:sp>
          <p:nvSpPr>
            <p:cNvPr id="11273" name="_s2053"/>
            <p:cNvSpPr>
              <a:spLocks noChangeArrowheads="1"/>
            </p:cNvSpPr>
            <p:nvPr/>
          </p:nvSpPr>
          <p:spPr bwMode="auto">
            <a:xfrm>
              <a:off x="2066" y="2691"/>
              <a:ext cx="614" cy="614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b="1"/>
                <a:t>kritik</a:t>
              </a:r>
            </a:p>
          </p:txBody>
        </p:sp>
        <p:sp>
          <p:nvSpPr>
            <p:cNvPr id="11274" name="_s2054"/>
            <p:cNvSpPr>
              <a:spLocks noChangeShapeType="1"/>
            </p:cNvSpPr>
            <p:nvPr/>
          </p:nvSpPr>
          <p:spPr bwMode="auto">
            <a:xfrm>
              <a:off x="3435" y="2691"/>
              <a:ext cx="266" cy="1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cs-CZ"/>
            </a:p>
          </p:txBody>
        </p:sp>
        <p:sp>
          <p:nvSpPr>
            <p:cNvPr id="11275" name="_s2055"/>
            <p:cNvSpPr>
              <a:spLocks noChangeArrowheads="1"/>
            </p:cNvSpPr>
            <p:nvPr/>
          </p:nvSpPr>
          <p:spPr bwMode="auto">
            <a:xfrm>
              <a:off x="3660" y="2691"/>
              <a:ext cx="614" cy="614"/>
            </a:xfrm>
            <a:prstGeom prst="ellips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b="1"/>
                <a:t>veřejnost</a:t>
              </a:r>
            </a:p>
          </p:txBody>
        </p:sp>
        <p:sp>
          <p:nvSpPr>
            <p:cNvPr id="11276" name="_s2056"/>
            <p:cNvSpPr>
              <a:spLocks noChangeShapeType="1"/>
            </p:cNvSpPr>
            <p:nvPr/>
          </p:nvSpPr>
          <p:spPr bwMode="auto">
            <a:xfrm flipV="1">
              <a:off x="3170" y="1924"/>
              <a:ext cx="0" cy="3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cs-CZ"/>
            </a:p>
          </p:txBody>
        </p:sp>
        <p:sp>
          <p:nvSpPr>
            <p:cNvPr id="11277" name="_s2057"/>
            <p:cNvSpPr>
              <a:spLocks noChangeArrowheads="1"/>
            </p:cNvSpPr>
            <p:nvPr/>
          </p:nvSpPr>
          <p:spPr bwMode="auto">
            <a:xfrm>
              <a:off x="2863" y="1310"/>
              <a:ext cx="614" cy="614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b="1"/>
                <a:t>autor</a:t>
              </a:r>
            </a:p>
          </p:txBody>
        </p:sp>
        <p:sp>
          <p:nvSpPr>
            <p:cNvPr id="11278" name="_s2058"/>
            <p:cNvSpPr>
              <a:spLocks noChangeArrowheads="1"/>
            </p:cNvSpPr>
            <p:nvPr/>
          </p:nvSpPr>
          <p:spPr bwMode="auto">
            <a:xfrm>
              <a:off x="2863" y="2231"/>
              <a:ext cx="614" cy="614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b="1"/>
                <a:t>dílo</a:t>
              </a:r>
            </a:p>
          </p:txBody>
        </p:sp>
      </p:grpSp>
      <p:sp>
        <p:nvSpPr>
          <p:cNvPr id="11268" name="Line 13"/>
          <p:cNvSpPr>
            <a:spLocks noChangeShapeType="1"/>
          </p:cNvSpPr>
          <p:nvPr/>
        </p:nvSpPr>
        <p:spPr bwMode="auto">
          <a:xfrm>
            <a:off x="3852392" y="5014417"/>
            <a:ext cx="15113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69" name="Line 14"/>
          <p:cNvSpPr>
            <a:spLocks noChangeShapeType="1"/>
          </p:cNvSpPr>
          <p:nvPr/>
        </p:nvSpPr>
        <p:spPr bwMode="auto">
          <a:xfrm flipV="1">
            <a:off x="3203774" y="2780928"/>
            <a:ext cx="792162" cy="1295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0" name="Text Box 15"/>
          <p:cNvSpPr txBox="1">
            <a:spLocks noChangeArrowheads="1"/>
          </p:cNvSpPr>
          <p:nvPr/>
        </p:nvSpPr>
        <p:spPr bwMode="auto">
          <a:xfrm>
            <a:off x="3060229" y="5590679"/>
            <a:ext cx="2663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kritik „</a:t>
            </a:r>
            <a:r>
              <a:rPr lang="cs-CZ" b="1" dirty="0">
                <a:solidFill>
                  <a:srgbClr val="FF0000"/>
                </a:solidFill>
              </a:rPr>
              <a:t>vychovatelem</a:t>
            </a:r>
            <a:r>
              <a:rPr lang="cs-CZ" dirty="0"/>
              <a:t>“ publika</a:t>
            </a:r>
          </a:p>
        </p:txBody>
      </p:sp>
      <p:sp>
        <p:nvSpPr>
          <p:cNvPr id="11271" name="Text Box 16"/>
          <p:cNvSpPr txBox="1">
            <a:spLocks noChangeArrowheads="1"/>
          </p:cNvSpPr>
          <p:nvPr/>
        </p:nvSpPr>
        <p:spPr bwMode="auto">
          <a:xfrm>
            <a:off x="1907704" y="2564904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kritik „</a:t>
            </a:r>
            <a:r>
              <a:rPr lang="cs-CZ" b="1" dirty="0">
                <a:solidFill>
                  <a:srgbClr val="FF0000"/>
                </a:solidFill>
              </a:rPr>
              <a:t>mluvčím</a:t>
            </a:r>
            <a:r>
              <a:rPr lang="cs-CZ" dirty="0"/>
              <a:t>“ publika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Nová umělecká díla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Nelze uplatnit měřítka z minulosti</a:t>
            </a:r>
          </a:p>
          <a:p>
            <a:r>
              <a:rPr lang="cs-CZ" smtClean="0"/>
              <a:t>Často nefungují ani obecné normy</a:t>
            </a:r>
          </a:p>
          <a:p>
            <a:endParaRPr lang="cs-CZ" smtClean="0"/>
          </a:p>
          <a:p>
            <a:r>
              <a:rPr lang="cs-CZ" smtClean="0"/>
              <a:t>Vysoká múzická senzibilita (vkus)</a:t>
            </a:r>
          </a:p>
          <a:p>
            <a:r>
              <a:rPr lang="cs-CZ" smtClean="0"/>
              <a:t>Pozorování a popis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20</TotalTime>
  <Words>465</Words>
  <Application>Microsoft Office PowerPoint</Application>
  <PresentationFormat>Předvádění na obrazovce (4:3)</PresentationFormat>
  <Paragraphs>123</Paragraphs>
  <Slides>15</Slides>
  <Notes>15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MUNI_DB_výuka</vt:lpstr>
      <vt:lpstr>Graf</vt:lpstr>
      <vt:lpstr>Úvod do uměnovědných studií</vt:lpstr>
      <vt:lpstr>Pojem díla v umění</vt:lpstr>
      <vt:lpstr>Artefakt a estetický objekt</vt:lpstr>
      <vt:lpstr>Problematika otevřenosti uměleckého díla</vt:lpstr>
      <vt:lpstr>Co je umělecká kritika?</vt:lpstr>
      <vt:lpstr>Kritický soud</vt:lpstr>
      <vt:lpstr>Kritický soud</vt:lpstr>
      <vt:lpstr>Umělecká kritika v sociálním poli</vt:lpstr>
      <vt:lpstr>Nová umělecká díla</vt:lpstr>
      <vt:lpstr>Zrod umělecké kritiky</vt:lpstr>
      <vt:lpstr>Pojem vkusu</vt:lpstr>
      <vt:lpstr>Hodnocení umění</vt:lpstr>
      <vt:lpstr>Immanuel Kant</vt:lpstr>
      <vt:lpstr>20. století</vt:lpstr>
      <vt:lpstr>Sociologické pojetí vkusu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Balarin</dc:creator>
  <cp:lastModifiedBy>David Balarin</cp:lastModifiedBy>
  <cp:revision>5</cp:revision>
  <dcterms:created xsi:type="dcterms:W3CDTF">2012-11-05T09:48:43Z</dcterms:created>
  <dcterms:modified xsi:type="dcterms:W3CDTF">2012-11-22T20:55:32Z</dcterms:modified>
</cp:coreProperties>
</file>