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8" r:id="rId2"/>
    <p:sldId id="274" r:id="rId3"/>
    <p:sldId id="275" r:id="rId4"/>
    <p:sldId id="276" r:id="rId5"/>
    <p:sldId id="277" r:id="rId6"/>
    <p:sldId id="259" r:id="rId7"/>
    <p:sldId id="261" r:id="rId8"/>
    <p:sldId id="273" r:id="rId9"/>
    <p:sldId id="264" r:id="rId10"/>
    <p:sldId id="266" r:id="rId11"/>
    <p:sldId id="269" r:id="rId12"/>
    <p:sldId id="257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82770-F961-47DA-92CF-2BC7D7990ACA}" type="datetimeFigureOut">
              <a:rPr lang="cs-CZ" smtClean="0"/>
              <a:pPr/>
              <a:t>7.12.2012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57334-8B28-4B45-86D8-BBFBB9DB8A34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36634-364F-46F1-BA53-7AC98D2B797D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3B6403-4022-412F-8CAA-469404BCA95A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88B4C5-4E19-487E-BBE4-90548EFA9EB0}" type="slidenum">
              <a:rPr lang="cs-CZ" smtClean="0">
                <a:latin typeface="Arial" charset="0"/>
              </a:rPr>
              <a:pPr/>
              <a:t>13</a:t>
            </a:fld>
            <a:endParaRPr lang="cs-CZ" smtClean="0">
              <a:latin typeface="Arial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787E13-3717-4F7C-9A5E-001A6B7ACBB3}" type="slidenum">
              <a:rPr lang="cs-CZ" smtClean="0">
                <a:latin typeface="Arial" charset="0"/>
              </a:rPr>
              <a:pPr/>
              <a:t>14</a:t>
            </a:fld>
            <a:endParaRPr lang="cs-CZ" smtClean="0">
              <a:latin typeface="Arial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561282-89F5-4D97-A2E7-99C2B5E62FB2}" type="slidenum">
              <a:rPr lang="cs-CZ" smtClean="0">
                <a:latin typeface="Arial" charset="0"/>
              </a:rPr>
              <a:pPr/>
              <a:t>15</a:t>
            </a:fld>
            <a:endParaRPr lang="cs-CZ" smtClean="0">
              <a:latin typeface="Arial" charset="0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FBF9F6-9595-4EC0-8D0B-76F7806265C8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E47844-3ED3-45D4-B8B9-A3BDC9F5592C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18C2D7-C69A-418E-BE5E-9A5AD47D3566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091CF1-BE7F-43C9-BDD9-8622DA6EC0EA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94F85-E8F0-4C6E-BDAC-2E5496869918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1265E3-7537-47EE-B03C-29E9DA6C3FE7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B703A-0BB4-42C3-A712-9F4B57265B2B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7E593FB-2C49-42CD-AF8F-DA4E0BECD003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18F1B-69C8-499E-A3CC-12331F97ACB4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444AE-9927-49C6-9ABB-29A3B2FECD3F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2B282-70F2-4F3E-AD79-7C55D0427475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141988-D419-47EA-AE59-E1BCA5E40617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841-1E2E-4B14-8192-35C5EDF0D3F6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90F3-D8EE-4FC0-91A5-2835035CDDD3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A6404-23ED-4E99-ACB8-F098F9923677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9D70-ABAC-4658-A4B3-028801B2D731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DE99-89BB-460D-A2AB-ED3C360EC15A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07E5D-6431-48E5-825A-5909CA66D555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3A91F6-0FD7-4065-9AED-80A2E0B8E17B}" type="datetime1">
              <a:rPr lang="cs-CZ" smtClean="0"/>
              <a:pPr/>
              <a:t>7.12.2012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do uměnovědných studií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Kultura, populární kultura, masová kultura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populární kultury - hlaví školy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Frankfurtská škola</a:t>
            </a:r>
          </a:p>
          <a:p>
            <a:pPr lvl="1">
              <a:defRPr/>
            </a:pPr>
            <a:r>
              <a:rPr lang="cs-CZ" dirty="0" smtClean="0"/>
              <a:t>T.W </a:t>
            </a:r>
            <a:r>
              <a:rPr lang="cs-CZ" dirty="0" err="1" smtClean="0"/>
              <a:t>Adorno</a:t>
            </a:r>
            <a:r>
              <a:rPr lang="cs-CZ" dirty="0" smtClean="0"/>
              <a:t>, M. </a:t>
            </a:r>
            <a:r>
              <a:rPr lang="cs-CZ" dirty="0" err="1" smtClean="0"/>
              <a:t>Horkheimer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Politická ekonomie</a:t>
            </a:r>
          </a:p>
          <a:p>
            <a:pPr lvl="1">
              <a:defRPr/>
            </a:pPr>
            <a:r>
              <a:rPr lang="cs-CZ" dirty="0" smtClean="0"/>
              <a:t>Hegemonie, Ideologie</a:t>
            </a:r>
          </a:p>
          <a:p>
            <a:pPr lvl="1">
              <a:defRPr/>
            </a:pPr>
            <a:r>
              <a:rPr lang="cs-CZ" dirty="0" smtClean="0"/>
              <a:t>A. </a:t>
            </a:r>
            <a:r>
              <a:rPr lang="cs-CZ" dirty="0" err="1" smtClean="0"/>
              <a:t>Gramsci</a:t>
            </a:r>
            <a:r>
              <a:rPr lang="cs-CZ" dirty="0" smtClean="0"/>
              <a:t>, S. </a:t>
            </a:r>
            <a:r>
              <a:rPr lang="cs-CZ" dirty="0" err="1" smtClean="0"/>
              <a:t>Hall</a:t>
            </a:r>
            <a:endParaRPr lang="cs-CZ" dirty="0" smtClean="0"/>
          </a:p>
          <a:p>
            <a:pPr lvl="1">
              <a:defRPr/>
            </a:pPr>
            <a:endParaRPr lang="cs-CZ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  <a:defRPr/>
            </a:pPr>
            <a:r>
              <a:rPr lang="cs-CZ" sz="2600" dirty="0" smtClean="0">
                <a:solidFill>
                  <a:schemeClr val="tx1"/>
                </a:solidFill>
              </a:rPr>
              <a:t>Strukturalismus a sémiologie</a:t>
            </a:r>
          </a:p>
          <a:p>
            <a:pPr lvl="1">
              <a:defRPr/>
            </a:pPr>
            <a:r>
              <a:rPr lang="cs-CZ" dirty="0" smtClean="0"/>
              <a:t>U. </a:t>
            </a:r>
            <a:r>
              <a:rPr lang="cs-CZ" dirty="0" err="1" smtClean="0"/>
              <a:t>Eco</a:t>
            </a:r>
            <a:r>
              <a:rPr lang="cs-CZ" dirty="0" smtClean="0"/>
              <a:t>, R. </a:t>
            </a:r>
            <a:r>
              <a:rPr lang="cs-CZ" dirty="0" err="1" smtClean="0"/>
              <a:t>Barthes</a:t>
            </a:r>
            <a:endParaRPr lang="en-US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subkultura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označuje specifickou kulturu skupiny lidí, kteří sdílejí zvláštní hodnoty a normy, v nichž se rozcházejí s majoritní či dominantní kulturou či společností</a:t>
            </a:r>
          </a:p>
          <a:p>
            <a:pPr eaLnBrk="1" hangingPunct="1"/>
            <a:r>
              <a:rPr lang="cs-CZ" sz="2400" dirty="0" smtClean="0"/>
              <a:t>antropologický pojem kultura je východiskem – vztahuje se k celku způsobu života</a:t>
            </a:r>
          </a:p>
          <a:p>
            <a:pPr eaLnBrk="1" hangingPunct="1"/>
            <a:r>
              <a:rPr lang="cs-CZ" sz="2400" dirty="0" smtClean="0"/>
              <a:t>v pohledu </a:t>
            </a:r>
            <a:r>
              <a:rPr lang="cs-CZ" sz="2400" dirty="0" err="1" smtClean="0"/>
              <a:t>kulturálních</a:t>
            </a:r>
            <a:r>
              <a:rPr lang="cs-CZ" sz="2400" dirty="0" smtClean="0"/>
              <a:t> studií často </a:t>
            </a:r>
            <a:r>
              <a:rPr lang="cs-CZ" sz="2400" dirty="0" err="1" smtClean="0"/>
              <a:t>subverzivní</a:t>
            </a:r>
            <a:r>
              <a:rPr lang="cs-CZ" sz="2400" dirty="0" smtClean="0"/>
              <a:t> rysy, opozice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sféra tvorby autentických významů a hodnot, jež jsou pak korumpovány masovou kulturou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Mapa subkultur u nás</a:t>
            </a:r>
            <a:endParaRPr lang="cs-CZ" dirty="0"/>
          </a:p>
        </p:txBody>
      </p:sp>
      <p:pic>
        <p:nvPicPr>
          <p:cNvPr id="5" name="Zástupný symbol pro obsah 4" descr="kmeny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458293" y="1219200"/>
            <a:ext cx="4227413" cy="4937125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Masová komunikace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velký rozsah</a:t>
            </a:r>
          </a:p>
          <a:p>
            <a:pPr eaLnBrk="1" hangingPunct="1"/>
            <a:r>
              <a:rPr lang="cs-CZ" smtClean="0"/>
              <a:t>jednosměrný tok</a:t>
            </a:r>
          </a:p>
          <a:p>
            <a:pPr eaLnBrk="1" hangingPunct="1"/>
            <a:r>
              <a:rPr lang="cs-CZ" smtClean="0"/>
              <a:t>asymetrie</a:t>
            </a:r>
          </a:p>
          <a:p>
            <a:pPr eaLnBrk="1" hangingPunct="1"/>
            <a:r>
              <a:rPr lang="cs-CZ" smtClean="0"/>
              <a:t>neosobní a anonymní</a:t>
            </a:r>
          </a:p>
          <a:p>
            <a:pPr eaLnBrk="1" hangingPunct="1"/>
            <a:r>
              <a:rPr lang="cs-CZ" smtClean="0"/>
              <a:t>propočítaný vztah</a:t>
            </a:r>
          </a:p>
          <a:p>
            <a:pPr eaLnBrk="1" hangingPunct="1"/>
            <a:r>
              <a:rPr lang="cs-CZ" smtClean="0"/>
              <a:t>standardizovaný obsah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Masové publikum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početné</a:t>
            </a:r>
          </a:p>
          <a:p>
            <a:pPr eaLnBrk="1" hangingPunct="1"/>
            <a:r>
              <a:rPr lang="cs-CZ" smtClean="0"/>
              <a:t>velmi rozptýlené</a:t>
            </a:r>
          </a:p>
          <a:p>
            <a:pPr eaLnBrk="1" hangingPunct="1"/>
            <a:r>
              <a:rPr lang="cs-CZ" smtClean="0"/>
              <a:t>neinteraktivní a anonymní</a:t>
            </a:r>
          </a:p>
          <a:p>
            <a:pPr eaLnBrk="1" hangingPunct="1"/>
            <a:r>
              <a:rPr lang="cs-CZ" smtClean="0"/>
              <a:t>heterogenní</a:t>
            </a:r>
          </a:p>
          <a:p>
            <a:pPr eaLnBrk="1" hangingPunct="1"/>
            <a:r>
              <a:rPr lang="cs-CZ" smtClean="0"/>
              <a:t>neorganizované a neschopné samostatné akce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Masová kultura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není tradiční</a:t>
            </a:r>
          </a:p>
          <a:p>
            <a:pPr eaLnBrk="1" hangingPunct="1"/>
            <a:r>
              <a:rPr lang="cs-CZ" smtClean="0"/>
              <a:t>není elitní</a:t>
            </a:r>
          </a:p>
          <a:p>
            <a:pPr eaLnBrk="1" hangingPunct="1"/>
            <a:r>
              <a:rPr lang="cs-CZ" smtClean="0"/>
              <a:t>je produkována masově</a:t>
            </a:r>
          </a:p>
          <a:p>
            <a:pPr eaLnBrk="1" hangingPunct="1"/>
            <a:r>
              <a:rPr lang="cs-CZ" smtClean="0"/>
              <a:t>je populární (popular)</a:t>
            </a:r>
          </a:p>
          <a:p>
            <a:pPr eaLnBrk="1" hangingPunct="1"/>
            <a:r>
              <a:rPr lang="cs-CZ" smtClean="0"/>
              <a:t>je komercionalizovaná</a:t>
            </a:r>
          </a:p>
          <a:p>
            <a:pPr eaLnBrk="1" hangingPunct="1"/>
            <a:r>
              <a:rPr lang="cs-CZ" smtClean="0"/>
              <a:t>je homogenizovaná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smtClean="0"/>
              <a:t>Na cestě k modernímu pojmu kultury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Osvícenství – </a:t>
            </a:r>
            <a:r>
              <a:rPr lang="cs-CZ" sz="2800" smtClean="0">
                <a:solidFill>
                  <a:schemeClr val="hlink"/>
                </a:solidFill>
              </a:rPr>
              <a:t>hodnotový (axiologický) pojem kultury</a:t>
            </a:r>
            <a:r>
              <a:rPr lang="cs-CZ" sz="2800" smtClean="0"/>
              <a:t> jako zdokonalování, zušlechtění a zjemnění duševních a tělesných vlastností člověka</a:t>
            </a:r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/>
              <a:t>Johann Gottfried Herder (1744-1803) /</a:t>
            </a:r>
          </a:p>
          <a:p>
            <a:pPr lvl="1" eaLnBrk="1" hangingPunct="1"/>
            <a:r>
              <a:rPr lang="cs-CZ" sz="2400" smtClean="0"/>
              <a:t>dějinný proces – jako postupný a zákonitý vývoj, v němž musí rozum a spravedlnost vést k upevnění lidskosti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smtClean="0"/>
              <a:t>Na cestě k modernímu pojmu kultury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Nástup moderních věd – historiografie a antropologie - uvádí do oběhu </a:t>
            </a:r>
            <a:r>
              <a:rPr lang="cs-CZ" sz="2800" dirty="0" smtClean="0">
                <a:solidFill>
                  <a:schemeClr val="hlink"/>
                </a:solidFill>
              </a:rPr>
              <a:t>hodnotově neutrální, deskriptivní pojem kultury </a:t>
            </a:r>
            <a:r>
              <a:rPr lang="cs-CZ" sz="2400" dirty="0" smtClean="0"/>
              <a:t>(</a:t>
            </a:r>
            <a:r>
              <a:rPr lang="cs-CZ" sz="2400" dirty="0" err="1" smtClean="0"/>
              <a:t>E.B.Tylor</a:t>
            </a:r>
            <a:r>
              <a:rPr lang="cs-CZ" sz="2400" dirty="0" smtClean="0"/>
              <a:t>)</a:t>
            </a:r>
            <a:r>
              <a:rPr lang="cs-CZ" sz="2800" dirty="0" smtClean="0"/>
              <a:t> 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Kulturní relativismus</a:t>
            </a:r>
          </a:p>
          <a:p>
            <a:pPr eaLnBrk="1" hangingPunct="1"/>
            <a:r>
              <a:rPr lang="cs-CZ" sz="2800" dirty="0" smtClean="0"/>
              <a:t>Kulturní pesimismus </a:t>
            </a:r>
            <a:r>
              <a:rPr lang="cs-CZ" sz="2400" dirty="0" smtClean="0"/>
              <a:t>(</a:t>
            </a:r>
            <a:r>
              <a:rPr lang="cs-CZ" sz="2400" dirty="0" err="1" smtClean="0"/>
              <a:t>Heidegger</a:t>
            </a:r>
            <a:r>
              <a:rPr lang="cs-CZ" sz="2400" dirty="0" smtClean="0"/>
              <a:t>, </a:t>
            </a:r>
            <a:r>
              <a:rPr lang="cs-CZ" sz="2400" dirty="0" err="1" smtClean="0"/>
              <a:t>Adorno</a:t>
            </a:r>
            <a:r>
              <a:rPr lang="cs-CZ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Typologie </a:t>
            </a:r>
            <a:r>
              <a:rPr lang="cs-CZ" dirty="0" smtClean="0"/>
              <a:t>kultury</a:t>
            </a:r>
            <a:endParaRPr lang="cs-CZ" dirty="0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Kultura </a:t>
            </a:r>
            <a:r>
              <a:rPr lang="cs-CZ" dirty="0" smtClean="0"/>
              <a:t>jako proces </a:t>
            </a:r>
          </a:p>
          <a:p>
            <a:pPr lvl="1"/>
            <a:r>
              <a:rPr lang="cs-CZ" dirty="0" smtClean="0"/>
              <a:t>Marx, </a:t>
            </a:r>
            <a:r>
              <a:rPr lang="cs-CZ" dirty="0" err="1" smtClean="0"/>
              <a:t>Freud</a:t>
            </a:r>
            <a:r>
              <a:rPr lang="cs-CZ" dirty="0" smtClean="0"/>
              <a:t>, </a:t>
            </a:r>
            <a:r>
              <a:rPr lang="cs-CZ" dirty="0" err="1" smtClean="0"/>
              <a:t>Huizing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Kultura jako </a:t>
            </a:r>
            <a:r>
              <a:rPr lang="cs-CZ" dirty="0" smtClean="0"/>
              <a:t>struktura</a:t>
            </a:r>
          </a:p>
          <a:p>
            <a:endParaRPr lang="cs-CZ" dirty="0" smtClean="0"/>
          </a:p>
          <a:p>
            <a:r>
              <a:rPr lang="cs-CZ" dirty="0" smtClean="0"/>
              <a:t>Pojmy: </a:t>
            </a:r>
            <a:r>
              <a:rPr lang="cs-CZ" dirty="0" smtClean="0"/>
              <a:t>Kultura a civilizace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Dva důležité koncepty</a:t>
            </a:r>
            <a:endParaRPr lang="cs-CZ" dirty="0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7772400" cy="51845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Proces civilizace</a:t>
            </a:r>
          </a:p>
          <a:p>
            <a:pPr lvl="1">
              <a:lnSpc>
                <a:spcPct val="80000"/>
              </a:lnSpc>
            </a:pPr>
            <a:r>
              <a:rPr lang="cs-CZ" sz="2600" dirty="0" smtClean="0"/>
              <a:t>N. </a:t>
            </a:r>
            <a:r>
              <a:rPr lang="cs-CZ" sz="2600" dirty="0" err="1" smtClean="0"/>
              <a:t>Elias</a:t>
            </a:r>
            <a:r>
              <a:rPr lang="cs-CZ" sz="2600" dirty="0" smtClean="0"/>
              <a:t>, </a:t>
            </a:r>
            <a:r>
              <a:rPr lang="cs-CZ" sz="2600" i="1" dirty="0" smtClean="0"/>
              <a:t>O procesu civilizace</a:t>
            </a:r>
            <a:r>
              <a:rPr lang="cs-CZ" sz="2600" dirty="0" smtClean="0"/>
              <a:t>, 1939</a:t>
            </a:r>
          </a:p>
          <a:p>
            <a:pPr lvl="1">
              <a:lnSpc>
                <a:spcPct val="80000"/>
              </a:lnSpc>
            </a:pPr>
            <a:r>
              <a:rPr lang="cs-CZ" sz="2600" dirty="0" smtClean="0"/>
              <a:t>Rostoucí </a:t>
            </a:r>
            <a:r>
              <a:rPr lang="cs-CZ" sz="2600" dirty="0" smtClean="0"/>
              <a:t>diferenciace a komplexnost</a:t>
            </a:r>
          </a:p>
          <a:p>
            <a:pPr lvl="1">
              <a:lnSpc>
                <a:spcPct val="80000"/>
              </a:lnSpc>
            </a:pPr>
            <a:r>
              <a:rPr lang="cs-CZ" sz="2600" dirty="0" smtClean="0"/>
              <a:t>Proměny </a:t>
            </a:r>
            <a:r>
              <a:rPr lang="cs-CZ" sz="2600" dirty="0" smtClean="0"/>
              <a:t>lidského chování od středověku do doby moderní doby: mění se nejen formy vzájemné provázanosti lidí, ale i sami lidé</a:t>
            </a:r>
          </a:p>
          <a:p>
            <a:pPr lvl="2">
              <a:lnSpc>
                <a:spcPct val="80000"/>
              </a:lnSpc>
            </a:pPr>
            <a:r>
              <a:rPr lang="cs-CZ" sz="2600" dirty="0" smtClean="0"/>
              <a:t>psychogeneze </a:t>
            </a:r>
            <a:r>
              <a:rPr lang="cs-CZ" sz="2600" dirty="0" smtClean="0"/>
              <a:t>civilizace – rozvoj osobnostních struktur a způsobů chování</a:t>
            </a:r>
          </a:p>
          <a:p>
            <a:pPr lvl="2">
              <a:lnSpc>
                <a:spcPct val="80000"/>
              </a:lnSpc>
            </a:pPr>
            <a:r>
              <a:rPr lang="cs-CZ" sz="2600" dirty="0" err="1" smtClean="0"/>
              <a:t>sociogeneze</a:t>
            </a:r>
            <a:r>
              <a:rPr lang="cs-CZ" sz="2600" dirty="0" smtClean="0"/>
              <a:t> civilizace – jak se mění nerovnost, moc a </a:t>
            </a:r>
            <a:r>
              <a:rPr lang="cs-CZ" sz="2600" dirty="0" smtClean="0"/>
              <a:t>řád</a:t>
            </a:r>
          </a:p>
          <a:p>
            <a:pPr lvl="2">
              <a:lnSpc>
                <a:spcPct val="80000"/>
              </a:lnSpc>
            </a:pPr>
            <a:endParaRPr lang="cs-CZ" sz="19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err="1" smtClean="0">
                <a:solidFill>
                  <a:schemeClr val="tx1"/>
                </a:solidFill>
              </a:rPr>
              <a:t>Sapir</a:t>
            </a:r>
            <a:r>
              <a:rPr lang="cs-CZ" sz="2600" dirty="0" smtClean="0">
                <a:solidFill>
                  <a:schemeClr val="tx1"/>
                </a:solidFill>
              </a:rPr>
              <a:t>-</a:t>
            </a:r>
            <a:r>
              <a:rPr lang="cs-CZ" sz="2600" dirty="0" err="1" smtClean="0">
                <a:solidFill>
                  <a:schemeClr val="tx1"/>
                </a:solidFill>
              </a:rPr>
              <a:t>Whorfova</a:t>
            </a:r>
            <a:r>
              <a:rPr lang="cs-CZ" sz="2600" dirty="0" smtClean="0">
                <a:solidFill>
                  <a:schemeClr val="tx1"/>
                </a:solidFill>
              </a:rPr>
              <a:t> hypotéza </a:t>
            </a:r>
          </a:p>
          <a:p>
            <a:pPr lvl="1">
              <a:lnSpc>
                <a:spcPct val="80000"/>
              </a:lnSpc>
            </a:pPr>
            <a:r>
              <a:rPr lang="cs-CZ" sz="2600" dirty="0" smtClean="0"/>
              <a:t>30. léta 20. stol.</a:t>
            </a:r>
          </a:p>
          <a:p>
            <a:pPr lvl="1">
              <a:lnSpc>
                <a:spcPct val="80000"/>
              </a:lnSpc>
            </a:pPr>
            <a:r>
              <a:rPr lang="cs-CZ" sz="2600" dirty="0" smtClean="0"/>
              <a:t>Pojetí reálného světa je vystavěno na jazykových zvyklostech dané komunity</a:t>
            </a:r>
          </a:p>
          <a:p>
            <a:pPr lvl="1">
              <a:lnSpc>
                <a:spcPct val="80000"/>
              </a:lnSpc>
            </a:pPr>
            <a:r>
              <a:rPr lang="cs-CZ" sz="2600" dirty="0" smtClean="0"/>
              <a:t>Kritika</a:t>
            </a:r>
            <a:r>
              <a:rPr lang="cs-CZ" sz="2600" dirty="0" smtClean="0"/>
              <a:t>: myšlení nelze ztotožnit s jazykem</a:t>
            </a:r>
          </a:p>
          <a:p>
            <a:pPr lvl="2">
              <a:lnSpc>
                <a:spcPct val="80000"/>
              </a:lnSpc>
            </a:pPr>
            <a:endParaRPr lang="cs-CZ" sz="1700" dirty="0" smtClean="0"/>
          </a:p>
          <a:p>
            <a:pPr>
              <a:buFontTx/>
              <a:buNone/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Populární kultura – literatura </a:t>
            </a:r>
            <a:r>
              <a:rPr lang="cs-CZ" dirty="0" smtClean="0"/>
              <a:t>v češtině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Primární texty:</a:t>
            </a:r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err="1" smtClean="0"/>
              <a:t>Bachtin</a:t>
            </a:r>
            <a:r>
              <a:rPr lang="cs-CZ" dirty="0" smtClean="0"/>
              <a:t>, </a:t>
            </a:r>
            <a:r>
              <a:rPr lang="cs-CZ" dirty="0" err="1" smtClean="0"/>
              <a:t>Michail</a:t>
            </a:r>
            <a:r>
              <a:rPr lang="cs-CZ" dirty="0" smtClean="0"/>
              <a:t> </a:t>
            </a:r>
            <a:r>
              <a:rPr lang="cs-CZ" dirty="0" err="1" smtClean="0"/>
              <a:t>Michajlovič</a:t>
            </a:r>
            <a:r>
              <a:rPr lang="cs-CZ" dirty="0" smtClean="0"/>
              <a:t>: </a:t>
            </a:r>
            <a:r>
              <a:rPr lang="cs-CZ" i="1" dirty="0" err="1" smtClean="0"/>
              <a:t>Fran</a:t>
            </a:r>
            <a:r>
              <a:rPr lang="en-US" i="1" dirty="0" smtClean="0">
                <a:cs typeface="Tahoma" pitchFamily="34" charset="0"/>
              </a:rPr>
              <a:t>ç</a:t>
            </a:r>
            <a:r>
              <a:rPr lang="cs-CZ" i="1" dirty="0" err="1" smtClean="0">
                <a:cs typeface="Tahoma" pitchFamily="34" charset="0"/>
              </a:rPr>
              <a:t>ois</a:t>
            </a:r>
            <a:r>
              <a:rPr lang="cs-CZ" i="1" dirty="0" smtClean="0">
                <a:cs typeface="Tahoma" pitchFamily="34" charset="0"/>
              </a:rPr>
              <a:t> </a:t>
            </a:r>
            <a:r>
              <a:rPr lang="cs-CZ" i="1" dirty="0" err="1" smtClean="0">
                <a:cs typeface="Tahoma" pitchFamily="34" charset="0"/>
              </a:rPr>
              <a:t>Rabelais</a:t>
            </a:r>
            <a:r>
              <a:rPr lang="cs-CZ" i="1" dirty="0" smtClean="0">
                <a:cs typeface="Tahoma" pitchFamily="34" charset="0"/>
              </a:rPr>
              <a:t> a lidová kultura středověku a renesance</a:t>
            </a:r>
            <a:r>
              <a:rPr lang="cs-CZ" dirty="0" smtClean="0"/>
              <a:t>. Praha 1975, 2007.</a:t>
            </a:r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err="1" smtClean="0"/>
              <a:t>Eco</a:t>
            </a:r>
            <a:r>
              <a:rPr lang="cs-CZ" dirty="0" smtClean="0"/>
              <a:t>, </a:t>
            </a:r>
            <a:r>
              <a:rPr lang="cs-CZ" dirty="0" err="1" smtClean="0"/>
              <a:t>Umberto</a:t>
            </a:r>
            <a:r>
              <a:rPr lang="cs-CZ" dirty="0" smtClean="0"/>
              <a:t>: </a:t>
            </a:r>
            <a:r>
              <a:rPr lang="cs-CZ" i="1" dirty="0" smtClean="0"/>
              <a:t>Skeptikové a těšitelé</a:t>
            </a:r>
            <a:r>
              <a:rPr lang="cs-CZ" dirty="0" smtClean="0"/>
              <a:t>. Praha 1995.</a:t>
            </a:r>
          </a:p>
          <a:p>
            <a:pPr lvl="1"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</a:pPr>
            <a:r>
              <a:rPr lang="cs-CZ" dirty="0" smtClean="0"/>
              <a:t>Volek, Jaroslav: Heslo „Populární kultura“. http://rpm.fss.muni.cz/Revue/Heslar/popularni_kultura.htm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Lidová kultura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ideální typ folklóru – kultura jednotlivých lokálních komunit v tradiční společnosti</a:t>
            </a:r>
          </a:p>
          <a:p>
            <a:pPr lvl="1" eaLnBrk="1" hangingPunct="1"/>
            <a:endParaRPr lang="cs-CZ" sz="2400" dirty="0" smtClean="0"/>
          </a:p>
          <a:p>
            <a:pPr lvl="1" eaLnBrk="1" hangingPunct="1"/>
            <a:r>
              <a:rPr lang="cs-CZ" sz="2400" dirty="0" smtClean="0"/>
              <a:t>vazba na každodenní život</a:t>
            </a:r>
          </a:p>
          <a:p>
            <a:pPr lvl="1" eaLnBrk="1" hangingPunct="1"/>
            <a:r>
              <a:rPr lang="cs-CZ" sz="2400" dirty="0" smtClean="0"/>
              <a:t>nejsou striktně odděleny role umělce a publika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výrazně lokální charakter</a:t>
            </a:r>
          </a:p>
          <a:p>
            <a:pPr lvl="1"/>
            <a:r>
              <a:rPr lang="cs-CZ" sz="2400" dirty="0" smtClean="0"/>
              <a:t>není mediálně zprostředkována – orální tradice</a:t>
            </a:r>
          </a:p>
          <a:p>
            <a:pPr lvl="2"/>
            <a:r>
              <a:rPr lang="cs-CZ" sz="2100" dirty="0" smtClean="0"/>
              <a:t>není masová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cestě k populární kultuře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Karneval v kultuře středověkého světa</a:t>
            </a:r>
          </a:p>
          <a:p>
            <a:endParaRPr lang="cs-CZ" dirty="0" smtClean="0"/>
          </a:p>
          <a:p>
            <a:r>
              <a:rPr lang="cs-CZ" dirty="0" smtClean="0"/>
              <a:t>Proces transformace společnosti v moderní době</a:t>
            </a:r>
          </a:p>
          <a:p>
            <a:endParaRPr lang="cs-CZ" dirty="0" smtClean="0"/>
          </a:p>
          <a:p>
            <a:r>
              <a:rPr lang="cs-CZ" dirty="0" smtClean="0"/>
              <a:t>Znaky „moderní“ populární kultury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Transformace lidové kultury v procesu </a:t>
            </a:r>
            <a:r>
              <a:rPr lang="cs-CZ" dirty="0" smtClean="0"/>
              <a:t>modernizace a znaky populární kultury</a:t>
            </a:r>
            <a:endParaRPr lang="cs-CZ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Urbanizace</a:t>
            </a:r>
          </a:p>
          <a:p>
            <a:pPr lvl="1"/>
            <a:r>
              <a:rPr lang="cs-CZ" dirty="0" smtClean="0"/>
              <a:t>Nelokální charakter</a:t>
            </a:r>
          </a:p>
          <a:p>
            <a:pPr lvl="1"/>
            <a:r>
              <a:rPr lang="cs-CZ" dirty="0" smtClean="0"/>
              <a:t>Konfrontace s „vyšší“ </a:t>
            </a:r>
            <a:r>
              <a:rPr lang="cs-CZ" dirty="0" err="1" smtClean="0"/>
              <a:t>kuturou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Technický rozvoj</a:t>
            </a:r>
          </a:p>
          <a:p>
            <a:pPr lvl="1"/>
            <a:r>
              <a:rPr lang="cs-CZ" dirty="0" smtClean="0"/>
              <a:t>Postupné zprostředkování médii</a:t>
            </a:r>
          </a:p>
          <a:p>
            <a:pPr lvl="1"/>
            <a:r>
              <a:rPr lang="cs-CZ" dirty="0" smtClean="0"/>
              <a:t>Zmasovění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36</TotalTime>
  <Words>499</Words>
  <Application>Microsoft Office PowerPoint</Application>
  <PresentationFormat>Předvádění na obrazovce (4:3)</PresentationFormat>
  <Paragraphs>118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MUNI_DB_výuka</vt:lpstr>
      <vt:lpstr>Úvod do uměnovědných studií</vt:lpstr>
      <vt:lpstr>Na cestě k modernímu pojmu kultury</vt:lpstr>
      <vt:lpstr>Na cestě k modernímu pojmu kultury</vt:lpstr>
      <vt:lpstr>Typologie kultury</vt:lpstr>
      <vt:lpstr>Dva důležité koncepty</vt:lpstr>
      <vt:lpstr>Populární kultura – literatura v češtině</vt:lpstr>
      <vt:lpstr>Lidová kultura</vt:lpstr>
      <vt:lpstr>Na cestě k populární kultuře</vt:lpstr>
      <vt:lpstr>Transformace lidové kultury v procesu modernizace a znaky populární kultury</vt:lpstr>
      <vt:lpstr>Teorie populární kultury - hlaví školy</vt:lpstr>
      <vt:lpstr>Pojem subkultura</vt:lpstr>
      <vt:lpstr>Mapa subkultur u nás</vt:lpstr>
      <vt:lpstr>Masová komunikace</vt:lpstr>
      <vt:lpstr>Masové publikum</vt:lpstr>
      <vt:lpstr>Masová kultura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uměnovědných studií</dc:title>
  <dc:creator>David Balarin</dc:creator>
  <cp:lastModifiedBy>David Balarin</cp:lastModifiedBy>
  <cp:revision>9</cp:revision>
  <dcterms:created xsi:type="dcterms:W3CDTF">2012-12-02T21:40:59Z</dcterms:created>
  <dcterms:modified xsi:type="dcterms:W3CDTF">2012-12-07T11:12:24Z</dcterms:modified>
</cp:coreProperties>
</file>