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84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1470025"/>
          </a:xfrm>
        </p:spPr>
        <p:txBody>
          <a:bodyPr>
            <a:noAutofit/>
          </a:bodyPr>
          <a:lstStyle/>
          <a:p>
            <a:r>
              <a:rPr lang="cs-CZ" sz="9600" dirty="0" smtClean="0">
                <a:solidFill>
                  <a:schemeClr val="accent5">
                    <a:lumMod val="75000"/>
                  </a:schemeClr>
                </a:solidFill>
              </a:rPr>
              <a:t>Edice</a:t>
            </a:r>
            <a:endParaRPr lang="cs-CZ" sz="96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Definice, druhy edic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Edice – výraz označující činnost vydávání a její výsledek, lat. Slova </a:t>
            </a:r>
            <a:r>
              <a:rPr lang="cs-CZ" i="1" dirty="0" err="1" smtClean="0"/>
              <a:t>editio</a:t>
            </a:r>
            <a:r>
              <a:rPr lang="cs-CZ" dirty="0" smtClean="0"/>
              <a:t> = od </a:t>
            </a:r>
            <a:r>
              <a:rPr lang="cs-CZ" dirty="0" err="1" smtClean="0"/>
              <a:t>edere</a:t>
            </a:r>
            <a:r>
              <a:rPr lang="cs-CZ" dirty="0" smtClean="0"/>
              <a:t> – vydat</a:t>
            </a:r>
          </a:p>
          <a:p>
            <a:r>
              <a:rPr lang="cs-CZ" dirty="0" smtClean="0"/>
              <a:t>V hudbě:</a:t>
            </a:r>
          </a:p>
          <a:p>
            <a:pPr>
              <a:buNone/>
            </a:pPr>
            <a:r>
              <a:rPr lang="cs-CZ" dirty="0" smtClean="0"/>
              <a:t>	- edice slovník textů (knihy o hudbě, </a:t>
            </a:r>
            <a:r>
              <a:rPr lang="cs-CZ" dirty="0" err="1" smtClean="0"/>
              <a:t>hudebněteoretická</a:t>
            </a:r>
            <a:r>
              <a:rPr lang="cs-CZ" dirty="0" smtClean="0"/>
              <a:t> pojednání, libreta…)</a:t>
            </a:r>
          </a:p>
          <a:p>
            <a:pPr>
              <a:buNone/>
            </a:pPr>
            <a:r>
              <a:rPr lang="cs-CZ" dirty="0" smtClean="0"/>
              <a:t>	- edice hudebně ikonografických materiálů</a:t>
            </a:r>
          </a:p>
          <a:p>
            <a:pPr>
              <a:buNone/>
            </a:pPr>
            <a:r>
              <a:rPr lang="cs-CZ" dirty="0" smtClean="0"/>
              <a:t>	- edice zvukových záznamů</a:t>
            </a:r>
          </a:p>
          <a:p>
            <a:pPr>
              <a:buNone/>
            </a:pPr>
            <a:r>
              <a:rPr lang="cs-CZ" dirty="0" smtClean="0"/>
              <a:t>	- edice notových záznamů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Hudební edice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/>
          </a:bodyPr>
          <a:lstStyle/>
          <a:p>
            <a:r>
              <a:rPr lang="cs-CZ" dirty="0" smtClean="0"/>
              <a:t>Editoři – skladatelé, interpreti, muzikologové</a:t>
            </a:r>
          </a:p>
          <a:p>
            <a:r>
              <a:rPr lang="cs-CZ" dirty="0" smtClean="0"/>
              <a:t>Edice – řady notových pramenů (něm. </a:t>
            </a:r>
            <a:r>
              <a:rPr lang="cs-CZ" dirty="0" err="1" smtClean="0"/>
              <a:t>Denkmäler</a:t>
            </a:r>
            <a:r>
              <a:rPr lang="cs-CZ" dirty="0" smtClean="0"/>
              <a:t>), souborná díla jednotlivých skladatelů (</a:t>
            </a:r>
            <a:r>
              <a:rPr lang="cs-CZ" dirty="0" err="1" smtClean="0"/>
              <a:t>Gesamtausgabe</a:t>
            </a:r>
            <a:r>
              <a:rPr lang="cs-CZ" dirty="0" smtClean="0"/>
              <a:t>)</a:t>
            </a:r>
          </a:p>
          <a:p>
            <a:r>
              <a:rPr lang="cs-CZ" dirty="0" smtClean="0"/>
              <a:t>Typy</a:t>
            </a:r>
          </a:p>
          <a:p>
            <a:r>
              <a:rPr lang="cs-CZ" sz="2000" dirty="0" smtClean="0"/>
              <a:t>dokumentární </a:t>
            </a:r>
            <a:r>
              <a:rPr lang="cs-CZ" sz="2000" dirty="0" smtClean="0"/>
              <a:t>– co nejvěrnější reprodukce grafické podoby textu – tzv. </a:t>
            </a:r>
            <a:r>
              <a:rPr lang="cs-CZ" sz="2000" dirty="0" smtClean="0"/>
              <a:t>faksimile</a:t>
            </a:r>
          </a:p>
          <a:p>
            <a:r>
              <a:rPr lang="cs-CZ" sz="2000" dirty="0" smtClean="0"/>
              <a:t>kritická </a:t>
            </a:r>
            <a:r>
              <a:rPr lang="cs-CZ" sz="2000" dirty="0" smtClean="0"/>
              <a:t>– nahrazení originálního pramene – prezentace </a:t>
            </a:r>
            <a:r>
              <a:rPr lang="cs-CZ" sz="2000" dirty="0" err="1" smtClean="0"/>
              <a:t>pramane</a:t>
            </a:r>
            <a:r>
              <a:rPr lang="cs-CZ" sz="2000" dirty="0" smtClean="0"/>
              <a:t> + vědecký rozbor a výklad – postupy kritiky hudebního zápisu – ve shromážděném materiálu zkoumá vzájemné vztahy opisů, verzí, variant apod</a:t>
            </a:r>
            <a:r>
              <a:rPr lang="cs-CZ" sz="2000" dirty="0" smtClean="0"/>
              <a:t>.)</a:t>
            </a:r>
          </a:p>
          <a:p>
            <a:r>
              <a:rPr lang="cs-CZ" sz="2000" dirty="0" smtClean="0"/>
              <a:t>praktická </a:t>
            </a:r>
            <a:r>
              <a:rPr lang="cs-CZ" sz="2000" dirty="0" smtClean="0"/>
              <a:t>– pouze pro praktické využití, bez kritického aparátu</a:t>
            </a:r>
          </a:p>
          <a:p>
            <a:pPr lvl="1">
              <a:buFontTx/>
              <a:buChar char="-"/>
            </a:pPr>
            <a:endParaRPr lang="cs-CZ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Písemná edice </a:t>
            </a:r>
            <a:br>
              <a:rPr lang="cs-CZ" dirty="0" smtClean="0"/>
            </a:br>
            <a:r>
              <a:rPr lang="cs-CZ" sz="3200" dirty="0" smtClean="0"/>
              <a:t>(praktická ukázka)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err="1" smtClean="0"/>
              <a:t>Přibáňová</a:t>
            </a:r>
            <a:r>
              <a:rPr lang="cs-CZ" sz="2400" dirty="0" smtClean="0"/>
              <a:t>,</a:t>
            </a:r>
            <a:r>
              <a:rPr lang="cs-CZ" sz="2400" dirty="0" smtClean="0"/>
              <a:t> Svatava (</a:t>
            </a:r>
            <a:r>
              <a:rPr lang="cs-CZ" sz="2400" dirty="0" err="1" smtClean="0"/>
              <a:t>ed</a:t>
            </a:r>
            <a:r>
              <a:rPr lang="cs-CZ" sz="2400" dirty="0" smtClean="0"/>
              <a:t>.): </a:t>
            </a:r>
            <a:r>
              <a:rPr lang="cs-CZ" sz="2400" dirty="0" err="1" smtClean="0"/>
              <a:t>Thema</a:t>
            </a:r>
            <a:r>
              <a:rPr lang="cs-CZ" sz="2400" dirty="0" smtClean="0"/>
              <a:t> noc </a:t>
            </a:r>
            <a:r>
              <a:rPr lang="cs-CZ" sz="2400" dirty="0" err="1" smtClean="0"/>
              <a:t>variazioni</a:t>
            </a:r>
            <a:r>
              <a:rPr lang="cs-CZ" sz="2400" dirty="0" smtClean="0"/>
              <a:t>. Leoš Janáček – korespondence s manželkou Zdeňkou a dcerou Olgou. </a:t>
            </a:r>
            <a:r>
              <a:rPr lang="cs-CZ" sz="2400" dirty="0" err="1" smtClean="0"/>
              <a:t>Editio</a:t>
            </a:r>
            <a:r>
              <a:rPr lang="cs-CZ" sz="2400" dirty="0" smtClean="0"/>
              <a:t> </a:t>
            </a:r>
            <a:r>
              <a:rPr lang="cs-CZ" sz="2400" dirty="0" err="1" smtClean="0"/>
              <a:t>Bärenreiter</a:t>
            </a:r>
            <a:r>
              <a:rPr lang="cs-CZ" sz="2400" dirty="0" smtClean="0"/>
              <a:t> Praha.</a:t>
            </a:r>
          </a:p>
          <a:p>
            <a:r>
              <a:rPr lang="cs-CZ" sz="2400" dirty="0" smtClean="0"/>
              <a:t>Dlabač, Bohumír Jan: </a:t>
            </a:r>
            <a:r>
              <a:rPr lang="cs-CZ" sz="2400" dirty="0" err="1" smtClean="0"/>
              <a:t>Allgemeines</a:t>
            </a:r>
            <a:r>
              <a:rPr lang="cs-CZ" sz="2400" dirty="0" smtClean="0"/>
              <a:t> </a:t>
            </a:r>
            <a:r>
              <a:rPr lang="cs-CZ" sz="2400" dirty="0" err="1" smtClean="0"/>
              <a:t>historisches</a:t>
            </a:r>
            <a:r>
              <a:rPr lang="cs-CZ" sz="2400" dirty="0" smtClean="0"/>
              <a:t> </a:t>
            </a:r>
            <a:r>
              <a:rPr lang="cs-CZ" sz="2400" dirty="0" err="1" smtClean="0"/>
              <a:t>Künstler</a:t>
            </a:r>
            <a:r>
              <a:rPr lang="cs-CZ" sz="2400" dirty="0" smtClean="0"/>
              <a:t> </a:t>
            </a:r>
            <a:r>
              <a:rPr lang="cs-CZ" sz="2400" dirty="0" smtClean="0"/>
              <a:t>Lexikon </a:t>
            </a:r>
            <a:r>
              <a:rPr lang="cs-CZ" sz="2400" dirty="0" err="1" smtClean="0"/>
              <a:t>für</a:t>
            </a:r>
            <a:r>
              <a:rPr lang="cs-CZ" sz="2400" dirty="0" smtClean="0"/>
              <a:t> </a:t>
            </a:r>
            <a:r>
              <a:rPr lang="cs-CZ" sz="2400" dirty="0" err="1" smtClean="0"/>
              <a:t>Böhmen</a:t>
            </a:r>
            <a:r>
              <a:rPr lang="cs-CZ" sz="2400" dirty="0" smtClean="0"/>
              <a:t> </a:t>
            </a:r>
            <a:r>
              <a:rPr lang="cs-CZ" sz="2400" dirty="0" err="1" smtClean="0"/>
              <a:t>und</a:t>
            </a:r>
            <a:r>
              <a:rPr lang="cs-CZ" sz="2400" dirty="0" smtClean="0"/>
              <a:t> </a:t>
            </a:r>
            <a:r>
              <a:rPr lang="cs-CZ" sz="2400" dirty="0" err="1" smtClean="0"/>
              <a:t>zum</a:t>
            </a:r>
            <a:r>
              <a:rPr lang="cs-CZ" sz="2400" dirty="0" smtClean="0"/>
              <a:t> </a:t>
            </a:r>
            <a:r>
              <a:rPr lang="cs-CZ" sz="2400" dirty="0" err="1" smtClean="0"/>
              <a:t>Theil</a:t>
            </a:r>
            <a:r>
              <a:rPr lang="cs-CZ" sz="2400" dirty="0" smtClean="0"/>
              <a:t> </a:t>
            </a:r>
            <a:r>
              <a:rPr lang="cs-CZ" sz="2400" dirty="0" err="1" smtClean="0"/>
              <a:t>auch</a:t>
            </a:r>
            <a:r>
              <a:rPr lang="cs-CZ" sz="2400" dirty="0" smtClean="0"/>
              <a:t> </a:t>
            </a:r>
            <a:r>
              <a:rPr lang="cs-CZ" sz="2400" dirty="0" err="1" smtClean="0"/>
              <a:t>für</a:t>
            </a:r>
            <a:r>
              <a:rPr lang="cs-CZ" sz="2400" dirty="0" smtClean="0"/>
              <a:t> </a:t>
            </a:r>
            <a:r>
              <a:rPr lang="cs-CZ" sz="2400" dirty="0" err="1" smtClean="0"/>
              <a:t>Mähren</a:t>
            </a:r>
            <a:r>
              <a:rPr lang="cs-CZ" sz="2400" dirty="0" smtClean="0"/>
              <a:t> </a:t>
            </a:r>
            <a:r>
              <a:rPr lang="cs-CZ" sz="2400" dirty="0" err="1" smtClean="0"/>
              <a:t>und</a:t>
            </a:r>
            <a:r>
              <a:rPr lang="cs-CZ" sz="2400" dirty="0" smtClean="0"/>
              <a:t> </a:t>
            </a:r>
            <a:r>
              <a:rPr lang="cs-CZ" sz="2400" dirty="0" err="1" smtClean="0"/>
              <a:t>Schlesien</a:t>
            </a:r>
            <a:r>
              <a:rPr lang="cs-CZ" sz="2400" dirty="0" smtClean="0"/>
              <a:t>. </a:t>
            </a:r>
            <a:r>
              <a:rPr lang="cs-CZ" sz="2400" dirty="0" err="1" smtClean="0"/>
              <a:t>Drei</a:t>
            </a:r>
            <a:r>
              <a:rPr lang="cs-CZ" sz="2400" dirty="0" smtClean="0"/>
              <a:t> </a:t>
            </a:r>
            <a:r>
              <a:rPr lang="cs-CZ" sz="2400" dirty="0" err="1" smtClean="0"/>
              <a:t>Bände</a:t>
            </a:r>
            <a:r>
              <a:rPr lang="cs-CZ" sz="2400" dirty="0" smtClean="0"/>
              <a:t> in </a:t>
            </a:r>
            <a:r>
              <a:rPr lang="cs-CZ" sz="2400" dirty="0" err="1" smtClean="0"/>
              <a:t>einem</a:t>
            </a:r>
            <a:r>
              <a:rPr lang="cs-CZ" sz="2400" dirty="0" smtClean="0"/>
              <a:t> Band. - původní vydání 1815, faksimilované vydání 1998 (ukázka dokumentační edice tzv. faksimile)</a:t>
            </a:r>
          </a:p>
          <a:p>
            <a:endParaRPr lang="cs-CZ" sz="2400" dirty="0" smtClean="0"/>
          </a:p>
          <a:p>
            <a:r>
              <a:rPr lang="cs-CZ" dirty="0" smtClean="0"/>
              <a:t>Položky uváděné při přepisu korespondence </a:t>
            </a:r>
          </a:p>
          <a:p>
            <a:r>
              <a:rPr lang="cs-CZ" dirty="0" smtClean="0"/>
              <a:t>Korespondence LJ – četba a přepis (doma)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Textura</a:t>
            </a:r>
            <a:r>
              <a:rPr lang="cs-CZ" sz="2400" dirty="0" smtClean="0"/>
              <a:t> </a:t>
            </a:r>
            <a:br>
              <a:rPr lang="cs-CZ" sz="2400" dirty="0" smtClean="0"/>
            </a:br>
            <a:r>
              <a:rPr lang="cs-CZ" sz="2400" dirty="0" smtClean="0"/>
              <a:t>(tištěná podoba novogotického písma - lidově švabach)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Hiller</a:t>
            </a:r>
            <a:r>
              <a:rPr lang="cs-CZ" dirty="0" smtClean="0"/>
              <a:t>, </a:t>
            </a:r>
            <a:r>
              <a:rPr lang="cs-CZ" dirty="0" err="1" smtClean="0"/>
              <a:t>Johann</a:t>
            </a:r>
            <a:r>
              <a:rPr lang="cs-CZ" dirty="0" smtClean="0"/>
              <a:t> Adam: </a:t>
            </a:r>
            <a:r>
              <a:rPr lang="cs-CZ" dirty="0" err="1" smtClean="0"/>
              <a:t>Lebensbeschreibungen</a:t>
            </a:r>
            <a:r>
              <a:rPr lang="cs-CZ" dirty="0" smtClean="0"/>
              <a:t> </a:t>
            </a:r>
            <a:r>
              <a:rPr lang="cs-CZ" dirty="0" err="1" smtClean="0"/>
              <a:t>berühmter</a:t>
            </a:r>
            <a:r>
              <a:rPr lang="cs-CZ" dirty="0" smtClean="0"/>
              <a:t> </a:t>
            </a:r>
            <a:r>
              <a:rPr lang="cs-CZ" dirty="0" err="1" smtClean="0"/>
              <a:t>Musikgelehrten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Tonkünstler</a:t>
            </a:r>
            <a:r>
              <a:rPr lang="cs-CZ" dirty="0" smtClean="0"/>
              <a:t>, </a:t>
            </a:r>
            <a:r>
              <a:rPr lang="cs-CZ" dirty="0" err="1" smtClean="0"/>
              <a:t>neuerer</a:t>
            </a:r>
            <a:r>
              <a:rPr lang="cs-CZ" dirty="0" smtClean="0"/>
              <a:t> </a:t>
            </a:r>
            <a:r>
              <a:rPr lang="cs-CZ" dirty="0" err="1" smtClean="0"/>
              <a:t>Zeit</a:t>
            </a:r>
            <a:r>
              <a:rPr lang="cs-CZ" dirty="0" smtClean="0"/>
              <a:t>. I. </a:t>
            </a:r>
            <a:r>
              <a:rPr lang="cs-CZ" dirty="0" err="1" smtClean="0"/>
              <a:t>Theil</a:t>
            </a:r>
            <a:r>
              <a:rPr lang="cs-CZ" dirty="0" smtClean="0"/>
              <a:t>. </a:t>
            </a:r>
            <a:r>
              <a:rPr lang="cs-CZ" dirty="0" err="1" smtClean="0"/>
              <a:t>Leipzig</a:t>
            </a:r>
            <a:r>
              <a:rPr lang="cs-CZ" dirty="0" smtClean="0"/>
              <a:t> 1784. (uloženo v ODH MZM, knihovna 1-620.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222</Words>
  <Application>Microsoft Office PowerPoint</Application>
  <PresentationFormat>Předvádění na obrazovce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Edice</vt:lpstr>
      <vt:lpstr>Definice, druhy edic</vt:lpstr>
      <vt:lpstr>Hudební edice</vt:lpstr>
      <vt:lpstr>Písemná edice  (praktická ukázka)</vt:lpstr>
      <vt:lpstr>Textura  (tištěná podoba novogotického písma - lidově švabach)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Edice</dc:title>
  <cp:lastModifiedBy>Lenovo User</cp:lastModifiedBy>
  <cp:revision>13</cp:revision>
  <dcterms:modified xsi:type="dcterms:W3CDTF">2012-10-25T14:53:28Z</dcterms:modified>
</cp:coreProperties>
</file>