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7" r:id="rId2"/>
    <p:sldId id="273" r:id="rId3"/>
    <p:sldId id="276" r:id="rId4"/>
    <p:sldId id="258" r:id="rId5"/>
    <p:sldId id="259" r:id="rId6"/>
    <p:sldId id="260" r:id="rId7"/>
    <p:sldId id="261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77" r:id="rId23"/>
    <p:sldId id="285" r:id="rId24"/>
    <p:sldId id="286" r:id="rId25"/>
    <p:sldId id="287" r:id="rId26"/>
    <p:sldId id="288" r:id="rId27"/>
    <p:sldId id="289" r:id="rId28"/>
    <p:sldId id="269" r:id="rId29"/>
    <p:sldId id="292" r:id="rId30"/>
    <p:sldId id="274" r:id="rId31"/>
    <p:sldId id="291" r:id="rId32"/>
    <p:sldId id="271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49138-99FA-464E-8543-07391A88DBB8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8DCA4-13F6-43DB-9AEB-FFEE3AE998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624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43D4C-E023-4B8D-A29E-0558D7941BB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664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5EC1D4A-A796-47C3-A63E-CE236FB377E2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m.nkp.cz/sekce.php3?page=03_Leg/01_LegPod/01_index.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m.nkp.cz/sekce.php3?page=10_RegFceRozc.htm&amp;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k.cz/pro-knihovny/vzdelavani-knihovniku/archiv_akci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goo.gl/TC1aU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cr.cz/assets/literatura-a-knihovny/Koncepce_rozvoje_knihoven_2011-2015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88024" y="1052736"/>
            <a:ext cx="3114681" cy="3960440"/>
          </a:xfrm>
        </p:spPr>
        <p:txBody>
          <a:bodyPr>
            <a:normAutofit/>
          </a:bodyPr>
          <a:lstStyle/>
          <a:p>
            <a:r>
              <a:rPr lang="cs-CZ" dirty="0" smtClean="0"/>
              <a:t>VKIS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z </a:t>
            </a:r>
            <a:r>
              <a:rPr lang="cs-CZ" dirty="0" smtClean="0"/>
              <a:t>pohledu veřejných knihoven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Adéla </a:t>
            </a:r>
            <a:r>
              <a:rPr lang="cs-CZ" dirty="0" err="1" smtClean="0"/>
              <a:t>Dilhofová</a:t>
            </a:r>
            <a:r>
              <a:rPr lang="cs-CZ" dirty="0" smtClean="0"/>
              <a:t>, MZK v Brně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FF </a:t>
            </a:r>
            <a:r>
              <a:rPr lang="cs-CZ" dirty="0" smtClean="0"/>
              <a:t>MU, KISK 30. 11. 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15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zjišťování </a:t>
            </a:r>
            <a:r>
              <a:rPr lang="cs-CZ" dirty="0"/>
              <a:t>informačních potřeb </a:t>
            </a:r>
            <a:r>
              <a:rPr lang="cs-CZ" dirty="0" smtClean="0"/>
              <a:t>uživatelů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endParaRPr lang="cs-CZ" dirty="0" smtClean="0"/>
          </a:p>
          <a:p>
            <a:r>
              <a:rPr lang="cs-CZ" dirty="0"/>
              <a:t>Dotazník</a:t>
            </a:r>
          </a:p>
          <a:p>
            <a:r>
              <a:rPr lang="cs-CZ" dirty="0"/>
              <a:t>Anketa</a:t>
            </a:r>
          </a:p>
          <a:p>
            <a:r>
              <a:rPr lang="cs-CZ" dirty="0"/>
              <a:t>Rozhovory</a:t>
            </a:r>
          </a:p>
          <a:p>
            <a:r>
              <a:rPr lang="cs-CZ" dirty="0"/>
              <a:t>Pozorování</a:t>
            </a:r>
          </a:p>
          <a:p>
            <a:pPr marL="68580" indent="0">
              <a:buNone/>
            </a:pPr>
            <a:r>
              <a:rPr lang="cs-CZ" dirty="0" smtClean="0"/>
              <a:t>Informační potřeby uživatelů je nutné trvale zkoumat! Ve veřejných knihovnách se doporučuje provádět průzkumy v rozmezí každých 2 až maxim. 4 let.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9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Výpůjční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Stále jsou to ZÁKLADNÍ </a:t>
            </a:r>
            <a:r>
              <a:rPr lang="cs-CZ" dirty="0"/>
              <a:t>služby informačních institucí</a:t>
            </a:r>
          </a:p>
          <a:p>
            <a:r>
              <a:rPr lang="cs-CZ" dirty="0"/>
              <a:t>Nejstarší a nejrozšířenější typ služeb</a:t>
            </a:r>
          </a:p>
          <a:p>
            <a:r>
              <a:rPr lang="cs-CZ" dirty="0"/>
              <a:t>Spočívají v uspokojování čtenářských a </a:t>
            </a:r>
            <a:r>
              <a:rPr lang="cs-CZ" dirty="0" err="1"/>
              <a:t>inf.potřeb</a:t>
            </a:r>
            <a:r>
              <a:rPr lang="cs-CZ" dirty="0"/>
              <a:t> uživatelů zprostředkováním dokumentů z vlastního fondu nebo z jiných fondů </a:t>
            </a:r>
            <a:r>
              <a:rPr lang="cs-CZ" dirty="0" smtClean="0"/>
              <a:t>knihoven (MVS, MMVS)</a:t>
            </a:r>
            <a:endParaRPr lang="cs-CZ" dirty="0"/>
          </a:p>
          <a:p>
            <a:r>
              <a:rPr lang="cs-CZ" dirty="0"/>
              <a:t>Absenční a prezenční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450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Meziknihovní výpůjční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Každá knihovna má </a:t>
            </a:r>
            <a:r>
              <a:rPr lang="cs-CZ" dirty="0" smtClean="0"/>
              <a:t>ze zákona povinnost </a:t>
            </a:r>
            <a:r>
              <a:rPr lang="cs-CZ" dirty="0"/>
              <a:t>poskytovat MVS (MS)</a:t>
            </a:r>
          </a:p>
          <a:p>
            <a:r>
              <a:rPr lang="cs-CZ" dirty="0"/>
              <a:t>Vybrané knihovny v ČR musí poskytnout mezinárodní meziknihovní službu (MMVS)</a:t>
            </a:r>
          </a:p>
          <a:p>
            <a:r>
              <a:rPr lang="cs-CZ" dirty="0"/>
              <a:t>Služba může být zpoplatněna</a:t>
            </a:r>
          </a:p>
          <a:p>
            <a:r>
              <a:rPr lang="cs-CZ" dirty="0"/>
              <a:t>Lze objednat: výpůjčku dokumentu, kopii článku, </a:t>
            </a:r>
            <a:r>
              <a:rPr lang="cs-CZ" dirty="0" err="1"/>
              <a:t>zdigitalizovanou</a:t>
            </a:r>
            <a:r>
              <a:rPr lang="cs-CZ" dirty="0"/>
              <a:t> verzi </a:t>
            </a:r>
            <a:r>
              <a:rPr lang="cs-CZ" dirty="0" smtClean="0"/>
              <a:t>dokumentu, (e-OD, projekt Kramerius…)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66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Knihovní a výpůjční řád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Podmínky, pravidla (způsob) a případné finanční poplatky všech služeb musí být stanoveny v </a:t>
            </a:r>
            <a:r>
              <a:rPr lang="cs-CZ" b="1" dirty="0" smtClean="0"/>
              <a:t>Knihovním (výpůjčním) řádu </a:t>
            </a:r>
            <a:r>
              <a:rPr lang="cs-CZ" dirty="0" smtClean="0"/>
              <a:t>knihovny.</a:t>
            </a:r>
          </a:p>
          <a:p>
            <a:r>
              <a:rPr lang="cs-CZ" dirty="0" smtClean="0"/>
              <a:t>Každá knihovna musí mít svůj řád, vystavený na viditelném místě v prostorách knihovny, ideálně také na svých webových stránkách.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70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Je v něm vymezen </a:t>
            </a:r>
            <a:r>
              <a:rPr lang="cs-CZ" dirty="0"/>
              <a:t>vztah vypůjčovatele a půjčujícího (=čtenáře a knihovníka), vymezuje práva knihovny a čtenářů.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to nejvýznamnější interní dokument každé knihovny.</a:t>
            </a:r>
            <a:endParaRPr lang="cs-CZ" dirty="0" smtClean="0"/>
          </a:p>
          <a:p>
            <a:r>
              <a:rPr lang="cs-CZ" dirty="0" smtClean="0"/>
              <a:t>Vzorový knihovní řád najdete na webových stránkách Národní knihovny ČR: </a:t>
            </a:r>
          </a:p>
          <a:p>
            <a:pPr marL="68580" indent="0">
              <a:buNone/>
            </a:pPr>
            <a:r>
              <a:rPr lang="cs-CZ" u="sng" dirty="0">
                <a:hlinkClick r:id="rId2"/>
              </a:rPr>
              <a:t>http://knihovnam.nkp.cz/sekce.php3?page=03_Leg/01_LegPod/01_index.htm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53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Jsou souhrnem činností, v jejichž rámci krajská knihovna a další jí pověřené instituce poskytují těm základním v kraji:</a:t>
            </a:r>
          </a:p>
          <a:p>
            <a:r>
              <a:rPr lang="cs-CZ" dirty="0" smtClean="0"/>
              <a:t>poradenské, vzdělávací a koordinační služby</a:t>
            </a:r>
          </a:p>
          <a:p>
            <a:r>
              <a:rPr lang="cs-CZ" dirty="0" smtClean="0"/>
              <a:t>Budují výměnné fondy</a:t>
            </a:r>
          </a:p>
          <a:p>
            <a:r>
              <a:rPr lang="cs-CZ" dirty="0" smtClean="0"/>
              <a:t>Zapůjčují výměnné soubory knihovních dokumentů a další činnosti…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57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regionálních funkcí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Zajištění dostupnosti VKIS ve všech místech ČR</a:t>
            </a:r>
          </a:p>
          <a:p>
            <a:r>
              <a:rPr lang="cs-CZ" dirty="0" smtClean="0"/>
              <a:t>Vyrovnání rozdílů v úrovni poskytování VKIS</a:t>
            </a:r>
          </a:p>
          <a:p>
            <a:r>
              <a:rPr lang="cs-CZ" dirty="0" smtClean="0"/>
              <a:t>Zajištění kvality a kontinuity VKIS v návaznosti na </a:t>
            </a:r>
            <a:r>
              <a:rPr lang="cs-CZ" dirty="0" err="1" smtClean="0"/>
              <a:t>inf.potřeby</a:t>
            </a:r>
            <a:r>
              <a:rPr lang="cs-CZ" dirty="0" smtClean="0"/>
              <a:t> uživatelů</a:t>
            </a:r>
          </a:p>
          <a:p>
            <a:r>
              <a:rPr lang="cs-CZ" dirty="0" smtClean="0"/>
              <a:t>Odstranění nežádoucích rozdílů v úrovni poskytování VKIS mezi jednotlivými regiony a kraji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89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Účelná dělba práce a koordinace odborných činností v kraji</a:t>
            </a:r>
          </a:p>
          <a:p>
            <a:r>
              <a:rPr lang="cs-CZ" dirty="0" smtClean="0"/>
              <a:t>Efektivní využití veřejných finančních prostředků</a:t>
            </a:r>
          </a:p>
          <a:p>
            <a:r>
              <a:rPr lang="cs-CZ" dirty="0" smtClean="0"/>
              <a:t>Garance průběžné aktualizace knihovního fondu knihoven provozovaných obcemi</a:t>
            </a:r>
          </a:p>
          <a:p>
            <a:r>
              <a:rPr lang="cs-CZ" dirty="0" smtClean="0"/>
              <a:t>Udržení nezbytného odborného standardu služeb v knihovnách regionu</a:t>
            </a:r>
          </a:p>
          <a:p>
            <a:r>
              <a:rPr lang="cs-CZ" dirty="0" smtClean="0"/>
              <a:t>Garance celoživotního vzdělávání knihovníků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98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RF pro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Možnost využívání:</a:t>
            </a:r>
          </a:p>
          <a:p>
            <a:r>
              <a:rPr lang="cs-CZ" dirty="0" smtClean="0"/>
              <a:t>Poradenských služeb – konzultace problémů, záměrů a rozhodnutí spojených se službami v obci</a:t>
            </a:r>
          </a:p>
          <a:p>
            <a:r>
              <a:rPr lang="cs-CZ" dirty="0" smtClean="0"/>
              <a:t>Návštěvy knihovníka –metodika (2xročně)</a:t>
            </a:r>
          </a:p>
          <a:p>
            <a:pPr marL="68580" indent="0">
              <a:buNone/>
            </a:pPr>
            <a:r>
              <a:rPr lang="cs-CZ" dirty="0" smtClean="0"/>
              <a:t>- </a:t>
            </a:r>
            <a:r>
              <a:rPr lang="cs-CZ" dirty="0" smtClean="0"/>
              <a:t>Při nich možnost </a:t>
            </a:r>
            <a:r>
              <a:rPr lang="cs-CZ" dirty="0" smtClean="0"/>
              <a:t>setkání s představiteli obce, projednávání např. nového umístění, vybavení knihovny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183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Tzv. „Elektronická metodika“</a:t>
            </a:r>
          </a:p>
          <a:p>
            <a:pPr marL="68580" indent="0">
              <a:buNone/>
            </a:pPr>
            <a:r>
              <a:rPr lang="cs-CZ" dirty="0" smtClean="0"/>
              <a:t>- každá pověřená knihovna má na své webovské stránce sekci, kde si může knihovník zjistit věci přímo (viz Adresář metodických </a:t>
            </a:r>
            <a:r>
              <a:rPr lang="cs-CZ" dirty="0" err="1" smtClean="0"/>
              <a:t>odd.krajských</a:t>
            </a:r>
            <a:r>
              <a:rPr lang="cs-CZ" dirty="0" smtClean="0"/>
              <a:t> knihoven…)</a:t>
            </a:r>
          </a:p>
          <a:p>
            <a:pPr marL="68580" indent="0">
              <a:buNone/>
            </a:pPr>
            <a:r>
              <a:rPr lang="cs-CZ" dirty="0">
                <a:hlinkClick r:id="rId2"/>
              </a:rPr>
              <a:t>http://knihovnam.nkp.cz/sekce.php3?page=10_RegFceRozc.htm&amp;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51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VKIS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b="1" dirty="0"/>
              <a:t>Veřejné knihovnické a informační </a:t>
            </a:r>
            <a:r>
              <a:rPr lang="cs-CZ" b="1" dirty="0" smtClean="0"/>
              <a:t>služby</a:t>
            </a:r>
          </a:p>
          <a:p>
            <a:r>
              <a:rPr lang="cs-CZ" dirty="0"/>
              <a:t>jsou souhrnným názvem pro služby poskytované veřejnými knihovnami a jsou definovány v Knihovním zákoně z roku 2001. Ten však nestanovuje žádné kvantitativní ani kvalitativní parametry těchto služeb, pouze rozděluje služby knihoven na povinně a nepovinně poskytované.</a:t>
            </a:r>
          </a:p>
        </p:txBody>
      </p:sp>
    </p:spTree>
    <p:extLst>
      <p:ext uri="{BB962C8B-B14F-4D97-AF65-F5344CB8AC3E}">
        <p14:creationId xmlns:p14="http://schemas.microsoft.com/office/powerpoint/2010/main" val="135845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Pravidelná rozvážka knih do obsluhovaných knihoven – tzv. výměnné soubory</a:t>
            </a:r>
          </a:p>
          <a:p>
            <a:r>
              <a:rPr lang="cs-CZ" dirty="0" smtClean="0"/>
              <a:t>Trendem je, aby obce více financovaly vlastní knihovní fond (30% VS, 70% obec)</a:t>
            </a:r>
          </a:p>
          <a:p>
            <a:r>
              <a:rPr lang="cs-CZ" dirty="0" smtClean="0"/>
              <a:t>Vzdělávací akce  - školení, kurzy, workshopy</a:t>
            </a:r>
          </a:p>
          <a:p>
            <a:pPr marL="68580" indent="0">
              <a:buNone/>
            </a:pPr>
            <a:r>
              <a:rPr lang="cs-CZ" dirty="0" smtClean="0"/>
              <a:t>Např. </a:t>
            </a:r>
            <a:r>
              <a:rPr lang="cs-CZ" dirty="0"/>
              <a:t>akce MZK: </a:t>
            </a:r>
            <a:r>
              <a:rPr lang="cs-CZ" dirty="0">
                <a:hlinkClick r:id="rId2"/>
              </a:rPr>
              <a:t>http://www.mzk.cz/pro-knihovny/vzdelavani-knihovniku/archiv_akci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55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Pomoc při revizi a aktualizaci knihovních fondů obsluhovaných knihoven</a:t>
            </a:r>
          </a:p>
          <a:p>
            <a:r>
              <a:rPr lang="cs-CZ" dirty="0" smtClean="0"/>
              <a:t>Pravidelné informace o grantových programech, pomoc při sestavování obcí podávaných projektů.</a:t>
            </a:r>
          </a:p>
          <a:p>
            <a:r>
              <a:rPr lang="cs-CZ" dirty="0" smtClean="0"/>
              <a:t>Pomoc při vyplňování ročních statistických výkazů</a:t>
            </a:r>
          </a:p>
          <a:p>
            <a:r>
              <a:rPr lang="cs-CZ" dirty="0"/>
              <a:t>Standard zde: </a:t>
            </a:r>
            <a:r>
              <a:rPr lang="cs-CZ" dirty="0">
                <a:hlinkClick r:id="rId2" action="ppaction://hlinkfile"/>
              </a:rPr>
              <a:t>goo.gl/TC1aU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56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Statistika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r. 2011 do systému zapojeno 5940 knihoven, 85 pověřených knihoven a 14 krajských knihoven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735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Propagace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b="1" dirty="0" smtClean="0"/>
              <a:t>Co a jak v knihovnách propagovat?</a:t>
            </a:r>
          </a:p>
          <a:p>
            <a:pPr marL="68580" indent="0">
              <a:buNone/>
            </a:pPr>
            <a:endParaRPr lang="cs-CZ" dirty="0" smtClean="0"/>
          </a:p>
          <a:p>
            <a:r>
              <a:rPr lang="cs-CZ" dirty="0" smtClean="0"/>
              <a:t>Činnost </a:t>
            </a:r>
            <a:r>
              <a:rPr lang="cs-CZ" dirty="0"/>
              <a:t>a služby knihovny a možnosti jejich využití</a:t>
            </a:r>
          </a:p>
          <a:p>
            <a:r>
              <a:rPr lang="cs-CZ" dirty="0"/>
              <a:t>Fondy knihovny a poznatky v nich uložené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71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propagovat služby?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b="1" dirty="0" smtClean="0"/>
              <a:t>Obecně:</a:t>
            </a:r>
          </a:p>
          <a:p>
            <a:r>
              <a:rPr lang="cs-CZ" dirty="0"/>
              <a:t>Aktivně</a:t>
            </a:r>
          </a:p>
          <a:p>
            <a:r>
              <a:rPr lang="cs-CZ" dirty="0"/>
              <a:t>Konkrétně</a:t>
            </a:r>
          </a:p>
          <a:p>
            <a:r>
              <a:rPr lang="cs-CZ" dirty="0"/>
              <a:t>Pohotově</a:t>
            </a:r>
          </a:p>
          <a:p>
            <a:r>
              <a:rPr lang="cs-CZ" dirty="0"/>
              <a:t>Aktuálně </a:t>
            </a:r>
          </a:p>
          <a:p>
            <a:r>
              <a:rPr lang="cs-CZ" dirty="0"/>
              <a:t>Soustavně</a:t>
            </a:r>
          </a:p>
          <a:p>
            <a:r>
              <a:rPr lang="cs-CZ" b="1" dirty="0" smtClean="0"/>
              <a:t>přiměřeně, stručně </a:t>
            </a:r>
            <a:r>
              <a:rPr lang="cs-CZ" b="1" dirty="0"/>
              <a:t>a </a:t>
            </a:r>
            <a:r>
              <a:rPr lang="cs-CZ" b="1" dirty="0" smtClean="0"/>
              <a:t>srozumitelně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22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Propagační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Tištěné a rozmnožované</a:t>
            </a:r>
            <a:r>
              <a:rPr lang="cs-CZ" dirty="0"/>
              <a:t>:</a:t>
            </a:r>
          </a:p>
          <a:p>
            <a:pPr marL="68580" indent="0">
              <a:buNone/>
            </a:pPr>
            <a:r>
              <a:rPr lang="cs-CZ" dirty="0" smtClean="0"/>
              <a:t>průvodce </a:t>
            </a:r>
            <a:r>
              <a:rPr lang="cs-CZ" dirty="0"/>
              <a:t>po službách a fondech, informační letáky,  seznamy přírůstků, plakáty, vývěsky, pozvánky, novoročenky, </a:t>
            </a:r>
            <a:r>
              <a:rPr lang="cs-CZ" dirty="0" smtClean="0"/>
              <a:t>kalendáře, záložky…</a:t>
            </a:r>
            <a:endParaRPr lang="cs-CZ" dirty="0"/>
          </a:p>
          <a:p>
            <a:pPr marL="6858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03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 smtClean="0"/>
              <a:t>Prostředky </a:t>
            </a:r>
            <a:r>
              <a:rPr lang="cs-CZ" b="1" dirty="0"/>
              <a:t>tiskové</a:t>
            </a:r>
            <a:r>
              <a:rPr lang="cs-CZ" dirty="0"/>
              <a:t>: inzeráty, články, vlastní časopisy…</a:t>
            </a:r>
          </a:p>
          <a:p>
            <a:pPr marL="68580" indent="0">
              <a:buNone/>
            </a:pPr>
            <a:r>
              <a:rPr lang="cs-CZ" dirty="0"/>
              <a:t>Prostředky </a:t>
            </a:r>
            <a:r>
              <a:rPr lang="cs-CZ" b="1" dirty="0"/>
              <a:t>zvukové</a:t>
            </a:r>
            <a:r>
              <a:rPr lang="cs-CZ" dirty="0"/>
              <a:t>: v místním rozhlase</a:t>
            </a:r>
          </a:p>
          <a:p>
            <a:pPr marL="68580" indent="0">
              <a:buNone/>
            </a:pPr>
            <a:r>
              <a:rPr lang="cs-CZ" dirty="0"/>
              <a:t>Prostředky </a:t>
            </a:r>
            <a:r>
              <a:rPr lang="cs-CZ" b="1" dirty="0"/>
              <a:t>obrazové</a:t>
            </a:r>
            <a:r>
              <a:rPr lang="cs-CZ" dirty="0"/>
              <a:t>: fotografie</a:t>
            </a:r>
          </a:p>
          <a:p>
            <a:pPr marL="68580" indent="0">
              <a:buNone/>
            </a:pPr>
            <a:r>
              <a:rPr lang="cs-CZ" dirty="0"/>
              <a:t>Prostředky </a:t>
            </a:r>
            <a:r>
              <a:rPr lang="cs-CZ" b="1" dirty="0"/>
              <a:t>audiovizuální</a:t>
            </a:r>
            <a:r>
              <a:rPr lang="cs-CZ" dirty="0"/>
              <a:t>: </a:t>
            </a:r>
            <a:r>
              <a:rPr lang="cs-CZ" dirty="0" smtClean="0"/>
              <a:t>místní kabelová televize</a:t>
            </a:r>
            <a:endParaRPr lang="cs-CZ" dirty="0"/>
          </a:p>
          <a:p>
            <a:pPr marL="68580" indent="0">
              <a:buNone/>
            </a:pPr>
            <a:r>
              <a:rPr lang="cs-CZ" dirty="0"/>
              <a:t>Prostředky </a:t>
            </a:r>
            <a:r>
              <a:rPr lang="cs-CZ" b="1" dirty="0"/>
              <a:t>prostorové</a:t>
            </a:r>
            <a:r>
              <a:rPr lang="cs-CZ" dirty="0"/>
              <a:t>: vnější označení budovy, orientační systémy v knihovnách </a:t>
            </a:r>
          </a:p>
          <a:p>
            <a:pPr marL="6858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9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Metoda kolektivní propagace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Exkurze, besedy, přednášky, semináře, autorská čtení, výstavy, </a:t>
            </a:r>
            <a:r>
              <a:rPr lang="cs-CZ" dirty="0" smtClean="0"/>
              <a:t>informační gramotnost (IG), kurzy počítačové gramotnosti v obci, Univerzita třetího věku, akce podporující komunitu v obci (např. workshopy vaření, paličkování, včelaři apod.), akce s dětmi (Noc s Andersenem, Pasování prvňáčků, …)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54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cs-CZ" dirty="0" smtClean="0"/>
              <a:t>Koncepce rozvoje knihoven ČR na léta 2011-2015 včetně </a:t>
            </a:r>
            <a:r>
              <a:rPr lang="cs-CZ" dirty="0" err="1" smtClean="0"/>
              <a:t>internetizace</a:t>
            </a:r>
            <a:r>
              <a:rPr lang="cs-CZ" dirty="0" smtClean="0"/>
              <a:t> knihoven. Praha: </a:t>
            </a:r>
            <a:r>
              <a:rPr lang="cs-CZ" dirty="0"/>
              <a:t>Ministerstvo kultury, </a:t>
            </a:r>
            <a:r>
              <a:rPr lang="cs-CZ" dirty="0" smtClean="0"/>
              <a:t>2012</a:t>
            </a:r>
            <a:r>
              <a:rPr lang="cs-CZ" dirty="0" smtClean="0"/>
              <a:t>.</a:t>
            </a:r>
            <a:r>
              <a:rPr lang="cs-CZ" dirty="0"/>
              <a:t> [online]. [cit. 1. 10. 2012].  Dostupný z: &lt;&lt;http://www.mkcr.cz/</a:t>
            </a:r>
            <a:r>
              <a:rPr lang="cs-CZ" dirty="0" err="1"/>
              <a:t>assets</a:t>
            </a:r>
            <a:r>
              <a:rPr lang="cs-CZ" dirty="0"/>
              <a:t>/literatura-a-knihovny/Koncepce_rozvoje_knihoven_2011-2015.pdf&gt;&gt;.</a:t>
            </a:r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r>
              <a:rPr lang="cs-CZ" dirty="0" smtClean="0"/>
              <a:t>Metodický </a:t>
            </a:r>
            <a:r>
              <a:rPr lang="cs-CZ" dirty="0"/>
              <a:t>pokyn Ministerstva kultury</a:t>
            </a:r>
          </a:p>
          <a:p>
            <a:pPr marL="68580" indent="0">
              <a:buNone/>
            </a:pPr>
            <a:r>
              <a:rPr lang="cs-CZ" dirty="0"/>
              <a:t>k zajištění výkonu regionálních funkcí </a:t>
            </a:r>
            <a:r>
              <a:rPr lang="cs-CZ" dirty="0" smtClean="0"/>
              <a:t>knihoven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/>
              <a:t>jejich koordinaci na území České </a:t>
            </a:r>
            <a:r>
              <a:rPr lang="cs-CZ" dirty="0" smtClean="0"/>
              <a:t>republiky. Praha: Ministerstvo kultury, 2005</a:t>
            </a:r>
            <a:r>
              <a:rPr lang="cs-CZ" dirty="0"/>
              <a:t>. </a:t>
            </a:r>
            <a:endParaRPr lang="cs-CZ" dirty="0" smtClean="0"/>
          </a:p>
          <a:p>
            <a:pPr marL="68580" indent="0">
              <a:buNone/>
            </a:pPr>
            <a:r>
              <a:rPr lang="cs-CZ" dirty="0" smtClean="0"/>
              <a:t>Dostupný z: http</a:t>
            </a:r>
            <a:r>
              <a:rPr lang="cs-CZ" dirty="0"/>
              <a:t>://knihovnam.nkp.cz/sekce.php3?page=03_Leg/01_LegPod/MetodVKIS.htm</a:t>
            </a:r>
            <a:endParaRPr lang="cs-CZ" dirty="0" smtClean="0"/>
          </a:p>
          <a:p>
            <a:pPr marL="6858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8299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Metodický pokyn </a:t>
            </a:r>
            <a:r>
              <a:rPr lang="cs-CZ" sz="1800" dirty="0"/>
              <a:t>Ministerstva kultury ČR k vymezení standardu veřejných knihovnických a informačních služeb poskytovaných knihovnami zřizovanými a provozovanými obcemi a kraji na území ČR. Praha. MK ČR 2005. Dostupné na  http://knihovnam.nkp.cz/sekce.php3?page=03_Leg/01_LegPod/MetodVKIS.htm</a:t>
            </a:r>
          </a:p>
        </p:txBody>
      </p:sp>
    </p:spTree>
    <p:extLst>
      <p:ext uri="{BB962C8B-B14F-4D97-AF65-F5344CB8AC3E}">
        <p14:creationId xmlns:p14="http://schemas.microsoft.com/office/powerpoint/2010/main" val="207472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Metodický pokyn MK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Ze široké škály knihovnických služeb a činností bylo nakonec vybráno </a:t>
            </a:r>
            <a:r>
              <a:rPr lang="cs-CZ" b="1" dirty="0"/>
              <a:t>pět oblastí pro standardizaci: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počet </a:t>
            </a:r>
            <a:r>
              <a:rPr lang="cs-CZ" dirty="0"/>
              <a:t>hodin pro veřejnost, počet studijních míst, počet počítačů připojených k internetu pro veřejnost, počet přírůstků knihovního fondu (KF) za rok, náklady na nákup KF na jednoho obyvatele obce/města. </a:t>
            </a:r>
            <a:endParaRPr lang="cs-CZ" dirty="0" smtClean="0"/>
          </a:p>
          <a:p>
            <a:r>
              <a:rPr lang="cs-CZ" dirty="0" smtClean="0"/>
              <a:t>Počátkem </a:t>
            </a:r>
            <a:r>
              <a:rPr lang="cs-CZ" dirty="0"/>
              <a:t>roku 2005 vydalo Ministerstvo kultury </a:t>
            </a:r>
            <a:r>
              <a:rPr lang="cs-CZ" b="1" dirty="0"/>
              <a:t>metodický pokyn</a:t>
            </a:r>
            <a:r>
              <a:rPr lang="cs-CZ" dirty="0"/>
              <a:t>, ve kterém bylo těchto pět standardů přesně vymezeno</a:t>
            </a:r>
          </a:p>
        </p:txBody>
      </p:sp>
    </p:spTree>
    <p:extLst>
      <p:ext uri="{BB962C8B-B14F-4D97-AF65-F5344CB8AC3E}">
        <p14:creationId xmlns:p14="http://schemas.microsoft.com/office/powerpoint/2010/main" val="232924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cs-CZ" sz="1800" dirty="0" err="1"/>
              <a:t>Pillerová</a:t>
            </a:r>
            <a:r>
              <a:rPr lang="cs-CZ" sz="1800" dirty="0"/>
              <a:t>, Vladana. Standardy veřejných knihovnických a informačních služeb (VKIS): nástroj pro jejich vyhodnocování. Knihovna plus [online]. 2007, č. 1-2 [cit. 2012-11-29]. Dostupný z WWW: &lt;http://knihovna.nkp.cz/knihovnaplus71/piller.htm&gt;.  ISSN 1801-5948</a:t>
            </a:r>
            <a:r>
              <a:rPr lang="cs-CZ" sz="1800" dirty="0" smtClean="0"/>
              <a:t>.</a:t>
            </a:r>
          </a:p>
          <a:p>
            <a:pPr marL="68580" indent="0">
              <a:buNone/>
            </a:pPr>
            <a:endParaRPr lang="cs-CZ" sz="1800" dirty="0" smtClean="0"/>
          </a:p>
          <a:p>
            <a:pPr marL="68580" indent="0">
              <a:buNone/>
            </a:pPr>
            <a:r>
              <a:rPr lang="cs-CZ" sz="1800" dirty="0" smtClean="0"/>
              <a:t>NK</a:t>
            </a:r>
            <a:r>
              <a:rPr lang="cs-CZ" sz="1800" dirty="0"/>
              <a:t>. Informace pro knihovny. Zákon ze dne 29. června 2001 o knihovnách a podmínkách provozování veřejných knihovnických a informačních služeb (knihovní zákon) [ online ] [ cit. 2011-09-14 ] . Dostupné z www:</a:t>
            </a:r>
          </a:p>
          <a:p>
            <a:pPr marL="68580" indent="0">
              <a:buNone/>
            </a:pPr>
            <a:r>
              <a:rPr lang="cs-CZ" sz="1800" dirty="0"/>
              <a:t>http://</a:t>
            </a:r>
            <a:r>
              <a:rPr lang="cs-CZ" sz="1800" dirty="0" smtClean="0"/>
              <a:t>knihovnam.nkp.cz/sekce.php3?page=03_Leg/01_LegPod/01_index.htm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7020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Černá, Milena; </a:t>
            </a:r>
            <a:r>
              <a:rPr lang="cs-CZ" sz="1800" dirty="0" err="1"/>
              <a:t>Stocklová</a:t>
            </a:r>
            <a:r>
              <a:rPr lang="cs-CZ" sz="1800" dirty="0"/>
              <a:t>, Anna. Služby knihoven a informačních středisek. Praha: Univerzita Karlova, 1993. 98 s.  ISBN 80-7066-703-6. </a:t>
            </a:r>
            <a:endParaRPr lang="cs-CZ" sz="1800" dirty="0" smtClean="0"/>
          </a:p>
          <a:p>
            <a:pPr marL="68580" indent="0">
              <a:buNone/>
            </a:pPr>
            <a:endParaRPr lang="cs-CZ" sz="1800" dirty="0" smtClean="0"/>
          </a:p>
          <a:p>
            <a:r>
              <a:rPr lang="cs-CZ" sz="1800" dirty="0"/>
              <a:t>Gill, </a:t>
            </a:r>
            <a:r>
              <a:rPr lang="cs-CZ" sz="1800" dirty="0" err="1"/>
              <a:t>Phill</a:t>
            </a:r>
            <a:r>
              <a:rPr lang="cs-CZ" sz="1800" dirty="0"/>
              <a:t> a kol.  Služby veřejných knihoven. Směrnice IFLA/UNESCO pro rozvoj. Přel. Anna Malá. Praha: SKIP ČR, Aktuality SKIP. SV. 20, 2002, 127 s. ISBN 80-85851-14-8.</a:t>
            </a: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94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Děkuji Vám za pozornost</a:t>
            </a:r>
          </a:p>
          <a:p>
            <a:endParaRPr lang="cs-CZ" dirty="0"/>
          </a:p>
          <a:p>
            <a:endParaRPr lang="cs-CZ" dirty="0" smtClean="0"/>
          </a:p>
          <a:p>
            <a:pPr marL="68580" indent="0">
              <a:buNone/>
            </a:pPr>
            <a:r>
              <a:rPr lang="cs-CZ" sz="2000" b="1" dirty="0" smtClean="0"/>
              <a:t>	Adéla </a:t>
            </a:r>
            <a:r>
              <a:rPr lang="cs-CZ" sz="2000" b="1" dirty="0" err="1" smtClean="0"/>
              <a:t>Dilhofová</a:t>
            </a:r>
            <a:endParaRPr lang="cs-CZ" sz="2000" b="1" dirty="0" smtClean="0"/>
          </a:p>
          <a:p>
            <a:pPr marL="640080" lvl="2" indent="0">
              <a:buNone/>
            </a:pPr>
            <a:r>
              <a:rPr lang="cs-CZ" dirty="0"/>
              <a:t>Moravská zemská knihovna v Brně</a:t>
            </a:r>
          </a:p>
          <a:p>
            <a:pPr marL="640080" lvl="2" indent="0">
              <a:buNone/>
            </a:pPr>
            <a:r>
              <a:rPr lang="cs-CZ" dirty="0" smtClean="0"/>
              <a:t>Úsek </a:t>
            </a:r>
            <a:r>
              <a:rPr lang="cs-CZ" dirty="0"/>
              <a:t>výkonu regionálních funkcí</a:t>
            </a:r>
          </a:p>
          <a:p>
            <a:pPr marL="640080" lvl="2" indent="0">
              <a:buNone/>
            </a:pPr>
            <a:r>
              <a:rPr lang="cs-CZ" dirty="0"/>
              <a:t>e-mail: dilhofova@mzk.cz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226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Koncepce </a:t>
            </a:r>
            <a:r>
              <a:rPr lang="cs-CZ" dirty="0" smtClean="0"/>
              <a:t>rozvoje knihoven </a:t>
            </a:r>
            <a:r>
              <a:rPr lang="cs-CZ" dirty="0"/>
              <a:t>ČR na léta </a:t>
            </a:r>
            <a:r>
              <a:rPr lang="cs-CZ" dirty="0" smtClean="0"/>
              <a:t>2011-2015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Velmi důležitá platforma pro poskytování všech služeb knihoven</a:t>
            </a:r>
          </a:p>
          <a:p>
            <a:pPr marL="68580" indent="0">
              <a:buNone/>
            </a:pPr>
            <a:r>
              <a:rPr lang="cs-CZ" dirty="0">
                <a:hlinkClick r:id="rId2"/>
              </a:rPr>
              <a:t>http://www.mkcr.cz/assets/literatura-a-knihovny/Koncepce_rozvoje_knihoven_2011-2015.pdf</a:t>
            </a:r>
            <a:endParaRPr lang="cs-CZ" dirty="0"/>
          </a:p>
          <a:p>
            <a:r>
              <a:rPr lang="cs-CZ" dirty="0" smtClean="0"/>
              <a:t>Využívání </a:t>
            </a:r>
            <a:r>
              <a:rPr lang="cs-CZ" dirty="0" smtClean="0"/>
              <a:t>IKT tak, aby každý měl k dispozici přístup ke všem zdrojům, informacím a službám, které systém knihoven u nás nabízí.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115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Každé město a většina obcí zřizují a provozují knihovnu, která občanům poskytuje KIS </a:t>
            </a:r>
          </a:p>
          <a:p>
            <a:r>
              <a:rPr lang="cs-CZ" dirty="0" smtClean="0"/>
              <a:t>Celkem 5 500 knihoven, z toho 4 500 knihoven v malých obcích</a:t>
            </a:r>
          </a:p>
          <a:p>
            <a:r>
              <a:rPr lang="cs-CZ" dirty="0" smtClean="0"/>
              <a:t>Označení </a:t>
            </a:r>
            <a:r>
              <a:rPr lang="cs-CZ" dirty="0" smtClean="0"/>
              <a:t>profesionalizované </a:t>
            </a:r>
            <a:r>
              <a:rPr lang="cs-CZ" dirty="0" smtClean="0"/>
              <a:t>x </a:t>
            </a:r>
            <a:r>
              <a:rPr lang="cs-CZ" dirty="0" smtClean="0"/>
              <a:t>neprofesionalizované </a:t>
            </a:r>
            <a:r>
              <a:rPr lang="cs-CZ" dirty="0" smtClean="0"/>
              <a:t>knihovny (ty, jejímž knihovníkem je dobrovolník, </a:t>
            </a:r>
            <a:r>
              <a:rPr lang="cs-CZ" dirty="0" smtClean="0"/>
              <a:t>jejichž provozní </a:t>
            </a:r>
            <a:r>
              <a:rPr lang="cs-CZ" dirty="0" smtClean="0"/>
              <a:t>- otevírací doba je pod 15 hod. týdně).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2499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a jak knihovny poskytují?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Nejen výpůjční služby, ale on-line služby, 24 hod</a:t>
            </a:r>
            <a:r>
              <a:rPr lang="cs-CZ" dirty="0" smtClean="0"/>
              <a:t>. denně</a:t>
            </a:r>
            <a:r>
              <a:rPr lang="cs-CZ" dirty="0"/>
              <a:t>, 7 dnů týdně, podpora komunitního života v místě, celoživotní vzdělávání </a:t>
            </a:r>
            <a:r>
              <a:rPr lang="cs-CZ" dirty="0" smtClean="0"/>
              <a:t>občanů, naplňují relaxační funkce</a:t>
            </a:r>
          </a:p>
          <a:p>
            <a:r>
              <a:rPr lang="cs-CZ" dirty="0" smtClean="0"/>
              <a:t>Jak dosáhnout toho, aby tolik knihoven poskytovalo široké spektrum služeb ve vysoké kvalitě?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68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Program Regionální funkce knihoven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Program funguje již 10 let (od r. 2002)</a:t>
            </a:r>
          </a:p>
          <a:p>
            <a:r>
              <a:rPr lang="cs-CZ" dirty="0" smtClean="0"/>
              <a:t>Vychází z faktu, že žádná knihovna nemůže fungovat osamoceně, jestliže chce nabídnout moderní, atraktivní, úplné a rychlé služby dostupné všem</a:t>
            </a:r>
          </a:p>
          <a:p>
            <a:r>
              <a:rPr lang="cs-CZ" dirty="0" smtClean="0"/>
              <a:t>Služby poskytované izolovaně by byly neúnosně nákladné</a:t>
            </a:r>
          </a:p>
          <a:p>
            <a:r>
              <a:rPr lang="cs-CZ" dirty="0" smtClean="0"/>
              <a:t>Je založen na principu vzájemné spolupráce a pomoci velkých knihoven knihovnám menším a malým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67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Služby VKIS poskytované veřejnými knihovnami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Informační služby</a:t>
            </a:r>
          </a:p>
          <a:p>
            <a:pPr lvl="0"/>
            <a:r>
              <a:rPr lang="cs-CZ" dirty="0"/>
              <a:t>Výpůjční služby</a:t>
            </a:r>
          </a:p>
          <a:p>
            <a:pPr lvl="0"/>
            <a:r>
              <a:rPr lang="cs-CZ" dirty="0"/>
              <a:t>Reprografické služby</a:t>
            </a:r>
          </a:p>
          <a:p>
            <a:pPr lvl="0"/>
            <a:r>
              <a:rPr lang="cs-CZ" dirty="0"/>
              <a:t>Bibliografické služby</a:t>
            </a:r>
          </a:p>
          <a:p>
            <a:pPr lvl="0"/>
            <a:r>
              <a:rPr lang="cs-CZ" dirty="0"/>
              <a:t>Rešeršní </a:t>
            </a:r>
            <a:r>
              <a:rPr lang="cs-CZ" dirty="0" smtClean="0"/>
              <a:t>služby</a:t>
            </a:r>
          </a:p>
          <a:p>
            <a:r>
              <a:rPr lang="cs-CZ" dirty="0"/>
              <a:t>Ediční služby</a:t>
            </a:r>
          </a:p>
          <a:p>
            <a:r>
              <a:rPr lang="cs-CZ" dirty="0"/>
              <a:t>Výstavy</a:t>
            </a:r>
          </a:p>
          <a:p>
            <a:r>
              <a:rPr lang="cs-CZ" dirty="0"/>
              <a:t>Autorská čtení, besedy, </a:t>
            </a:r>
            <a:r>
              <a:rPr lang="cs-CZ" dirty="0" smtClean="0"/>
              <a:t>exkurze, U3V</a:t>
            </a:r>
            <a:endParaRPr lang="cs-CZ" dirty="0"/>
          </a:p>
          <a:p>
            <a:pPr marL="68580" lv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4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Cíl: uživatel, jeho potřeby a jejich uspokojování</a:t>
            </a:r>
          </a:p>
          <a:p>
            <a:r>
              <a:rPr lang="cs-CZ" dirty="0"/>
              <a:t>Funkce a </a:t>
            </a:r>
            <a:r>
              <a:rPr lang="cs-CZ" dirty="0" smtClean="0"/>
              <a:t>úkoly: zpřístupňování </a:t>
            </a:r>
            <a:r>
              <a:rPr lang="cs-CZ" dirty="0"/>
              <a:t>pramenů a informací, zajišťovat pohotové, adresní, diferencované služby, vzbuzovat zájem uživatelů, propagace služeb, trvalé zkoumání </a:t>
            </a:r>
            <a:r>
              <a:rPr lang="cs-CZ" dirty="0" smtClean="0"/>
              <a:t>uživatelů</a:t>
            </a:r>
            <a:endParaRPr lang="cs-CZ" dirty="0"/>
          </a:p>
          <a:p>
            <a:r>
              <a:rPr lang="cs-CZ" dirty="0" smtClean="0"/>
              <a:t>Velký rozsah </a:t>
            </a:r>
            <a:r>
              <a:rPr lang="cs-CZ" dirty="0"/>
              <a:t>a druhy služeb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16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396</TotalTime>
  <Words>1314</Words>
  <Application>Microsoft Office PowerPoint</Application>
  <PresentationFormat>Předvádění na obrazovce (4:3)</PresentationFormat>
  <Paragraphs>141</Paragraphs>
  <Slides>32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Austin</vt:lpstr>
      <vt:lpstr>VKIS  z pohledu veřejných knihoven  </vt:lpstr>
      <vt:lpstr>Definice VKIS</vt:lpstr>
      <vt:lpstr>Metodický pokyn MK ČR</vt:lpstr>
      <vt:lpstr>Koncepce rozvoje knihoven ČR na léta 2011-2015</vt:lpstr>
      <vt:lpstr>Prezentace aplikace PowerPoint</vt:lpstr>
      <vt:lpstr>Co a jak knihovny poskytují?</vt:lpstr>
      <vt:lpstr>Program Regionální funkce knihoven </vt:lpstr>
      <vt:lpstr>Služby VKIS poskytované veřejnými knihovnami </vt:lpstr>
      <vt:lpstr>Informační služby</vt:lpstr>
      <vt:lpstr>Metody zjišťování informačních potřeb uživatelů</vt:lpstr>
      <vt:lpstr>Výpůjční služby</vt:lpstr>
      <vt:lpstr>Meziknihovní výpůjční služby</vt:lpstr>
      <vt:lpstr>Knihovní a výpůjční řád</vt:lpstr>
      <vt:lpstr>Prezentace aplikace PowerPoint</vt:lpstr>
      <vt:lpstr>Regionální funkce</vt:lpstr>
      <vt:lpstr>Cíle regionálních funkcí</vt:lpstr>
      <vt:lpstr>Prezentace aplikace PowerPoint</vt:lpstr>
      <vt:lpstr>Výhody RF pro knihovny</vt:lpstr>
      <vt:lpstr>Prezentace aplikace PowerPoint</vt:lpstr>
      <vt:lpstr>Prezentace aplikace PowerPoint</vt:lpstr>
      <vt:lpstr>Prezentace aplikace PowerPoint</vt:lpstr>
      <vt:lpstr>Statistika služeb</vt:lpstr>
      <vt:lpstr>Propagace služeb</vt:lpstr>
      <vt:lpstr>Jak propagovat služby?</vt:lpstr>
      <vt:lpstr>Propagační prostředky</vt:lpstr>
      <vt:lpstr>Prezentace aplikace PowerPoint</vt:lpstr>
      <vt:lpstr>Metoda kolektivní propagace</vt:lpstr>
      <vt:lpstr>Použité zdroje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Služby z pohledu veřejných knihoven  </dc:title>
  <cp:lastModifiedBy>Lenovo User</cp:lastModifiedBy>
  <cp:revision>30</cp:revision>
  <dcterms:modified xsi:type="dcterms:W3CDTF">2012-11-29T22:17:18Z</dcterms:modified>
</cp:coreProperties>
</file>