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0" r:id="rId2"/>
    <p:sldMasterId id="2147483661" r:id="rId3"/>
    <p:sldMasterId id="2147483663" r:id="rId4"/>
  </p:sldMasterIdLst>
  <p:notesMasterIdLst>
    <p:notesMasterId r:id="rId31"/>
  </p:notesMasterIdLst>
  <p:handoutMasterIdLst>
    <p:handoutMasterId r:id="rId32"/>
  </p:handoutMasterIdLst>
  <p:sldIdLst>
    <p:sldId id="260" r:id="rId5"/>
    <p:sldId id="271" r:id="rId6"/>
    <p:sldId id="272" r:id="rId7"/>
    <p:sldId id="274" r:id="rId8"/>
    <p:sldId id="275" r:id="rId9"/>
    <p:sldId id="276" r:id="rId10"/>
    <p:sldId id="277" r:id="rId11"/>
    <p:sldId id="279" r:id="rId12"/>
    <p:sldId id="291" r:id="rId13"/>
    <p:sldId id="290" r:id="rId14"/>
    <p:sldId id="292" r:id="rId15"/>
    <p:sldId id="278" r:id="rId16"/>
    <p:sldId id="293" r:id="rId17"/>
    <p:sldId id="281" r:id="rId18"/>
    <p:sldId id="282" r:id="rId19"/>
    <p:sldId id="283" r:id="rId20"/>
    <p:sldId id="294" r:id="rId21"/>
    <p:sldId id="285" r:id="rId22"/>
    <p:sldId id="286" r:id="rId23"/>
    <p:sldId id="295" r:id="rId24"/>
    <p:sldId id="297" r:id="rId25"/>
    <p:sldId id="287" r:id="rId26"/>
    <p:sldId id="288" r:id="rId27"/>
    <p:sldId id="299" r:id="rId28"/>
    <p:sldId id="298" r:id="rId29"/>
    <p:sldId id="270" r:id="rId3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E4E4"/>
    <a:srgbClr val="F5F5F5"/>
    <a:srgbClr val="F8F8F8"/>
    <a:srgbClr val="EAEAEA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8" autoAdjust="0"/>
    <p:restoredTop sz="94611" autoAdjust="0"/>
  </p:normalViewPr>
  <p:slideViewPr>
    <p:cSldViewPr snapToGrid="0">
      <p:cViewPr>
        <p:scale>
          <a:sx n="76" d="100"/>
          <a:sy n="76" d="100"/>
        </p:scale>
        <p:origin x="-60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5E98A-782B-47F9-8CDE-1206614BB434}" type="doc">
      <dgm:prSet loTypeId="urn:microsoft.com/office/officeart/2005/8/layout/vProcess5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cs-CZ"/>
        </a:p>
      </dgm:t>
    </dgm:pt>
    <dgm:pt modelId="{A489A294-DD7B-48F8-9059-EE8E687C3E33}">
      <dgm:prSet phldrT="[Text]"/>
      <dgm:spPr/>
      <dgm:t>
        <a:bodyPr/>
        <a:lstStyle/>
        <a:p>
          <a:r>
            <a:rPr lang="cs-CZ" dirty="0" smtClean="0"/>
            <a:t>předložení článku</a:t>
          </a:r>
          <a:endParaRPr lang="cs-CZ" dirty="0"/>
        </a:p>
      </dgm:t>
    </dgm:pt>
    <dgm:pt modelId="{B49BB905-38D2-4835-A234-AD2FF904FAAB}" type="parTrans" cxnId="{2CF5120C-C538-4471-B346-49C6DA3D3EB5}">
      <dgm:prSet/>
      <dgm:spPr/>
      <dgm:t>
        <a:bodyPr/>
        <a:lstStyle/>
        <a:p>
          <a:endParaRPr lang="cs-CZ"/>
        </a:p>
      </dgm:t>
    </dgm:pt>
    <dgm:pt modelId="{35DA5ADD-BF88-4E31-BE3D-C665F50F918F}" type="sibTrans" cxnId="{2CF5120C-C538-4471-B346-49C6DA3D3EB5}">
      <dgm:prSet/>
      <dgm:spPr/>
      <dgm:t>
        <a:bodyPr/>
        <a:lstStyle/>
        <a:p>
          <a:endParaRPr lang="cs-CZ"/>
        </a:p>
      </dgm:t>
    </dgm:pt>
    <dgm:pt modelId="{610AAF35-EC62-4E66-8EE0-D02C25E21BA5}">
      <dgm:prSet phldrT="[Text]"/>
      <dgm:spPr/>
      <dgm:t>
        <a:bodyPr/>
        <a:lstStyle/>
        <a:p>
          <a:r>
            <a:rPr lang="cs-CZ" dirty="0" smtClean="0"/>
            <a:t>(přepracování dle připomínek)</a:t>
          </a:r>
          <a:endParaRPr lang="cs-CZ" dirty="0"/>
        </a:p>
      </dgm:t>
    </dgm:pt>
    <dgm:pt modelId="{74A6AD46-50C5-4998-86D8-841A7AA5AA91}" type="parTrans" cxnId="{2127732A-0D84-4FD8-804E-A79397C09F1E}">
      <dgm:prSet/>
      <dgm:spPr/>
      <dgm:t>
        <a:bodyPr/>
        <a:lstStyle/>
        <a:p>
          <a:endParaRPr lang="cs-CZ"/>
        </a:p>
      </dgm:t>
    </dgm:pt>
    <dgm:pt modelId="{6E663D48-96F0-4CAD-8584-816701BD47F3}" type="sibTrans" cxnId="{2127732A-0D84-4FD8-804E-A79397C09F1E}">
      <dgm:prSet/>
      <dgm:spPr/>
      <dgm:t>
        <a:bodyPr/>
        <a:lstStyle/>
        <a:p>
          <a:endParaRPr lang="cs-CZ"/>
        </a:p>
      </dgm:t>
    </dgm:pt>
    <dgm:pt modelId="{71FAADAC-22CB-454D-982B-28BE6A910AC9}">
      <dgm:prSet phldrT="[Text]"/>
      <dgm:spPr/>
      <dgm:t>
        <a:bodyPr/>
        <a:lstStyle/>
        <a:p>
          <a:r>
            <a:rPr lang="cs-CZ" dirty="0" smtClean="0"/>
            <a:t>korektury + grafická úprava</a:t>
          </a:r>
          <a:endParaRPr lang="cs-CZ" dirty="0"/>
        </a:p>
      </dgm:t>
    </dgm:pt>
    <dgm:pt modelId="{0A3DEA55-457E-473E-9F1C-9E3B7CC636B9}" type="parTrans" cxnId="{B0D13B7B-6057-441A-A05F-158649F22002}">
      <dgm:prSet/>
      <dgm:spPr/>
      <dgm:t>
        <a:bodyPr/>
        <a:lstStyle/>
        <a:p>
          <a:endParaRPr lang="cs-CZ"/>
        </a:p>
      </dgm:t>
    </dgm:pt>
    <dgm:pt modelId="{55B0F0DA-8AEA-4D81-BFA5-12CE2C8E862C}" type="sibTrans" cxnId="{B0D13B7B-6057-441A-A05F-158649F22002}">
      <dgm:prSet/>
      <dgm:spPr/>
      <dgm:t>
        <a:bodyPr/>
        <a:lstStyle/>
        <a:p>
          <a:endParaRPr lang="cs-CZ"/>
        </a:p>
      </dgm:t>
    </dgm:pt>
    <dgm:pt modelId="{22934BDF-828C-495A-8E19-CB8E0EDF8F44}">
      <dgm:prSet/>
      <dgm:spPr/>
      <dgm:t>
        <a:bodyPr/>
        <a:lstStyle/>
        <a:p>
          <a:r>
            <a:rPr lang="cs-CZ" dirty="0" smtClean="0"/>
            <a:t>kontrola </a:t>
          </a:r>
          <a:r>
            <a:rPr lang="cs-CZ" dirty="0" err="1" smtClean="0"/>
            <a:t>uznatelnosti</a:t>
          </a:r>
          <a:r>
            <a:rPr lang="cs-CZ" dirty="0" smtClean="0"/>
            <a:t> – redakční rada / editor</a:t>
          </a:r>
          <a:endParaRPr lang="cs-CZ" dirty="0"/>
        </a:p>
      </dgm:t>
    </dgm:pt>
    <dgm:pt modelId="{D2980067-8DAF-4184-86BB-43EFDC5A6831}" type="parTrans" cxnId="{24A82198-2CC7-4623-A19C-88C91472D39E}">
      <dgm:prSet/>
      <dgm:spPr/>
      <dgm:t>
        <a:bodyPr/>
        <a:lstStyle/>
        <a:p>
          <a:endParaRPr lang="cs-CZ"/>
        </a:p>
      </dgm:t>
    </dgm:pt>
    <dgm:pt modelId="{3B753ACD-E8E2-4724-8658-D5BE40C60147}" type="sibTrans" cxnId="{24A82198-2CC7-4623-A19C-88C91472D39E}">
      <dgm:prSet/>
      <dgm:spPr/>
      <dgm:t>
        <a:bodyPr/>
        <a:lstStyle/>
        <a:p>
          <a:endParaRPr lang="cs-CZ"/>
        </a:p>
      </dgm:t>
    </dgm:pt>
    <dgm:pt modelId="{1AB03109-A662-4E78-B2B6-60A2E3AD5DD4}">
      <dgm:prSet/>
      <dgm:spPr/>
      <dgm:t>
        <a:bodyPr/>
        <a:lstStyle/>
        <a:p>
          <a:r>
            <a:rPr lang="cs-CZ" dirty="0" smtClean="0"/>
            <a:t>kontrola kvality – nezávislé recenzní řízení</a:t>
          </a:r>
          <a:endParaRPr lang="cs-CZ" dirty="0"/>
        </a:p>
      </dgm:t>
    </dgm:pt>
    <dgm:pt modelId="{98A29997-E317-4501-9939-9BE0EA5842BF}" type="parTrans" cxnId="{B9CF1187-A18D-41F4-92F9-18396CACD21C}">
      <dgm:prSet/>
      <dgm:spPr/>
      <dgm:t>
        <a:bodyPr/>
        <a:lstStyle/>
        <a:p>
          <a:endParaRPr lang="cs-CZ"/>
        </a:p>
      </dgm:t>
    </dgm:pt>
    <dgm:pt modelId="{405F81BB-3524-4DA3-A7AF-5C17826D5263}" type="sibTrans" cxnId="{B9CF1187-A18D-41F4-92F9-18396CACD21C}">
      <dgm:prSet/>
      <dgm:spPr/>
      <dgm:t>
        <a:bodyPr/>
        <a:lstStyle/>
        <a:p>
          <a:endParaRPr lang="cs-CZ"/>
        </a:p>
      </dgm:t>
    </dgm:pt>
    <dgm:pt modelId="{A2DC33CE-3860-4480-A89F-F69DCB06B7F5}" type="pres">
      <dgm:prSet presAssocID="{7725E98A-782B-47F9-8CDE-1206614BB4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79C0765-D280-4726-907C-13577248EB82}" type="pres">
      <dgm:prSet presAssocID="{7725E98A-782B-47F9-8CDE-1206614BB434}" presName="dummyMaxCanvas" presStyleCnt="0">
        <dgm:presLayoutVars/>
      </dgm:prSet>
      <dgm:spPr/>
    </dgm:pt>
    <dgm:pt modelId="{225C4AAD-F557-437C-94D4-0B38F74E553C}" type="pres">
      <dgm:prSet presAssocID="{7725E98A-782B-47F9-8CDE-1206614BB43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795EA3-D0F8-460A-B3B5-2C95AD445C0A}" type="pres">
      <dgm:prSet presAssocID="{7725E98A-782B-47F9-8CDE-1206614BB434}" presName="FiveNodes_2" presStyleLbl="node1" presStyleIdx="1" presStyleCnt="5" custLinFactNeighborX="-426" custLinFactNeighborY="-534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780AF4-2272-4658-B84A-75B25B5A8156}" type="pres">
      <dgm:prSet presAssocID="{7725E98A-782B-47F9-8CDE-1206614BB43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FC9F10-6CB2-448F-8380-65BC649C5C5E}" type="pres">
      <dgm:prSet presAssocID="{7725E98A-782B-47F9-8CDE-1206614BB43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1FF8F9-D179-4525-A039-FAD287541CDA}" type="pres">
      <dgm:prSet presAssocID="{7725E98A-782B-47F9-8CDE-1206614BB43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C574C8-5C75-4531-8442-A18DF17535CF}" type="pres">
      <dgm:prSet presAssocID="{7725E98A-782B-47F9-8CDE-1206614BB43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2535A2-A34A-4662-841C-1B3D69D5350C}" type="pres">
      <dgm:prSet presAssocID="{7725E98A-782B-47F9-8CDE-1206614BB43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431A64-4318-4A88-9504-9917119D6D76}" type="pres">
      <dgm:prSet presAssocID="{7725E98A-782B-47F9-8CDE-1206614BB43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173AA9-45F5-4B9B-9CE1-27F4C46F1CF3}" type="pres">
      <dgm:prSet presAssocID="{7725E98A-782B-47F9-8CDE-1206614BB43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724FBE-7DB6-4C3D-B8BB-93F5052F1B81}" type="pres">
      <dgm:prSet presAssocID="{7725E98A-782B-47F9-8CDE-1206614BB43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62CBC1-C093-4039-A920-4D7030469DA6}" type="pres">
      <dgm:prSet presAssocID="{7725E98A-782B-47F9-8CDE-1206614BB43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0A83AC-2708-4C09-8687-33B8D8BEE16B}" type="pres">
      <dgm:prSet presAssocID="{7725E98A-782B-47F9-8CDE-1206614BB43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661D1C-7BCF-4764-BACC-1E5EFFB9C8EF}" type="pres">
      <dgm:prSet presAssocID="{7725E98A-782B-47F9-8CDE-1206614BB43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838775-613B-4365-9F5B-8802CFC3F1F6}" type="pres">
      <dgm:prSet presAssocID="{7725E98A-782B-47F9-8CDE-1206614BB43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CF5120C-C538-4471-B346-49C6DA3D3EB5}" srcId="{7725E98A-782B-47F9-8CDE-1206614BB434}" destId="{A489A294-DD7B-48F8-9059-EE8E687C3E33}" srcOrd="0" destOrd="0" parTransId="{B49BB905-38D2-4835-A234-AD2FF904FAAB}" sibTransId="{35DA5ADD-BF88-4E31-BE3D-C665F50F918F}"/>
    <dgm:cxn modelId="{D6C42EF9-0C76-403F-B777-DE7D8A26AF30}" type="presOf" srcId="{71FAADAC-22CB-454D-982B-28BE6A910AC9}" destId="{221FF8F9-D179-4525-A039-FAD287541CDA}" srcOrd="0" destOrd="0" presId="urn:microsoft.com/office/officeart/2005/8/layout/vProcess5"/>
    <dgm:cxn modelId="{ACB2A83A-4274-4F7D-91DA-44802FDBCAB7}" type="presOf" srcId="{6E663D48-96F0-4CAD-8584-816701BD47F3}" destId="{07173AA9-45F5-4B9B-9CE1-27F4C46F1CF3}" srcOrd="0" destOrd="0" presId="urn:microsoft.com/office/officeart/2005/8/layout/vProcess5"/>
    <dgm:cxn modelId="{2127732A-0D84-4FD8-804E-A79397C09F1E}" srcId="{7725E98A-782B-47F9-8CDE-1206614BB434}" destId="{610AAF35-EC62-4E66-8EE0-D02C25E21BA5}" srcOrd="3" destOrd="0" parTransId="{74A6AD46-50C5-4998-86D8-841A7AA5AA91}" sibTransId="{6E663D48-96F0-4CAD-8584-816701BD47F3}"/>
    <dgm:cxn modelId="{910DABFB-1E87-4D9B-B9A2-372BD6BA5F85}" type="presOf" srcId="{22934BDF-828C-495A-8E19-CB8E0EDF8F44}" destId="{6F62CBC1-C093-4039-A920-4D7030469DA6}" srcOrd="1" destOrd="0" presId="urn:microsoft.com/office/officeart/2005/8/layout/vProcess5"/>
    <dgm:cxn modelId="{0DDE4E18-DB07-4BE4-984E-C18002EE6B3B}" type="presOf" srcId="{1AB03109-A662-4E78-B2B6-60A2E3AD5DD4}" destId="{340A83AC-2708-4C09-8687-33B8D8BEE16B}" srcOrd="1" destOrd="0" presId="urn:microsoft.com/office/officeart/2005/8/layout/vProcess5"/>
    <dgm:cxn modelId="{B9CF1187-A18D-41F4-92F9-18396CACD21C}" srcId="{7725E98A-782B-47F9-8CDE-1206614BB434}" destId="{1AB03109-A662-4E78-B2B6-60A2E3AD5DD4}" srcOrd="2" destOrd="0" parTransId="{98A29997-E317-4501-9939-9BE0EA5842BF}" sibTransId="{405F81BB-3524-4DA3-A7AF-5C17826D5263}"/>
    <dgm:cxn modelId="{372A3F42-DE28-4108-A5FF-4286DB65958E}" type="presOf" srcId="{71FAADAC-22CB-454D-982B-28BE6A910AC9}" destId="{78838775-613B-4365-9F5B-8802CFC3F1F6}" srcOrd="1" destOrd="0" presId="urn:microsoft.com/office/officeart/2005/8/layout/vProcess5"/>
    <dgm:cxn modelId="{B7B30426-D8AE-4308-8F02-27CCD3FA6813}" type="presOf" srcId="{A489A294-DD7B-48F8-9059-EE8E687C3E33}" destId="{F0724FBE-7DB6-4C3D-B8BB-93F5052F1B81}" srcOrd="1" destOrd="0" presId="urn:microsoft.com/office/officeart/2005/8/layout/vProcess5"/>
    <dgm:cxn modelId="{55A83D11-2E24-4779-993D-E6FEF16A4B49}" type="presOf" srcId="{22934BDF-828C-495A-8E19-CB8E0EDF8F44}" destId="{91795EA3-D0F8-460A-B3B5-2C95AD445C0A}" srcOrd="0" destOrd="0" presId="urn:microsoft.com/office/officeart/2005/8/layout/vProcess5"/>
    <dgm:cxn modelId="{C13D7300-B4D4-4020-A4CA-9AA1BF8E07E4}" type="presOf" srcId="{35DA5ADD-BF88-4E31-BE3D-C665F50F918F}" destId="{EAC574C8-5C75-4531-8442-A18DF17535CF}" srcOrd="0" destOrd="0" presId="urn:microsoft.com/office/officeart/2005/8/layout/vProcess5"/>
    <dgm:cxn modelId="{17265D70-DA68-4BCB-A658-439BFAB81C1D}" type="presOf" srcId="{A489A294-DD7B-48F8-9059-EE8E687C3E33}" destId="{225C4AAD-F557-437C-94D4-0B38F74E553C}" srcOrd="0" destOrd="0" presId="urn:microsoft.com/office/officeart/2005/8/layout/vProcess5"/>
    <dgm:cxn modelId="{C0C95213-EED7-441E-BF37-1FFEE04F7E09}" type="presOf" srcId="{610AAF35-EC62-4E66-8EE0-D02C25E21BA5}" destId="{FAFC9F10-6CB2-448F-8380-65BC649C5C5E}" srcOrd="0" destOrd="0" presId="urn:microsoft.com/office/officeart/2005/8/layout/vProcess5"/>
    <dgm:cxn modelId="{0ED71B16-7DE5-481B-AB85-1ADAEA2A0A82}" type="presOf" srcId="{610AAF35-EC62-4E66-8EE0-D02C25E21BA5}" destId="{04661D1C-7BCF-4764-BACC-1E5EFFB9C8EF}" srcOrd="1" destOrd="0" presId="urn:microsoft.com/office/officeart/2005/8/layout/vProcess5"/>
    <dgm:cxn modelId="{4767013E-C7C0-4CDD-9C64-9B42557030F8}" type="presOf" srcId="{405F81BB-3524-4DA3-A7AF-5C17826D5263}" destId="{EE431A64-4318-4A88-9504-9917119D6D76}" srcOrd="0" destOrd="0" presId="urn:microsoft.com/office/officeart/2005/8/layout/vProcess5"/>
    <dgm:cxn modelId="{B0D13B7B-6057-441A-A05F-158649F22002}" srcId="{7725E98A-782B-47F9-8CDE-1206614BB434}" destId="{71FAADAC-22CB-454D-982B-28BE6A910AC9}" srcOrd="4" destOrd="0" parTransId="{0A3DEA55-457E-473E-9F1C-9E3B7CC636B9}" sibTransId="{55B0F0DA-8AEA-4D81-BFA5-12CE2C8E862C}"/>
    <dgm:cxn modelId="{AF1E401A-C670-420A-ACE4-126102DEBB9F}" type="presOf" srcId="{1AB03109-A662-4E78-B2B6-60A2E3AD5DD4}" destId="{80780AF4-2272-4658-B84A-75B25B5A8156}" srcOrd="0" destOrd="0" presId="urn:microsoft.com/office/officeart/2005/8/layout/vProcess5"/>
    <dgm:cxn modelId="{3E7A69A9-CC81-4E66-9D0C-378DE568690F}" type="presOf" srcId="{7725E98A-782B-47F9-8CDE-1206614BB434}" destId="{A2DC33CE-3860-4480-A89F-F69DCB06B7F5}" srcOrd="0" destOrd="0" presId="urn:microsoft.com/office/officeart/2005/8/layout/vProcess5"/>
    <dgm:cxn modelId="{24A82198-2CC7-4623-A19C-88C91472D39E}" srcId="{7725E98A-782B-47F9-8CDE-1206614BB434}" destId="{22934BDF-828C-495A-8E19-CB8E0EDF8F44}" srcOrd="1" destOrd="0" parTransId="{D2980067-8DAF-4184-86BB-43EFDC5A6831}" sibTransId="{3B753ACD-E8E2-4724-8658-D5BE40C60147}"/>
    <dgm:cxn modelId="{135E584F-0AA8-4552-B0A1-7CA0F6C3D9B9}" type="presOf" srcId="{3B753ACD-E8E2-4724-8658-D5BE40C60147}" destId="{822535A2-A34A-4662-841C-1B3D69D5350C}" srcOrd="0" destOrd="0" presId="urn:microsoft.com/office/officeart/2005/8/layout/vProcess5"/>
    <dgm:cxn modelId="{C5AFC28A-4B7F-48E4-B18E-F616122337F8}" type="presParOf" srcId="{A2DC33CE-3860-4480-A89F-F69DCB06B7F5}" destId="{D79C0765-D280-4726-907C-13577248EB82}" srcOrd="0" destOrd="0" presId="urn:microsoft.com/office/officeart/2005/8/layout/vProcess5"/>
    <dgm:cxn modelId="{B5DF23F7-A8A2-458C-BD25-634DE0843D84}" type="presParOf" srcId="{A2DC33CE-3860-4480-A89F-F69DCB06B7F5}" destId="{225C4AAD-F557-437C-94D4-0B38F74E553C}" srcOrd="1" destOrd="0" presId="urn:microsoft.com/office/officeart/2005/8/layout/vProcess5"/>
    <dgm:cxn modelId="{AB7D5116-7638-4AF6-8E14-B40166879D2F}" type="presParOf" srcId="{A2DC33CE-3860-4480-A89F-F69DCB06B7F5}" destId="{91795EA3-D0F8-460A-B3B5-2C95AD445C0A}" srcOrd="2" destOrd="0" presId="urn:microsoft.com/office/officeart/2005/8/layout/vProcess5"/>
    <dgm:cxn modelId="{A2BAF794-2ACE-46C3-A726-E95C08AAFC0A}" type="presParOf" srcId="{A2DC33CE-3860-4480-A89F-F69DCB06B7F5}" destId="{80780AF4-2272-4658-B84A-75B25B5A8156}" srcOrd="3" destOrd="0" presId="urn:microsoft.com/office/officeart/2005/8/layout/vProcess5"/>
    <dgm:cxn modelId="{FC12D348-0BB1-4653-AEE2-B5B099B16754}" type="presParOf" srcId="{A2DC33CE-3860-4480-A89F-F69DCB06B7F5}" destId="{FAFC9F10-6CB2-448F-8380-65BC649C5C5E}" srcOrd="4" destOrd="0" presId="urn:microsoft.com/office/officeart/2005/8/layout/vProcess5"/>
    <dgm:cxn modelId="{63A5C555-41F3-41AE-9D7B-DB9CD7987BE4}" type="presParOf" srcId="{A2DC33CE-3860-4480-A89F-F69DCB06B7F5}" destId="{221FF8F9-D179-4525-A039-FAD287541CDA}" srcOrd="5" destOrd="0" presId="urn:microsoft.com/office/officeart/2005/8/layout/vProcess5"/>
    <dgm:cxn modelId="{428697DA-2045-4A41-84E4-F83BC0902930}" type="presParOf" srcId="{A2DC33CE-3860-4480-A89F-F69DCB06B7F5}" destId="{EAC574C8-5C75-4531-8442-A18DF17535CF}" srcOrd="6" destOrd="0" presId="urn:microsoft.com/office/officeart/2005/8/layout/vProcess5"/>
    <dgm:cxn modelId="{E76CB22F-7C09-4DCC-90D6-A3B41DCC27B5}" type="presParOf" srcId="{A2DC33CE-3860-4480-A89F-F69DCB06B7F5}" destId="{822535A2-A34A-4662-841C-1B3D69D5350C}" srcOrd="7" destOrd="0" presId="urn:microsoft.com/office/officeart/2005/8/layout/vProcess5"/>
    <dgm:cxn modelId="{324ADD81-2D64-440A-93BE-436ECB651EE1}" type="presParOf" srcId="{A2DC33CE-3860-4480-A89F-F69DCB06B7F5}" destId="{EE431A64-4318-4A88-9504-9917119D6D76}" srcOrd="8" destOrd="0" presId="urn:microsoft.com/office/officeart/2005/8/layout/vProcess5"/>
    <dgm:cxn modelId="{CDCE5819-F60F-4A25-AD08-872F5F8E0F25}" type="presParOf" srcId="{A2DC33CE-3860-4480-A89F-F69DCB06B7F5}" destId="{07173AA9-45F5-4B9B-9CE1-27F4C46F1CF3}" srcOrd="9" destOrd="0" presId="urn:microsoft.com/office/officeart/2005/8/layout/vProcess5"/>
    <dgm:cxn modelId="{695F697A-AC29-4FE8-951F-DF3CFDADA906}" type="presParOf" srcId="{A2DC33CE-3860-4480-A89F-F69DCB06B7F5}" destId="{F0724FBE-7DB6-4C3D-B8BB-93F5052F1B81}" srcOrd="10" destOrd="0" presId="urn:microsoft.com/office/officeart/2005/8/layout/vProcess5"/>
    <dgm:cxn modelId="{BBC378E4-1F40-4126-8881-FDCE12F403DF}" type="presParOf" srcId="{A2DC33CE-3860-4480-A89F-F69DCB06B7F5}" destId="{6F62CBC1-C093-4039-A920-4D7030469DA6}" srcOrd="11" destOrd="0" presId="urn:microsoft.com/office/officeart/2005/8/layout/vProcess5"/>
    <dgm:cxn modelId="{28A6370C-971A-4B20-8D07-44202DDAB8EF}" type="presParOf" srcId="{A2DC33CE-3860-4480-A89F-F69DCB06B7F5}" destId="{340A83AC-2708-4C09-8687-33B8D8BEE16B}" srcOrd="12" destOrd="0" presId="urn:microsoft.com/office/officeart/2005/8/layout/vProcess5"/>
    <dgm:cxn modelId="{74DAC555-32D5-479B-B5E6-9328B94F6C49}" type="presParOf" srcId="{A2DC33CE-3860-4480-A89F-F69DCB06B7F5}" destId="{04661D1C-7BCF-4764-BACC-1E5EFFB9C8EF}" srcOrd="13" destOrd="0" presId="urn:microsoft.com/office/officeart/2005/8/layout/vProcess5"/>
    <dgm:cxn modelId="{D5D16F85-312E-48CA-84DB-589FE5EF149B}" type="presParOf" srcId="{A2DC33CE-3860-4480-A89F-F69DCB06B7F5}" destId="{78838775-613B-4365-9F5B-8802CFC3F1F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C4AAD-F557-437C-94D4-0B38F74E553C}">
      <dsp:nvSpPr>
        <dsp:cNvPr id="0" name=""/>
        <dsp:cNvSpPr/>
      </dsp:nvSpPr>
      <dsp:spPr>
        <a:xfrm>
          <a:off x="0" y="0"/>
          <a:ext cx="5984748" cy="740664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předložení článku</a:t>
          </a:r>
          <a:endParaRPr lang="cs-CZ" sz="2000" kern="1200" dirty="0"/>
        </a:p>
      </dsp:txBody>
      <dsp:txXfrm>
        <a:off x="21693" y="21693"/>
        <a:ext cx="5098856" cy="697278"/>
      </dsp:txXfrm>
    </dsp:sp>
    <dsp:sp modelId="{91795EA3-D0F8-460A-B3B5-2C95AD445C0A}">
      <dsp:nvSpPr>
        <dsp:cNvPr id="0" name=""/>
        <dsp:cNvSpPr/>
      </dsp:nvSpPr>
      <dsp:spPr>
        <a:xfrm>
          <a:off x="421417" y="803923"/>
          <a:ext cx="5984748" cy="740664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280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kontrola </a:t>
          </a:r>
          <a:r>
            <a:rPr lang="cs-CZ" sz="2000" kern="1200" dirty="0" err="1" smtClean="0"/>
            <a:t>uznatelnosti</a:t>
          </a:r>
          <a:r>
            <a:rPr lang="cs-CZ" sz="2000" kern="1200" dirty="0" smtClean="0"/>
            <a:t> – redakční rada / editor</a:t>
          </a:r>
          <a:endParaRPr lang="cs-CZ" sz="2000" kern="1200" dirty="0"/>
        </a:p>
      </dsp:txBody>
      <dsp:txXfrm>
        <a:off x="443110" y="825616"/>
        <a:ext cx="5013017" cy="697277"/>
      </dsp:txXfrm>
    </dsp:sp>
    <dsp:sp modelId="{80780AF4-2272-4658-B84A-75B25B5A8156}">
      <dsp:nvSpPr>
        <dsp:cNvPr id="0" name=""/>
        <dsp:cNvSpPr/>
      </dsp:nvSpPr>
      <dsp:spPr>
        <a:xfrm>
          <a:off x="893826" y="1687068"/>
          <a:ext cx="5984748" cy="740664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561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kontrola kvality – nezávislé recenzní řízení</a:t>
          </a:r>
          <a:endParaRPr lang="cs-CZ" sz="2000" kern="1200" dirty="0"/>
        </a:p>
      </dsp:txBody>
      <dsp:txXfrm>
        <a:off x="915519" y="1708761"/>
        <a:ext cx="5013017" cy="697277"/>
      </dsp:txXfrm>
    </dsp:sp>
    <dsp:sp modelId="{FAFC9F10-6CB2-448F-8380-65BC649C5C5E}">
      <dsp:nvSpPr>
        <dsp:cNvPr id="0" name=""/>
        <dsp:cNvSpPr/>
      </dsp:nvSpPr>
      <dsp:spPr>
        <a:xfrm>
          <a:off x="1340739" y="2530602"/>
          <a:ext cx="5984748" cy="740664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561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(přepracování dle připomínek)</a:t>
          </a:r>
          <a:endParaRPr lang="cs-CZ" sz="2000" kern="1200" dirty="0"/>
        </a:p>
      </dsp:txBody>
      <dsp:txXfrm>
        <a:off x="1362432" y="2552295"/>
        <a:ext cx="5013017" cy="697278"/>
      </dsp:txXfrm>
    </dsp:sp>
    <dsp:sp modelId="{221FF8F9-D179-4525-A039-FAD287541CDA}">
      <dsp:nvSpPr>
        <dsp:cNvPr id="0" name=""/>
        <dsp:cNvSpPr/>
      </dsp:nvSpPr>
      <dsp:spPr>
        <a:xfrm>
          <a:off x="1787652" y="3374136"/>
          <a:ext cx="5984748" cy="740664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280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korektury + grafická úprava</a:t>
          </a:r>
          <a:endParaRPr lang="cs-CZ" sz="2000" kern="1200" dirty="0"/>
        </a:p>
      </dsp:txBody>
      <dsp:txXfrm>
        <a:off x="1809345" y="3395829"/>
        <a:ext cx="5013017" cy="697277"/>
      </dsp:txXfrm>
    </dsp:sp>
    <dsp:sp modelId="{EAC574C8-5C75-4531-8442-A18DF17535CF}">
      <dsp:nvSpPr>
        <dsp:cNvPr id="0" name=""/>
        <dsp:cNvSpPr/>
      </dsp:nvSpPr>
      <dsp:spPr>
        <a:xfrm>
          <a:off x="5503316" y="541096"/>
          <a:ext cx="481431" cy="481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/>
        </a:p>
      </dsp:txBody>
      <dsp:txXfrm>
        <a:off x="5611638" y="541096"/>
        <a:ext cx="264787" cy="362277"/>
      </dsp:txXfrm>
    </dsp:sp>
    <dsp:sp modelId="{822535A2-A34A-4662-841C-1B3D69D5350C}">
      <dsp:nvSpPr>
        <dsp:cNvPr id="0" name=""/>
        <dsp:cNvSpPr/>
      </dsp:nvSpPr>
      <dsp:spPr>
        <a:xfrm>
          <a:off x="5950229" y="1384630"/>
          <a:ext cx="481431" cy="481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/>
        </a:p>
      </dsp:txBody>
      <dsp:txXfrm>
        <a:off x="6058551" y="1384630"/>
        <a:ext cx="264787" cy="362277"/>
      </dsp:txXfrm>
    </dsp:sp>
    <dsp:sp modelId="{EE431A64-4318-4A88-9504-9917119D6D76}">
      <dsp:nvSpPr>
        <dsp:cNvPr id="0" name=""/>
        <dsp:cNvSpPr/>
      </dsp:nvSpPr>
      <dsp:spPr>
        <a:xfrm>
          <a:off x="6397142" y="2215819"/>
          <a:ext cx="481431" cy="481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/>
        </a:p>
      </dsp:txBody>
      <dsp:txXfrm>
        <a:off x="6505464" y="2215819"/>
        <a:ext cx="264787" cy="362277"/>
      </dsp:txXfrm>
    </dsp:sp>
    <dsp:sp modelId="{07173AA9-45F5-4B9B-9CE1-27F4C46F1CF3}">
      <dsp:nvSpPr>
        <dsp:cNvPr id="0" name=""/>
        <dsp:cNvSpPr/>
      </dsp:nvSpPr>
      <dsp:spPr>
        <a:xfrm>
          <a:off x="6844055" y="3067583"/>
          <a:ext cx="481431" cy="481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/>
        </a:p>
      </dsp:txBody>
      <dsp:txXfrm>
        <a:off x="6952377" y="3067583"/>
        <a:ext cx="264787" cy="362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437DE14-D363-499B-837F-A2DDF9829A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390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4A6A0D-52E2-4559-92BF-8519EA54B1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909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0888A328-5A96-4C07-815A-EA9C6B5D3850}" type="slidenum">
              <a:rPr lang="cs-CZ" sz="1200">
                <a:latin typeface="Arial" charset="0"/>
              </a:rPr>
              <a:pPr algn="r" eaLnBrk="1" hangingPunct="1"/>
              <a:t>26</a:t>
            </a:fld>
            <a:endParaRPr lang="cs-CZ" sz="120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14692-0051-4CEA-ACA3-F3FC2D1224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78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5068-5FD1-4894-A3D4-642AFB9D7A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28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46791-E127-44BD-9C5B-FCA661369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05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A8D11-2198-4F8E-9EDF-BC76E0E47F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983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93F76-74F6-44AC-98D4-6BD125CA0B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616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04564-EE0D-4E9D-B2AD-9D7E201A88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270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11A0F-AF4F-49DA-B5AF-668FE316CB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70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425C-469F-4936-95B0-F26B1E7472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575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96B8B-2D0B-4847-AA37-E0E9B79BC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244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AD275-1ACB-4FB0-8D57-AED01EB2E1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976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53F6-384A-45C5-AC2B-E7EC1F7C9C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0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986" y="1002082"/>
            <a:ext cx="8229600" cy="60344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640909"/>
            <a:ext cx="8234363" cy="45291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43CD-7CD1-4BDA-90D3-43B397E9A3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68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BCDB6-C63D-483F-9F46-6B08274A34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576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BF9BD-C74F-40BD-BD02-5CE33844F8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201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BDD4-FAF1-48A1-B2A2-17A51714B1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672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cs-CZ">
              <a:latin typeface="Arial" charset="0"/>
            </a:endParaRPr>
          </a:p>
        </p:txBody>
      </p:sp>
      <p:pic>
        <p:nvPicPr>
          <p:cNvPr id="4" name="Picture 3" descr="titl 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OPVK_MU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248275"/>
            <a:ext cx="42052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43B6C-CA9E-41F3-9D4D-60A6F715DB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58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11A81-B69D-4703-B7DF-8E23620F48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669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263D-A36E-4103-BC86-AB3BE2CC0C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177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DE989-3A64-4978-BC69-E62EB221FF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185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C1B3-C232-41DC-9929-FA73697A3A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532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43D21-AB72-4489-8B78-AAC0817FDE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240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ED612-B72C-44F6-B7A5-B4FC0A971A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23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E81AD-8B86-4AA6-9B36-020B477C0A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707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DDC76-DA7C-4F2E-99B6-34F1B280C3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176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00AB3-FC11-46E8-9ABD-32EF68DC29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841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5C06-55C6-4D85-9523-41E633F41E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882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78F0B-4A6A-4F5E-8356-75799470A5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943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3F25-72A8-42B8-8970-6BE13AC40F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634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4AC2-7CF8-4D3D-BBB9-BFF337F2A6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59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F0E5C-E43A-44F8-8C3E-7DBDB8D500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009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4233-D682-4A27-8E57-8407CC3E70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064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FB146-E4E8-4B9C-B5AA-3BD91D1178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5725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3E39-1B68-457D-B51B-C0A8C4587B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06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5913D-7A11-416F-BFC2-81B6BF444E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731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FD587-B033-4347-9F7B-50B8C78A1C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416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7994-54AA-4A93-8B87-8E3820E68C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365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4A211-CEFA-45C3-A069-0C32B99C80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55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6A01-B5B5-436B-AC3E-689ED8232A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508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9076-65A9-4DB6-AD30-AFD5244482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58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830B4-CF4E-4CAC-B3B6-2C3CBB26E8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36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C2A18-95E3-4946-B038-82768F7818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04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34BD6-B6FE-42B8-8FD6-065A4FA59F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47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09FEA-1C2B-4084-B360-270571E6E0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35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39C54-A988-4D0C-ADE2-DB131FF1CA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25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027" name="Picture 12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B897AC-2672-4B68-8F56-AE2A1A46ED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051" name="Picture 10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EDF9A-F2A3-4617-98C7-60EDFE6BAA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3075" name="Picture 3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94FB13-D321-4A79-9D82-AFE6B7EA0E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3080" name="Picture 16" descr="OPVK_MU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643438"/>
            <a:ext cx="59261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4099" name="Picture 3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BA5CE0-8F01-482E-B4BB-77523E9EB2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4103" name="Picture 11" descr="OPVK_MU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286125"/>
            <a:ext cx="800258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vav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F7124D-5987-46E7-A20C-B948FC1BFC49}" type="slidenum">
              <a:rPr lang="cs-CZ"/>
              <a:pPr>
                <a:defRPr/>
              </a:pPr>
              <a:t>1</a:t>
            </a:fld>
            <a:endParaRPr lang="cs-CZ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Měření výkonnosti vědy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000" dirty="0" smtClean="0"/>
              <a:t>Lucie Vavříková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výzkumu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/>
              <a:t>In science, quantity and quality are correlated.</a:t>
            </a:r>
          </a:p>
          <a:p>
            <a:r>
              <a:rPr lang="cs-CZ" dirty="0" smtClean="0"/>
              <a:t>2 tradice</a:t>
            </a:r>
          </a:p>
          <a:p>
            <a:pPr lvl="1"/>
            <a:r>
              <a:rPr lang="cs-CZ" dirty="0" smtClean="0"/>
              <a:t>Recenzní řízení (peer review)</a:t>
            </a:r>
          </a:p>
          <a:p>
            <a:pPr lvl="1"/>
            <a:r>
              <a:rPr lang="cs-CZ" dirty="0" smtClean="0"/>
              <a:t>Princip zodpovědnosti (nástroj řízení výzkumu)</a:t>
            </a:r>
          </a:p>
          <a:p>
            <a:r>
              <a:rPr lang="cs-CZ" dirty="0" smtClean="0"/>
              <a:t>Časování - Ex ante / ex post</a:t>
            </a:r>
          </a:p>
          <a:p>
            <a:r>
              <a:rPr lang="cs-CZ" dirty="0" smtClean="0"/>
              <a:t>Metody</a:t>
            </a:r>
          </a:p>
          <a:p>
            <a:pPr lvl="1"/>
            <a:r>
              <a:rPr lang="cs-CZ" dirty="0" smtClean="0"/>
              <a:t>Recenzní řízení (peer review)</a:t>
            </a:r>
          </a:p>
          <a:p>
            <a:pPr lvl="1"/>
            <a:r>
              <a:rPr lang="cs-CZ" dirty="0" smtClean="0"/>
              <a:t>Bibliometrie, scientometrie</a:t>
            </a:r>
          </a:p>
          <a:p>
            <a:pPr lvl="1"/>
            <a:r>
              <a:rPr lang="cs-CZ" dirty="0" smtClean="0"/>
              <a:t>Ekonometrické metody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343CD-7CD1-4BDA-90D3-43B397E9A3D8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6" name="Left Arrow 5"/>
          <p:cNvSpPr/>
          <p:nvPr/>
        </p:nvSpPr>
        <p:spPr bwMode="auto">
          <a:xfrm>
            <a:off x="5536504" y="4340268"/>
            <a:ext cx="2805830" cy="1139869"/>
          </a:xfrm>
          <a:prstGeom prst="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ahoma" pitchFamily="34" charset="0"/>
              </a:rPr>
              <a:t> 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nformační věda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9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Recenzní řízení (peer 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343CD-7CD1-4BDA-90D3-43B397E9A3D8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pic>
        <p:nvPicPr>
          <p:cNvPr id="61442" name="Picture 2" descr="http://4.bp.blogspot.com/-yPLZsqxYDEA/Txh1KY4iWFI/AAAAAAAAEJI/NChsWuAWJmc/s1600/peerre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30" b="19220"/>
          <a:stretch/>
        </p:blipFill>
        <p:spPr bwMode="auto">
          <a:xfrm>
            <a:off x="2190750" y="2127381"/>
            <a:ext cx="4762500" cy="322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5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Recenzní řízení (peer 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Tradiční způsob hodnocení výzkumu</a:t>
            </a:r>
          </a:p>
          <a:p>
            <a:r>
              <a:rPr lang="cs-CZ" dirty="0" smtClean="0"/>
              <a:t>Peers - kolegové, experti z oboru</a:t>
            </a:r>
          </a:p>
          <a:p>
            <a:r>
              <a:rPr lang="cs-CZ" dirty="0" smtClean="0"/>
              <a:t>Ex ante</a:t>
            </a:r>
          </a:p>
          <a:p>
            <a:r>
              <a:rPr lang="cs-CZ" dirty="0" smtClean="0"/>
              <a:t>Problémy - objektivita, zachovávání existujících struktur</a:t>
            </a:r>
            <a:endParaRPr lang="cs-CZ" dirty="0" smtClean="0"/>
          </a:p>
          <a:p>
            <a:r>
              <a:rPr lang="cs-CZ" dirty="0" smtClean="0"/>
              <a:t>Uplatnění</a:t>
            </a:r>
            <a:endParaRPr lang="cs-CZ" dirty="0" smtClean="0"/>
          </a:p>
          <a:p>
            <a:pPr lvl="1"/>
            <a:r>
              <a:rPr lang="cs-CZ" dirty="0" smtClean="0"/>
              <a:t>Recenzní řízení v časopisech, na konferencích (mikro)</a:t>
            </a:r>
          </a:p>
          <a:p>
            <a:pPr lvl="1"/>
            <a:r>
              <a:rPr lang="cs-CZ" dirty="0" smtClean="0"/>
              <a:t>Posuzování grant. </a:t>
            </a:r>
            <a:r>
              <a:rPr lang="cs-CZ" dirty="0" smtClean="0"/>
              <a:t>přihlášek, výsledků </a:t>
            </a:r>
            <a:r>
              <a:rPr lang="cs-CZ" dirty="0" smtClean="0"/>
              <a:t>projektů (meso)</a:t>
            </a:r>
            <a:endParaRPr lang="cs-CZ" dirty="0" smtClean="0"/>
          </a:p>
          <a:p>
            <a:pPr lvl="1"/>
            <a:r>
              <a:rPr lang="cs-CZ" dirty="0" smtClean="0"/>
              <a:t>Hodnocení institucí</a:t>
            </a:r>
            <a:r>
              <a:rPr lang="cs-CZ" dirty="0" smtClean="0"/>
              <a:t>, grant. </a:t>
            </a:r>
            <a:r>
              <a:rPr lang="cs-CZ" dirty="0"/>
              <a:t>p</a:t>
            </a:r>
            <a:r>
              <a:rPr lang="cs-CZ" dirty="0" smtClean="0"/>
              <a:t>rogramů (meso)</a:t>
            </a:r>
          </a:p>
          <a:p>
            <a:r>
              <a:rPr lang="cs-CZ" dirty="0" smtClean="0"/>
              <a:t>Kvalita recenzního řízení u časopisů je základním kritériem pro zařazení do odborných a citačních databází</a:t>
            </a:r>
          </a:p>
        </p:txBody>
      </p:sp>
    </p:spTree>
    <p:extLst>
      <p:ext uri="{BB962C8B-B14F-4D97-AF65-F5344CB8AC3E}">
        <p14:creationId xmlns:p14="http://schemas.microsoft.com/office/powerpoint/2010/main" val="30620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cs-CZ" dirty="0" smtClean="0"/>
              <a:t>Princip zodpovědnosti (nástroj řízení výzkumu)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Vychází z požadavků veřejné správy</a:t>
            </a:r>
          </a:p>
          <a:p>
            <a:r>
              <a:rPr lang="cs-CZ" dirty="0" smtClean="0"/>
              <a:t>Řízení – poslední článek intervenční logiky</a:t>
            </a:r>
          </a:p>
          <a:p>
            <a:pPr lvl="1"/>
            <a:r>
              <a:rPr lang="cs-CZ" dirty="0" smtClean="0"/>
              <a:t>Nástroj učení</a:t>
            </a:r>
          </a:p>
          <a:p>
            <a:pPr lvl="1"/>
            <a:r>
              <a:rPr lang="cs-CZ" dirty="0" smtClean="0"/>
              <a:t>Ospravedlnění vynaložení veřejných prostředků</a:t>
            </a:r>
          </a:p>
          <a:p>
            <a:r>
              <a:rPr lang="cs-CZ" dirty="0" smtClean="0"/>
              <a:t>Využívá všech metod</a:t>
            </a:r>
          </a:p>
          <a:p>
            <a:r>
              <a:rPr lang="cs-CZ" dirty="0" smtClean="0"/>
              <a:t>Hodnocení dopadu (impact assessment)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343CD-7CD1-4BDA-90D3-43B397E9A3D8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4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Bibliometrie a ostatní </a:t>
            </a:r>
            <a:r>
              <a:rPr lang="en-US" smtClean="0"/>
              <a:t>~metrie</a:t>
            </a:r>
            <a:endParaRPr lang="cs-CZ" smtClean="0"/>
          </a:p>
        </p:txBody>
      </p:sp>
      <p:sp>
        <p:nvSpPr>
          <p:cNvPr id="3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Bibliometrie</a:t>
            </a:r>
            <a:endParaRPr lang="cs-CZ" dirty="0"/>
          </a:p>
          <a:p>
            <a:pPr lvl="1" eaLnBrk="1" hangingPunct="1">
              <a:defRPr/>
            </a:pPr>
            <a:r>
              <a:rPr lang="cs-CZ" dirty="0" smtClean="0"/>
              <a:t>Využívá matematických a statistických metod pro dokumentovou komunikaci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Scientometrie</a:t>
            </a:r>
            <a:endParaRPr lang="cs-CZ" dirty="0"/>
          </a:p>
          <a:p>
            <a:pPr lvl="1" eaLnBrk="1" hangingPunct="1">
              <a:defRPr/>
            </a:pPr>
            <a:r>
              <a:rPr lang="cs-CZ" dirty="0" smtClean="0"/>
              <a:t>Měří a analyzuje vědu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Informetrie</a:t>
            </a:r>
            <a:endParaRPr lang="cs-CZ" dirty="0"/>
          </a:p>
          <a:p>
            <a:pPr lvl="1" eaLnBrk="1" hangingPunct="1">
              <a:defRPr/>
            </a:pPr>
            <a:r>
              <a:rPr lang="cs-CZ" dirty="0" smtClean="0"/>
              <a:t>Zkoumá kvantitativní aspekty informací</a:t>
            </a:r>
          </a:p>
          <a:p>
            <a:pPr eaLnBrk="1" hangingPunct="1">
              <a:defRPr/>
            </a:pPr>
            <a:r>
              <a:rPr lang="cs-CZ" dirty="0" smtClean="0"/>
              <a:t>Webometrie</a:t>
            </a:r>
          </a:p>
          <a:p>
            <a:pPr lvl="1" eaLnBrk="1" hangingPunct="1">
              <a:defRPr/>
            </a:pPr>
            <a:r>
              <a:rPr lang="cs-CZ" dirty="0" smtClean="0"/>
              <a:t>Založena na měřitelných aspektech na internetu, např. s</a:t>
            </a:r>
            <a:r>
              <a:rPr lang="cs-CZ" dirty="0" smtClean="0"/>
              <a:t>tažení článku, pohyb po sítích</a:t>
            </a:r>
          </a:p>
          <a:p>
            <a:pPr eaLnBrk="1" hangingPunct="1">
              <a:defRPr/>
            </a:pPr>
            <a:r>
              <a:rPr lang="cs-CZ" dirty="0" smtClean="0"/>
              <a:t>Pojmy bibliometrie a scientometrie se často zaměňují</a:t>
            </a:r>
          </a:p>
          <a:p>
            <a:pPr lvl="1"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7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Podstata bibliometrie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>
                <a:solidFill>
                  <a:srgbClr val="FFC000"/>
                </a:solidFill>
              </a:rPr>
              <a:t>In science, quantity and quality are correlated.</a:t>
            </a:r>
          </a:p>
          <a:p>
            <a:pPr marL="0" indent="0">
              <a:buNone/>
            </a:pPr>
            <a:endParaRPr lang="cs-CZ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rgbClr val="FFC000"/>
                </a:solidFill>
              </a:rPr>
              <a:t>Publish, or perish.</a:t>
            </a:r>
          </a:p>
          <a:p>
            <a:endParaRPr lang="cs-CZ" dirty="0"/>
          </a:p>
          <a:p>
            <a:r>
              <a:rPr lang="cs-CZ" dirty="0" smtClean="0"/>
              <a:t>citace </a:t>
            </a:r>
            <a:r>
              <a:rPr lang="cs-CZ" dirty="0" smtClean="0"/>
              <a:t>– reference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 smtClean="0">
                <a:sym typeface="Wingdings" pitchFamily="2" charset="2"/>
              </a:rPr>
              <a:t>kvalita</a:t>
            </a:r>
            <a:endParaRPr lang="cs-CZ" dirty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Impakt – vědecký dopad</a:t>
            </a:r>
          </a:p>
          <a:p>
            <a:r>
              <a:rPr lang="cs-CZ" dirty="0" smtClean="0">
                <a:sym typeface="Wingdings" pitchFamily="2" charset="2"/>
              </a:rPr>
              <a:t>Metody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Publikační analýza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Citační analýza</a:t>
            </a:r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Citační a publikační analýzy</a:t>
            </a:r>
          </a:p>
        </p:txBody>
      </p:sp>
      <p:sp>
        <p:nvSpPr>
          <p:cNvPr id="3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latin typeface="Arial" pitchFamily="34" charset="0"/>
              </a:rPr>
              <a:t>P</a:t>
            </a:r>
            <a:r>
              <a:rPr lang="cs-CZ" dirty="0" smtClean="0">
                <a:latin typeface="Arial" pitchFamily="34" charset="0"/>
              </a:rPr>
              <a:t>ublikační </a:t>
            </a:r>
            <a:r>
              <a:rPr lang="cs-CZ" dirty="0">
                <a:latin typeface="Arial" pitchFamily="34" charset="0"/>
              </a:rPr>
              <a:t>analýza</a:t>
            </a:r>
          </a:p>
          <a:p>
            <a:pPr lvl="1" eaLnBrk="1" hangingPunct="1">
              <a:defRPr/>
            </a:pPr>
            <a:r>
              <a:rPr lang="cs-CZ" dirty="0" smtClean="0">
                <a:latin typeface="Arial" pitchFamily="34" charset="0"/>
              </a:rPr>
              <a:t>kvantitativní </a:t>
            </a:r>
            <a:r>
              <a:rPr lang="cs-CZ" dirty="0">
                <a:latin typeface="Arial" pitchFamily="34" charset="0"/>
              </a:rPr>
              <a:t>měření výzkumných publikací</a:t>
            </a:r>
          </a:p>
          <a:p>
            <a:pPr lvl="2" eaLnBrk="1" hangingPunct="1">
              <a:defRPr/>
            </a:pPr>
            <a:r>
              <a:rPr lang="cs-CZ" dirty="0">
                <a:latin typeface="Arial" pitchFamily="34" charset="0"/>
              </a:rPr>
              <a:t>g</a:t>
            </a:r>
            <a:r>
              <a:rPr lang="cs-CZ" dirty="0" smtClean="0">
                <a:latin typeface="Arial" pitchFamily="34" charset="0"/>
              </a:rPr>
              <a:t>eografická </a:t>
            </a:r>
            <a:r>
              <a:rPr lang="cs-CZ" dirty="0" smtClean="0">
                <a:latin typeface="Arial" pitchFamily="34" charset="0"/>
              </a:rPr>
              <a:t>oblast, </a:t>
            </a:r>
            <a:r>
              <a:rPr lang="en-US" dirty="0" smtClean="0">
                <a:latin typeface="Arial" pitchFamily="34" charset="0"/>
              </a:rPr>
              <a:t>v</a:t>
            </a:r>
            <a:r>
              <a:rPr lang="cs-CZ" dirty="0" err="1" smtClean="0">
                <a:latin typeface="Arial" pitchFamily="34" charset="0"/>
              </a:rPr>
              <a:t>ědní</a:t>
            </a:r>
            <a:r>
              <a:rPr lang="cs-CZ" dirty="0" smtClean="0">
                <a:latin typeface="Arial" pitchFamily="34" charset="0"/>
              </a:rPr>
              <a:t> oblast, </a:t>
            </a:r>
            <a:r>
              <a:rPr lang="cs-CZ" dirty="0">
                <a:latin typeface="Arial" pitchFamily="34" charset="0"/>
              </a:rPr>
              <a:t>č</a:t>
            </a:r>
            <a:r>
              <a:rPr lang="cs-CZ" dirty="0" smtClean="0">
                <a:latin typeface="Arial" pitchFamily="34" charset="0"/>
              </a:rPr>
              <a:t>as. </a:t>
            </a:r>
            <a:r>
              <a:rPr lang="cs-CZ" dirty="0">
                <a:latin typeface="Arial" pitchFamily="34" charset="0"/>
              </a:rPr>
              <a:t>perioda</a:t>
            </a:r>
          </a:p>
          <a:p>
            <a:pPr lvl="1" eaLnBrk="1" hangingPunct="1">
              <a:defRPr/>
            </a:pPr>
            <a:r>
              <a:rPr lang="cs-CZ" dirty="0" smtClean="0">
                <a:latin typeface="Arial" pitchFamily="34" charset="0"/>
              </a:rPr>
              <a:t>typy vědecké literatury, </a:t>
            </a:r>
            <a:r>
              <a:rPr lang="cs-CZ" dirty="0">
                <a:latin typeface="Arial" pitchFamily="34" charset="0"/>
              </a:rPr>
              <a:t>z</a:t>
            </a:r>
            <a:r>
              <a:rPr lang="cs-CZ" dirty="0" smtClean="0">
                <a:latin typeface="Arial" pitchFamily="34" charset="0"/>
              </a:rPr>
              <a:t>droje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err="1"/>
              <a:t>C</a:t>
            </a:r>
            <a:r>
              <a:rPr lang="en-US" dirty="0" err="1" smtClean="0"/>
              <a:t>ita</a:t>
            </a:r>
            <a:r>
              <a:rPr lang="cs-CZ" dirty="0" smtClean="0"/>
              <a:t>ční analýza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založená </a:t>
            </a:r>
            <a:r>
              <a:rPr lang="cs-CZ" dirty="0"/>
              <a:t>na analýze počtu citací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předpokládá citační morálku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/>
              <a:t>při interpretaci výsledků citačních analýz je nutno přihlížet k možnostem a mezím těchto </a:t>
            </a:r>
            <a:r>
              <a:rPr lang="cs-CZ" dirty="0" smtClean="0"/>
              <a:t>metod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Obsahová analýza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Např. co-word analýzy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9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dat pro bibliometrii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citační databáze (citační rejstříky)</a:t>
            </a:r>
          </a:p>
          <a:p>
            <a:pPr lvl="1"/>
            <a:r>
              <a:rPr lang="cs-CZ" dirty="0" smtClean="0"/>
              <a:t>Web of Science (Thomson Reuters)</a:t>
            </a:r>
          </a:p>
          <a:p>
            <a:pPr lvl="2"/>
            <a:r>
              <a:rPr lang="cs-CZ" dirty="0" smtClean="0"/>
              <a:t>Journal Citation Reports</a:t>
            </a:r>
          </a:p>
          <a:p>
            <a:pPr lvl="2"/>
            <a:r>
              <a:rPr lang="cs-CZ" dirty="0" smtClean="0"/>
              <a:t>Vznik v 60. letech, Eugene Garfield</a:t>
            </a:r>
          </a:p>
          <a:p>
            <a:pPr lvl="1"/>
            <a:r>
              <a:rPr lang="cs-CZ" dirty="0" smtClean="0"/>
              <a:t>Scopus (</a:t>
            </a:r>
            <a:r>
              <a:rPr lang="cs-CZ" dirty="0" smtClean="0"/>
              <a:t>Elsevier)</a:t>
            </a:r>
            <a:endParaRPr lang="cs-CZ" dirty="0" smtClean="0"/>
          </a:p>
          <a:p>
            <a:r>
              <a:rPr lang="cs-CZ" dirty="0" smtClean="0"/>
              <a:t>Další zdroje</a:t>
            </a:r>
          </a:p>
          <a:p>
            <a:pPr lvl="1"/>
            <a:r>
              <a:rPr lang="cs-CZ" dirty="0" smtClean="0"/>
              <a:t>Google Scholar</a:t>
            </a:r>
          </a:p>
          <a:p>
            <a:pPr lvl="1"/>
            <a:r>
              <a:rPr lang="cs-CZ" dirty="0" smtClean="0"/>
              <a:t>Citeseer</a:t>
            </a:r>
          </a:p>
          <a:p>
            <a:pPr lvl="1"/>
            <a:r>
              <a:rPr lang="cs-CZ" dirty="0" smtClean="0"/>
              <a:t>Chorvatský citační rejstřík</a:t>
            </a:r>
          </a:p>
          <a:p>
            <a:pPr lvl="1"/>
            <a:r>
              <a:rPr lang="cs-CZ" dirty="0" smtClean="0"/>
              <a:t>Indický citační rejstřík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343CD-7CD1-4BDA-90D3-43B397E9A3D8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Pohledy na citace a jejich analýzy</a:t>
            </a:r>
          </a:p>
        </p:txBody>
      </p:sp>
      <p:sp>
        <p:nvSpPr>
          <p:cNvPr id="3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201946"/>
                </a:solidFill>
              </a:rPr>
              <a:t>fyzický</a:t>
            </a:r>
            <a:r>
              <a:rPr lang="cs-CZ" sz="2000" dirty="0"/>
              <a:t>  – zákony, definování indikátorů (J. S. </a:t>
            </a:r>
            <a:r>
              <a:rPr lang="cs-CZ" sz="2000" dirty="0" err="1"/>
              <a:t>Price</a:t>
            </a:r>
            <a:r>
              <a:rPr lang="cs-CZ" sz="2000" dirty="0"/>
              <a:t>, A. van </a:t>
            </a:r>
            <a:r>
              <a:rPr lang="cs-CZ" sz="2000" dirty="0" err="1"/>
              <a:t>Raan</a:t>
            </a:r>
            <a:r>
              <a:rPr lang="cs-CZ" sz="20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201946"/>
                </a:solidFill>
              </a:rPr>
              <a:t>sociologický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/>
              <a:t>uvažuje vědecké publikování a citování jako druh komunikace a způsob výzkumu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/>
              <a:t>mikrosociologická úroveň - hodnocení života vědc</a:t>
            </a:r>
            <a:r>
              <a:rPr lang="cs-CZ" dirty="0"/>
              <a:t>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201946"/>
                </a:solidFill>
              </a:rPr>
              <a:t>psychologický</a:t>
            </a:r>
            <a:r>
              <a:rPr lang="cs-CZ" sz="2000" dirty="0"/>
              <a:t> – např. motivy citování (B. </a:t>
            </a:r>
            <a:r>
              <a:rPr lang="cs-CZ" sz="2000" dirty="0" err="1"/>
              <a:t>Cronin</a:t>
            </a:r>
            <a:r>
              <a:rPr lang="cs-CZ" sz="20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201946"/>
                </a:solidFill>
              </a:rPr>
              <a:t>historický</a:t>
            </a:r>
            <a:r>
              <a:rPr lang="cs-CZ" sz="2000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/>
              <a:t>kognitivní dimenze odborných aktivit – vývoj idejí, věd. oblasti aj.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/>
              <a:t>sociální, ekonomické a institucionální podmínky, které podmiňují vědeckou aktivitu (</a:t>
            </a:r>
            <a:r>
              <a:rPr lang="cs-CZ" sz="2000" dirty="0" err="1"/>
              <a:t>Price</a:t>
            </a:r>
            <a:r>
              <a:rPr lang="cs-CZ" sz="20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201946"/>
                </a:solidFill>
              </a:rPr>
              <a:t>informačně-komunikačně-vědní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/>
              <a:t>stojí na konceptu informace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/>
              <a:t>užívá konceptů fyzického a sociologického přístupu</a:t>
            </a:r>
          </a:p>
        </p:txBody>
      </p:sp>
    </p:spTree>
    <p:extLst>
      <p:ext uri="{BB962C8B-B14F-4D97-AF65-F5344CB8AC3E}">
        <p14:creationId xmlns:p14="http://schemas.microsoft.com/office/powerpoint/2010/main" val="30250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 smtClean="0"/>
              <a:t>Problematické aspekty bibliometrie</a:t>
            </a:r>
            <a:endParaRPr lang="cs-CZ" dirty="0" smtClean="0"/>
          </a:p>
        </p:txBody>
      </p:sp>
      <p:sp>
        <p:nvSpPr>
          <p:cNvPr id="24579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/>
              <a:t>identifikace měřených </a:t>
            </a:r>
            <a:r>
              <a:rPr lang="cs-CZ" sz="2400" dirty="0" smtClean="0"/>
              <a:t>elementů (tech., jazyk., struk.)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datová základna a excerpce</a:t>
            </a:r>
          </a:p>
          <a:p>
            <a:pPr eaLnBrk="1" hangingPunct="1"/>
            <a:r>
              <a:rPr lang="cs-CZ" dirty="0"/>
              <a:t>srovnání mezi disciplínami</a:t>
            </a:r>
          </a:p>
          <a:p>
            <a:pPr eaLnBrk="1" hangingPunct="1"/>
            <a:r>
              <a:rPr lang="cs-CZ" sz="2400" dirty="0" smtClean="0"/>
              <a:t>článek </a:t>
            </a:r>
            <a:r>
              <a:rPr lang="cs-CZ" sz="2400" dirty="0" smtClean="0"/>
              <a:t>typu review  (nebo též klinický vs. základní výzkum)</a:t>
            </a:r>
          </a:p>
          <a:p>
            <a:pPr eaLnBrk="1" hangingPunct="1"/>
            <a:r>
              <a:rPr lang="cs-CZ" sz="2400" dirty="0" smtClean="0"/>
              <a:t>autocitace</a:t>
            </a:r>
          </a:p>
          <a:p>
            <a:pPr eaLnBrk="1" hangingPunct="1"/>
            <a:r>
              <a:rPr lang="cs-CZ" sz="2400" dirty="0" smtClean="0"/>
              <a:t>časová perioda</a:t>
            </a:r>
          </a:p>
          <a:p>
            <a:pPr eaLnBrk="1" hangingPunct="1"/>
            <a:r>
              <a:rPr lang="cs-CZ" sz="2400" dirty="0" smtClean="0"/>
              <a:t>spoluautorství</a:t>
            </a:r>
          </a:p>
          <a:p>
            <a:pPr eaLnBrk="1" hangingPunct="1"/>
            <a:r>
              <a:rPr lang="cs-CZ" sz="2400" dirty="0" smtClean="0"/>
              <a:t>negativní </a:t>
            </a:r>
            <a:r>
              <a:rPr lang="cs-CZ" sz="2400" dirty="0" smtClean="0"/>
              <a:t>citace</a:t>
            </a:r>
          </a:p>
          <a:p>
            <a:pPr eaLnBrk="1" hangingPunct="1"/>
            <a:r>
              <a:rPr lang="cs-CZ" sz="2400" dirty="0" smtClean="0"/>
              <a:t>zneužití jako náhradního evaluační nástroje</a:t>
            </a:r>
          </a:p>
          <a:p>
            <a:pPr eaLnBrk="1" hangingPunct="1"/>
            <a:r>
              <a:rPr lang="cs-CZ" sz="2400" dirty="0" smtClean="0"/>
              <a:t>vliv „open acces“</a:t>
            </a:r>
          </a:p>
        </p:txBody>
      </p:sp>
    </p:spTree>
    <p:extLst>
      <p:ext uri="{BB962C8B-B14F-4D97-AF65-F5344CB8AC3E}">
        <p14:creationId xmlns:p14="http://schemas.microsoft.com/office/powerpoint/2010/main" val="5402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věda a výzkum = proč hodnotíme vědu a výzkum</a:t>
            </a:r>
          </a:p>
          <a:p>
            <a:r>
              <a:rPr lang="cs-CZ" dirty="0" smtClean="0"/>
              <a:t>Výstupy vědy a vědecká komunikace</a:t>
            </a:r>
          </a:p>
          <a:p>
            <a:r>
              <a:rPr lang="cs-CZ" dirty="0" smtClean="0"/>
              <a:t>publikování v časopisech</a:t>
            </a:r>
          </a:p>
          <a:p>
            <a:r>
              <a:rPr lang="cs-CZ" dirty="0" smtClean="0"/>
              <a:t>Citace reference</a:t>
            </a:r>
          </a:p>
          <a:p>
            <a:r>
              <a:rPr lang="cs-CZ" dirty="0" smtClean="0"/>
              <a:t>Citační a publikační analýza</a:t>
            </a:r>
          </a:p>
          <a:p>
            <a:r>
              <a:rPr lang="cs-CZ" dirty="0" smtClean="0"/>
              <a:t>Základní indikátory</a:t>
            </a:r>
          </a:p>
          <a:p>
            <a:r>
              <a:rPr lang="cs-CZ" dirty="0" smtClean="0"/>
              <a:t>Základní rejstříky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B11A81-B69D-4703-B7DF-8E23620F48A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2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Bibliometrické zákony a indikátory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Zákony (paretovo rozložení)</a:t>
            </a:r>
          </a:p>
          <a:p>
            <a:pPr lvl="1"/>
            <a:r>
              <a:rPr lang="cs-CZ" dirty="0" smtClean="0"/>
              <a:t>Lotkův – počet autorů a jejich produkce</a:t>
            </a:r>
          </a:p>
          <a:p>
            <a:pPr lvl="1"/>
            <a:r>
              <a:rPr lang="cs-CZ" dirty="0" smtClean="0"/>
              <a:t>Bradfordův – jádro časopisu</a:t>
            </a:r>
          </a:p>
          <a:p>
            <a:pPr lvl="1"/>
            <a:r>
              <a:rPr lang="cs-CZ" dirty="0" smtClean="0"/>
              <a:t>Zipfův – frekvence slov</a:t>
            </a:r>
          </a:p>
          <a:p>
            <a:r>
              <a:rPr lang="cs-CZ" dirty="0" smtClean="0"/>
              <a:t>Indikátory (ukazatele)</a:t>
            </a:r>
          </a:p>
          <a:p>
            <a:pPr lvl="1"/>
            <a:r>
              <a:rPr lang="cs-CZ" dirty="0" smtClean="0"/>
              <a:t>Impact factor</a:t>
            </a:r>
          </a:p>
          <a:p>
            <a:pPr lvl="1"/>
            <a:r>
              <a:rPr lang="cs-CZ" dirty="0" smtClean="0"/>
              <a:t>H-Index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343CD-7CD1-4BDA-90D3-43B397E9A3D8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0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(Journal) Impact factor  </a:t>
            </a:r>
            <a:r>
              <a:rPr lang="cs-CZ" smtClean="0">
                <a:solidFill>
                  <a:srgbClr val="201946"/>
                </a:solidFill>
              </a:rPr>
              <a:t>„</a:t>
            </a:r>
            <a:r>
              <a:rPr lang="cs-CZ" sz="1800" i="1" smtClean="0">
                <a:solidFill>
                  <a:srgbClr val="201946"/>
                </a:solidFill>
              </a:rPr>
              <a:t>Dobrý sluha, ale zlý pán“ M.Špála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569325" cy="4679950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i="1" dirty="0" smtClean="0"/>
              <a:t>Vyjadřuje </a:t>
            </a:r>
            <a:r>
              <a:rPr lang="cs-CZ" i="1" dirty="0" smtClean="0"/>
              <a:t>impakt individuálních časopisů, podle toho, jak byly průměrně citovány ve 2 předchozích letech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Autor </a:t>
            </a:r>
            <a:r>
              <a:rPr lang="cs-CZ" dirty="0" smtClean="0"/>
              <a:t>Eugene Gerfield</a:t>
            </a:r>
          </a:p>
          <a:p>
            <a:pPr eaLnBrk="1" hangingPunct="1"/>
            <a:r>
              <a:rPr lang="cs-CZ" dirty="0" smtClean="0"/>
              <a:t>Vypovídá </a:t>
            </a:r>
            <a:r>
              <a:rPr lang="cs-CZ" dirty="0" smtClean="0"/>
              <a:t>o tom, s jakou pravděpodobností lze očekávat, že články v časopise uveřejněné by mohly být citovány</a:t>
            </a:r>
          </a:p>
          <a:p>
            <a:pPr eaLnBrk="1" hangingPunct="1"/>
            <a:r>
              <a:rPr lang="cs-CZ" dirty="0" smtClean="0"/>
              <a:t>2letá </a:t>
            </a:r>
            <a:r>
              <a:rPr lang="cs-CZ" dirty="0" smtClean="0"/>
              <a:t>perioda (v r. 2004 je IF určen za 2002 a 2003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/>
              <a:t>Nově 5letá perioda</a:t>
            </a:r>
            <a:endParaRPr lang="cs-CZ" dirty="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  <a:sym typeface="Symbol" pitchFamily="18" charset="2"/>
              </a:rPr>
              <a:t></a:t>
            </a:r>
            <a:r>
              <a:rPr lang="en-GB" sz="2400"/>
              <a:t> Citations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8313" y="198913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Courier New" pitchFamily="49" charset="0"/>
                <a:sym typeface="Symbol" pitchFamily="18" charset="2"/>
              </a:rPr>
              <a:t></a:t>
            </a:r>
            <a:r>
              <a:rPr lang="en-GB" sz="2400"/>
              <a:t> Publications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987675" y="1557338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=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76600" y="177323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ym typeface="Symbol" pitchFamily="18" charset="2"/>
              </a:rPr>
              <a:t>Impact Factor</a:t>
            </a:r>
            <a:endParaRPr lang="en-GB" sz="2400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971550" y="1989138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1" grpId="0" autoUpdateAnimBg="0"/>
      <p:bldP spid="29702" grpId="0" autoUpdateAnimBg="0"/>
      <p:bldP spid="2970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H-Index</a:t>
            </a:r>
            <a:endParaRPr lang="cs-CZ" dirty="0" smtClean="0"/>
          </a:p>
        </p:txBody>
      </p:sp>
      <p:sp>
        <p:nvSpPr>
          <p:cNvPr id="3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Hirsch index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dirty="0" err="1">
                <a:sym typeface="Wingdings" pitchFamily="2" charset="2"/>
              </a:rPr>
              <a:t>highly-cited</a:t>
            </a:r>
            <a:r>
              <a:rPr lang="cs-CZ" dirty="0">
                <a:sym typeface="Wingdings" pitchFamily="2" charset="2"/>
              </a:rPr>
              <a:t> index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err="1">
                <a:sym typeface="Wingdings" pitchFamily="2" charset="2"/>
              </a:rPr>
              <a:t>Jorge</a:t>
            </a:r>
            <a:r>
              <a:rPr lang="cs-CZ" dirty="0">
                <a:sym typeface="Wingdings" pitchFamily="2" charset="2"/>
              </a:rPr>
              <a:t> Hirsch – </a:t>
            </a:r>
            <a:r>
              <a:rPr lang="cs-CZ" dirty="0" smtClean="0">
                <a:sym typeface="Wingdings" pitchFamily="2" charset="2"/>
              </a:rPr>
              <a:t>2005</a:t>
            </a:r>
            <a:endParaRPr lang="cs-CZ" dirty="0"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dirty="0" smtClean="0"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sym typeface="Wingdings" pitchFamily="2" charset="2"/>
              </a:rPr>
              <a:t>Hodnocení mikro </a:t>
            </a:r>
            <a:r>
              <a:rPr lang="cs-CZ" dirty="0">
                <a:sym typeface="Wingdings" pitchFamily="2" charset="2"/>
              </a:rPr>
              <a:t>a střední </a:t>
            </a:r>
            <a:r>
              <a:rPr lang="cs-CZ" dirty="0" smtClean="0">
                <a:sym typeface="Wingdings" pitchFamily="2" charset="2"/>
              </a:rPr>
              <a:t>úrovně (Autor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>
                <a:sym typeface="Wingdings" pitchFamily="2" charset="2"/>
              </a:rPr>
              <a:t>vědecký tým</a:t>
            </a:r>
            <a:r>
              <a:rPr lang="cs-CZ" dirty="0" smtClean="0">
                <a:sym typeface="Wingdings" pitchFamily="2" charset="2"/>
              </a:rPr>
              <a:t>…)</a:t>
            </a:r>
            <a:endParaRPr lang="cs-CZ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>
                <a:sym typeface="Wingdings" pitchFamily="2" charset="2"/>
              </a:rPr>
              <a:t>Sada dokumentů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sym typeface="Wingdings" pitchFamily="2" charset="2"/>
              </a:rPr>
              <a:t>Odráží </a:t>
            </a:r>
            <a:r>
              <a:rPr lang="cs-CZ" dirty="0">
                <a:sym typeface="Wingdings" pitchFamily="2" charset="2"/>
              </a:rPr>
              <a:t>jak kvantitu tak viditelnost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ym typeface="Wingdings" pitchFamily="2" charset="2"/>
              </a:rPr>
              <a:t>V</a:t>
            </a:r>
            <a:r>
              <a:rPr lang="cs-CZ" dirty="0" smtClean="0">
                <a:sym typeface="Wingdings" pitchFamily="2" charset="2"/>
              </a:rPr>
              <a:t>elmi </a:t>
            </a:r>
            <a:r>
              <a:rPr lang="cs-CZ" dirty="0">
                <a:sym typeface="Wingdings" pitchFamily="2" charset="2"/>
              </a:rPr>
              <a:t>rychle uznán vědeckou </a:t>
            </a:r>
            <a:r>
              <a:rPr lang="cs-CZ" dirty="0" smtClean="0">
                <a:sym typeface="Wingdings" pitchFamily="2" charset="2"/>
              </a:rPr>
              <a:t>komunitou</a:t>
            </a:r>
          </a:p>
          <a:p>
            <a:pPr eaLnBrk="1" hangingPunct="1">
              <a:defRPr/>
            </a:pPr>
            <a:endParaRPr lang="cs-CZ" dirty="0"/>
          </a:p>
        </p:txBody>
      </p:sp>
      <p:pic>
        <p:nvPicPr>
          <p:cNvPr id="107528" name="Picture 8" descr="http://upload.wikimedia.org/wikipedia/commons/thumb/d/da/H-index-en.svg/300px-H-index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-21018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2" name="Picture 12" descr="http://upload.wikimedia.org/wikipedia/commons/thumb/d/da/H-index-en.svg/200px-H-index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-1462088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5" name="Picture 15" descr="http://upload.wikimedia.org/wikipedia/commons/thumb/d/da/H-index-en.svg/500px-H-index-e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193575"/>
            <a:ext cx="2186597" cy="21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6114" y="2893512"/>
            <a:ext cx="4246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ym typeface="Wingdings" pitchFamily="2" charset="2"/>
              </a:rPr>
              <a:t>h-počet publikací, které jsou h-krát nebo vícekrát citovány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Další i</a:t>
            </a:r>
            <a:r>
              <a:rPr lang="cs-CZ" dirty="0" smtClean="0"/>
              <a:t>ndikátory</a:t>
            </a:r>
            <a:endParaRPr lang="cs-CZ" dirty="0" smtClean="0"/>
          </a:p>
        </p:txBody>
      </p:sp>
      <p:sp>
        <p:nvSpPr>
          <p:cNvPr id="3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SJR</a:t>
            </a:r>
            <a:r>
              <a:rPr lang="cs-CZ" dirty="0" smtClean="0"/>
              <a:t>	 - SCIMago Journal Rank</a:t>
            </a:r>
          </a:p>
          <a:p>
            <a:pPr>
              <a:defRPr/>
            </a:pPr>
            <a:r>
              <a:rPr lang="en-US" dirty="0" smtClean="0"/>
              <a:t>SNIP</a:t>
            </a:r>
            <a:r>
              <a:rPr lang="cs-CZ" dirty="0" smtClean="0"/>
              <a:t> – Source normalized impact per paper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Eigenfactor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Cited half life</a:t>
            </a:r>
          </a:p>
          <a:p>
            <a:pPr>
              <a:defRPr/>
            </a:pPr>
            <a:r>
              <a:rPr lang="cs-CZ" dirty="0" smtClean="0"/>
              <a:t>G-Index</a:t>
            </a:r>
          </a:p>
          <a:p>
            <a:pPr>
              <a:defRPr/>
            </a:pPr>
            <a:r>
              <a:rPr lang="cs-CZ" dirty="0" smtClean="0"/>
              <a:t>Y-factor</a:t>
            </a:r>
          </a:p>
          <a:p>
            <a:pPr>
              <a:defRPr/>
            </a:pPr>
            <a:r>
              <a:rPr lang="cs-CZ" dirty="0" smtClean="0"/>
              <a:t>Web Impact Factor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4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výzkumu v ČR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Výsledky výzkumu financovaného z veřejných prostředků</a:t>
            </a:r>
          </a:p>
          <a:p>
            <a:pPr lvl="1"/>
            <a:r>
              <a:rPr lang="cs-CZ" dirty="0" smtClean="0"/>
              <a:t>Sběr do jednotné databáze (RIV)</a:t>
            </a:r>
          </a:p>
          <a:p>
            <a:pPr marL="342900" lvl="1" indent="-342900">
              <a:buClr>
                <a:srgbClr val="969696"/>
              </a:buClr>
            </a:pPr>
            <a:r>
              <a:rPr lang="cs-CZ" dirty="0" smtClean="0"/>
              <a:t>Rozdělení prostředků podle výsledků</a:t>
            </a:r>
          </a:p>
          <a:p>
            <a:pPr lvl="1"/>
            <a:r>
              <a:rPr lang="cs-CZ" dirty="0" smtClean="0"/>
              <a:t>Dle typů přidělována bodová hodnota</a:t>
            </a:r>
          </a:p>
          <a:p>
            <a:pPr lvl="1"/>
            <a:r>
              <a:rPr lang="cs-CZ" dirty="0" smtClean="0"/>
              <a:t>Využití impakt faktoru, do budoucna se uvažuje i SNIP a/nebo SJR</a:t>
            </a:r>
          </a:p>
          <a:p>
            <a:pPr lvl="1"/>
            <a:r>
              <a:rPr lang="cs-CZ" dirty="0" smtClean="0"/>
              <a:t>Dostupné finance/bodů celkem = hodnota bodu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 počet bodů instituce * hodnota bodu</a:t>
            </a:r>
            <a:endParaRPr lang="cs-CZ" dirty="0" smtClean="0"/>
          </a:p>
          <a:p>
            <a:r>
              <a:rPr lang="cs-CZ" dirty="0" smtClean="0"/>
              <a:t>Databáze ISVaV (</a:t>
            </a:r>
            <a:r>
              <a:rPr lang="cs-CZ" dirty="0" smtClean="0">
                <a:hlinkClick r:id="rId2"/>
              </a:rPr>
              <a:t>www.isvav.cz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Provádí Rada vlády pro výzkum, vývoj a inovace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343CD-7CD1-4BDA-90D3-43B397E9A3D8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3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343CD-7CD1-4BDA-90D3-43B397E9A3D8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3" y="1068822"/>
            <a:ext cx="8238798" cy="527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9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 txBox="1">
            <a:spLocks noGrp="1"/>
          </p:cNvSpPr>
          <p:nvPr/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/>
        </p:spPr>
        <p:txBody>
          <a:bodyPr lIns="0" rIns="0" anchor="b"/>
          <a:lstStyle/>
          <a:p>
            <a:pPr algn="r">
              <a:defRPr/>
            </a:pPr>
            <a:fld id="{D6EBBD7F-BF15-4322-AC90-D874C712F2A4}" type="slidenum">
              <a:rPr lang="cs-CZ" sz="1200">
                <a:solidFill>
                  <a:srgbClr val="969696"/>
                </a:solidFill>
                <a:latin typeface="+mn-lt"/>
                <a:cs typeface="+mn-cs"/>
              </a:rPr>
              <a:pPr algn="r">
                <a:defRPr/>
              </a:pPr>
              <a:t>26</a:t>
            </a:fld>
            <a:endParaRPr lang="cs-CZ" sz="1200">
              <a:solidFill>
                <a:srgbClr val="969696"/>
              </a:solidFill>
              <a:latin typeface="+mn-lt"/>
              <a:cs typeface="+mn-cs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 anchor="b"/>
          <a:lstStyle/>
          <a:p>
            <a:pPr eaLnBrk="1" hangingPunct="1">
              <a:buFont typeface="Wingdings" pitchFamily="2" charset="2"/>
              <a:buNone/>
            </a:pPr>
            <a:r>
              <a:rPr lang="cs-CZ" sz="3200" b="1" smtClean="0">
                <a:solidFill>
                  <a:srgbClr val="00287D"/>
                </a:solidFill>
              </a:rPr>
              <a:t>Děkuji za pozornost.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Věda, výzkum a její výstupy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ěda vs. výzkum</a:t>
            </a:r>
          </a:p>
          <a:p>
            <a:r>
              <a:rPr lang="cs-CZ" dirty="0" smtClean="0"/>
              <a:t>druhy výzkumu</a:t>
            </a:r>
          </a:p>
          <a:p>
            <a:pPr lvl="1"/>
            <a:r>
              <a:rPr lang="cs-CZ" dirty="0" smtClean="0"/>
              <a:t>základní (basic research)</a:t>
            </a:r>
          </a:p>
          <a:p>
            <a:pPr lvl="1"/>
            <a:r>
              <a:rPr lang="cs-CZ" dirty="0" smtClean="0"/>
              <a:t>aplikovaný (applied research)</a:t>
            </a:r>
          </a:p>
          <a:p>
            <a:pPr lvl="1"/>
            <a:r>
              <a:rPr lang="cs-CZ" dirty="0" smtClean="0"/>
              <a:t>inovace (innovation), průmyslový výzkum</a:t>
            </a:r>
          </a:p>
          <a:p>
            <a:r>
              <a:rPr lang="cs-CZ" dirty="0"/>
              <a:t>v</a:t>
            </a:r>
            <a:r>
              <a:rPr lang="cs-CZ" dirty="0" smtClean="0"/>
              <a:t>ýstupy</a:t>
            </a:r>
          </a:p>
          <a:p>
            <a:pPr lvl="1"/>
            <a:r>
              <a:rPr lang="cs-CZ" dirty="0" smtClean="0"/>
              <a:t>publikační</a:t>
            </a:r>
          </a:p>
          <a:p>
            <a:pPr lvl="1"/>
            <a:r>
              <a:rPr lang="cs-CZ" dirty="0" smtClean="0"/>
              <a:t>aplikační</a:t>
            </a:r>
          </a:p>
          <a:p>
            <a:pPr lvl="1"/>
            <a:r>
              <a:rPr lang="cs-CZ" dirty="0" smtClean="0"/>
              <a:t>jiné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343CD-7CD1-4BDA-90D3-43B397E9A3D8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8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Vědecké výstupy dle disciplín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Přírodní vědy a medicína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Research articles (peer reviewed)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Review articles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Letters &amp; notes (typical for physics and alike areas)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Technologie a počítačové vědy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Research articles (peer reviewed)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Conference-papers (peer reviewed)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Patents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Společenské a humanitní vědy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Books (</a:t>
            </a:r>
            <a:r>
              <a:rPr lang="en-US" sz="2000" dirty="0" err="1" smtClean="0"/>
              <a:t>antologies</a:t>
            </a:r>
            <a:r>
              <a:rPr lang="en-US" sz="2000" dirty="0" smtClean="0"/>
              <a:t>, </a:t>
            </a:r>
            <a:r>
              <a:rPr lang="en-US" sz="2000" dirty="0" err="1" smtClean="0"/>
              <a:t>monographies</a:t>
            </a:r>
            <a:r>
              <a:rPr lang="en-US" sz="2000" dirty="0" smtClean="0"/>
              <a:t>) – peer-reviewed / publisher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Research articles (peer reviewed)</a:t>
            </a:r>
            <a:endParaRPr lang="cs-CZ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343CD-7CD1-4BDA-90D3-43B397E9A3D8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8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Vědecké výstupy dle disciplín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343CD-7CD1-4BDA-90D3-43B397E9A3D8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700808"/>
            <a:ext cx="7201171" cy="465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6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Časopisy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médium pro vědce</a:t>
            </a:r>
          </a:p>
          <a:p>
            <a:r>
              <a:rPr lang="cs-CZ" dirty="0" smtClean="0"/>
              <a:t>otázka kvality (v porovnání s ostatními)</a:t>
            </a:r>
          </a:p>
          <a:p>
            <a:pPr lvl="1"/>
            <a:r>
              <a:rPr lang="cs-CZ" dirty="0" smtClean="0"/>
              <a:t>impakt faktor, SJR, SNIP</a:t>
            </a:r>
          </a:p>
          <a:p>
            <a:r>
              <a:rPr lang="cs-CZ" dirty="0" smtClean="0"/>
              <a:t>faktory</a:t>
            </a:r>
          </a:p>
          <a:p>
            <a:pPr lvl="1"/>
            <a:r>
              <a:rPr lang="cs-CZ" dirty="0" smtClean="0"/>
              <a:t>míra odmítnutých článků</a:t>
            </a:r>
          </a:p>
          <a:p>
            <a:pPr lvl="1"/>
            <a:r>
              <a:rPr lang="cs-CZ" dirty="0" smtClean="0"/>
              <a:t>periodicita</a:t>
            </a:r>
          </a:p>
          <a:p>
            <a:pPr lvl="1"/>
            <a:r>
              <a:rPr lang="cs-CZ" dirty="0" smtClean="0"/>
              <a:t>editor / redakční rada</a:t>
            </a:r>
          </a:p>
          <a:p>
            <a:pPr lvl="1"/>
            <a:r>
              <a:rPr lang="cs-CZ" dirty="0" smtClean="0"/>
              <a:t>excerpce vybranými databázemi</a:t>
            </a:r>
          </a:p>
          <a:p>
            <a:r>
              <a:rPr lang="cs-CZ" dirty="0" smtClean="0"/>
              <a:t>„hierarchie“ časopisů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343CD-7CD1-4BDA-90D3-43B397E9A3D8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0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publikování článku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6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zveřejnění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preprint </a:t>
            </a:r>
            <a:r>
              <a:rPr lang="cs-CZ" dirty="0" smtClean="0"/>
              <a:t>/ eprint – otevřené archívy</a:t>
            </a:r>
          </a:p>
          <a:p>
            <a:r>
              <a:rPr lang="cs-CZ" dirty="0" err="1" smtClean="0"/>
              <a:t>submitted</a:t>
            </a:r>
            <a:endParaRPr lang="cs-CZ" dirty="0" smtClean="0"/>
          </a:p>
          <a:p>
            <a:r>
              <a:rPr lang="cs-CZ" dirty="0" err="1" smtClean="0"/>
              <a:t>correction</a:t>
            </a:r>
            <a:r>
              <a:rPr lang="cs-CZ" dirty="0" smtClean="0"/>
              <a:t> </a:t>
            </a:r>
            <a:r>
              <a:rPr lang="cs-CZ" dirty="0" err="1" smtClean="0"/>
              <a:t>proof</a:t>
            </a:r>
            <a:endParaRPr lang="cs-CZ" dirty="0" smtClean="0"/>
          </a:p>
          <a:p>
            <a:r>
              <a:rPr lang="cs-CZ" dirty="0" smtClean="0"/>
              <a:t>first </a:t>
            </a:r>
            <a:r>
              <a:rPr lang="cs-CZ" dirty="0" smtClean="0"/>
              <a:t>online (bez znaků časopisu)</a:t>
            </a:r>
            <a:endParaRPr lang="cs-CZ" dirty="0" smtClean="0"/>
          </a:p>
          <a:p>
            <a:r>
              <a:rPr lang="cs-CZ" dirty="0" smtClean="0"/>
              <a:t>tištěné číslo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čas – 9 – 12 – 18 </a:t>
            </a:r>
            <a:r>
              <a:rPr lang="cs-CZ" dirty="0" smtClean="0"/>
              <a:t>měsíců - ... </a:t>
            </a:r>
            <a:r>
              <a:rPr lang="cs-CZ" dirty="0" smtClean="0"/>
              <a:t>(!)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0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Reference a citace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Znak vědecké komunikace</a:t>
            </a:r>
          </a:p>
          <a:p>
            <a:r>
              <a:rPr lang="cs-CZ" dirty="0" smtClean="0"/>
              <a:t>Reference – užití informací</a:t>
            </a:r>
          </a:p>
          <a:p>
            <a:r>
              <a:rPr lang="cs-CZ" dirty="0" smtClean="0"/>
              <a:t>Citace – indikátor užití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343CD-7CD1-4BDA-90D3-43B397E9A3D8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2" t="36815" r="18266" b="25000"/>
          <a:stretch/>
        </p:blipFill>
        <p:spPr bwMode="auto">
          <a:xfrm>
            <a:off x="25052" y="3050087"/>
            <a:ext cx="5336088" cy="27933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1" t="52288" r="11958" b="2133"/>
          <a:stretch/>
        </p:blipFill>
        <p:spPr bwMode="auto">
          <a:xfrm>
            <a:off x="2442575" y="3776595"/>
            <a:ext cx="6663847" cy="305635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13150" y="4208745"/>
            <a:ext cx="2492680" cy="67640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" name="Straight Arrow Connector 6"/>
          <p:cNvCxnSpPr>
            <a:stCxn id="5" idx="6"/>
            <a:endCxn id="8" idx="2"/>
          </p:cNvCxnSpPr>
          <p:nvPr/>
        </p:nvCxnSpPr>
        <p:spPr bwMode="auto">
          <a:xfrm>
            <a:off x="2805830" y="4546948"/>
            <a:ext cx="3482236" cy="125260"/>
          </a:xfrm>
          <a:prstGeom prst="straightConnector1">
            <a:avLst/>
          </a:prstGeom>
          <a:ln w="28575">
            <a:headEnd type="none" w="med" len="med"/>
            <a:tailEnd type="arrow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>
            <a:off x="6288066" y="4393504"/>
            <a:ext cx="989556" cy="55740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3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MU_OPVK_PPTprezentace_CZ_sablona</Template>
  <TotalTime>1284</TotalTime>
  <Words>918</Words>
  <Application>Microsoft Office PowerPoint</Application>
  <PresentationFormat>On-screen Show (4:3)</PresentationFormat>
  <Paragraphs>224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Tahoma</vt:lpstr>
      <vt:lpstr>Arial</vt:lpstr>
      <vt:lpstr>Trebuchet MS</vt:lpstr>
      <vt:lpstr>Wingdings</vt:lpstr>
      <vt:lpstr>1_Směsi</vt:lpstr>
      <vt:lpstr>2_Směsi</vt:lpstr>
      <vt:lpstr>1_MU_PPTprezentace_sablona_CZ</vt:lpstr>
      <vt:lpstr>3_Směsi</vt:lpstr>
      <vt:lpstr>Měření výkonnosti vědy  Lucie Vavříková</vt:lpstr>
      <vt:lpstr>Agenda</vt:lpstr>
      <vt:lpstr>Věda, výzkum a její výstupy</vt:lpstr>
      <vt:lpstr>Vědecké výstupy dle disciplín</vt:lpstr>
      <vt:lpstr>Vědecké výstupy dle disciplín</vt:lpstr>
      <vt:lpstr>Časopisy</vt:lpstr>
      <vt:lpstr>Proces publikování článku</vt:lpstr>
      <vt:lpstr>Proces zveřejnění</vt:lpstr>
      <vt:lpstr>Reference a citace</vt:lpstr>
      <vt:lpstr>Hodnocení výzkumu</vt:lpstr>
      <vt:lpstr>Recenzní řízení (peer review)</vt:lpstr>
      <vt:lpstr>Recenzní řízení (peer review)</vt:lpstr>
      <vt:lpstr>Princip zodpovědnosti (nástroj řízení výzkumu)</vt:lpstr>
      <vt:lpstr>Bibliometrie a ostatní ~metrie</vt:lpstr>
      <vt:lpstr>Podstata bibliometrie</vt:lpstr>
      <vt:lpstr>Citační a publikační analýzy</vt:lpstr>
      <vt:lpstr>Zdroje dat pro bibliometrii</vt:lpstr>
      <vt:lpstr>Pohledy na citace a jejich analýzy</vt:lpstr>
      <vt:lpstr>Problematické aspekty bibliometrie</vt:lpstr>
      <vt:lpstr>Bibliometrické zákony a indikátory</vt:lpstr>
      <vt:lpstr>(Journal) Impact factor  „Dobrý sluha, ale zlý pán“ M.Špála</vt:lpstr>
      <vt:lpstr>H-Index</vt:lpstr>
      <vt:lpstr>Další indikátory</vt:lpstr>
      <vt:lpstr>Hodnocení výzkumu v ČR</vt:lpstr>
      <vt:lpstr>PowerPoint Presentation</vt:lpstr>
      <vt:lpstr>PowerPoint Presentation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Publicita pro projekt SITMU</dc:title>
  <dc:creator>Lucie Klimentová</dc:creator>
  <cp:lastModifiedBy>Reed Elsevier</cp:lastModifiedBy>
  <cp:revision>54</cp:revision>
  <cp:lastPrinted>1601-01-01T00:00:00Z</cp:lastPrinted>
  <dcterms:created xsi:type="dcterms:W3CDTF">2012-05-28T07:53:09Z</dcterms:created>
  <dcterms:modified xsi:type="dcterms:W3CDTF">2012-11-30T07:01:10Z</dcterms:modified>
</cp:coreProperties>
</file>