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3" r:id="rId6"/>
    <p:sldId id="266" r:id="rId7"/>
    <p:sldId id="260" r:id="rId8"/>
    <p:sldId id="267" r:id="rId9"/>
    <p:sldId id="268" r:id="rId10"/>
    <p:sldId id="269" r:id="rId11"/>
    <p:sldId id="262" r:id="rId12"/>
    <p:sldId id="265" r:id="rId13"/>
    <p:sldId id="264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138F68E8-09CF-4BB7-A825-240B5A48EA12}" type="datetimeFigureOut">
              <a:rPr lang="cs-CZ"/>
              <a:pPr>
                <a:defRPr/>
              </a:pPr>
              <a:t>27.11.2012</a:t>
            </a:fld>
            <a:endParaRPr lang="cs-CZ"/>
          </a:p>
        </p:txBody>
      </p:sp>
      <p:sp>
        <p:nvSpPr>
          <p:cNvPr id="6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B07C959-A1DD-49D9-94F4-9A536314AE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AB14E-36EE-4F77-AB16-2A2B119859D9}" type="datetimeFigureOut">
              <a:rPr lang="cs-CZ"/>
              <a:pPr>
                <a:defRPr/>
              </a:pPr>
              <a:t>27.11.2012</a:t>
            </a:fld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1027B-211C-4374-AE3C-297E0AD22A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C79E1D-0970-47D3-A2A5-564A83BEA1D0}" type="datetimeFigureOut">
              <a:rPr lang="cs-CZ"/>
              <a:pPr>
                <a:defRPr/>
              </a:pPr>
              <a:t>27.11.2012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4C4075-9E5C-4093-B631-D76E335319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E3A5DA05-2A8A-499A-BB45-74AC3F47800E}" type="datetimeFigureOut">
              <a:rPr lang="cs-CZ"/>
              <a:pPr>
                <a:defRPr/>
              </a:pPr>
              <a:t>27.11.2012</a:t>
            </a:fld>
            <a:endParaRPr lang="cs-CZ"/>
          </a:p>
        </p:txBody>
      </p:sp>
      <p:sp>
        <p:nvSpPr>
          <p:cNvPr id="6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8AF8EC35-70FE-47CE-A41B-6E0C7A4D0A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9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F43DB7-7E55-4C4E-B4E3-A228BD1D80E6}" type="datetimeFigureOut">
              <a:rPr lang="cs-CZ"/>
              <a:pPr>
                <a:defRPr/>
              </a:pPr>
              <a:t>27.11.2012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4CF96C-0854-4A72-AB36-5F20695EF8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3B04A7-B788-41C7-BC6B-53AF0E14E7D9}" type="datetimeFigureOut">
              <a:rPr lang="cs-CZ"/>
              <a:pPr>
                <a:defRPr/>
              </a:pPr>
              <a:t>27.11.2012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54CA6-8476-4A51-A347-0840C7886C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7C235-8308-4EB5-B179-E7A2ADE942AF}" type="datetimeFigureOut">
              <a:rPr lang="cs-CZ"/>
              <a:pPr>
                <a:defRPr/>
              </a:pPr>
              <a:t>27.11.2012</a:t>
            </a:fld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E47C9-0B5D-4AE6-A623-7F63865D29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26A75E86-1DA9-46EA-B185-AFBB458E5443}" type="datetimeFigureOut">
              <a:rPr lang="cs-CZ"/>
              <a:pPr>
                <a:defRPr/>
              </a:pPr>
              <a:t>27.11.2012</a:t>
            </a:fld>
            <a:endParaRPr lang="cs-CZ"/>
          </a:p>
        </p:txBody>
      </p:sp>
      <p:sp>
        <p:nvSpPr>
          <p:cNvPr id="7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78391713-0579-4223-AD2F-7C47ECC5AA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97CC5BA0-D4F3-4525-8D0B-E48AF269EB2B}" type="datetimeFigureOut">
              <a:rPr lang="cs-CZ"/>
              <a:pPr>
                <a:defRPr/>
              </a:pPr>
              <a:t>27.11.2012</a:t>
            </a:fld>
            <a:endParaRPr lang="cs-CZ"/>
          </a:p>
        </p:txBody>
      </p:sp>
      <p:sp>
        <p:nvSpPr>
          <p:cNvPr id="6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FEF61409-4139-4115-9CFF-8F1A7F624C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B19A4-8CF2-40B8-90F1-368923AD5202}" type="datetimeFigureOut">
              <a:rPr lang="cs-CZ"/>
              <a:pPr>
                <a:defRPr/>
              </a:pPr>
              <a:t>27.11.2012</a:t>
            </a:fld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F4CA3-256B-46B7-A2BC-B1BB9889D2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5E8A0D1-E814-4BBC-8E0A-AD3E73FB926A}" type="datetimeFigureOut">
              <a:rPr lang="cs-CZ"/>
              <a:pPr>
                <a:defRPr/>
              </a:pPr>
              <a:t>27.11.2012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tx2">
                    <a:shade val="9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09A13C9-5912-4692-8C10-6D1E5B3FB0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18" r:id="rId6"/>
    <p:sldLayoutId id="2147483724" r:id="rId7"/>
    <p:sldLayoutId id="2147483725" r:id="rId8"/>
    <p:sldLayoutId id="2147483717" r:id="rId9"/>
    <p:sldLayoutId id="2147483716" r:id="rId10"/>
  </p:sldLayoutIdLst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00034" y="1357298"/>
            <a:ext cx="8229600" cy="1214446"/>
          </a:xfrm>
        </p:spPr>
        <p:txBody>
          <a:bodyPr>
            <a:normAutofit fontScale="90000"/>
          </a:bodyPr>
          <a:lstStyle/>
          <a:p>
            <a:pPr indent="0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Závěrečné projekty</a:t>
            </a:r>
            <a:b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- </a:t>
            </a:r>
            <a:b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domácí úkol a jeho zhodnocení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2290" name="Podnadpis 4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Na co si dát pozor při zpracování závěrečného projektu.</a:t>
            </a:r>
          </a:p>
          <a:p>
            <a:pPr eaLnBrk="1" hangingPunct="1">
              <a:spcBef>
                <a:spcPct val="0"/>
              </a:spcBef>
            </a:pPr>
            <a:r>
              <a:rPr lang="cs-CZ" smtClean="0"/>
              <a:t>Mgr. Helena Selucká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vert="horz" wrap="square" lIns="91440" tIns="4572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cs-CZ" sz="3600" smtClean="0">
                <a:effectLst/>
              </a:rPr>
              <a:t>RVP ZV – Průřezová témata – problémové příklady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Mediální výchova</a:t>
            </a:r>
          </a:p>
          <a:p>
            <a:pPr lvl="1" eaLnBrk="1" hangingPunct="1"/>
            <a:r>
              <a:rPr lang="cs-CZ" smtClean="0"/>
              <a:t>Kritické vnímání mediálního obsahu. </a:t>
            </a:r>
          </a:p>
          <a:p>
            <a:pPr lvl="1" eaLnBrk="1" hangingPunct="1"/>
            <a:r>
              <a:rPr lang="cs-CZ" smtClean="0"/>
              <a:t>Hledání „ověřených“ informací.</a:t>
            </a:r>
          </a:p>
          <a:p>
            <a:pPr lvl="1" eaLnBrk="1" hangingPunct="1"/>
            <a:r>
              <a:rPr lang="cs-CZ" smtClean="0"/>
              <a:t>Prostředky reklamy, různé pohledy na jednu událost. Ovlivnění společnosti.</a:t>
            </a:r>
          </a:p>
          <a:p>
            <a:pPr lvl="1" eaLnBrk="1" hangingPunct="1"/>
            <a:r>
              <a:rPr lang="cs-CZ" smtClean="0"/>
              <a:t>Fotografické vyjádření.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Obsahové otázky?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Jak dělit děti do skupin? – zvolit aktivity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E-U-R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Návaznost aktivit, ne </a:t>
            </a:r>
            <a:r>
              <a:rPr lang="cs-CZ" smtClean="0"/>
              <a:t>nahodile – proč?</a:t>
            </a:r>
            <a:endParaRPr lang="cs-CZ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Jak budou pracovat v terénu – samostatně ve skupinách, s dozorem?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Kde seženete peníze na divadlo, vstupenky?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Přiměřenost tématu věku dětí.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Knihovny nesmí rozdávat dárky.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Závěrečná obhajoba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8-10 minut </a:t>
            </a:r>
          </a:p>
          <a:p>
            <a:pPr lvl="1" eaLnBrk="1" hangingPunct="1"/>
            <a:r>
              <a:rPr lang="cs-CZ" smtClean="0"/>
              <a:t>Představení vybraného titulu.</a:t>
            </a:r>
          </a:p>
          <a:p>
            <a:pPr lvl="1" eaLnBrk="1" hangingPunct="1"/>
            <a:r>
              <a:rPr lang="cs-CZ" smtClean="0"/>
              <a:t>Představení závěrečného projektu.</a:t>
            </a:r>
          </a:p>
          <a:p>
            <a:pPr lvl="1" eaLnBrk="1" hangingPunct="1"/>
            <a:r>
              <a:rPr lang="cs-CZ" smtClean="0"/>
              <a:t>Ukázka materiálů.</a:t>
            </a:r>
          </a:p>
          <a:p>
            <a:pPr eaLnBrk="1" hangingPunct="1"/>
            <a:r>
              <a:rPr lang="cs-CZ" smtClean="0"/>
              <a:t>5 minut</a:t>
            </a:r>
          </a:p>
          <a:p>
            <a:pPr lvl="1" eaLnBrk="1" hangingPunct="1"/>
            <a:r>
              <a:rPr lang="cs-CZ" smtClean="0"/>
              <a:t>Dotazy od kolegů, lektorky.</a:t>
            </a:r>
          </a:p>
          <a:p>
            <a:pPr lvl="1" eaLnBrk="1" hangingPunct="1"/>
            <a:r>
              <a:rPr lang="cs-CZ" smtClean="0"/>
              <a:t>Závěrečné hodnocení.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Dotazy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Kam vložit?</a:t>
            </a:r>
          </a:p>
          <a:p>
            <a:pPr lvl="1" eaLnBrk="1" hangingPunct="1"/>
            <a:r>
              <a:rPr lang="cs-CZ" smtClean="0"/>
              <a:t>Odevzdávárna v ISu – dle termínu obhajoby</a:t>
            </a:r>
          </a:p>
          <a:p>
            <a:pPr eaLnBrk="1" hangingPunct="1"/>
            <a:r>
              <a:rPr lang="cs-CZ" smtClean="0"/>
              <a:t>Kdy vložit?</a:t>
            </a:r>
          </a:p>
          <a:p>
            <a:pPr lvl="1" eaLnBrk="1" hangingPunct="1"/>
            <a:r>
              <a:rPr lang="cs-CZ" smtClean="0"/>
              <a:t>Vždy do pátku před termínem obhajoby.</a:t>
            </a:r>
          </a:p>
          <a:p>
            <a:pPr eaLnBrk="1" hangingPunct="1"/>
            <a:r>
              <a:rPr lang="cs-CZ" smtClean="0"/>
              <a:t>Realizace?</a:t>
            </a:r>
          </a:p>
          <a:p>
            <a:pPr lvl="1" eaLnBrk="1" hangingPunct="1"/>
            <a:r>
              <a:rPr lang="cs-CZ" smtClean="0"/>
              <a:t>Jarní semestr 2013</a:t>
            </a:r>
          </a:p>
          <a:p>
            <a:pPr lvl="1" eaLnBrk="1" hangingPunct="1"/>
            <a:endParaRPr lang="cs-CZ" smtClean="0"/>
          </a:p>
          <a:p>
            <a:pPr eaLnBrk="1" hangingPunct="1"/>
            <a:r>
              <a:rPr lang="cs-CZ" smtClean="0"/>
              <a:t>Konzultace:</a:t>
            </a:r>
          </a:p>
          <a:p>
            <a:pPr lvl="1" eaLnBrk="1" hangingPunct="1"/>
            <a:r>
              <a:rPr lang="cs-CZ" smtClean="0"/>
              <a:t>Kdykoliv, vždy po předchozí domluvě.</a:t>
            </a:r>
          </a:p>
          <a:p>
            <a:pPr lvl="1"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Formální náležitosti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331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Titulní list studenta FF MU</a:t>
            </a:r>
          </a:p>
          <a:p>
            <a:pPr eaLnBrk="1" hangingPunct="1"/>
            <a:r>
              <a:rPr lang="cs-CZ" smtClean="0"/>
              <a:t>Použité zdroje – správně citovat</a:t>
            </a:r>
          </a:p>
          <a:p>
            <a:pPr eaLnBrk="1" hangingPunct="1"/>
            <a:r>
              <a:rPr lang="cs-CZ" smtClean="0"/>
              <a:t>Ukázky z knih – scany</a:t>
            </a:r>
          </a:p>
          <a:p>
            <a:pPr eaLnBrk="1" hangingPunct="1"/>
            <a:r>
              <a:rPr lang="cs-CZ" smtClean="0"/>
              <a:t>Pracovní listy, záložky, úkoly – kompletně zpracované</a:t>
            </a:r>
          </a:p>
          <a:p>
            <a:pPr eaLnBrk="1" hangingPunct="1"/>
            <a:r>
              <a:rPr lang="cs-CZ" smtClean="0"/>
              <a:t>Gramatické chyby (nejčastěji shoda přísudku s podnětem)</a:t>
            </a:r>
          </a:p>
          <a:p>
            <a:pPr eaLnBrk="1" hangingPunct="1"/>
            <a:r>
              <a:rPr lang="cs-CZ" smtClean="0"/>
              <a:t>Formát word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Forma programu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Beseda</a:t>
            </a:r>
          </a:p>
          <a:p>
            <a:pPr eaLnBrk="1" hangingPunct="1"/>
            <a:r>
              <a:rPr lang="cs-CZ" smtClean="0"/>
              <a:t>Worshop</a:t>
            </a:r>
          </a:p>
          <a:p>
            <a:pPr eaLnBrk="1" hangingPunct="1"/>
            <a:r>
              <a:rPr lang="cs-CZ" smtClean="0"/>
              <a:t>Tvůrčí díla</a:t>
            </a:r>
          </a:p>
          <a:p>
            <a:pPr eaLnBrk="1" hangingPunct="1"/>
            <a:r>
              <a:rPr lang="cs-CZ" smtClean="0"/>
              <a:t>Vzdělávací program</a:t>
            </a:r>
          </a:p>
          <a:p>
            <a:pPr eaLnBrk="1" hangingPunct="1"/>
            <a:r>
              <a:rPr lang="cs-CZ" smtClean="0"/>
              <a:t>Informační lekce</a:t>
            </a:r>
          </a:p>
          <a:p>
            <a:pPr eaLnBrk="1" hangingPunct="1"/>
            <a:r>
              <a:rPr lang="cs-CZ" smtClean="0"/>
              <a:t>Soutěžní odpoledne</a:t>
            </a:r>
          </a:p>
          <a:p>
            <a:pPr eaLnBrk="1" hangingPunct="1"/>
            <a:r>
              <a:rPr lang="cs-CZ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Stručná anotace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Charakteristika programu.</a:t>
            </a:r>
          </a:p>
          <a:p>
            <a:pPr eaLnBrk="1" hangingPunct="1"/>
            <a:r>
              <a:rPr lang="cs-CZ" smtClean="0"/>
              <a:t>Upoutávka na program – nalákání.</a:t>
            </a:r>
          </a:p>
          <a:p>
            <a:pPr eaLnBrk="1" hangingPunct="1"/>
            <a:r>
              <a:rPr lang="cs-CZ" smtClean="0"/>
              <a:t>Nemělo by jít o popis.</a:t>
            </a:r>
          </a:p>
          <a:p>
            <a:pPr eaLnBrk="1" hangingPunct="1"/>
            <a:r>
              <a:rPr lang="cs-CZ" smtClean="0"/>
              <a:t>Doplňková informace k programu.</a:t>
            </a:r>
          </a:p>
          <a:p>
            <a:pPr eaLnBrk="1" hangingPunct="1"/>
            <a:r>
              <a:rPr lang="cs-CZ" smtClean="0"/>
              <a:t>Určena učitelům.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Cíle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Čeho chcete vy sami dosáhnout?</a:t>
            </a:r>
          </a:p>
          <a:p>
            <a:pPr eaLnBrk="1" hangingPunct="1"/>
            <a:r>
              <a:rPr lang="cs-CZ" smtClean="0"/>
              <a:t> S čím budu žáci z programu odcházet?</a:t>
            </a:r>
          </a:p>
          <a:p>
            <a:pPr eaLnBrk="1" hangingPunct="1"/>
            <a:r>
              <a:rPr lang="cs-CZ" smtClean="0"/>
              <a:t>E-U-R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vert="horz" wrap="square" lIns="91440" tIns="4572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cs-CZ" sz="3600" smtClean="0">
                <a:effectLst/>
              </a:rPr>
              <a:t>Rámcový vzdělávací program pro ZV – problémové příklady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/>
              <a:t>Klíčové kompetence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Kompetence pracovní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100" smtClean="0"/>
              <a:t>Při programu pracujeme s nástroji a něco vyrábíme podle instrukcí.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100" smtClean="0"/>
              <a:t>Příprava na výkon povolání – např. co dělá knihovník – můžeme si to vyzkoušet.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Kompetence občanské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100" smtClean="0"/>
              <a:t>Programy, ve kterých děti pracují s tématem ekologie, učí se, jak a proč je důležité chránit planetu.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100" smtClean="0"/>
              <a:t>Pravidla slušného chování.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smtClean="0"/>
              <a:t>Kompetence sociální a personální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100" smtClean="0"/>
              <a:t>Větší část programu zaměřená na práci ve skupinách, na jejich výsledcích závisí úspěch celého programu.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100" smtClean="0"/>
              <a:t>Sebehodnocení. </a:t>
            </a:r>
          </a:p>
          <a:p>
            <a:pPr eaLnBrk="1" hangingPunct="1">
              <a:lnSpc>
                <a:spcPct val="80000"/>
              </a:lnSpc>
            </a:pP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Cílová skupina </a:t>
            </a:r>
            <a:b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cs-CZ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vs. Vzdělávací oblasti</a:t>
            </a:r>
            <a:endParaRPr lang="cs-CZ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Člověk a jeho svět – 1. stupeň</a:t>
            </a:r>
          </a:p>
          <a:p>
            <a:pPr eaLnBrk="1" hangingPunct="1"/>
            <a:r>
              <a:rPr lang="cs-CZ" smtClean="0"/>
              <a:t>Člověk a společnost – 2. stupeň</a:t>
            </a:r>
          </a:p>
          <a:p>
            <a:pPr eaLnBrk="1" hangingPunct="1"/>
            <a:r>
              <a:rPr lang="cs-CZ" smtClean="0"/>
              <a:t>Člověk a příroda – 2. stupeň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Pozor na terminologii!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Časová dotace vs. věk cílové skupiny (ne příliš široké – 2.stupeň…)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vert="horz" wrap="square" lIns="91440" tIns="4572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cs-CZ" sz="3600" smtClean="0">
                <a:effectLst/>
              </a:rPr>
              <a:t>RVP ZV – Průřezová témata – problémové příklady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Osobnostní a sociální výchova</a:t>
            </a:r>
          </a:p>
          <a:p>
            <a:pPr lvl="1" eaLnBrk="1" hangingPunct="1"/>
            <a:r>
              <a:rPr lang="cs-CZ" smtClean="0"/>
              <a:t>Poznáváme vlastnosti své i svých spolužáků, hledáme souvislosti s literárním hrdiny. Navrhujeme řešení problémových situací dle našich vlastních zkušeností.</a:t>
            </a:r>
          </a:p>
          <a:p>
            <a:pPr eaLnBrk="1" hangingPunct="1"/>
            <a:r>
              <a:rPr lang="cs-CZ" smtClean="0"/>
              <a:t>Výchova demokratického občana</a:t>
            </a:r>
          </a:p>
          <a:p>
            <a:pPr lvl="1" eaLnBrk="1" hangingPunct="1"/>
            <a:r>
              <a:rPr lang="cs-CZ" smtClean="0"/>
              <a:t>Obhajoba vlastních názorů, srovnání evropského(českého) kontextu se světovým, hledání kompromisů, demokracie.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vert="horz" wrap="square" lIns="91440" tIns="4572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cs-CZ" sz="3600" smtClean="0">
                <a:effectLst/>
              </a:rPr>
              <a:t>RVP ZV – Průřezová témata – problémové příklady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Výchova k myšlení v evropských a globálních souvislostec</a:t>
            </a:r>
            <a:r>
              <a:rPr lang="cs-CZ" smtClean="0">
                <a:latin typeface="Arial" charset="0"/>
              </a:rPr>
              <a:t>h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Problematické situace – rasismus, šikana…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Hledání evropských kořenů, pochopení života různých lidí (osobností).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Multikulturní výchova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Rozdíly mezi lidmi, tolerance, různé kulturní projevy, srovnávání různých kulturních zvyklostí.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Environmentální výchova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Člověk a příroda (ovlivňování)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145</TotalTime>
  <Words>354</Words>
  <Application>Microsoft Office PowerPoint</Application>
  <PresentationFormat>Předvádění na obrazovce (4:3)</PresentationFormat>
  <Paragraphs>81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8</vt:i4>
      </vt:variant>
      <vt:variant>
        <vt:lpstr>Nadpisy snímků</vt:lpstr>
      </vt:variant>
      <vt:variant>
        <vt:i4>13</vt:i4>
      </vt:variant>
    </vt:vector>
  </HeadingPairs>
  <TitlesOfParts>
    <vt:vector size="25" baseType="lpstr">
      <vt:lpstr>Arial</vt:lpstr>
      <vt:lpstr>Rockwell</vt:lpstr>
      <vt:lpstr>Wingdings 2</vt:lpstr>
      <vt:lpstr>Calibri</vt:lpstr>
      <vt:lpstr>Lití písma</vt:lpstr>
      <vt:lpstr>Lití písma</vt:lpstr>
      <vt:lpstr>Lití písma</vt:lpstr>
      <vt:lpstr>Lití písma</vt:lpstr>
      <vt:lpstr>Lití písma</vt:lpstr>
      <vt:lpstr>Lití písma</vt:lpstr>
      <vt:lpstr>Lití písma</vt:lpstr>
      <vt:lpstr>Lití písma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Závěrečné projekty -  domácí úkol a jeho zhodnocení</dc:title>
  <dc:creator>Helena Selucká</dc:creator>
  <cp:lastModifiedBy>Beseda</cp:lastModifiedBy>
  <cp:revision>8</cp:revision>
  <dcterms:created xsi:type="dcterms:W3CDTF">2012-11-26T19:16:28Z</dcterms:created>
  <dcterms:modified xsi:type="dcterms:W3CDTF">2012-11-27T14:41:14Z</dcterms:modified>
</cp:coreProperties>
</file>