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80" r:id="rId11"/>
    <p:sldId id="281" r:id="rId12"/>
    <p:sldId id="282" r:id="rId13"/>
    <p:sldId id="288" r:id="rId14"/>
    <p:sldId id="287" r:id="rId15"/>
    <p:sldId id="285" r:id="rId16"/>
    <p:sldId id="283" r:id="rId17"/>
    <p:sldId id="284" r:id="rId18"/>
    <p:sldId id="277" r:id="rId19"/>
    <p:sldId id="310" r:id="rId20"/>
    <p:sldId id="313" r:id="rId21"/>
    <p:sldId id="314" r:id="rId22"/>
    <p:sldId id="315" r:id="rId23"/>
    <p:sldId id="318" r:id="rId24"/>
    <p:sldId id="319" r:id="rId25"/>
    <p:sldId id="320" r:id="rId26"/>
    <p:sldId id="321" r:id="rId27"/>
    <p:sldId id="322" r:id="rId28"/>
    <p:sldId id="278" r:id="rId29"/>
    <p:sldId id="279" r:id="rId30"/>
    <p:sldId id="301" r:id="rId31"/>
    <p:sldId id="300" r:id="rId32"/>
    <p:sldId id="292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8" r:id="rId41"/>
    <p:sldId id="299" r:id="rId42"/>
    <p:sldId id="302" r:id="rId43"/>
    <p:sldId id="297" r:id="rId44"/>
    <p:sldId id="304" r:id="rId45"/>
    <p:sldId id="286" r:id="rId46"/>
    <p:sldId id="303" r:id="rId47"/>
    <p:sldId id="312" r:id="rId48"/>
    <p:sldId id="305" r:id="rId49"/>
    <p:sldId id="323" r:id="rId50"/>
    <p:sldId id="324" r:id="rId51"/>
    <p:sldId id="325" r:id="rId52"/>
    <p:sldId id="326" r:id="rId53"/>
    <p:sldId id="330" r:id="rId54"/>
    <p:sldId id="328" r:id="rId55"/>
    <p:sldId id="307" r:id="rId56"/>
    <p:sldId id="329" r:id="rId57"/>
    <p:sldId id="308" r:id="rId58"/>
    <p:sldId id="311" r:id="rId59"/>
    <p:sldId id="309" r:id="rId60"/>
    <p:sldId id="276" r:id="rId61"/>
    <p:sldId id="271" r:id="rId62"/>
    <p:sldId id="272" r:id="rId63"/>
    <p:sldId id="273" r:id="rId64"/>
    <p:sldId id="274" r:id="rId65"/>
    <p:sldId id="275" r:id="rId66"/>
    <p:sldId id="316" r:id="rId67"/>
    <p:sldId id="317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nza%20Ziku&#353;ka\AppData\Local\Opera\Opera\temporary_downloads\data-fenomen-uzkosti-z-knihoven-v-akademickem-prostred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nza%20Ziku&#353;ka\AppData\Local\Opera\Opera\temporary_downloads\data-fenomen-uzkosti-z-knihoven-v-akademickem-prostre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Jaké je Vaše vzdělání?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List1!$A$14:$A$18</c:f>
              <c:strCache>
                <c:ptCount val="5"/>
                <c:pt idx="0">
                  <c:v>Základní</c:v>
                </c:pt>
                <c:pt idx="1">
                  <c:v>Vyučen /střední bez maturity</c:v>
                </c:pt>
                <c:pt idx="2">
                  <c:v>Střední s maturitou</c:v>
                </c:pt>
                <c:pt idx="3">
                  <c:v>Pomaturitní nástavba, VOŠ</c:v>
                </c:pt>
                <c:pt idx="4">
                  <c:v>Vysokoškolské</c:v>
                </c:pt>
              </c:strCache>
            </c:strRef>
          </c:cat>
          <c:val>
            <c:numRef>
              <c:f>List1!$B$14:$B$18</c:f>
              <c:numCache>
                <c:formatCode>###0</c:formatCode>
                <c:ptCount val="5"/>
                <c:pt idx="0">
                  <c:v>46</c:v>
                </c:pt>
                <c:pt idx="1">
                  <c:v>62</c:v>
                </c:pt>
                <c:pt idx="2">
                  <c:v>307</c:v>
                </c:pt>
                <c:pt idx="3">
                  <c:v>40</c:v>
                </c:pt>
                <c:pt idx="4">
                  <c:v>153</c:v>
                </c:pt>
              </c:numCache>
            </c:numRef>
          </c:val>
        </c:ser>
        <c:gapWidth val="75"/>
        <c:overlap val="-25"/>
        <c:axId val="129957248"/>
        <c:axId val="131897600"/>
      </c:barChart>
      <c:catAx>
        <c:axId val="129957248"/>
        <c:scaling>
          <c:orientation val="minMax"/>
        </c:scaling>
        <c:axPos val="b"/>
        <c:majorTickMark val="none"/>
        <c:tickLblPos val="nextTo"/>
        <c:crossAx val="131897600"/>
        <c:crosses val="autoZero"/>
        <c:auto val="1"/>
        <c:lblAlgn val="ctr"/>
        <c:lblOffset val="100"/>
      </c:catAx>
      <c:valAx>
        <c:axId val="131897600"/>
        <c:scaling>
          <c:orientation val="minMax"/>
        </c:scaling>
        <c:axPos val="l"/>
        <c:majorGridlines/>
        <c:numFmt formatCode="###0" sourceLinked="1"/>
        <c:majorTickMark val="none"/>
        <c:tickLblPos val="nextTo"/>
        <c:spPr>
          <a:ln w="9525">
            <a:noFill/>
          </a:ln>
        </c:spPr>
        <c:crossAx val="1299572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pivotSource>
    <c:name>[data-fenomen-uzkosti-z-knihoven-v-akademickem-prostredi.xlsx]List1!Kontingenční tabulka 1</c:name>
    <c:fmtId val="4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</c:pivotFmts>
    <c:plotArea>
      <c:layout/>
      <c:barChart>
        <c:barDir val="col"/>
        <c:grouping val="percentStacked"/>
        <c:ser>
          <c:idx val="0"/>
          <c:order val="0"/>
          <c:tx>
            <c:strRef>
              <c:f>List1!$B$3:$B$4</c:f>
              <c:strCache>
                <c:ptCount val="1"/>
                <c:pt idx="0">
                  <c:v>muž</c:v>
                </c:pt>
              </c:strCache>
            </c:strRef>
          </c:tx>
          <c:cat>
            <c:strRef>
              <c:f>List1!$A$5:$A$11</c:f>
              <c:strCache>
                <c:ptCount val="6"/>
                <c:pt idx="0">
                  <c:v>jednou měsíčně</c:v>
                </c:pt>
                <c:pt idx="1">
                  <c:v>jednou týdně</c:v>
                </c:pt>
                <c:pt idx="2">
                  <c:v>jednou za dva týdny</c:v>
                </c:pt>
                <c:pt idx="3">
                  <c:v>méně často</c:v>
                </c:pt>
                <c:pt idx="4">
                  <c:v>několikrát do týdne</c:v>
                </c:pt>
                <c:pt idx="5">
                  <c:v>nikdy</c:v>
                </c:pt>
              </c:strCache>
            </c:strRef>
          </c:cat>
          <c:val>
            <c:numRef>
              <c:f>List1!$B$5:$B$11</c:f>
              <c:numCache>
                <c:formatCode>General</c:formatCode>
                <c:ptCount val="6"/>
                <c:pt idx="0">
                  <c:v>110</c:v>
                </c:pt>
                <c:pt idx="1">
                  <c:v>152</c:v>
                </c:pt>
                <c:pt idx="2">
                  <c:v>111</c:v>
                </c:pt>
                <c:pt idx="3">
                  <c:v>113</c:v>
                </c:pt>
                <c:pt idx="4">
                  <c:v>194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List1!$C$3:$C$4</c:f>
              <c:strCache>
                <c:ptCount val="1"/>
                <c:pt idx="0">
                  <c:v>žena</c:v>
                </c:pt>
              </c:strCache>
            </c:strRef>
          </c:tx>
          <c:cat>
            <c:strRef>
              <c:f>List1!$A$5:$A$11</c:f>
              <c:strCache>
                <c:ptCount val="6"/>
                <c:pt idx="0">
                  <c:v>jednou měsíčně</c:v>
                </c:pt>
                <c:pt idx="1">
                  <c:v>jednou týdně</c:v>
                </c:pt>
                <c:pt idx="2">
                  <c:v>jednou za dva týdny</c:v>
                </c:pt>
                <c:pt idx="3">
                  <c:v>méně často</c:v>
                </c:pt>
                <c:pt idx="4">
                  <c:v>několikrát do týdne</c:v>
                </c:pt>
                <c:pt idx="5">
                  <c:v>nikdy</c:v>
                </c:pt>
              </c:strCache>
            </c:strRef>
          </c:cat>
          <c:val>
            <c:numRef>
              <c:f>List1!$C$5:$C$11</c:f>
              <c:numCache>
                <c:formatCode>General</c:formatCode>
                <c:ptCount val="6"/>
                <c:pt idx="0">
                  <c:v>408</c:v>
                </c:pt>
                <c:pt idx="1">
                  <c:v>461</c:v>
                </c:pt>
                <c:pt idx="2">
                  <c:v>407</c:v>
                </c:pt>
                <c:pt idx="3">
                  <c:v>323</c:v>
                </c:pt>
                <c:pt idx="4">
                  <c:v>511</c:v>
                </c:pt>
                <c:pt idx="5">
                  <c:v>16</c:v>
                </c:pt>
              </c:numCache>
            </c:numRef>
          </c:val>
        </c:ser>
        <c:overlap val="100"/>
        <c:axId val="218317184"/>
        <c:axId val="218319488"/>
      </c:barChart>
      <c:catAx>
        <c:axId val="218317184"/>
        <c:scaling>
          <c:orientation val="minMax"/>
        </c:scaling>
        <c:axPos val="b"/>
        <c:tickLblPos val="nextTo"/>
        <c:crossAx val="218319488"/>
        <c:crosses val="autoZero"/>
        <c:auto val="1"/>
        <c:lblAlgn val="ctr"/>
        <c:lblOffset val="100"/>
      </c:catAx>
      <c:valAx>
        <c:axId val="218319488"/>
        <c:scaling>
          <c:orientation val="minMax"/>
        </c:scaling>
        <c:axPos val="l"/>
        <c:majorGridlines/>
        <c:numFmt formatCode="0%" sourceLinked="1"/>
        <c:tickLblPos val="nextTo"/>
        <c:crossAx val="21831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67304866787712"/>
          <c:y val="0.39869516310461239"/>
          <c:w val="8.3083739315947661E-2"/>
          <c:h val="0.13507311586051737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Jak často navštěvujete knihovnu (prezenční vs. kombinovaní)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cat>
            <c:strRef>
              <c:f>List3!$A$28:$A$33</c:f>
              <c:strCache>
                <c:ptCount val="6"/>
                <c:pt idx="0">
                  <c:v>několikrát do týdne</c:v>
                </c:pt>
                <c:pt idx="1">
                  <c:v>jednou týdně</c:v>
                </c:pt>
                <c:pt idx="2">
                  <c:v>jednou za dva týdny</c:v>
                </c:pt>
                <c:pt idx="3">
                  <c:v>jednou měsíčně</c:v>
                </c:pt>
                <c:pt idx="4">
                  <c:v>méně často</c:v>
                </c:pt>
                <c:pt idx="5">
                  <c:v>nikdy</c:v>
                </c:pt>
              </c:strCache>
            </c:strRef>
          </c:cat>
          <c:val>
            <c:numRef>
              <c:f>List3!$B$28:$B$33</c:f>
              <c:numCache>
                <c:formatCode>0.00%</c:formatCode>
                <c:ptCount val="6"/>
                <c:pt idx="0">
                  <c:v>7.9365079365079361E-2</c:v>
                </c:pt>
                <c:pt idx="1">
                  <c:v>7.407407407407407E-2</c:v>
                </c:pt>
                <c:pt idx="2">
                  <c:v>0.12169312169312169</c:v>
                </c:pt>
                <c:pt idx="3">
                  <c:v>0.32804232804232802</c:v>
                </c:pt>
                <c:pt idx="4">
                  <c:v>0.34920634920634919</c:v>
                </c:pt>
                <c:pt idx="5">
                  <c:v>4.7619047619047616E-2</c:v>
                </c:pt>
              </c:numCache>
            </c:numRef>
          </c:val>
        </c:ser>
        <c:ser>
          <c:idx val="1"/>
          <c:order val="1"/>
          <c:cat>
            <c:strRef>
              <c:f>List3!$A$28:$A$33</c:f>
              <c:strCache>
                <c:ptCount val="6"/>
                <c:pt idx="0">
                  <c:v>několikrát do týdne</c:v>
                </c:pt>
                <c:pt idx="1">
                  <c:v>jednou týdně</c:v>
                </c:pt>
                <c:pt idx="2">
                  <c:v>jednou za dva týdny</c:v>
                </c:pt>
                <c:pt idx="3">
                  <c:v>jednou měsíčně</c:v>
                </c:pt>
                <c:pt idx="4">
                  <c:v>méně často</c:v>
                </c:pt>
                <c:pt idx="5">
                  <c:v>nikdy</c:v>
                </c:pt>
              </c:strCache>
            </c:strRef>
          </c:cat>
          <c:val>
            <c:numRef>
              <c:f>List3!$C$28:$C$33</c:f>
              <c:numCache>
                <c:formatCode>0.00%</c:formatCode>
                <c:ptCount val="6"/>
                <c:pt idx="0">
                  <c:v>0.26263778031166857</c:v>
                </c:pt>
                <c:pt idx="1">
                  <c:v>0.22767008741923223</c:v>
                </c:pt>
                <c:pt idx="2">
                  <c:v>0.18814139110604333</c:v>
                </c:pt>
                <c:pt idx="3">
                  <c:v>0.17369821360699353</c:v>
                </c:pt>
                <c:pt idx="4">
                  <c:v>0.14177118966172558</c:v>
                </c:pt>
                <c:pt idx="5">
                  <c:v>6.081337894336754E-3</c:v>
                </c:pt>
              </c:numCache>
            </c:numRef>
          </c:val>
        </c:ser>
        <c:gapWidth val="55"/>
        <c:overlap val="100"/>
        <c:axId val="76874112"/>
        <c:axId val="76879744"/>
      </c:barChart>
      <c:catAx>
        <c:axId val="76874112"/>
        <c:scaling>
          <c:orientation val="minMax"/>
        </c:scaling>
        <c:axPos val="b"/>
        <c:majorTickMark val="none"/>
        <c:tickLblPos val="nextTo"/>
        <c:crossAx val="76879744"/>
        <c:crosses val="autoZero"/>
        <c:auto val="1"/>
        <c:lblAlgn val="ctr"/>
        <c:lblOffset val="100"/>
      </c:catAx>
      <c:valAx>
        <c:axId val="7687974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687411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3376-425E-42D3-96FF-9918171647AC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8050F337-27B8-4720-8E23-5041FFA50E10}">
      <dgm:prSet phldrT="[Text]" custT="1"/>
      <dgm:spPr/>
      <dgm:t>
        <a:bodyPr/>
        <a:lstStyle/>
        <a:p>
          <a:r>
            <a:rPr lang="cs-CZ" sz="2400" b="1" dirty="0" smtClean="0"/>
            <a:t>Teorie</a:t>
          </a:r>
          <a:endParaRPr lang="cs-CZ" sz="2400" b="1" dirty="0"/>
        </a:p>
      </dgm:t>
    </dgm:pt>
    <dgm:pt modelId="{5C54AD5D-B76B-4241-A9A6-27B9082586E0}" type="parTrans" cxnId="{D41D0112-F1BE-4E07-AE26-96B13A44CEA5}">
      <dgm:prSet/>
      <dgm:spPr/>
      <dgm:t>
        <a:bodyPr/>
        <a:lstStyle/>
        <a:p>
          <a:endParaRPr lang="cs-CZ"/>
        </a:p>
      </dgm:t>
    </dgm:pt>
    <dgm:pt modelId="{66AC307D-2BA5-4C5F-85C3-11CDD8109BB1}" type="sibTrans" cxnId="{D41D0112-F1BE-4E07-AE26-96B13A44CEA5}">
      <dgm:prSet/>
      <dgm:spPr/>
      <dgm:t>
        <a:bodyPr/>
        <a:lstStyle/>
        <a:p>
          <a:endParaRPr lang="cs-CZ"/>
        </a:p>
      </dgm:t>
    </dgm:pt>
    <dgm:pt modelId="{B047D958-940F-4594-8461-8F29FD9D6C56}">
      <dgm:prSet phldrT="[Text]" custT="1"/>
      <dgm:spPr/>
      <dgm:t>
        <a:bodyPr/>
        <a:lstStyle/>
        <a:p>
          <a:r>
            <a:rPr lang="cs-CZ" sz="2400" b="1" dirty="0" smtClean="0"/>
            <a:t>Hypotézy</a:t>
          </a:r>
          <a:endParaRPr lang="cs-CZ" sz="2400" b="1" dirty="0"/>
        </a:p>
      </dgm:t>
    </dgm:pt>
    <dgm:pt modelId="{B8461A6D-13DE-4088-A39F-4B9ECF3BB3B5}" type="parTrans" cxnId="{0FF25782-53BA-4946-8F3C-94CBEB08A79D}">
      <dgm:prSet/>
      <dgm:spPr/>
      <dgm:t>
        <a:bodyPr/>
        <a:lstStyle/>
        <a:p>
          <a:endParaRPr lang="cs-CZ"/>
        </a:p>
      </dgm:t>
    </dgm:pt>
    <dgm:pt modelId="{3ECA50BC-EE54-4A6D-BAC6-41B8F00FE2D4}" type="sibTrans" cxnId="{0FF25782-53BA-4946-8F3C-94CBEB08A79D}">
      <dgm:prSet/>
      <dgm:spPr/>
      <dgm:t>
        <a:bodyPr/>
        <a:lstStyle/>
        <a:p>
          <a:endParaRPr lang="cs-CZ"/>
        </a:p>
      </dgm:t>
    </dgm:pt>
    <dgm:pt modelId="{2E3695DE-7D04-4211-8297-AF9496F6526B}">
      <dgm:prSet phldrT="[Text]" custT="1"/>
      <dgm:spPr/>
      <dgm:t>
        <a:bodyPr/>
        <a:lstStyle/>
        <a:p>
          <a:r>
            <a:rPr lang="cs-CZ" sz="2400" b="1" dirty="0" smtClean="0"/>
            <a:t>Operacionalizace</a:t>
          </a:r>
          <a:endParaRPr lang="cs-CZ" sz="2400" b="1" dirty="0"/>
        </a:p>
      </dgm:t>
    </dgm:pt>
    <dgm:pt modelId="{8E7A3407-D896-442B-A4B8-A586B88AA9E5}" type="parTrans" cxnId="{51D32382-FECB-430B-B189-7DAF5BD1558A}">
      <dgm:prSet/>
      <dgm:spPr/>
      <dgm:t>
        <a:bodyPr/>
        <a:lstStyle/>
        <a:p>
          <a:endParaRPr lang="cs-CZ"/>
        </a:p>
      </dgm:t>
    </dgm:pt>
    <dgm:pt modelId="{B5311FCD-C414-434B-9749-DC43FBBE4F90}" type="sibTrans" cxnId="{51D32382-FECB-430B-B189-7DAF5BD1558A}">
      <dgm:prSet/>
      <dgm:spPr/>
      <dgm:t>
        <a:bodyPr/>
        <a:lstStyle/>
        <a:p>
          <a:endParaRPr lang="cs-CZ"/>
        </a:p>
      </dgm:t>
    </dgm:pt>
    <dgm:pt modelId="{04C06460-8F19-46C7-A8DC-27A305FE36D3}">
      <dgm:prSet phldrT="[Text]" custT="1"/>
      <dgm:spPr/>
      <dgm:t>
        <a:bodyPr/>
        <a:lstStyle/>
        <a:p>
          <a:r>
            <a:rPr lang="cs-CZ" sz="2400" b="1" dirty="0" smtClean="0"/>
            <a:t>Vzorkování</a:t>
          </a:r>
          <a:endParaRPr lang="cs-CZ" sz="2400" b="1" dirty="0"/>
        </a:p>
      </dgm:t>
    </dgm:pt>
    <dgm:pt modelId="{A4F0B638-36C3-4991-8E47-25275A7CE8D6}" type="parTrans" cxnId="{39F0C78D-538A-4914-921A-0808F127693E}">
      <dgm:prSet/>
      <dgm:spPr/>
      <dgm:t>
        <a:bodyPr/>
        <a:lstStyle/>
        <a:p>
          <a:endParaRPr lang="cs-CZ"/>
        </a:p>
      </dgm:t>
    </dgm:pt>
    <dgm:pt modelId="{A071525F-B31A-4889-B0CF-AE94842B3F40}" type="sibTrans" cxnId="{39F0C78D-538A-4914-921A-0808F127693E}">
      <dgm:prSet/>
      <dgm:spPr/>
      <dgm:t>
        <a:bodyPr/>
        <a:lstStyle/>
        <a:p>
          <a:endParaRPr lang="cs-CZ"/>
        </a:p>
      </dgm:t>
    </dgm:pt>
    <dgm:pt modelId="{58CA3E59-7CAA-4393-8724-82489C0DB259}">
      <dgm:prSet phldrT="[Text]" custT="1"/>
      <dgm:spPr/>
      <dgm:t>
        <a:bodyPr/>
        <a:lstStyle/>
        <a:p>
          <a:r>
            <a:rPr lang="cs-CZ" sz="2400" b="1" dirty="0" smtClean="0"/>
            <a:t>Sběr</a:t>
          </a:r>
          <a:endParaRPr lang="cs-CZ" sz="2400" b="1" dirty="0"/>
        </a:p>
      </dgm:t>
    </dgm:pt>
    <dgm:pt modelId="{4F994A7F-20A3-4783-8E75-E5D5F7F63299}" type="parTrans" cxnId="{6464C165-A56B-4EC2-A236-29B31540D80F}">
      <dgm:prSet/>
      <dgm:spPr/>
      <dgm:t>
        <a:bodyPr/>
        <a:lstStyle/>
        <a:p>
          <a:endParaRPr lang="cs-CZ"/>
        </a:p>
      </dgm:t>
    </dgm:pt>
    <dgm:pt modelId="{41669414-97D2-4008-9F95-15C0FDB551A9}" type="sibTrans" cxnId="{6464C165-A56B-4EC2-A236-29B31540D80F}">
      <dgm:prSet/>
      <dgm:spPr/>
      <dgm:t>
        <a:bodyPr/>
        <a:lstStyle/>
        <a:p>
          <a:endParaRPr lang="cs-CZ"/>
        </a:p>
      </dgm:t>
    </dgm:pt>
    <dgm:pt modelId="{C7DF3B54-66E7-4518-A77E-525086E9DFE4}">
      <dgm:prSet phldrT="[Text]" custT="1"/>
      <dgm:spPr/>
      <dgm:t>
        <a:bodyPr/>
        <a:lstStyle/>
        <a:p>
          <a:r>
            <a:rPr lang="cs-CZ" sz="2400" b="1" dirty="0" smtClean="0"/>
            <a:t>Interpretace</a:t>
          </a:r>
          <a:endParaRPr lang="cs-CZ" sz="2400" b="1" dirty="0"/>
        </a:p>
      </dgm:t>
    </dgm:pt>
    <dgm:pt modelId="{A1419784-E907-43CB-A37D-32AB15F60B43}" type="parTrans" cxnId="{6E8AFF8E-D385-4419-B48F-1D530C7C4C60}">
      <dgm:prSet/>
      <dgm:spPr/>
      <dgm:t>
        <a:bodyPr/>
        <a:lstStyle/>
        <a:p>
          <a:endParaRPr lang="cs-CZ"/>
        </a:p>
      </dgm:t>
    </dgm:pt>
    <dgm:pt modelId="{BCD45795-79E9-49AF-AD62-31A77CACFAEB}" type="sibTrans" cxnId="{6E8AFF8E-D385-4419-B48F-1D530C7C4C60}">
      <dgm:prSet/>
      <dgm:spPr/>
      <dgm:t>
        <a:bodyPr/>
        <a:lstStyle/>
        <a:p>
          <a:endParaRPr lang="cs-CZ"/>
        </a:p>
      </dgm:t>
    </dgm:pt>
    <dgm:pt modelId="{08478620-2AAB-4AD2-8EF1-82F41D3F0E50}">
      <dgm:prSet phldrT="[Text]" custT="1"/>
      <dgm:spPr/>
      <dgm:t>
        <a:bodyPr/>
        <a:lstStyle/>
        <a:p>
          <a:r>
            <a:rPr lang="cs-CZ" sz="2400" b="1" dirty="0" err="1" smtClean="0"/>
            <a:t>Validizace</a:t>
          </a:r>
          <a:endParaRPr lang="cs-CZ" sz="2400" b="1" dirty="0"/>
        </a:p>
      </dgm:t>
    </dgm:pt>
    <dgm:pt modelId="{219E2E6E-7041-43D0-8573-D8DC5311E23B}" type="parTrans" cxnId="{14A432EA-CBC5-474E-BC0D-731161F6CE78}">
      <dgm:prSet/>
      <dgm:spPr/>
      <dgm:t>
        <a:bodyPr/>
        <a:lstStyle/>
        <a:p>
          <a:endParaRPr lang="cs-CZ"/>
        </a:p>
      </dgm:t>
    </dgm:pt>
    <dgm:pt modelId="{DF600DA0-2204-4062-9DFB-E2C20CAA10B3}" type="sibTrans" cxnId="{14A432EA-CBC5-474E-BC0D-731161F6CE78}">
      <dgm:prSet/>
      <dgm:spPr/>
      <dgm:t>
        <a:bodyPr/>
        <a:lstStyle/>
        <a:p>
          <a:endParaRPr lang="cs-CZ"/>
        </a:p>
      </dgm:t>
    </dgm:pt>
    <dgm:pt modelId="{D712EB4E-891E-4ACC-A560-EA9E977382CC}">
      <dgm:prSet phldrT="[Text]" custT="1"/>
      <dgm:spPr/>
      <dgm:t>
        <a:bodyPr/>
        <a:lstStyle/>
        <a:p>
          <a:r>
            <a:rPr lang="cs-CZ" sz="2400" b="1" dirty="0" smtClean="0"/>
            <a:t>Analýza</a:t>
          </a:r>
          <a:endParaRPr lang="cs-CZ" sz="2400" b="1" dirty="0"/>
        </a:p>
      </dgm:t>
    </dgm:pt>
    <dgm:pt modelId="{C908BA9A-A03E-4181-AA08-4930DCB2F310}" type="parTrans" cxnId="{74F8F4D2-3DD9-4028-AE52-E780C02C26E7}">
      <dgm:prSet/>
      <dgm:spPr/>
      <dgm:t>
        <a:bodyPr/>
        <a:lstStyle/>
        <a:p>
          <a:endParaRPr lang="cs-CZ"/>
        </a:p>
      </dgm:t>
    </dgm:pt>
    <dgm:pt modelId="{1CF3416F-6E06-424C-91B4-5C4D19888448}" type="sibTrans" cxnId="{74F8F4D2-3DD9-4028-AE52-E780C02C26E7}">
      <dgm:prSet/>
      <dgm:spPr/>
      <dgm:t>
        <a:bodyPr/>
        <a:lstStyle/>
        <a:p>
          <a:endParaRPr lang="cs-CZ"/>
        </a:p>
      </dgm:t>
    </dgm:pt>
    <dgm:pt modelId="{45D97453-1B1A-4ECA-A79A-83D55A1FBE9D}" type="pres">
      <dgm:prSet presAssocID="{DA333376-425E-42D3-96FF-9918171647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8167EA-89F3-4BE5-B7B4-2C54AB6CA3A9}" type="pres">
      <dgm:prSet presAssocID="{8050F337-27B8-4720-8E23-5041FFA50E1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AE572-9A0E-4BC8-A3D9-E0E618896BFF}" type="pres">
      <dgm:prSet presAssocID="{66AC307D-2BA5-4C5F-85C3-11CDD8109BB1}" presName="sibTrans" presStyleLbl="sibTrans2D1" presStyleIdx="0" presStyleCnt="7"/>
      <dgm:spPr/>
      <dgm:t>
        <a:bodyPr/>
        <a:lstStyle/>
        <a:p>
          <a:endParaRPr lang="cs-CZ"/>
        </a:p>
      </dgm:t>
    </dgm:pt>
    <dgm:pt modelId="{452A9D29-1EBE-48A7-9F46-2B5EF72A6839}" type="pres">
      <dgm:prSet presAssocID="{66AC307D-2BA5-4C5F-85C3-11CDD8109BB1}" presName="connectorText" presStyleLbl="sibTrans2D1" presStyleIdx="0" presStyleCnt="7"/>
      <dgm:spPr/>
      <dgm:t>
        <a:bodyPr/>
        <a:lstStyle/>
        <a:p>
          <a:endParaRPr lang="cs-CZ"/>
        </a:p>
      </dgm:t>
    </dgm:pt>
    <dgm:pt modelId="{878233E8-DF07-4774-8578-64C7D6BDB662}" type="pres">
      <dgm:prSet presAssocID="{B047D958-940F-4594-8461-8F29FD9D6C5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EE8D37-C89C-4627-970A-4D48BCD678B6}" type="pres">
      <dgm:prSet presAssocID="{3ECA50BC-EE54-4A6D-BAC6-41B8F00FE2D4}" presName="sibTrans" presStyleLbl="sibTrans2D1" presStyleIdx="1" presStyleCnt="7"/>
      <dgm:spPr/>
      <dgm:t>
        <a:bodyPr/>
        <a:lstStyle/>
        <a:p>
          <a:endParaRPr lang="cs-CZ"/>
        </a:p>
      </dgm:t>
    </dgm:pt>
    <dgm:pt modelId="{97BCD1FB-EDA4-4620-89B2-221E3766A775}" type="pres">
      <dgm:prSet presAssocID="{3ECA50BC-EE54-4A6D-BAC6-41B8F00FE2D4}" presName="connectorText" presStyleLbl="sibTrans2D1" presStyleIdx="1" presStyleCnt="7"/>
      <dgm:spPr/>
      <dgm:t>
        <a:bodyPr/>
        <a:lstStyle/>
        <a:p>
          <a:endParaRPr lang="cs-CZ"/>
        </a:p>
      </dgm:t>
    </dgm:pt>
    <dgm:pt modelId="{BF5379E6-21E3-4CD7-8C8A-61F82F586DCD}" type="pres">
      <dgm:prSet presAssocID="{2E3695DE-7D04-4211-8297-AF9496F6526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F6E37A-ABAF-4FE2-A0D7-0BEF74A27D85}" type="pres">
      <dgm:prSet presAssocID="{B5311FCD-C414-434B-9749-DC43FBBE4F90}" presName="sibTrans" presStyleLbl="sibTrans2D1" presStyleIdx="2" presStyleCnt="7"/>
      <dgm:spPr/>
      <dgm:t>
        <a:bodyPr/>
        <a:lstStyle/>
        <a:p>
          <a:endParaRPr lang="cs-CZ"/>
        </a:p>
      </dgm:t>
    </dgm:pt>
    <dgm:pt modelId="{F0087A88-CFDE-4FC4-A860-33659A1D74DA}" type="pres">
      <dgm:prSet presAssocID="{B5311FCD-C414-434B-9749-DC43FBBE4F90}" presName="connectorText" presStyleLbl="sibTrans2D1" presStyleIdx="2" presStyleCnt="7"/>
      <dgm:spPr/>
      <dgm:t>
        <a:bodyPr/>
        <a:lstStyle/>
        <a:p>
          <a:endParaRPr lang="cs-CZ"/>
        </a:p>
      </dgm:t>
    </dgm:pt>
    <dgm:pt modelId="{F17CFE73-787B-4F0F-BDCE-9DC7F7E1A980}" type="pres">
      <dgm:prSet presAssocID="{04C06460-8F19-46C7-A8DC-27A305FE36D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BF68D-8532-4D4A-BF78-E784352D7E6A}" type="pres">
      <dgm:prSet presAssocID="{A071525F-B31A-4889-B0CF-AE94842B3F40}" presName="sibTrans" presStyleLbl="sibTrans2D1" presStyleIdx="3" presStyleCnt="7"/>
      <dgm:spPr/>
      <dgm:t>
        <a:bodyPr/>
        <a:lstStyle/>
        <a:p>
          <a:endParaRPr lang="cs-CZ"/>
        </a:p>
      </dgm:t>
    </dgm:pt>
    <dgm:pt modelId="{70197062-E184-4E47-A83A-210D3274FD7D}" type="pres">
      <dgm:prSet presAssocID="{A071525F-B31A-4889-B0CF-AE94842B3F40}" presName="connectorText" presStyleLbl="sibTrans2D1" presStyleIdx="3" presStyleCnt="7"/>
      <dgm:spPr/>
      <dgm:t>
        <a:bodyPr/>
        <a:lstStyle/>
        <a:p>
          <a:endParaRPr lang="cs-CZ"/>
        </a:p>
      </dgm:t>
    </dgm:pt>
    <dgm:pt modelId="{62868FEE-F09A-4BE1-8EBF-1113EF537EC5}" type="pres">
      <dgm:prSet presAssocID="{58CA3E59-7CAA-4393-8724-82489C0DB25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DECE79-891E-43FE-9ADF-4C9FF6524188}" type="pres">
      <dgm:prSet presAssocID="{41669414-97D2-4008-9F95-15C0FDB551A9}" presName="sibTrans" presStyleLbl="sibTrans2D1" presStyleIdx="4" presStyleCnt="7"/>
      <dgm:spPr/>
      <dgm:t>
        <a:bodyPr/>
        <a:lstStyle/>
        <a:p>
          <a:endParaRPr lang="cs-CZ"/>
        </a:p>
      </dgm:t>
    </dgm:pt>
    <dgm:pt modelId="{FAE24CDB-651A-430D-B1DA-28968834A3F5}" type="pres">
      <dgm:prSet presAssocID="{41669414-97D2-4008-9F95-15C0FDB551A9}" presName="connectorText" presStyleLbl="sibTrans2D1" presStyleIdx="4" presStyleCnt="7"/>
      <dgm:spPr/>
      <dgm:t>
        <a:bodyPr/>
        <a:lstStyle/>
        <a:p>
          <a:endParaRPr lang="cs-CZ"/>
        </a:p>
      </dgm:t>
    </dgm:pt>
    <dgm:pt modelId="{426D6004-B422-460D-B2A0-E28F460693BA}" type="pres">
      <dgm:prSet presAssocID="{D712EB4E-891E-4ACC-A560-EA9E977382C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3F2FA-8295-4657-8434-856DCAB9BBC2}" type="pres">
      <dgm:prSet presAssocID="{1CF3416F-6E06-424C-91B4-5C4D19888448}" presName="sibTrans" presStyleLbl="sibTrans2D1" presStyleIdx="5" presStyleCnt="7"/>
      <dgm:spPr/>
      <dgm:t>
        <a:bodyPr/>
        <a:lstStyle/>
        <a:p>
          <a:endParaRPr lang="cs-CZ"/>
        </a:p>
      </dgm:t>
    </dgm:pt>
    <dgm:pt modelId="{82C24696-CE9D-4BFA-B3D6-C4BFE7E55884}" type="pres">
      <dgm:prSet presAssocID="{1CF3416F-6E06-424C-91B4-5C4D19888448}" presName="connectorText" presStyleLbl="sibTrans2D1" presStyleIdx="5" presStyleCnt="7"/>
      <dgm:spPr/>
      <dgm:t>
        <a:bodyPr/>
        <a:lstStyle/>
        <a:p>
          <a:endParaRPr lang="cs-CZ"/>
        </a:p>
      </dgm:t>
    </dgm:pt>
    <dgm:pt modelId="{F5E67DF3-3B7C-46EB-9D92-E600D1CA3D27}" type="pres">
      <dgm:prSet presAssocID="{C7DF3B54-66E7-4518-A77E-525086E9DFE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949AD-2235-4B3B-8C7E-2BBEF3B27C0D}" type="pres">
      <dgm:prSet presAssocID="{BCD45795-79E9-49AF-AD62-31A77CACFAEB}" presName="sibTrans" presStyleLbl="sibTrans2D1" presStyleIdx="6" presStyleCnt="7"/>
      <dgm:spPr/>
      <dgm:t>
        <a:bodyPr/>
        <a:lstStyle/>
        <a:p>
          <a:endParaRPr lang="cs-CZ"/>
        </a:p>
      </dgm:t>
    </dgm:pt>
    <dgm:pt modelId="{85583567-58C4-421F-BDA9-4C826B2788CB}" type="pres">
      <dgm:prSet presAssocID="{BCD45795-79E9-49AF-AD62-31A77CACFAEB}" presName="connectorText" presStyleLbl="sibTrans2D1" presStyleIdx="6" presStyleCnt="7"/>
      <dgm:spPr/>
      <dgm:t>
        <a:bodyPr/>
        <a:lstStyle/>
        <a:p>
          <a:endParaRPr lang="cs-CZ"/>
        </a:p>
      </dgm:t>
    </dgm:pt>
    <dgm:pt modelId="{6FB8601C-4E16-489B-B6D8-7A42DADBE6CB}" type="pres">
      <dgm:prSet presAssocID="{08478620-2AAB-4AD2-8EF1-82F41D3F0E5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D146D0-1EC1-491D-BD59-BC63BBDC6949}" type="presOf" srcId="{8050F337-27B8-4720-8E23-5041FFA50E10}" destId="{BE8167EA-89F3-4BE5-B7B4-2C54AB6CA3A9}" srcOrd="0" destOrd="0" presId="urn:microsoft.com/office/officeart/2005/8/layout/process5"/>
    <dgm:cxn modelId="{D41D0112-F1BE-4E07-AE26-96B13A44CEA5}" srcId="{DA333376-425E-42D3-96FF-9918171647AC}" destId="{8050F337-27B8-4720-8E23-5041FFA50E10}" srcOrd="0" destOrd="0" parTransId="{5C54AD5D-B76B-4241-A9A6-27B9082586E0}" sibTransId="{66AC307D-2BA5-4C5F-85C3-11CDD8109BB1}"/>
    <dgm:cxn modelId="{7E35BA37-0D3E-4CE9-A14E-F3DC49617317}" type="presOf" srcId="{B5311FCD-C414-434B-9749-DC43FBBE4F90}" destId="{74F6E37A-ABAF-4FE2-A0D7-0BEF74A27D85}" srcOrd="0" destOrd="0" presId="urn:microsoft.com/office/officeart/2005/8/layout/process5"/>
    <dgm:cxn modelId="{D79D447B-F86D-426C-8EE0-2A1F6B9E2CE1}" type="presOf" srcId="{58CA3E59-7CAA-4393-8724-82489C0DB259}" destId="{62868FEE-F09A-4BE1-8EBF-1113EF537EC5}" srcOrd="0" destOrd="0" presId="urn:microsoft.com/office/officeart/2005/8/layout/process5"/>
    <dgm:cxn modelId="{5AA4D13A-66C7-4D3D-93AB-2E6639F0F2D6}" type="presOf" srcId="{B5311FCD-C414-434B-9749-DC43FBBE4F90}" destId="{F0087A88-CFDE-4FC4-A860-33659A1D74DA}" srcOrd="1" destOrd="0" presId="urn:microsoft.com/office/officeart/2005/8/layout/process5"/>
    <dgm:cxn modelId="{C32365AB-283A-4B3B-910D-7E49D165115A}" type="presOf" srcId="{41669414-97D2-4008-9F95-15C0FDB551A9}" destId="{A8DECE79-891E-43FE-9ADF-4C9FF6524188}" srcOrd="0" destOrd="0" presId="urn:microsoft.com/office/officeart/2005/8/layout/process5"/>
    <dgm:cxn modelId="{C81D92C8-B82F-45E7-986B-4183C5BD1ADF}" type="presOf" srcId="{DA333376-425E-42D3-96FF-9918171647AC}" destId="{45D97453-1B1A-4ECA-A79A-83D55A1FBE9D}" srcOrd="0" destOrd="0" presId="urn:microsoft.com/office/officeart/2005/8/layout/process5"/>
    <dgm:cxn modelId="{207F0FB5-18A6-458C-8CC1-799DC5CB1AA1}" type="presOf" srcId="{D712EB4E-891E-4ACC-A560-EA9E977382CC}" destId="{426D6004-B422-460D-B2A0-E28F460693BA}" srcOrd="0" destOrd="0" presId="urn:microsoft.com/office/officeart/2005/8/layout/process5"/>
    <dgm:cxn modelId="{51DAC167-8520-4DD1-BE90-4E55886559FC}" type="presOf" srcId="{41669414-97D2-4008-9F95-15C0FDB551A9}" destId="{FAE24CDB-651A-430D-B1DA-28968834A3F5}" srcOrd="1" destOrd="0" presId="urn:microsoft.com/office/officeart/2005/8/layout/process5"/>
    <dgm:cxn modelId="{8590B7B4-D65C-44CF-8F4C-7583D7CD7710}" type="presOf" srcId="{04C06460-8F19-46C7-A8DC-27A305FE36D3}" destId="{F17CFE73-787B-4F0F-BDCE-9DC7F7E1A980}" srcOrd="0" destOrd="0" presId="urn:microsoft.com/office/officeart/2005/8/layout/process5"/>
    <dgm:cxn modelId="{0FF25782-53BA-4946-8F3C-94CBEB08A79D}" srcId="{DA333376-425E-42D3-96FF-9918171647AC}" destId="{B047D958-940F-4594-8461-8F29FD9D6C56}" srcOrd="1" destOrd="0" parTransId="{B8461A6D-13DE-4088-A39F-4B9ECF3BB3B5}" sibTransId="{3ECA50BC-EE54-4A6D-BAC6-41B8F00FE2D4}"/>
    <dgm:cxn modelId="{E4B3624E-0324-4607-A7C0-4D57ACA47B33}" type="presOf" srcId="{BCD45795-79E9-49AF-AD62-31A77CACFAEB}" destId="{85583567-58C4-421F-BDA9-4C826B2788CB}" srcOrd="1" destOrd="0" presId="urn:microsoft.com/office/officeart/2005/8/layout/process5"/>
    <dgm:cxn modelId="{0F212720-7F18-477E-BC09-8BCE35FD5C04}" type="presOf" srcId="{66AC307D-2BA5-4C5F-85C3-11CDD8109BB1}" destId="{452A9D29-1EBE-48A7-9F46-2B5EF72A6839}" srcOrd="1" destOrd="0" presId="urn:microsoft.com/office/officeart/2005/8/layout/process5"/>
    <dgm:cxn modelId="{4E54628F-534E-413D-8606-CCC4CAA026F4}" type="presOf" srcId="{66AC307D-2BA5-4C5F-85C3-11CDD8109BB1}" destId="{302AE572-9A0E-4BC8-A3D9-E0E618896BFF}" srcOrd="0" destOrd="0" presId="urn:microsoft.com/office/officeart/2005/8/layout/process5"/>
    <dgm:cxn modelId="{6464C165-A56B-4EC2-A236-29B31540D80F}" srcId="{DA333376-425E-42D3-96FF-9918171647AC}" destId="{58CA3E59-7CAA-4393-8724-82489C0DB259}" srcOrd="4" destOrd="0" parTransId="{4F994A7F-20A3-4783-8E75-E5D5F7F63299}" sibTransId="{41669414-97D2-4008-9F95-15C0FDB551A9}"/>
    <dgm:cxn modelId="{74F8F4D2-3DD9-4028-AE52-E780C02C26E7}" srcId="{DA333376-425E-42D3-96FF-9918171647AC}" destId="{D712EB4E-891E-4ACC-A560-EA9E977382CC}" srcOrd="5" destOrd="0" parTransId="{C908BA9A-A03E-4181-AA08-4930DCB2F310}" sibTransId="{1CF3416F-6E06-424C-91B4-5C4D19888448}"/>
    <dgm:cxn modelId="{9DD33D0C-733B-4D81-84C1-E8211465D439}" type="presOf" srcId="{A071525F-B31A-4889-B0CF-AE94842B3F40}" destId="{70197062-E184-4E47-A83A-210D3274FD7D}" srcOrd="1" destOrd="0" presId="urn:microsoft.com/office/officeart/2005/8/layout/process5"/>
    <dgm:cxn modelId="{92B5A5E8-7212-4CA9-8D29-C9E19DE6D514}" type="presOf" srcId="{2E3695DE-7D04-4211-8297-AF9496F6526B}" destId="{BF5379E6-21E3-4CD7-8C8A-61F82F586DCD}" srcOrd="0" destOrd="0" presId="urn:microsoft.com/office/officeart/2005/8/layout/process5"/>
    <dgm:cxn modelId="{E154658D-936C-407C-9A2F-211704702373}" type="presOf" srcId="{B047D958-940F-4594-8461-8F29FD9D6C56}" destId="{878233E8-DF07-4774-8578-64C7D6BDB662}" srcOrd="0" destOrd="0" presId="urn:microsoft.com/office/officeart/2005/8/layout/process5"/>
    <dgm:cxn modelId="{692B2DD1-EF64-4712-80DB-654D7970BDBE}" type="presOf" srcId="{A071525F-B31A-4889-B0CF-AE94842B3F40}" destId="{878BF68D-8532-4D4A-BF78-E784352D7E6A}" srcOrd="0" destOrd="0" presId="urn:microsoft.com/office/officeart/2005/8/layout/process5"/>
    <dgm:cxn modelId="{51D32382-FECB-430B-B189-7DAF5BD1558A}" srcId="{DA333376-425E-42D3-96FF-9918171647AC}" destId="{2E3695DE-7D04-4211-8297-AF9496F6526B}" srcOrd="2" destOrd="0" parTransId="{8E7A3407-D896-442B-A4B8-A586B88AA9E5}" sibTransId="{B5311FCD-C414-434B-9749-DC43FBBE4F90}"/>
    <dgm:cxn modelId="{E9BF3D6C-1356-4FA6-97F7-215F44D09537}" type="presOf" srcId="{BCD45795-79E9-49AF-AD62-31A77CACFAEB}" destId="{32F949AD-2235-4B3B-8C7E-2BBEF3B27C0D}" srcOrd="0" destOrd="0" presId="urn:microsoft.com/office/officeart/2005/8/layout/process5"/>
    <dgm:cxn modelId="{14A432EA-CBC5-474E-BC0D-731161F6CE78}" srcId="{DA333376-425E-42D3-96FF-9918171647AC}" destId="{08478620-2AAB-4AD2-8EF1-82F41D3F0E50}" srcOrd="7" destOrd="0" parTransId="{219E2E6E-7041-43D0-8573-D8DC5311E23B}" sibTransId="{DF600DA0-2204-4062-9DFB-E2C20CAA10B3}"/>
    <dgm:cxn modelId="{330D62B4-D9CB-4C8E-97C5-6FC6C954A02C}" type="presOf" srcId="{08478620-2AAB-4AD2-8EF1-82F41D3F0E50}" destId="{6FB8601C-4E16-489B-B6D8-7A42DADBE6CB}" srcOrd="0" destOrd="0" presId="urn:microsoft.com/office/officeart/2005/8/layout/process5"/>
    <dgm:cxn modelId="{48C3CEB7-73FD-4FEF-875C-3DDB4E5E02BD}" type="presOf" srcId="{3ECA50BC-EE54-4A6D-BAC6-41B8F00FE2D4}" destId="{D7EE8D37-C89C-4627-970A-4D48BCD678B6}" srcOrd="0" destOrd="0" presId="urn:microsoft.com/office/officeart/2005/8/layout/process5"/>
    <dgm:cxn modelId="{6E8AFF8E-D385-4419-B48F-1D530C7C4C60}" srcId="{DA333376-425E-42D3-96FF-9918171647AC}" destId="{C7DF3B54-66E7-4518-A77E-525086E9DFE4}" srcOrd="6" destOrd="0" parTransId="{A1419784-E907-43CB-A37D-32AB15F60B43}" sibTransId="{BCD45795-79E9-49AF-AD62-31A77CACFAEB}"/>
    <dgm:cxn modelId="{7535EEFF-9B4E-459D-807D-BFA621C3CCA7}" type="presOf" srcId="{C7DF3B54-66E7-4518-A77E-525086E9DFE4}" destId="{F5E67DF3-3B7C-46EB-9D92-E600D1CA3D27}" srcOrd="0" destOrd="0" presId="urn:microsoft.com/office/officeart/2005/8/layout/process5"/>
    <dgm:cxn modelId="{39F0C78D-538A-4914-921A-0808F127693E}" srcId="{DA333376-425E-42D3-96FF-9918171647AC}" destId="{04C06460-8F19-46C7-A8DC-27A305FE36D3}" srcOrd="3" destOrd="0" parTransId="{A4F0B638-36C3-4991-8E47-25275A7CE8D6}" sibTransId="{A071525F-B31A-4889-B0CF-AE94842B3F40}"/>
    <dgm:cxn modelId="{C0469ABB-3CD2-4223-88A8-58C8B9D4A900}" type="presOf" srcId="{3ECA50BC-EE54-4A6D-BAC6-41B8F00FE2D4}" destId="{97BCD1FB-EDA4-4620-89B2-221E3766A775}" srcOrd="1" destOrd="0" presId="urn:microsoft.com/office/officeart/2005/8/layout/process5"/>
    <dgm:cxn modelId="{7DF9AFFB-8395-49B5-AE8F-9B596B3FC153}" type="presOf" srcId="{1CF3416F-6E06-424C-91B4-5C4D19888448}" destId="{82C24696-CE9D-4BFA-B3D6-C4BFE7E55884}" srcOrd="1" destOrd="0" presId="urn:microsoft.com/office/officeart/2005/8/layout/process5"/>
    <dgm:cxn modelId="{2E194DB2-2AEC-4969-B8C3-C565662FCD74}" type="presOf" srcId="{1CF3416F-6E06-424C-91B4-5C4D19888448}" destId="{CB73F2FA-8295-4657-8434-856DCAB9BBC2}" srcOrd="0" destOrd="0" presId="urn:microsoft.com/office/officeart/2005/8/layout/process5"/>
    <dgm:cxn modelId="{7D3E1597-D60A-4EC3-A28D-1E6650AC20B6}" type="presParOf" srcId="{45D97453-1B1A-4ECA-A79A-83D55A1FBE9D}" destId="{BE8167EA-89F3-4BE5-B7B4-2C54AB6CA3A9}" srcOrd="0" destOrd="0" presId="urn:microsoft.com/office/officeart/2005/8/layout/process5"/>
    <dgm:cxn modelId="{97FF6BAF-1C6E-4016-8C90-EDDBCA5AA3EA}" type="presParOf" srcId="{45D97453-1B1A-4ECA-A79A-83D55A1FBE9D}" destId="{302AE572-9A0E-4BC8-A3D9-E0E618896BFF}" srcOrd="1" destOrd="0" presId="urn:microsoft.com/office/officeart/2005/8/layout/process5"/>
    <dgm:cxn modelId="{879DE1BE-62D7-4321-A3B0-5497CF85E2D6}" type="presParOf" srcId="{302AE572-9A0E-4BC8-A3D9-E0E618896BFF}" destId="{452A9D29-1EBE-48A7-9F46-2B5EF72A6839}" srcOrd="0" destOrd="0" presId="urn:microsoft.com/office/officeart/2005/8/layout/process5"/>
    <dgm:cxn modelId="{7AC2ADFB-D253-4261-9A3D-B96045216CF4}" type="presParOf" srcId="{45D97453-1B1A-4ECA-A79A-83D55A1FBE9D}" destId="{878233E8-DF07-4774-8578-64C7D6BDB662}" srcOrd="2" destOrd="0" presId="urn:microsoft.com/office/officeart/2005/8/layout/process5"/>
    <dgm:cxn modelId="{2DF4D4F4-7EF1-41B0-A66C-779849519B25}" type="presParOf" srcId="{45D97453-1B1A-4ECA-A79A-83D55A1FBE9D}" destId="{D7EE8D37-C89C-4627-970A-4D48BCD678B6}" srcOrd="3" destOrd="0" presId="urn:microsoft.com/office/officeart/2005/8/layout/process5"/>
    <dgm:cxn modelId="{E441AC3F-79CB-482F-8E41-2E65580F3129}" type="presParOf" srcId="{D7EE8D37-C89C-4627-970A-4D48BCD678B6}" destId="{97BCD1FB-EDA4-4620-89B2-221E3766A775}" srcOrd="0" destOrd="0" presId="urn:microsoft.com/office/officeart/2005/8/layout/process5"/>
    <dgm:cxn modelId="{5886C462-148F-4ABF-A90E-1A1B19555B32}" type="presParOf" srcId="{45D97453-1B1A-4ECA-A79A-83D55A1FBE9D}" destId="{BF5379E6-21E3-4CD7-8C8A-61F82F586DCD}" srcOrd="4" destOrd="0" presId="urn:microsoft.com/office/officeart/2005/8/layout/process5"/>
    <dgm:cxn modelId="{2F249DE2-36EA-49A7-AEC4-E791E1D8A973}" type="presParOf" srcId="{45D97453-1B1A-4ECA-A79A-83D55A1FBE9D}" destId="{74F6E37A-ABAF-4FE2-A0D7-0BEF74A27D85}" srcOrd="5" destOrd="0" presId="urn:microsoft.com/office/officeart/2005/8/layout/process5"/>
    <dgm:cxn modelId="{D74C598B-5157-4CFD-B560-BE17237E6DB9}" type="presParOf" srcId="{74F6E37A-ABAF-4FE2-A0D7-0BEF74A27D85}" destId="{F0087A88-CFDE-4FC4-A860-33659A1D74DA}" srcOrd="0" destOrd="0" presId="urn:microsoft.com/office/officeart/2005/8/layout/process5"/>
    <dgm:cxn modelId="{41DC2B67-6DC8-41A9-A2EC-5DEFC85EC682}" type="presParOf" srcId="{45D97453-1B1A-4ECA-A79A-83D55A1FBE9D}" destId="{F17CFE73-787B-4F0F-BDCE-9DC7F7E1A980}" srcOrd="6" destOrd="0" presId="urn:microsoft.com/office/officeart/2005/8/layout/process5"/>
    <dgm:cxn modelId="{1C24593A-DBCB-4636-B350-F0FADD3A863D}" type="presParOf" srcId="{45D97453-1B1A-4ECA-A79A-83D55A1FBE9D}" destId="{878BF68D-8532-4D4A-BF78-E784352D7E6A}" srcOrd="7" destOrd="0" presId="urn:microsoft.com/office/officeart/2005/8/layout/process5"/>
    <dgm:cxn modelId="{2C9F94A9-C9BA-4240-8AB2-5A50A34F7103}" type="presParOf" srcId="{878BF68D-8532-4D4A-BF78-E784352D7E6A}" destId="{70197062-E184-4E47-A83A-210D3274FD7D}" srcOrd="0" destOrd="0" presId="urn:microsoft.com/office/officeart/2005/8/layout/process5"/>
    <dgm:cxn modelId="{62E287F5-1C55-471C-B18D-62F038D62ED9}" type="presParOf" srcId="{45D97453-1B1A-4ECA-A79A-83D55A1FBE9D}" destId="{62868FEE-F09A-4BE1-8EBF-1113EF537EC5}" srcOrd="8" destOrd="0" presId="urn:microsoft.com/office/officeart/2005/8/layout/process5"/>
    <dgm:cxn modelId="{92BE1893-363E-4DD2-8D9F-763259CB3B30}" type="presParOf" srcId="{45D97453-1B1A-4ECA-A79A-83D55A1FBE9D}" destId="{A8DECE79-891E-43FE-9ADF-4C9FF6524188}" srcOrd="9" destOrd="0" presId="urn:microsoft.com/office/officeart/2005/8/layout/process5"/>
    <dgm:cxn modelId="{D2D46D4D-30DE-4734-853C-3EFE7BC4CF3D}" type="presParOf" srcId="{A8DECE79-891E-43FE-9ADF-4C9FF6524188}" destId="{FAE24CDB-651A-430D-B1DA-28968834A3F5}" srcOrd="0" destOrd="0" presId="urn:microsoft.com/office/officeart/2005/8/layout/process5"/>
    <dgm:cxn modelId="{A4EC8AA2-7336-474E-87FD-928D4C2D7E8C}" type="presParOf" srcId="{45D97453-1B1A-4ECA-A79A-83D55A1FBE9D}" destId="{426D6004-B422-460D-B2A0-E28F460693BA}" srcOrd="10" destOrd="0" presId="urn:microsoft.com/office/officeart/2005/8/layout/process5"/>
    <dgm:cxn modelId="{A10966EA-F7B3-460A-8DFC-F79F75976FE5}" type="presParOf" srcId="{45D97453-1B1A-4ECA-A79A-83D55A1FBE9D}" destId="{CB73F2FA-8295-4657-8434-856DCAB9BBC2}" srcOrd="11" destOrd="0" presId="urn:microsoft.com/office/officeart/2005/8/layout/process5"/>
    <dgm:cxn modelId="{B6D52C95-AEBF-490C-B982-B53FEAA61D8C}" type="presParOf" srcId="{CB73F2FA-8295-4657-8434-856DCAB9BBC2}" destId="{82C24696-CE9D-4BFA-B3D6-C4BFE7E55884}" srcOrd="0" destOrd="0" presId="urn:microsoft.com/office/officeart/2005/8/layout/process5"/>
    <dgm:cxn modelId="{568EFA2A-7AAF-4F83-8B71-16B922493843}" type="presParOf" srcId="{45D97453-1B1A-4ECA-A79A-83D55A1FBE9D}" destId="{F5E67DF3-3B7C-46EB-9D92-E600D1CA3D27}" srcOrd="12" destOrd="0" presId="urn:microsoft.com/office/officeart/2005/8/layout/process5"/>
    <dgm:cxn modelId="{2AF34C8A-AF07-4659-A5F1-A0CA1026B60D}" type="presParOf" srcId="{45D97453-1B1A-4ECA-A79A-83D55A1FBE9D}" destId="{32F949AD-2235-4B3B-8C7E-2BBEF3B27C0D}" srcOrd="13" destOrd="0" presId="urn:microsoft.com/office/officeart/2005/8/layout/process5"/>
    <dgm:cxn modelId="{34DD7462-406B-4DF3-ADB7-7F102F805C44}" type="presParOf" srcId="{32F949AD-2235-4B3B-8C7E-2BBEF3B27C0D}" destId="{85583567-58C4-421F-BDA9-4C826B2788CB}" srcOrd="0" destOrd="0" presId="urn:microsoft.com/office/officeart/2005/8/layout/process5"/>
    <dgm:cxn modelId="{2362132A-420E-4AD1-BA9A-322704DB68BE}" type="presParOf" srcId="{45D97453-1B1A-4ECA-A79A-83D55A1FBE9D}" destId="{6FB8601C-4E16-489B-B6D8-7A42DADBE6C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EECF2-6F2D-4026-A2DD-C8C3D054743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C56FF63-F3F8-43AC-97AC-1C74B85FCF12}">
      <dgm:prSet phldrT="[Text]"/>
      <dgm:spPr/>
      <dgm:t>
        <a:bodyPr/>
        <a:lstStyle/>
        <a:p>
          <a:r>
            <a:rPr lang="cs-CZ" dirty="0" smtClean="0"/>
            <a:t>Kardinální</a:t>
          </a:r>
          <a:endParaRPr lang="cs-CZ" dirty="0"/>
        </a:p>
      </dgm:t>
    </dgm:pt>
    <dgm:pt modelId="{78AFA3AD-B8B1-4175-B6F8-03A6738F6944}" type="parTrans" cxnId="{6D0ACEF5-F3D5-4D1D-AF62-9FA29A2BECE6}">
      <dgm:prSet/>
      <dgm:spPr/>
      <dgm:t>
        <a:bodyPr/>
        <a:lstStyle/>
        <a:p>
          <a:endParaRPr lang="cs-CZ"/>
        </a:p>
      </dgm:t>
    </dgm:pt>
    <dgm:pt modelId="{5CF5943B-527D-4EEE-9A62-4C71D5BBF1F2}" type="sibTrans" cxnId="{6D0ACEF5-F3D5-4D1D-AF62-9FA29A2BECE6}">
      <dgm:prSet/>
      <dgm:spPr/>
      <dgm:t>
        <a:bodyPr/>
        <a:lstStyle/>
        <a:p>
          <a:endParaRPr lang="cs-CZ"/>
        </a:p>
      </dgm:t>
    </dgm:pt>
    <dgm:pt modelId="{5C9086A2-3100-4CD0-9F4B-B5B68DC24B97}">
      <dgm:prSet phldrT="[Text]"/>
      <dgm:spPr/>
      <dgm:t>
        <a:bodyPr/>
        <a:lstStyle/>
        <a:p>
          <a:r>
            <a:rPr lang="cs-CZ" dirty="0" smtClean="0"/>
            <a:t>věk</a:t>
          </a:r>
          <a:endParaRPr lang="cs-CZ" dirty="0"/>
        </a:p>
      </dgm:t>
    </dgm:pt>
    <dgm:pt modelId="{D60FB709-8A83-490E-AA3F-804FB03198AC}" type="parTrans" cxnId="{4128AFCD-48EA-4E2F-A094-AB5063BF0AB7}">
      <dgm:prSet/>
      <dgm:spPr/>
      <dgm:t>
        <a:bodyPr/>
        <a:lstStyle/>
        <a:p>
          <a:endParaRPr lang="cs-CZ"/>
        </a:p>
      </dgm:t>
    </dgm:pt>
    <dgm:pt modelId="{28384F9E-3BE1-40FC-B106-1F37DEDD4EA2}" type="sibTrans" cxnId="{4128AFCD-48EA-4E2F-A094-AB5063BF0AB7}">
      <dgm:prSet/>
      <dgm:spPr/>
      <dgm:t>
        <a:bodyPr/>
        <a:lstStyle/>
        <a:p>
          <a:endParaRPr lang="cs-CZ"/>
        </a:p>
      </dgm:t>
    </dgm:pt>
    <dgm:pt modelId="{C2D7A45F-386D-41B3-A573-C97643CA9D71}">
      <dgm:prSet phldrT="[Text]"/>
      <dgm:spPr/>
      <dgm:t>
        <a:bodyPr/>
        <a:lstStyle/>
        <a:p>
          <a:r>
            <a:rPr lang="cs-CZ" dirty="0" smtClean="0"/>
            <a:t>Ordinální</a:t>
          </a:r>
        </a:p>
      </dgm:t>
    </dgm:pt>
    <dgm:pt modelId="{ECF1940D-27BC-4953-A402-7E19AF81BF63}" type="parTrans" cxnId="{9B05F707-418C-4E76-A769-E5B63F6FA05E}">
      <dgm:prSet/>
      <dgm:spPr/>
      <dgm:t>
        <a:bodyPr/>
        <a:lstStyle/>
        <a:p>
          <a:endParaRPr lang="cs-CZ"/>
        </a:p>
      </dgm:t>
    </dgm:pt>
    <dgm:pt modelId="{2A0D9853-F555-4E6D-9922-5250108988A2}" type="sibTrans" cxnId="{9B05F707-418C-4E76-A769-E5B63F6FA05E}">
      <dgm:prSet/>
      <dgm:spPr/>
      <dgm:t>
        <a:bodyPr/>
        <a:lstStyle/>
        <a:p>
          <a:endParaRPr lang="cs-CZ"/>
        </a:p>
      </dgm:t>
    </dgm:pt>
    <dgm:pt modelId="{D7A6A1E4-416D-4EB0-B1F2-2C685FABF6F0}">
      <dgm:prSet phldrT="[Text]"/>
      <dgm:spPr/>
      <dgm:t>
        <a:bodyPr/>
        <a:lstStyle/>
        <a:p>
          <a:r>
            <a:rPr lang="cs-CZ" dirty="0" smtClean="0"/>
            <a:t>vzdělání</a:t>
          </a:r>
          <a:endParaRPr lang="cs-CZ" dirty="0"/>
        </a:p>
      </dgm:t>
    </dgm:pt>
    <dgm:pt modelId="{0A3A0953-87BA-4142-A359-E6558AD2C8CD}" type="parTrans" cxnId="{74701CB0-E4D3-4C61-B811-CDD8EFCFEFD4}">
      <dgm:prSet/>
      <dgm:spPr/>
      <dgm:t>
        <a:bodyPr/>
        <a:lstStyle/>
        <a:p>
          <a:endParaRPr lang="cs-CZ"/>
        </a:p>
      </dgm:t>
    </dgm:pt>
    <dgm:pt modelId="{8F2FA817-28EF-42F5-8CE8-A95B4B168BF6}" type="sibTrans" cxnId="{74701CB0-E4D3-4C61-B811-CDD8EFCFEFD4}">
      <dgm:prSet/>
      <dgm:spPr/>
      <dgm:t>
        <a:bodyPr/>
        <a:lstStyle/>
        <a:p>
          <a:endParaRPr lang="cs-CZ"/>
        </a:p>
      </dgm:t>
    </dgm:pt>
    <dgm:pt modelId="{439A8556-916B-41A4-9CF4-2634F77762C2}">
      <dgm:prSet phldrT="[Text]"/>
      <dgm:spPr/>
      <dgm:t>
        <a:bodyPr/>
        <a:lstStyle/>
        <a:p>
          <a:r>
            <a:rPr lang="cs-CZ" dirty="0" smtClean="0"/>
            <a:t>Nominální</a:t>
          </a:r>
          <a:endParaRPr lang="cs-CZ" dirty="0"/>
        </a:p>
      </dgm:t>
    </dgm:pt>
    <dgm:pt modelId="{2FE5B306-F219-4969-8F6A-16F0B1B99518}" type="parTrans" cxnId="{6C9AB8BF-2401-4465-A5DC-0EE6378C8CCE}">
      <dgm:prSet/>
      <dgm:spPr/>
      <dgm:t>
        <a:bodyPr/>
        <a:lstStyle/>
        <a:p>
          <a:endParaRPr lang="cs-CZ"/>
        </a:p>
      </dgm:t>
    </dgm:pt>
    <dgm:pt modelId="{D3A9D3AE-F07E-4AED-8460-C91691C83383}" type="sibTrans" cxnId="{6C9AB8BF-2401-4465-A5DC-0EE6378C8CCE}">
      <dgm:prSet/>
      <dgm:spPr/>
      <dgm:t>
        <a:bodyPr/>
        <a:lstStyle/>
        <a:p>
          <a:endParaRPr lang="cs-CZ"/>
        </a:p>
      </dgm:t>
    </dgm:pt>
    <dgm:pt modelId="{A7FF2E79-FE3F-44FB-9880-DA8B8951392D}">
      <dgm:prSet phldrT="[Text]"/>
      <dgm:spPr/>
      <dgm:t>
        <a:bodyPr/>
        <a:lstStyle/>
        <a:p>
          <a:r>
            <a:rPr lang="cs-CZ" dirty="0" smtClean="0"/>
            <a:t>výše platu</a:t>
          </a:r>
          <a:endParaRPr lang="cs-CZ" dirty="0"/>
        </a:p>
      </dgm:t>
    </dgm:pt>
    <dgm:pt modelId="{BF6DA57A-9460-4C5C-AA10-3334586D3DA9}" type="parTrans" cxnId="{C4FDDE43-3698-4324-9716-E8AC2F504D81}">
      <dgm:prSet/>
      <dgm:spPr/>
      <dgm:t>
        <a:bodyPr/>
        <a:lstStyle/>
        <a:p>
          <a:endParaRPr lang="cs-CZ"/>
        </a:p>
      </dgm:t>
    </dgm:pt>
    <dgm:pt modelId="{ABA36790-A32E-4A3C-8319-34BB2842D5F4}" type="sibTrans" cxnId="{C4FDDE43-3698-4324-9716-E8AC2F504D81}">
      <dgm:prSet/>
      <dgm:spPr/>
      <dgm:t>
        <a:bodyPr/>
        <a:lstStyle/>
        <a:p>
          <a:endParaRPr lang="cs-CZ"/>
        </a:p>
      </dgm:t>
    </dgm:pt>
    <dgm:pt modelId="{E2B377C0-0996-4469-83D6-1C2E434F3597}">
      <dgm:prSet phldrT="[Text]"/>
      <dgm:spPr/>
      <dgm:t>
        <a:bodyPr/>
        <a:lstStyle/>
        <a:p>
          <a:r>
            <a:rPr lang="cs-CZ" dirty="0" smtClean="0"/>
            <a:t>pohlaví</a:t>
          </a:r>
          <a:endParaRPr lang="cs-CZ" dirty="0"/>
        </a:p>
      </dgm:t>
    </dgm:pt>
    <dgm:pt modelId="{E1212CFF-4C47-4A2C-94A1-4980E51CBB4C}" type="parTrans" cxnId="{3CE8E9AA-6D2B-4F87-A133-203E0F54F194}">
      <dgm:prSet/>
      <dgm:spPr/>
      <dgm:t>
        <a:bodyPr/>
        <a:lstStyle/>
        <a:p>
          <a:endParaRPr lang="cs-CZ"/>
        </a:p>
      </dgm:t>
    </dgm:pt>
    <dgm:pt modelId="{A429ED05-7E04-4F85-864B-80CF4D67FAC4}" type="sibTrans" cxnId="{3CE8E9AA-6D2B-4F87-A133-203E0F54F194}">
      <dgm:prSet/>
      <dgm:spPr/>
      <dgm:t>
        <a:bodyPr/>
        <a:lstStyle/>
        <a:p>
          <a:endParaRPr lang="cs-CZ"/>
        </a:p>
      </dgm:t>
    </dgm:pt>
    <dgm:pt modelId="{341E7D29-716D-4397-A78A-5F7574D1F252}">
      <dgm:prSet phldrT="[Text]"/>
      <dgm:spPr/>
      <dgm:t>
        <a:bodyPr/>
        <a:lstStyle/>
        <a:p>
          <a:r>
            <a:rPr lang="cs-CZ" dirty="0" smtClean="0"/>
            <a:t>knihovna, kam chodím</a:t>
          </a:r>
          <a:endParaRPr lang="cs-CZ" dirty="0"/>
        </a:p>
      </dgm:t>
    </dgm:pt>
    <dgm:pt modelId="{CFCF494C-247C-411C-8F6F-D8BE24A56309}" type="parTrans" cxnId="{888C2426-A6DF-4F56-8E6D-8EE3B02692E8}">
      <dgm:prSet/>
      <dgm:spPr/>
      <dgm:t>
        <a:bodyPr/>
        <a:lstStyle/>
        <a:p>
          <a:endParaRPr lang="cs-CZ"/>
        </a:p>
      </dgm:t>
    </dgm:pt>
    <dgm:pt modelId="{3D866808-F2E3-4F75-8124-5F9FCB31663D}" type="sibTrans" cxnId="{888C2426-A6DF-4F56-8E6D-8EE3B02692E8}">
      <dgm:prSet/>
      <dgm:spPr/>
      <dgm:t>
        <a:bodyPr/>
        <a:lstStyle/>
        <a:p>
          <a:endParaRPr lang="cs-CZ"/>
        </a:p>
      </dgm:t>
    </dgm:pt>
    <dgm:pt modelId="{2D92F5F6-1444-423D-828D-1E8A4BB25098}">
      <dgm:prSet phldrT="[Text]"/>
      <dgm:spPr/>
      <dgm:t>
        <a:bodyPr/>
        <a:lstStyle/>
        <a:p>
          <a:r>
            <a:rPr lang="cs-CZ" dirty="0" smtClean="0"/>
            <a:t>škály „</a:t>
          </a:r>
          <a:r>
            <a:rPr lang="cs-CZ" b="0" i="0" dirty="0" smtClean="0"/>
            <a:t>vůbec, málo, často…“</a:t>
          </a:r>
          <a:endParaRPr lang="cs-CZ" dirty="0"/>
        </a:p>
      </dgm:t>
    </dgm:pt>
    <dgm:pt modelId="{7064A194-310A-40B5-89D9-6BB94506B836}" type="parTrans" cxnId="{0AB305F6-5B18-46FB-8A75-A4F81CF86FE7}">
      <dgm:prSet/>
      <dgm:spPr/>
    </dgm:pt>
    <dgm:pt modelId="{E936E24B-85B3-4974-B0C6-650BFF1BA95A}" type="sibTrans" cxnId="{0AB305F6-5B18-46FB-8A75-A4F81CF86FE7}">
      <dgm:prSet/>
      <dgm:spPr/>
    </dgm:pt>
    <dgm:pt modelId="{9BCC1CEB-0898-44C4-89EB-319499F1D5B0}" type="pres">
      <dgm:prSet presAssocID="{B6DEECF2-6F2D-4026-A2DD-C8C3D05474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360BD28-D4D7-4EF7-AD24-0ABF683216D7}" type="pres">
      <dgm:prSet presAssocID="{0C56FF63-F3F8-43AC-97AC-1C74B85FCF12}" presName="linNode" presStyleCnt="0"/>
      <dgm:spPr/>
      <dgm:t>
        <a:bodyPr/>
        <a:lstStyle/>
        <a:p>
          <a:endParaRPr lang="cs-CZ"/>
        </a:p>
      </dgm:t>
    </dgm:pt>
    <dgm:pt modelId="{09728D15-336A-420F-8E6D-6A342E546257}" type="pres">
      <dgm:prSet presAssocID="{0C56FF63-F3F8-43AC-97AC-1C74B85FCF1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0C669E-6894-4D87-BF21-ECADACCA521D}" type="pres">
      <dgm:prSet presAssocID="{0C56FF63-F3F8-43AC-97AC-1C74B85FCF12}" presName="childShp" presStyleLbl="bgAccFollowNode1" presStyleIdx="0" presStyleCnt="3" custScaleY="826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A09AA2-FE39-43B1-B1B3-8684E08AA5B2}" type="pres">
      <dgm:prSet presAssocID="{5CF5943B-527D-4EEE-9A62-4C71D5BBF1F2}" presName="spacing" presStyleCnt="0"/>
      <dgm:spPr/>
      <dgm:t>
        <a:bodyPr/>
        <a:lstStyle/>
        <a:p>
          <a:endParaRPr lang="cs-CZ"/>
        </a:p>
      </dgm:t>
    </dgm:pt>
    <dgm:pt modelId="{DEF650A7-08F1-419B-A584-03677935260D}" type="pres">
      <dgm:prSet presAssocID="{C2D7A45F-386D-41B3-A573-C97643CA9D71}" presName="linNode" presStyleCnt="0"/>
      <dgm:spPr/>
      <dgm:t>
        <a:bodyPr/>
        <a:lstStyle/>
        <a:p>
          <a:endParaRPr lang="cs-CZ"/>
        </a:p>
      </dgm:t>
    </dgm:pt>
    <dgm:pt modelId="{D0EF58D4-9A48-4DCC-B5E3-22E5FE1506C4}" type="pres">
      <dgm:prSet presAssocID="{C2D7A45F-386D-41B3-A573-C97643CA9D7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380AAF-3AC0-446C-8EA2-99EFAB47E8DE}" type="pres">
      <dgm:prSet presAssocID="{C2D7A45F-386D-41B3-A573-C97643CA9D71}" presName="childShp" presStyleLbl="bgAccFollowNode1" presStyleIdx="1" presStyleCnt="3" custScaleY="826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423DCD-5A69-4E0D-A669-0F27430F8639}" type="pres">
      <dgm:prSet presAssocID="{2A0D9853-F555-4E6D-9922-5250108988A2}" presName="spacing" presStyleCnt="0"/>
      <dgm:spPr/>
      <dgm:t>
        <a:bodyPr/>
        <a:lstStyle/>
        <a:p>
          <a:endParaRPr lang="cs-CZ"/>
        </a:p>
      </dgm:t>
    </dgm:pt>
    <dgm:pt modelId="{6F665545-16EE-4F94-AFD9-4B1E7793E9E9}" type="pres">
      <dgm:prSet presAssocID="{439A8556-916B-41A4-9CF4-2634F77762C2}" presName="linNode" presStyleCnt="0"/>
      <dgm:spPr/>
      <dgm:t>
        <a:bodyPr/>
        <a:lstStyle/>
        <a:p>
          <a:endParaRPr lang="cs-CZ"/>
        </a:p>
      </dgm:t>
    </dgm:pt>
    <dgm:pt modelId="{6821E0F6-E4BF-4D7D-BECA-1F06077640C2}" type="pres">
      <dgm:prSet presAssocID="{439A8556-916B-41A4-9CF4-2634F7776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9A4F96-E10A-4A0B-A273-165341D7B45A}" type="pres">
      <dgm:prSet presAssocID="{439A8556-916B-41A4-9CF4-2634F77762C2}" presName="childShp" presStyleLbl="bgAccFollowNode1" presStyleIdx="2" presStyleCnt="3" custScaleY="826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05F707-418C-4E76-A769-E5B63F6FA05E}" srcId="{B6DEECF2-6F2D-4026-A2DD-C8C3D054743E}" destId="{C2D7A45F-386D-41B3-A573-C97643CA9D71}" srcOrd="1" destOrd="0" parTransId="{ECF1940D-27BC-4953-A402-7E19AF81BF63}" sibTransId="{2A0D9853-F555-4E6D-9922-5250108988A2}"/>
    <dgm:cxn modelId="{6D0ACEF5-F3D5-4D1D-AF62-9FA29A2BECE6}" srcId="{B6DEECF2-6F2D-4026-A2DD-C8C3D054743E}" destId="{0C56FF63-F3F8-43AC-97AC-1C74B85FCF12}" srcOrd="0" destOrd="0" parTransId="{78AFA3AD-B8B1-4175-B6F8-03A6738F6944}" sibTransId="{5CF5943B-527D-4EEE-9A62-4C71D5BBF1F2}"/>
    <dgm:cxn modelId="{CC0EDFCE-964E-4DAB-9D0A-4A78C74E815A}" type="presOf" srcId="{5C9086A2-3100-4CD0-9F4B-B5B68DC24B97}" destId="{1A0C669E-6894-4D87-BF21-ECADACCA521D}" srcOrd="0" destOrd="0" presId="urn:microsoft.com/office/officeart/2005/8/layout/vList6"/>
    <dgm:cxn modelId="{240F368B-586D-4DA4-BA76-37835EAF2D15}" type="presOf" srcId="{439A8556-916B-41A4-9CF4-2634F77762C2}" destId="{6821E0F6-E4BF-4D7D-BECA-1F06077640C2}" srcOrd="0" destOrd="0" presId="urn:microsoft.com/office/officeart/2005/8/layout/vList6"/>
    <dgm:cxn modelId="{3CE8E9AA-6D2B-4F87-A133-203E0F54F194}" srcId="{439A8556-916B-41A4-9CF4-2634F77762C2}" destId="{E2B377C0-0996-4469-83D6-1C2E434F3597}" srcOrd="0" destOrd="0" parTransId="{E1212CFF-4C47-4A2C-94A1-4980E51CBB4C}" sibTransId="{A429ED05-7E04-4F85-864B-80CF4D67FAC4}"/>
    <dgm:cxn modelId="{888C2426-A6DF-4F56-8E6D-8EE3B02692E8}" srcId="{439A8556-916B-41A4-9CF4-2634F77762C2}" destId="{341E7D29-716D-4397-A78A-5F7574D1F252}" srcOrd="1" destOrd="0" parTransId="{CFCF494C-247C-411C-8F6F-D8BE24A56309}" sibTransId="{3D866808-F2E3-4F75-8124-5F9FCB31663D}"/>
    <dgm:cxn modelId="{6C9AB8BF-2401-4465-A5DC-0EE6378C8CCE}" srcId="{B6DEECF2-6F2D-4026-A2DD-C8C3D054743E}" destId="{439A8556-916B-41A4-9CF4-2634F77762C2}" srcOrd="2" destOrd="0" parTransId="{2FE5B306-F219-4969-8F6A-16F0B1B99518}" sibTransId="{D3A9D3AE-F07E-4AED-8460-C91691C83383}"/>
    <dgm:cxn modelId="{C4FDDE43-3698-4324-9716-E8AC2F504D81}" srcId="{0C56FF63-F3F8-43AC-97AC-1C74B85FCF12}" destId="{A7FF2E79-FE3F-44FB-9880-DA8B8951392D}" srcOrd="1" destOrd="0" parTransId="{BF6DA57A-9460-4C5C-AA10-3334586D3DA9}" sibTransId="{ABA36790-A32E-4A3C-8319-34BB2842D5F4}"/>
    <dgm:cxn modelId="{07E2D51A-8310-4EA1-B4F3-F8521E36757A}" type="presOf" srcId="{B6DEECF2-6F2D-4026-A2DD-C8C3D054743E}" destId="{9BCC1CEB-0898-44C4-89EB-319499F1D5B0}" srcOrd="0" destOrd="0" presId="urn:microsoft.com/office/officeart/2005/8/layout/vList6"/>
    <dgm:cxn modelId="{74701CB0-E4D3-4C61-B811-CDD8EFCFEFD4}" srcId="{C2D7A45F-386D-41B3-A573-C97643CA9D71}" destId="{D7A6A1E4-416D-4EB0-B1F2-2C685FABF6F0}" srcOrd="0" destOrd="0" parTransId="{0A3A0953-87BA-4142-A359-E6558AD2C8CD}" sibTransId="{8F2FA817-28EF-42F5-8CE8-A95B4B168BF6}"/>
    <dgm:cxn modelId="{2CCFE827-CB1F-41CE-AE0D-D0467383535F}" type="presOf" srcId="{E2B377C0-0996-4469-83D6-1C2E434F3597}" destId="{D09A4F96-E10A-4A0B-A273-165341D7B45A}" srcOrd="0" destOrd="0" presId="urn:microsoft.com/office/officeart/2005/8/layout/vList6"/>
    <dgm:cxn modelId="{4128AFCD-48EA-4E2F-A094-AB5063BF0AB7}" srcId="{0C56FF63-F3F8-43AC-97AC-1C74B85FCF12}" destId="{5C9086A2-3100-4CD0-9F4B-B5B68DC24B97}" srcOrd="0" destOrd="0" parTransId="{D60FB709-8A83-490E-AA3F-804FB03198AC}" sibTransId="{28384F9E-3BE1-40FC-B106-1F37DEDD4EA2}"/>
    <dgm:cxn modelId="{303FECE9-C778-4B73-92EF-A877DF7F1087}" type="presOf" srcId="{D7A6A1E4-416D-4EB0-B1F2-2C685FABF6F0}" destId="{EF380AAF-3AC0-446C-8EA2-99EFAB47E8DE}" srcOrd="0" destOrd="0" presId="urn:microsoft.com/office/officeart/2005/8/layout/vList6"/>
    <dgm:cxn modelId="{61A9CA8A-9398-47C5-AF7D-EDA0A26D21F5}" type="presOf" srcId="{A7FF2E79-FE3F-44FB-9880-DA8B8951392D}" destId="{1A0C669E-6894-4D87-BF21-ECADACCA521D}" srcOrd="0" destOrd="1" presId="urn:microsoft.com/office/officeart/2005/8/layout/vList6"/>
    <dgm:cxn modelId="{0AB305F6-5B18-46FB-8A75-A4F81CF86FE7}" srcId="{C2D7A45F-386D-41B3-A573-C97643CA9D71}" destId="{2D92F5F6-1444-423D-828D-1E8A4BB25098}" srcOrd="1" destOrd="0" parTransId="{7064A194-310A-40B5-89D9-6BB94506B836}" sibTransId="{E936E24B-85B3-4974-B0C6-650BFF1BA95A}"/>
    <dgm:cxn modelId="{1262BE37-ECF0-4DE2-BF2D-3D47531801B6}" type="presOf" srcId="{2D92F5F6-1444-423D-828D-1E8A4BB25098}" destId="{EF380AAF-3AC0-446C-8EA2-99EFAB47E8DE}" srcOrd="0" destOrd="1" presId="urn:microsoft.com/office/officeart/2005/8/layout/vList6"/>
    <dgm:cxn modelId="{CAC0769E-3CE8-4E19-8DCC-1D5E17133F8A}" type="presOf" srcId="{0C56FF63-F3F8-43AC-97AC-1C74B85FCF12}" destId="{09728D15-336A-420F-8E6D-6A342E546257}" srcOrd="0" destOrd="0" presId="urn:microsoft.com/office/officeart/2005/8/layout/vList6"/>
    <dgm:cxn modelId="{F47388CC-F719-4458-B702-7D74D849FE44}" type="presOf" srcId="{341E7D29-716D-4397-A78A-5F7574D1F252}" destId="{D09A4F96-E10A-4A0B-A273-165341D7B45A}" srcOrd="0" destOrd="1" presId="urn:microsoft.com/office/officeart/2005/8/layout/vList6"/>
    <dgm:cxn modelId="{AD1B2A5F-A277-4FF9-9AA1-6348BA19A90E}" type="presOf" srcId="{C2D7A45F-386D-41B3-A573-C97643CA9D71}" destId="{D0EF58D4-9A48-4DCC-B5E3-22E5FE1506C4}" srcOrd="0" destOrd="0" presId="urn:microsoft.com/office/officeart/2005/8/layout/vList6"/>
    <dgm:cxn modelId="{143E4E86-1562-4C77-8928-27D128DB05A8}" type="presParOf" srcId="{9BCC1CEB-0898-44C4-89EB-319499F1D5B0}" destId="{B360BD28-D4D7-4EF7-AD24-0ABF683216D7}" srcOrd="0" destOrd="0" presId="urn:microsoft.com/office/officeart/2005/8/layout/vList6"/>
    <dgm:cxn modelId="{07577DF6-64C4-42F4-AE46-1AEC411A721A}" type="presParOf" srcId="{B360BD28-D4D7-4EF7-AD24-0ABF683216D7}" destId="{09728D15-336A-420F-8E6D-6A342E546257}" srcOrd="0" destOrd="0" presId="urn:microsoft.com/office/officeart/2005/8/layout/vList6"/>
    <dgm:cxn modelId="{8B654055-564E-4969-BFFF-D7A45EF3B92B}" type="presParOf" srcId="{B360BD28-D4D7-4EF7-AD24-0ABF683216D7}" destId="{1A0C669E-6894-4D87-BF21-ECADACCA521D}" srcOrd="1" destOrd="0" presId="urn:microsoft.com/office/officeart/2005/8/layout/vList6"/>
    <dgm:cxn modelId="{01D1C47D-A51C-4409-BEED-C42C5D07DE0F}" type="presParOf" srcId="{9BCC1CEB-0898-44C4-89EB-319499F1D5B0}" destId="{FBA09AA2-FE39-43B1-B1B3-8684E08AA5B2}" srcOrd="1" destOrd="0" presId="urn:microsoft.com/office/officeart/2005/8/layout/vList6"/>
    <dgm:cxn modelId="{16871000-EC4E-4946-8718-4F6DDE4FA3D8}" type="presParOf" srcId="{9BCC1CEB-0898-44C4-89EB-319499F1D5B0}" destId="{DEF650A7-08F1-419B-A584-03677935260D}" srcOrd="2" destOrd="0" presId="urn:microsoft.com/office/officeart/2005/8/layout/vList6"/>
    <dgm:cxn modelId="{CD2D6EE4-9322-4109-A870-E6B5D993A1E9}" type="presParOf" srcId="{DEF650A7-08F1-419B-A584-03677935260D}" destId="{D0EF58D4-9A48-4DCC-B5E3-22E5FE1506C4}" srcOrd="0" destOrd="0" presId="urn:microsoft.com/office/officeart/2005/8/layout/vList6"/>
    <dgm:cxn modelId="{7B208DF5-25F3-447C-994A-9FE5B75FB400}" type="presParOf" srcId="{DEF650A7-08F1-419B-A584-03677935260D}" destId="{EF380AAF-3AC0-446C-8EA2-99EFAB47E8DE}" srcOrd="1" destOrd="0" presId="urn:microsoft.com/office/officeart/2005/8/layout/vList6"/>
    <dgm:cxn modelId="{46C77400-961A-4627-BA07-D798A0B456AF}" type="presParOf" srcId="{9BCC1CEB-0898-44C4-89EB-319499F1D5B0}" destId="{03423DCD-5A69-4E0D-A669-0F27430F8639}" srcOrd="3" destOrd="0" presId="urn:microsoft.com/office/officeart/2005/8/layout/vList6"/>
    <dgm:cxn modelId="{CFF7F761-C9AD-479B-AB70-7F311329A8A7}" type="presParOf" srcId="{9BCC1CEB-0898-44C4-89EB-319499F1D5B0}" destId="{6F665545-16EE-4F94-AFD9-4B1E7793E9E9}" srcOrd="4" destOrd="0" presId="urn:microsoft.com/office/officeart/2005/8/layout/vList6"/>
    <dgm:cxn modelId="{3AE67418-3F5E-48C2-AB94-842DA90EFAA3}" type="presParOf" srcId="{6F665545-16EE-4F94-AFD9-4B1E7793E9E9}" destId="{6821E0F6-E4BF-4D7D-BECA-1F06077640C2}" srcOrd="0" destOrd="0" presId="urn:microsoft.com/office/officeart/2005/8/layout/vList6"/>
    <dgm:cxn modelId="{406417C8-479F-4E90-A8C0-2CE0B82124EB}" type="presParOf" srcId="{6F665545-16EE-4F94-AFD9-4B1E7793E9E9}" destId="{D09A4F96-E10A-4A0B-A273-165341D7B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67CD5-16B0-4F7A-9774-333E4B35FE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120DE8E-5E56-41EB-B03E-284DD73D646E}">
      <dgm:prSet phldrT="[Text]"/>
      <dgm:spPr/>
      <dgm:t>
        <a:bodyPr/>
        <a:lstStyle/>
        <a:p>
          <a:r>
            <a:rPr lang="cs-CZ" dirty="0" smtClean="0"/>
            <a:t>Nezávislá proměnná</a:t>
          </a:r>
          <a:endParaRPr lang="cs-CZ" dirty="0"/>
        </a:p>
      </dgm:t>
    </dgm:pt>
    <dgm:pt modelId="{C9909AAD-19FE-4D2C-B139-8075ED2EE12A}" type="parTrans" cxnId="{5F7813A5-D065-4A54-986D-E4801CFC72E5}">
      <dgm:prSet/>
      <dgm:spPr/>
      <dgm:t>
        <a:bodyPr/>
        <a:lstStyle/>
        <a:p>
          <a:endParaRPr lang="cs-CZ"/>
        </a:p>
      </dgm:t>
    </dgm:pt>
    <dgm:pt modelId="{AFF0433B-3DAF-43DF-A1B8-8817CA7226A1}" type="sibTrans" cxnId="{5F7813A5-D065-4A54-986D-E4801CFC72E5}">
      <dgm:prSet/>
      <dgm:spPr/>
      <dgm:t>
        <a:bodyPr/>
        <a:lstStyle/>
        <a:p>
          <a:endParaRPr lang="cs-CZ"/>
        </a:p>
      </dgm:t>
    </dgm:pt>
    <dgm:pt modelId="{C54EF388-332D-46C9-B1B6-C7B565B25412}">
      <dgm:prSet phldrT="[Text]"/>
      <dgm:spPr/>
      <dgm:t>
        <a:bodyPr/>
        <a:lstStyle/>
        <a:p>
          <a:r>
            <a:rPr lang="cs-CZ" dirty="0" smtClean="0"/>
            <a:t>Závislá proměnná</a:t>
          </a:r>
          <a:endParaRPr lang="cs-CZ" dirty="0"/>
        </a:p>
      </dgm:t>
    </dgm:pt>
    <dgm:pt modelId="{B6A65316-084A-44C9-9070-C6FBBACAB183}" type="parTrans" cxnId="{6244F0FE-B668-4BE0-9055-2ABD9948C55C}">
      <dgm:prSet/>
      <dgm:spPr/>
      <dgm:t>
        <a:bodyPr/>
        <a:lstStyle/>
        <a:p>
          <a:endParaRPr lang="cs-CZ"/>
        </a:p>
      </dgm:t>
    </dgm:pt>
    <dgm:pt modelId="{BBFCCC7E-741C-4C7E-B1FE-13C3F9A7F660}" type="sibTrans" cxnId="{6244F0FE-B668-4BE0-9055-2ABD9948C55C}">
      <dgm:prSet/>
      <dgm:spPr/>
      <dgm:t>
        <a:bodyPr/>
        <a:lstStyle/>
        <a:p>
          <a:endParaRPr lang="cs-CZ"/>
        </a:p>
      </dgm:t>
    </dgm:pt>
    <dgm:pt modelId="{6559A171-6FB2-4A0B-B391-4E3EDC33BEAE}" type="pres">
      <dgm:prSet presAssocID="{52667CD5-16B0-4F7A-9774-333E4B35FE15}" presName="CompostProcess" presStyleCnt="0">
        <dgm:presLayoutVars>
          <dgm:dir/>
          <dgm:resizeHandles val="exact"/>
        </dgm:presLayoutVars>
      </dgm:prSet>
      <dgm:spPr/>
    </dgm:pt>
    <dgm:pt modelId="{7DF37D63-CBE5-43E5-BF0E-31F7ED2C0EC1}" type="pres">
      <dgm:prSet presAssocID="{52667CD5-16B0-4F7A-9774-333E4B35FE15}" presName="arrow" presStyleLbl="bgShp" presStyleIdx="0" presStyleCnt="1"/>
      <dgm:spPr/>
    </dgm:pt>
    <dgm:pt modelId="{B05B6468-E93A-47B5-AA43-7F774AC09FAC}" type="pres">
      <dgm:prSet presAssocID="{52667CD5-16B0-4F7A-9774-333E4B35FE15}" presName="linearProcess" presStyleCnt="0"/>
      <dgm:spPr/>
    </dgm:pt>
    <dgm:pt modelId="{69EA0C65-C6E4-41B4-B680-157E2519A929}" type="pres">
      <dgm:prSet presAssocID="{A120DE8E-5E56-41EB-B03E-284DD73D646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926EE6-C381-4B1D-B631-2557D74594E0}" type="pres">
      <dgm:prSet presAssocID="{AFF0433B-3DAF-43DF-A1B8-8817CA7226A1}" presName="sibTrans" presStyleCnt="0"/>
      <dgm:spPr/>
    </dgm:pt>
    <dgm:pt modelId="{ABC387B4-CEBB-432E-80D7-8F2953D8E7E2}" type="pres">
      <dgm:prSet presAssocID="{C54EF388-332D-46C9-B1B6-C7B565B2541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E25947-815E-454A-958E-5C2C284BFD67}" type="presOf" srcId="{C54EF388-332D-46C9-B1B6-C7B565B25412}" destId="{ABC387B4-CEBB-432E-80D7-8F2953D8E7E2}" srcOrd="0" destOrd="0" presId="urn:microsoft.com/office/officeart/2005/8/layout/hProcess9"/>
    <dgm:cxn modelId="{6244F0FE-B668-4BE0-9055-2ABD9948C55C}" srcId="{52667CD5-16B0-4F7A-9774-333E4B35FE15}" destId="{C54EF388-332D-46C9-B1B6-C7B565B25412}" srcOrd="1" destOrd="0" parTransId="{B6A65316-084A-44C9-9070-C6FBBACAB183}" sibTransId="{BBFCCC7E-741C-4C7E-B1FE-13C3F9A7F660}"/>
    <dgm:cxn modelId="{5F7813A5-D065-4A54-986D-E4801CFC72E5}" srcId="{52667CD5-16B0-4F7A-9774-333E4B35FE15}" destId="{A120DE8E-5E56-41EB-B03E-284DD73D646E}" srcOrd="0" destOrd="0" parTransId="{C9909AAD-19FE-4D2C-B139-8075ED2EE12A}" sibTransId="{AFF0433B-3DAF-43DF-A1B8-8817CA7226A1}"/>
    <dgm:cxn modelId="{79AECFC7-1E20-4A25-97FD-4A300566E1ED}" type="presOf" srcId="{52667CD5-16B0-4F7A-9774-333E4B35FE15}" destId="{6559A171-6FB2-4A0B-B391-4E3EDC33BEAE}" srcOrd="0" destOrd="0" presId="urn:microsoft.com/office/officeart/2005/8/layout/hProcess9"/>
    <dgm:cxn modelId="{4BE3C40A-56EA-4D7C-8A67-C1C2ACEA0F43}" type="presOf" srcId="{A120DE8E-5E56-41EB-B03E-284DD73D646E}" destId="{69EA0C65-C6E4-41B4-B680-157E2519A929}" srcOrd="0" destOrd="0" presId="urn:microsoft.com/office/officeart/2005/8/layout/hProcess9"/>
    <dgm:cxn modelId="{C9A5F667-EE32-4BA6-921C-5BFA2F82674E}" type="presParOf" srcId="{6559A171-6FB2-4A0B-B391-4E3EDC33BEAE}" destId="{7DF37D63-CBE5-43E5-BF0E-31F7ED2C0EC1}" srcOrd="0" destOrd="0" presId="urn:microsoft.com/office/officeart/2005/8/layout/hProcess9"/>
    <dgm:cxn modelId="{A9D60D80-EB6D-4D13-B0CF-063C61E4EFE4}" type="presParOf" srcId="{6559A171-6FB2-4A0B-B391-4E3EDC33BEAE}" destId="{B05B6468-E93A-47B5-AA43-7F774AC09FAC}" srcOrd="1" destOrd="0" presId="urn:microsoft.com/office/officeart/2005/8/layout/hProcess9"/>
    <dgm:cxn modelId="{040050BE-12B3-426D-B78A-FC8E60231A84}" type="presParOf" srcId="{B05B6468-E93A-47B5-AA43-7F774AC09FAC}" destId="{69EA0C65-C6E4-41B4-B680-157E2519A929}" srcOrd="0" destOrd="0" presId="urn:microsoft.com/office/officeart/2005/8/layout/hProcess9"/>
    <dgm:cxn modelId="{B5DAB6EB-4BA7-4C87-8144-E3A3EBB5C677}" type="presParOf" srcId="{B05B6468-E93A-47B5-AA43-7F774AC09FAC}" destId="{71926EE6-C381-4B1D-B631-2557D74594E0}" srcOrd="1" destOrd="0" presId="urn:microsoft.com/office/officeart/2005/8/layout/hProcess9"/>
    <dgm:cxn modelId="{FB09E3E7-DAAD-4DC9-9854-2E7ADBD1D429}" type="presParOf" srcId="{B05B6468-E93A-47B5-AA43-7F774AC09FAC}" destId="{ABC387B4-CEBB-432E-80D7-8F2953D8E7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33F4D-7652-421E-BD7D-8E0B4237C95D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FF6D77ED-BAEF-41A8-A476-34159F58AD02}">
      <dgm:prSet phldrT="[Text]"/>
      <dgm:spPr/>
      <dgm:t>
        <a:bodyPr/>
        <a:lstStyle/>
        <a:p>
          <a:r>
            <a:rPr lang="cs-CZ" dirty="0" smtClean="0"/>
            <a:t>X</a:t>
          </a:r>
          <a:endParaRPr lang="cs-CZ" dirty="0"/>
        </a:p>
      </dgm:t>
    </dgm:pt>
    <dgm:pt modelId="{E7B6F947-D49B-4AB4-A223-240566584FED}" type="parTrans" cxnId="{DC9ABD8B-E69D-4BE6-88E0-63EDD9D638BF}">
      <dgm:prSet/>
      <dgm:spPr/>
      <dgm:t>
        <a:bodyPr/>
        <a:lstStyle/>
        <a:p>
          <a:endParaRPr lang="cs-CZ"/>
        </a:p>
      </dgm:t>
    </dgm:pt>
    <dgm:pt modelId="{EF02E2A5-DEE2-43C1-83E3-79AF25154A29}" type="sibTrans" cxnId="{DC9ABD8B-E69D-4BE6-88E0-63EDD9D638BF}">
      <dgm:prSet/>
      <dgm:spPr/>
      <dgm:t>
        <a:bodyPr/>
        <a:lstStyle/>
        <a:p>
          <a:endParaRPr lang="cs-CZ"/>
        </a:p>
      </dgm:t>
    </dgm:pt>
    <dgm:pt modelId="{8AA6AB6A-728F-4C8D-84DC-307AA839D581}">
      <dgm:prSet phldrT="[Text]"/>
      <dgm:spPr/>
      <dgm:t>
        <a:bodyPr/>
        <a:lstStyle/>
        <a:p>
          <a:r>
            <a:rPr lang="cs-CZ" dirty="0" smtClean="0"/>
            <a:t>A</a:t>
          </a:r>
          <a:endParaRPr lang="cs-CZ" dirty="0"/>
        </a:p>
      </dgm:t>
    </dgm:pt>
    <dgm:pt modelId="{61F8E96B-4838-4938-B21B-1FB116F28E70}" type="parTrans" cxnId="{B3712BBA-2B89-479E-A7B1-C9CFE3591227}">
      <dgm:prSet/>
      <dgm:spPr/>
      <dgm:t>
        <a:bodyPr/>
        <a:lstStyle/>
        <a:p>
          <a:endParaRPr lang="cs-CZ"/>
        </a:p>
      </dgm:t>
    </dgm:pt>
    <dgm:pt modelId="{6A17C0F0-4F9B-450B-8ABB-8D2452B265D7}" type="sibTrans" cxnId="{B3712BBA-2B89-479E-A7B1-C9CFE3591227}">
      <dgm:prSet/>
      <dgm:spPr/>
      <dgm:t>
        <a:bodyPr/>
        <a:lstStyle/>
        <a:p>
          <a:endParaRPr lang="cs-CZ"/>
        </a:p>
      </dgm:t>
    </dgm:pt>
    <dgm:pt modelId="{B5847CA9-22A7-4AB1-A656-7861D0404F28}">
      <dgm:prSet phldrT="[Text]"/>
      <dgm:spPr/>
      <dgm:t>
        <a:bodyPr/>
        <a:lstStyle/>
        <a:p>
          <a:r>
            <a:rPr lang="cs-CZ" dirty="0" smtClean="0"/>
            <a:t>B</a:t>
          </a:r>
          <a:endParaRPr lang="cs-CZ" dirty="0"/>
        </a:p>
      </dgm:t>
    </dgm:pt>
    <dgm:pt modelId="{310B2909-9D5D-4D75-B077-B3BFDC167675}" type="parTrans" cxnId="{DFC3BF56-AA20-456E-B77A-2BB7DEB6AD6A}">
      <dgm:prSet/>
      <dgm:spPr/>
      <dgm:t>
        <a:bodyPr/>
        <a:lstStyle/>
        <a:p>
          <a:endParaRPr lang="cs-CZ"/>
        </a:p>
      </dgm:t>
    </dgm:pt>
    <dgm:pt modelId="{F34C9FFD-2D99-4FD7-9BCA-8A0FBFFB25D8}" type="sibTrans" cxnId="{DFC3BF56-AA20-456E-B77A-2BB7DEB6AD6A}">
      <dgm:prSet/>
      <dgm:spPr/>
      <dgm:t>
        <a:bodyPr/>
        <a:lstStyle/>
        <a:p>
          <a:endParaRPr lang="cs-CZ"/>
        </a:p>
      </dgm:t>
    </dgm:pt>
    <dgm:pt modelId="{7713EB31-40BF-4605-87F1-E65C69E9E4F2}" type="pres">
      <dgm:prSet presAssocID="{DE433F4D-7652-421E-BD7D-8E0B4237C95D}" presName="Name0" presStyleCnt="0">
        <dgm:presLayoutVars>
          <dgm:dir/>
          <dgm:resizeHandles val="exact"/>
        </dgm:presLayoutVars>
      </dgm:prSet>
      <dgm:spPr/>
    </dgm:pt>
    <dgm:pt modelId="{AABB31A0-AE05-489C-B43B-67672DEFCB03}" type="pres">
      <dgm:prSet presAssocID="{FF6D77ED-BAEF-41A8-A476-34159F58AD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2DFCDF-5635-4F7B-B44A-1D8C8018E815}" type="pres">
      <dgm:prSet presAssocID="{EF02E2A5-DEE2-43C1-83E3-79AF25154A29}" presName="sibTrans" presStyleLbl="sibTrans2D1" presStyleIdx="0" presStyleCnt="2"/>
      <dgm:spPr/>
      <dgm:t>
        <a:bodyPr/>
        <a:lstStyle/>
        <a:p>
          <a:endParaRPr lang="cs-CZ"/>
        </a:p>
      </dgm:t>
    </dgm:pt>
    <dgm:pt modelId="{560E4635-7CE6-457A-8369-D7884AF1160C}" type="pres">
      <dgm:prSet presAssocID="{EF02E2A5-DEE2-43C1-83E3-79AF25154A29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4AD35359-6356-41DE-A670-0E4D8DB4CEE4}" type="pres">
      <dgm:prSet presAssocID="{8AA6AB6A-728F-4C8D-84DC-307AA839D5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CE344F-4551-49C5-BEB4-C0084C090770}" type="pres">
      <dgm:prSet presAssocID="{6A17C0F0-4F9B-450B-8ABB-8D2452B265D7}" presName="sibTrans" presStyleLbl="sibTrans2D1" presStyleIdx="1" presStyleCnt="2"/>
      <dgm:spPr/>
      <dgm:t>
        <a:bodyPr/>
        <a:lstStyle/>
        <a:p>
          <a:endParaRPr lang="cs-CZ"/>
        </a:p>
      </dgm:t>
    </dgm:pt>
    <dgm:pt modelId="{9F0B0A6B-2D73-4E00-BD2D-686FDFF6F0CD}" type="pres">
      <dgm:prSet presAssocID="{6A17C0F0-4F9B-450B-8ABB-8D2452B265D7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A8519D3E-46B0-480C-BDB3-1153987C93BA}" type="pres">
      <dgm:prSet presAssocID="{B5847CA9-22A7-4AB1-A656-7861D0404F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712BBA-2B89-479E-A7B1-C9CFE3591227}" srcId="{DE433F4D-7652-421E-BD7D-8E0B4237C95D}" destId="{8AA6AB6A-728F-4C8D-84DC-307AA839D581}" srcOrd="1" destOrd="0" parTransId="{61F8E96B-4838-4938-B21B-1FB116F28E70}" sibTransId="{6A17C0F0-4F9B-450B-8ABB-8D2452B265D7}"/>
    <dgm:cxn modelId="{9B861D14-8F7C-4720-980A-89C0D59513FD}" type="presOf" srcId="{DE433F4D-7652-421E-BD7D-8E0B4237C95D}" destId="{7713EB31-40BF-4605-87F1-E65C69E9E4F2}" srcOrd="0" destOrd="0" presId="urn:microsoft.com/office/officeart/2005/8/layout/process1"/>
    <dgm:cxn modelId="{8729B55A-B27F-4E26-A733-46191A46EA5A}" type="presOf" srcId="{FF6D77ED-BAEF-41A8-A476-34159F58AD02}" destId="{AABB31A0-AE05-489C-B43B-67672DEFCB03}" srcOrd="0" destOrd="0" presId="urn:microsoft.com/office/officeart/2005/8/layout/process1"/>
    <dgm:cxn modelId="{BDF5EB83-43CE-4864-9F09-BAA12D844F4B}" type="presOf" srcId="{B5847CA9-22A7-4AB1-A656-7861D0404F28}" destId="{A8519D3E-46B0-480C-BDB3-1153987C93BA}" srcOrd="0" destOrd="0" presId="urn:microsoft.com/office/officeart/2005/8/layout/process1"/>
    <dgm:cxn modelId="{DC9ABD8B-E69D-4BE6-88E0-63EDD9D638BF}" srcId="{DE433F4D-7652-421E-BD7D-8E0B4237C95D}" destId="{FF6D77ED-BAEF-41A8-A476-34159F58AD02}" srcOrd="0" destOrd="0" parTransId="{E7B6F947-D49B-4AB4-A223-240566584FED}" sibTransId="{EF02E2A5-DEE2-43C1-83E3-79AF25154A29}"/>
    <dgm:cxn modelId="{FEA10E07-EBC0-4054-9BDC-DEEF90B96F76}" type="presOf" srcId="{6A17C0F0-4F9B-450B-8ABB-8D2452B265D7}" destId="{CBCE344F-4551-49C5-BEB4-C0084C090770}" srcOrd="0" destOrd="0" presId="urn:microsoft.com/office/officeart/2005/8/layout/process1"/>
    <dgm:cxn modelId="{002CB4F4-03BA-4641-A45D-E33F9461236B}" type="presOf" srcId="{6A17C0F0-4F9B-450B-8ABB-8D2452B265D7}" destId="{9F0B0A6B-2D73-4E00-BD2D-686FDFF6F0CD}" srcOrd="1" destOrd="0" presId="urn:microsoft.com/office/officeart/2005/8/layout/process1"/>
    <dgm:cxn modelId="{155D6D31-51F8-41AE-83F8-1212597C7A4A}" type="presOf" srcId="{EF02E2A5-DEE2-43C1-83E3-79AF25154A29}" destId="{0B2DFCDF-5635-4F7B-B44A-1D8C8018E815}" srcOrd="0" destOrd="0" presId="urn:microsoft.com/office/officeart/2005/8/layout/process1"/>
    <dgm:cxn modelId="{C04B158A-2F7D-4FF3-9103-98147AC73FA3}" type="presOf" srcId="{8AA6AB6A-728F-4C8D-84DC-307AA839D581}" destId="{4AD35359-6356-41DE-A670-0E4D8DB4CEE4}" srcOrd="0" destOrd="0" presId="urn:microsoft.com/office/officeart/2005/8/layout/process1"/>
    <dgm:cxn modelId="{25846F8D-4207-4B32-9611-EE53A7544501}" type="presOf" srcId="{EF02E2A5-DEE2-43C1-83E3-79AF25154A29}" destId="{560E4635-7CE6-457A-8369-D7884AF1160C}" srcOrd="1" destOrd="0" presId="urn:microsoft.com/office/officeart/2005/8/layout/process1"/>
    <dgm:cxn modelId="{DFC3BF56-AA20-456E-B77A-2BB7DEB6AD6A}" srcId="{DE433F4D-7652-421E-BD7D-8E0B4237C95D}" destId="{B5847CA9-22A7-4AB1-A656-7861D0404F28}" srcOrd="2" destOrd="0" parTransId="{310B2909-9D5D-4D75-B077-B3BFDC167675}" sibTransId="{F34C9FFD-2D99-4FD7-9BCA-8A0FBFFB25D8}"/>
    <dgm:cxn modelId="{6038CE3B-3E4F-4B0C-8F2A-137F945F6584}" type="presParOf" srcId="{7713EB31-40BF-4605-87F1-E65C69E9E4F2}" destId="{AABB31A0-AE05-489C-B43B-67672DEFCB03}" srcOrd="0" destOrd="0" presId="urn:microsoft.com/office/officeart/2005/8/layout/process1"/>
    <dgm:cxn modelId="{D1456C48-424E-4E27-A65C-23E333AC9AF0}" type="presParOf" srcId="{7713EB31-40BF-4605-87F1-E65C69E9E4F2}" destId="{0B2DFCDF-5635-4F7B-B44A-1D8C8018E815}" srcOrd="1" destOrd="0" presId="urn:microsoft.com/office/officeart/2005/8/layout/process1"/>
    <dgm:cxn modelId="{266207CF-9320-4287-B40E-9FD198C44566}" type="presParOf" srcId="{0B2DFCDF-5635-4F7B-B44A-1D8C8018E815}" destId="{560E4635-7CE6-457A-8369-D7884AF1160C}" srcOrd="0" destOrd="0" presId="urn:microsoft.com/office/officeart/2005/8/layout/process1"/>
    <dgm:cxn modelId="{42A1F140-0B48-4DE9-9FE8-5B03A5144E42}" type="presParOf" srcId="{7713EB31-40BF-4605-87F1-E65C69E9E4F2}" destId="{4AD35359-6356-41DE-A670-0E4D8DB4CEE4}" srcOrd="2" destOrd="0" presId="urn:microsoft.com/office/officeart/2005/8/layout/process1"/>
    <dgm:cxn modelId="{F13060D6-732E-4D67-A3BC-656D6E914B9D}" type="presParOf" srcId="{7713EB31-40BF-4605-87F1-E65C69E9E4F2}" destId="{CBCE344F-4551-49C5-BEB4-C0084C090770}" srcOrd="3" destOrd="0" presId="urn:microsoft.com/office/officeart/2005/8/layout/process1"/>
    <dgm:cxn modelId="{FD49A9E1-D83F-46CE-A9DC-A0DD9D3500C6}" type="presParOf" srcId="{CBCE344F-4551-49C5-BEB4-C0084C090770}" destId="{9F0B0A6B-2D73-4E00-BD2D-686FDFF6F0CD}" srcOrd="0" destOrd="0" presId="urn:microsoft.com/office/officeart/2005/8/layout/process1"/>
    <dgm:cxn modelId="{718C4048-7BDB-4F23-B174-38B201642CB0}" type="presParOf" srcId="{7713EB31-40BF-4605-87F1-E65C69E9E4F2}" destId="{A8519D3E-46B0-480C-BDB3-1153987C93B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167EA-89F3-4BE5-B7B4-2C54AB6CA3A9}">
      <dsp:nvSpPr>
        <dsp:cNvPr id="0" name=""/>
        <dsp:cNvSpPr/>
      </dsp:nvSpPr>
      <dsp:spPr>
        <a:xfrm>
          <a:off x="328434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Teorie</a:t>
          </a:r>
          <a:endParaRPr lang="cs-CZ" sz="2400" b="1" kern="1200" dirty="0"/>
        </a:p>
      </dsp:txBody>
      <dsp:txXfrm>
        <a:off x="328434" y="1114"/>
        <a:ext cx="1854733" cy="1112840"/>
      </dsp:txXfrm>
    </dsp:sp>
    <dsp:sp modelId="{302AE572-9A0E-4BC8-A3D9-E0E618896BFF}">
      <dsp:nvSpPr>
        <dsp:cNvPr id="0" name=""/>
        <dsp:cNvSpPr/>
      </dsp:nvSpPr>
      <dsp:spPr>
        <a:xfrm>
          <a:off x="2346384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346384" y="327547"/>
        <a:ext cx="393203" cy="459973"/>
      </dsp:txXfrm>
    </dsp:sp>
    <dsp:sp modelId="{878233E8-DF07-4774-8578-64C7D6BDB662}">
      <dsp:nvSpPr>
        <dsp:cNvPr id="0" name=""/>
        <dsp:cNvSpPr/>
      </dsp:nvSpPr>
      <dsp:spPr>
        <a:xfrm>
          <a:off x="2925061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1361671"/>
            <a:satOff val="2786"/>
            <a:lumOff val="106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Hypotézy</a:t>
          </a:r>
          <a:endParaRPr lang="cs-CZ" sz="2400" b="1" kern="1200" dirty="0"/>
        </a:p>
      </dsp:txBody>
      <dsp:txXfrm>
        <a:off x="2925061" y="1114"/>
        <a:ext cx="1854733" cy="1112840"/>
      </dsp:txXfrm>
    </dsp:sp>
    <dsp:sp modelId="{D7EE8D37-C89C-4627-970A-4D48BCD678B6}">
      <dsp:nvSpPr>
        <dsp:cNvPr id="0" name=""/>
        <dsp:cNvSpPr/>
      </dsp:nvSpPr>
      <dsp:spPr>
        <a:xfrm>
          <a:off x="4943011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88616"/>
            <a:satOff val="3250"/>
            <a:lumOff val="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943011" y="327547"/>
        <a:ext cx="393203" cy="459973"/>
      </dsp:txXfrm>
    </dsp:sp>
    <dsp:sp modelId="{BF5379E6-21E3-4CD7-8C8A-61F82F586DCD}">
      <dsp:nvSpPr>
        <dsp:cNvPr id="0" name=""/>
        <dsp:cNvSpPr/>
      </dsp:nvSpPr>
      <dsp:spPr>
        <a:xfrm>
          <a:off x="5521688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2723342"/>
            <a:satOff val="5572"/>
            <a:lumOff val="212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Operacionalizace</a:t>
          </a:r>
          <a:endParaRPr lang="cs-CZ" sz="2400" b="1" kern="1200" dirty="0"/>
        </a:p>
      </dsp:txBody>
      <dsp:txXfrm>
        <a:off x="5521688" y="1114"/>
        <a:ext cx="1854733" cy="1112840"/>
      </dsp:txXfrm>
    </dsp:sp>
    <dsp:sp modelId="{74F6E37A-ABAF-4FE2-A0D7-0BEF74A27D85}">
      <dsp:nvSpPr>
        <dsp:cNvPr id="0" name=""/>
        <dsp:cNvSpPr/>
      </dsp:nvSpPr>
      <dsp:spPr>
        <a:xfrm rot="5400000">
          <a:off x="6252453" y="1243785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77232"/>
            <a:satOff val="6500"/>
            <a:lumOff val="2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6252453" y="1243785"/>
        <a:ext cx="393203" cy="459973"/>
      </dsp:txXfrm>
    </dsp:sp>
    <dsp:sp modelId="{F17CFE73-787B-4F0F-BDCE-9DC7F7E1A980}">
      <dsp:nvSpPr>
        <dsp:cNvPr id="0" name=""/>
        <dsp:cNvSpPr/>
      </dsp:nvSpPr>
      <dsp:spPr>
        <a:xfrm>
          <a:off x="5521688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4085013"/>
            <a:satOff val="8358"/>
            <a:lumOff val="319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Vzorkování</a:t>
          </a:r>
          <a:endParaRPr lang="cs-CZ" sz="2400" b="1" kern="1200" dirty="0"/>
        </a:p>
      </dsp:txBody>
      <dsp:txXfrm>
        <a:off x="5521688" y="1855847"/>
        <a:ext cx="1854733" cy="1112840"/>
      </dsp:txXfrm>
    </dsp:sp>
    <dsp:sp modelId="{878BF68D-8532-4D4A-BF78-E784352D7E6A}">
      <dsp:nvSpPr>
        <dsp:cNvPr id="0" name=""/>
        <dsp:cNvSpPr/>
      </dsp:nvSpPr>
      <dsp:spPr>
        <a:xfrm rot="10800000">
          <a:off x="4965268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4965268" y="2182281"/>
        <a:ext cx="393203" cy="459973"/>
      </dsp:txXfrm>
    </dsp:sp>
    <dsp:sp modelId="{62868FEE-F09A-4BE1-8EBF-1113EF537EC5}">
      <dsp:nvSpPr>
        <dsp:cNvPr id="0" name=""/>
        <dsp:cNvSpPr/>
      </dsp:nvSpPr>
      <dsp:spPr>
        <a:xfrm>
          <a:off x="2925061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5446683"/>
            <a:satOff val="11143"/>
            <a:lumOff val="425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Sběr</a:t>
          </a:r>
          <a:endParaRPr lang="cs-CZ" sz="2400" b="1" kern="1200" dirty="0"/>
        </a:p>
      </dsp:txBody>
      <dsp:txXfrm>
        <a:off x="2925061" y="1855847"/>
        <a:ext cx="1854733" cy="1112840"/>
      </dsp:txXfrm>
    </dsp:sp>
    <dsp:sp modelId="{A8DECE79-891E-43FE-9ADF-4C9FF6524188}">
      <dsp:nvSpPr>
        <dsp:cNvPr id="0" name=""/>
        <dsp:cNvSpPr/>
      </dsp:nvSpPr>
      <dsp:spPr>
        <a:xfrm rot="10800000">
          <a:off x="2368641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354464"/>
            <a:satOff val="13001"/>
            <a:lumOff val="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2368641" y="2182281"/>
        <a:ext cx="393203" cy="459973"/>
      </dsp:txXfrm>
    </dsp:sp>
    <dsp:sp modelId="{426D6004-B422-460D-B2A0-E28F460693BA}">
      <dsp:nvSpPr>
        <dsp:cNvPr id="0" name=""/>
        <dsp:cNvSpPr/>
      </dsp:nvSpPr>
      <dsp:spPr>
        <a:xfrm>
          <a:off x="328434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6808354"/>
            <a:satOff val="13929"/>
            <a:lumOff val="532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Analýza</a:t>
          </a:r>
          <a:endParaRPr lang="cs-CZ" sz="2400" b="1" kern="1200" dirty="0"/>
        </a:p>
      </dsp:txBody>
      <dsp:txXfrm>
        <a:off x="328434" y="1855847"/>
        <a:ext cx="1854733" cy="1112840"/>
      </dsp:txXfrm>
    </dsp:sp>
    <dsp:sp modelId="{CB73F2FA-8295-4657-8434-856DCAB9BBC2}">
      <dsp:nvSpPr>
        <dsp:cNvPr id="0" name=""/>
        <dsp:cNvSpPr/>
      </dsp:nvSpPr>
      <dsp:spPr>
        <a:xfrm rot="5400000">
          <a:off x="1059199" y="3098519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943080"/>
            <a:satOff val="16251"/>
            <a:lumOff val="6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1059199" y="3098519"/>
        <a:ext cx="393203" cy="459973"/>
      </dsp:txXfrm>
    </dsp:sp>
    <dsp:sp modelId="{F5E67DF3-3B7C-46EB-9D92-E600D1CA3D27}">
      <dsp:nvSpPr>
        <dsp:cNvPr id="0" name=""/>
        <dsp:cNvSpPr/>
      </dsp:nvSpPr>
      <dsp:spPr>
        <a:xfrm>
          <a:off x="328434" y="3710581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8170025"/>
            <a:satOff val="16715"/>
            <a:lumOff val="638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Interpretace</a:t>
          </a:r>
          <a:endParaRPr lang="cs-CZ" sz="2400" b="1" kern="1200" dirty="0"/>
        </a:p>
      </dsp:txBody>
      <dsp:txXfrm>
        <a:off x="328434" y="3710581"/>
        <a:ext cx="1854733" cy="1112840"/>
      </dsp:txXfrm>
    </dsp:sp>
    <dsp:sp modelId="{32F949AD-2235-4B3B-8C7E-2BBEF3B27C0D}">
      <dsp:nvSpPr>
        <dsp:cNvPr id="0" name=""/>
        <dsp:cNvSpPr/>
      </dsp:nvSpPr>
      <dsp:spPr>
        <a:xfrm>
          <a:off x="2346384" y="4037014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346384" y="4037014"/>
        <a:ext cx="393203" cy="459973"/>
      </dsp:txXfrm>
    </dsp:sp>
    <dsp:sp modelId="{6FB8601C-4E16-489B-B6D8-7A42DADBE6CB}">
      <dsp:nvSpPr>
        <dsp:cNvPr id="0" name=""/>
        <dsp:cNvSpPr/>
      </dsp:nvSpPr>
      <dsp:spPr>
        <a:xfrm>
          <a:off x="2925061" y="3710581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Validizace</a:t>
          </a:r>
          <a:endParaRPr lang="cs-CZ" sz="2400" b="1" kern="1200" dirty="0"/>
        </a:p>
      </dsp:txBody>
      <dsp:txXfrm>
        <a:off x="2925061" y="3710581"/>
        <a:ext cx="1854733" cy="1112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C669E-6894-4D87-BF21-ECADACCA521D}">
      <dsp:nvSpPr>
        <dsp:cNvPr id="0" name=""/>
        <dsp:cNvSpPr/>
      </dsp:nvSpPr>
      <dsp:spPr>
        <a:xfrm>
          <a:off x="3291839" y="125443"/>
          <a:ext cx="4937760" cy="11947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věk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výše platu</a:t>
          </a:r>
          <a:endParaRPr lang="cs-CZ" sz="2800" kern="1200" dirty="0"/>
        </a:p>
      </dsp:txBody>
      <dsp:txXfrm>
        <a:off x="3291839" y="125443"/>
        <a:ext cx="4937760" cy="1194730"/>
      </dsp:txXfrm>
    </dsp:sp>
    <dsp:sp modelId="{09728D15-336A-420F-8E6D-6A342E546257}">
      <dsp:nvSpPr>
        <dsp:cNvPr id="0" name=""/>
        <dsp:cNvSpPr/>
      </dsp:nvSpPr>
      <dsp:spPr>
        <a:xfrm>
          <a:off x="0" y="0"/>
          <a:ext cx="3291839" cy="14456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Kardinální</a:t>
          </a:r>
          <a:endParaRPr lang="cs-CZ" sz="4700" kern="1200" dirty="0"/>
        </a:p>
      </dsp:txBody>
      <dsp:txXfrm>
        <a:off x="0" y="0"/>
        <a:ext cx="3291839" cy="1445617"/>
      </dsp:txXfrm>
    </dsp:sp>
    <dsp:sp modelId="{EF380AAF-3AC0-446C-8EA2-99EFAB47E8DE}">
      <dsp:nvSpPr>
        <dsp:cNvPr id="0" name=""/>
        <dsp:cNvSpPr/>
      </dsp:nvSpPr>
      <dsp:spPr>
        <a:xfrm>
          <a:off x="3291839" y="1715622"/>
          <a:ext cx="4937760" cy="11947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734310"/>
            <a:satOff val="11143"/>
            <a:lumOff val="1074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4734310"/>
              <a:satOff val="11143"/>
              <a:lumOff val="1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vzdělání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škály „</a:t>
          </a:r>
          <a:r>
            <a:rPr lang="cs-CZ" sz="2800" b="0" i="0" kern="1200" dirty="0" smtClean="0"/>
            <a:t>vůbec, málo, často…“</a:t>
          </a:r>
          <a:endParaRPr lang="cs-CZ" sz="2800" kern="1200" dirty="0"/>
        </a:p>
      </dsp:txBody>
      <dsp:txXfrm>
        <a:off x="3291839" y="1715622"/>
        <a:ext cx="4937760" cy="1194730"/>
      </dsp:txXfrm>
    </dsp:sp>
    <dsp:sp modelId="{D0EF58D4-9A48-4DCC-B5E3-22E5FE1506C4}">
      <dsp:nvSpPr>
        <dsp:cNvPr id="0" name=""/>
        <dsp:cNvSpPr/>
      </dsp:nvSpPr>
      <dsp:spPr>
        <a:xfrm>
          <a:off x="0" y="1590178"/>
          <a:ext cx="3291839" cy="1445617"/>
        </a:xfrm>
        <a:prstGeom prst="round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Ordinální</a:t>
          </a:r>
        </a:p>
      </dsp:txBody>
      <dsp:txXfrm>
        <a:off x="0" y="1590178"/>
        <a:ext cx="3291839" cy="1445617"/>
      </dsp:txXfrm>
    </dsp:sp>
    <dsp:sp modelId="{D09A4F96-E10A-4A0B-A273-165341D7B45A}">
      <dsp:nvSpPr>
        <dsp:cNvPr id="0" name=""/>
        <dsp:cNvSpPr/>
      </dsp:nvSpPr>
      <dsp:spPr>
        <a:xfrm>
          <a:off x="3291839" y="3305801"/>
          <a:ext cx="4937760" cy="11947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9468620"/>
            <a:satOff val="22286"/>
            <a:lumOff val="2149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9468620"/>
              <a:satOff val="22286"/>
              <a:lumOff val="2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pohlaví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knihovna, kam chodím</a:t>
          </a:r>
          <a:endParaRPr lang="cs-CZ" sz="2800" kern="1200" dirty="0"/>
        </a:p>
      </dsp:txBody>
      <dsp:txXfrm>
        <a:off x="3291839" y="3305801"/>
        <a:ext cx="4937760" cy="1194730"/>
      </dsp:txXfrm>
    </dsp:sp>
    <dsp:sp modelId="{6821E0F6-E4BF-4D7D-BECA-1F06077640C2}">
      <dsp:nvSpPr>
        <dsp:cNvPr id="0" name=""/>
        <dsp:cNvSpPr/>
      </dsp:nvSpPr>
      <dsp:spPr>
        <a:xfrm>
          <a:off x="0" y="3180357"/>
          <a:ext cx="3291839" cy="1445617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Nominální</a:t>
          </a:r>
          <a:endParaRPr lang="cs-CZ" sz="4700" kern="1200" dirty="0"/>
        </a:p>
      </dsp:txBody>
      <dsp:txXfrm>
        <a:off x="0" y="3180357"/>
        <a:ext cx="3291839" cy="14456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37D63-CBE5-43E5-BF0E-31F7ED2C0EC1}">
      <dsp:nvSpPr>
        <dsp:cNvPr id="0" name=""/>
        <dsp:cNvSpPr/>
      </dsp:nvSpPr>
      <dsp:spPr>
        <a:xfrm>
          <a:off x="617219" y="0"/>
          <a:ext cx="6995160" cy="46259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A0C65-C6E4-41B4-B680-157E2519A929}">
      <dsp:nvSpPr>
        <dsp:cNvPr id="0" name=""/>
        <dsp:cNvSpPr/>
      </dsp:nvSpPr>
      <dsp:spPr>
        <a:xfrm>
          <a:off x="818740" y="1387792"/>
          <a:ext cx="3188970" cy="185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Nezávislá proměnná</a:t>
          </a:r>
          <a:endParaRPr lang="cs-CZ" sz="4700" kern="1200" dirty="0"/>
        </a:p>
      </dsp:txBody>
      <dsp:txXfrm>
        <a:off x="818740" y="1387792"/>
        <a:ext cx="3188970" cy="1850390"/>
      </dsp:txXfrm>
    </dsp:sp>
    <dsp:sp modelId="{ABC387B4-CEBB-432E-80D7-8F2953D8E7E2}">
      <dsp:nvSpPr>
        <dsp:cNvPr id="0" name=""/>
        <dsp:cNvSpPr/>
      </dsp:nvSpPr>
      <dsp:spPr>
        <a:xfrm>
          <a:off x="4221889" y="1387792"/>
          <a:ext cx="3188970" cy="185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Závislá proměnná</a:t>
          </a:r>
          <a:endParaRPr lang="cs-CZ" sz="4700" kern="1200" dirty="0"/>
        </a:p>
      </dsp:txBody>
      <dsp:txXfrm>
        <a:off x="4221889" y="1387792"/>
        <a:ext cx="3188970" cy="18503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B31A0-AE05-489C-B43B-67672DEFCB03}">
      <dsp:nvSpPr>
        <dsp:cNvPr id="0" name=""/>
        <dsp:cNvSpPr/>
      </dsp:nvSpPr>
      <dsp:spPr>
        <a:xfrm>
          <a:off x="3164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X</a:t>
          </a:r>
          <a:endParaRPr lang="cs-CZ" sz="2400" kern="1200" dirty="0"/>
        </a:p>
      </dsp:txBody>
      <dsp:txXfrm>
        <a:off x="3164" y="529184"/>
        <a:ext cx="945788" cy="567473"/>
      </dsp:txXfrm>
    </dsp:sp>
    <dsp:sp modelId="{0B2DFCDF-5635-4F7B-B44A-1D8C8018E815}">
      <dsp:nvSpPr>
        <dsp:cNvPr id="0" name=""/>
        <dsp:cNvSpPr/>
      </dsp:nvSpPr>
      <dsp:spPr>
        <a:xfrm>
          <a:off x="1043531" y="695643"/>
          <a:ext cx="200507" cy="234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1043531" y="695643"/>
        <a:ext cx="200507" cy="234555"/>
      </dsp:txXfrm>
    </dsp:sp>
    <dsp:sp modelId="{4AD35359-6356-41DE-A670-0E4D8DB4CEE4}">
      <dsp:nvSpPr>
        <dsp:cNvPr id="0" name=""/>
        <dsp:cNvSpPr/>
      </dsp:nvSpPr>
      <dsp:spPr>
        <a:xfrm>
          <a:off x="1327268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90540"/>
            <a:satOff val="-8903"/>
            <a:lumOff val="1726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</a:t>
          </a:r>
          <a:endParaRPr lang="cs-CZ" sz="2400" kern="1200" dirty="0"/>
        </a:p>
      </dsp:txBody>
      <dsp:txXfrm>
        <a:off x="1327268" y="529184"/>
        <a:ext cx="945788" cy="567473"/>
      </dsp:txXfrm>
    </dsp:sp>
    <dsp:sp modelId="{CBCE344F-4551-49C5-BEB4-C0084C090770}">
      <dsp:nvSpPr>
        <dsp:cNvPr id="0" name=""/>
        <dsp:cNvSpPr/>
      </dsp:nvSpPr>
      <dsp:spPr>
        <a:xfrm>
          <a:off x="2367636" y="695643"/>
          <a:ext cx="200507" cy="234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84207"/>
            <a:satOff val="-17806"/>
            <a:lumOff val="322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2367636" y="695643"/>
        <a:ext cx="200507" cy="234555"/>
      </dsp:txXfrm>
    </dsp:sp>
    <dsp:sp modelId="{A8519D3E-46B0-480C-BDB3-1153987C93BA}">
      <dsp:nvSpPr>
        <dsp:cNvPr id="0" name=""/>
        <dsp:cNvSpPr/>
      </dsp:nvSpPr>
      <dsp:spPr>
        <a:xfrm>
          <a:off x="2651372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581079"/>
            <a:satOff val="-17806"/>
            <a:lumOff val="3452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</a:t>
          </a:r>
          <a:endParaRPr lang="cs-CZ" sz="2400" kern="1200" dirty="0"/>
        </a:p>
      </dsp:txBody>
      <dsp:txXfrm>
        <a:off x="2651372" y="529184"/>
        <a:ext cx="945788" cy="56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5B6A64-64A1-485B-A350-B5CEBC554F5B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959DAA-A6A2-486F-BCFB-2A08510866C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nexpert.e15.cz/jak-se-lisi-prumerna-mzda-a-media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ilderdom.com/intelligence/IQUnderstandingInterpreting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cs-cz/excel-help/funkce-mode-HP010062522.aspx?CTT=3" TargetMode="External"/><Relationship Id="rId2" Type="http://schemas.openxmlformats.org/officeDocument/2006/relationships/hyperlink" Target="http://office.microsoft.com/cs-cz/excel-help/funkce-dprumer-HP010062266.aspx?CTT=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ffice.microsoft.com/" TargetMode="Externa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gr.am/" TargetMode="External"/><Relationship Id="rId2" Type="http://schemas.openxmlformats.org/officeDocument/2006/relationships/hyperlink" Target="http://www.easel.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ual.l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3.staticflickr.com/2173/2121472112_a71bc162ed_o.jpg"/>
          <p:cNvPicPr>
            <a:picLocks noChangeAspect="1" noChangeArrowheads="1"/>
          </p:cNvPicPr>
          <p:nvPr/>
        </p:nvPicPr>
        <p:blipFill>
          <a:blip r:embed="rId2" cstate="print"/>
          <a:srcRect b="16731"/>
          <a:stretch>
            <a:fillRect/>
          </a:stretch>
        </p:blipFill>
        <p:spPr bwMode="auto">
          <a:xfrm>
            <a:off x="0" y="0"/>
            <a:ext cx="9144000" cy="6909382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077200" cy="1512168"/>
          </a:xfr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Výzkumy v ISK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>
                <a:solidFill>
                  <a:schemeClr val="tx1"/>
                </a:solidFill>
              </a:rPr>
              <a:t>Co s daty z dotazníků?</a:t>
            </a:r>
            <a:endParaRPr lang="cs-CZ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farm1.staticflickr.com/191/498667899_f9fb4af671_b.jpg"/>
          <p:cNvPicPr>
            <a:picLocks noChangeAspect="1" noChangeArrowheads="1"/>
          </p:cNvPicPr>
          <p:nvPr/>
        </p:nvPicPr>
        <p:blipFill>
          <a:blip r:embed="rId2" cstate="print"/>
          <a:srcRect r="11073"/>
          <a:stretch>
            <a:fillRect/>
          </a:stretch>
        </p:blipFill>
        <p:spPr bwMode="auto">
          <a:xfrm>
            <a:off x="0" y="0"/>
            <a:ext cx="9143423" cy="68580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508104" y="5373216"/>
            <a:ext cx="3108648" cy="864096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 s daty?</a:t>
            </a:r>
            <a:endParaRPr kumimoji="0" lang="cs-CZ" sz="45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1: Čištění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Garbage</a:t>
            </a:r>
            <a:r>
              <a:rPr lang="cs-CZ" dirty="0" smtClean="0"/>
              <a:t> in, </a:t>
            </a:r>
            <a:r>
              <a:rPr lang="cs-CZ" dirty="0" err="1" smtClean="0"/>
              <a:t>garbage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!“</a:t>
            </a:r>
            <a:endParaRPr lang="cs-CZ" dirty="0" smtClean="0"/>
          </a:p>
        </p:txBody>
      </p:sp>
      <p:pic>
        <p:nvPicPr>
          <p:cNvPr id="4" name="Picture 4" descr="http://www.national.ca/library/images/efdeea4b-48e2-4a96-b6b3-6daf77919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5810250" cy="39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Chyby při zpracování</a:t>
            </a:r>
          </a:p>
          <a:p>
            <a:pPr lvl="1"/>
            <a:r>
              <a:rPr lang="cs-CZ" dirty="0" smtClean="0"/>
              <a:t>Chyby </a:t>
            </a:r>
            <a:r>
              <a:rPr lang="cs-CZ" dirty="0" smtClean="0"/>
              <a:t>při </a:t>
            </a:r>
            <a:r>
              <a:rPr lang="cs-CZ" dirty="0" smtClean="0"/>
              <a:t>přepisování, vkládání</a:t>
            </a:r>
          </a:p>
          <a:p>
            <a:pPr lvl="1"/>
            <a:r>
              <a:rPr lang="cs-CZ" dirty="0" smtClean="0"/>
              <a:t>Chyba řádu, desetinné čárky</a:t>
            </a:r>
          </a:p>
          <a:p>
            <a:pPr lvl="1"/>
            <a:r>
              <a:rPr lang="cs-CZ" dirty="0" smtClean="0"/>
              <a:t>Záměny znaků…</a:t>
            </a:r>
            <a:endParaRPr lang="cs-CZ" dirty="0" smtClean="0"/>
          </a:p>
          <a:p>
            <a:r>
              <a:rPr lang="cs-CZ" b="1" dirty="0" smtClean="0"/>
              <a:t>Kontrola dat</a:t>
            </a:r>
          </a:p>
          <a:p>
            <a:pPr lvl="1"/>
            <a:r>
              <a:rPr lang="cs-CZ" dirty="0" smtClean="0"/>
              <a:t>Kontrola okem („vytisknout a řádek po řádku zkontrolovat“ </a:t>
            </a:r>
            <a:r>
              <a:rPr lang="cs-CZ" i="1" dirty="0" err="1" smtClean="0"/>
              <a:t>Hendl</a:t>
            </a:r>
            <a:r>
              <a:rPr lang="cs-CZ" i="1" dirty="0" smtClean="0"/>
              <a:t>, 2009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Předběžné grafické zobrazení dat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6480720" cy="64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 rot="10800000">
            <a:off x="1475656" y="126876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0800000">
            <a:off x="4644008" y="126876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0800000">
            <a:off x="4716016" y="652534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0800000">
            <a:off x="1619672" y="407707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4716016" y="6309320"/>
            <a:ext cx="648072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0800000">
            <a:off x="1547664" y="5229200"/>
            <a:ext cx="648072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0800000">
            <a:off x="1475656" y="6093296"/>
            <a:ext cx="648072" cy="1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0800000">
            <a:off x="1619672" y="2780928"/>
            <a:ext cx="648072" cy="1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0800000">
            <a:off x="1547664" y="3861048"/>
            <a:ext cx="648072" cy="14401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1403648" y="652534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10800000">
            <a:off x="1619672" y="3429000"/>
            <a:ext cx="648072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ový popisek 16"/>
          <p:cNvSpPr/>
          <p:nvPr/>
        </p:nvSpPr>
        <p:spPr>
          <a:xfrm>
            <a:off x="5724128" y="2204864"/>
            <a:ext cx="2987824" cy="2304256"/>
          </a:xfrm>
          <a:prstGeom prst="wedgeRectCallout">
            <a:avLst>
              <a:gd name="adj1" fmla="val -75086"/>
              <a:gd name="adj2" fmla="val -21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Chybně vyplněné položky je nutné  překódovat</a:t>
            </a:r>
            <a:endParaRPr lang="cs-CZ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jednotlivých odpovědí</a:t>
            </a:r>
            <a:endParaRPr lang="cs-CZ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85695" cy="47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leva 4"/>
          <p:cNvSpPr/>
          <p:nvPr/>
        </p:nvSpPr>
        <p:spPr>
          <a:xfrm rot="7923866">
            <a:off x="202218" y="5605245"/>
            <a:ext cx="1189002" cy="39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 rot="10800000">
            <a:off x="2339752" y="5301208"/>
            <a:ext cx="546197" cy="25459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ový popisek 6"/>
          <p:cNvSpPr/>
          <p:nvPr/>
        </p:nvSpPr>
        <p:spPr>
          <a:xfrm>
            <a:off x="5220072" y="5373216"/>
            <a:ext cx="3384376" cy="1296144"/>
          </a:xfrm>
          <a:prstGeom prst="wedgeRectCallout">
            <a:avLst>
              <a:gd name="adj1" fmla="val -96406"/>
              <a:gd name="adj2" fmla="val -45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SURVIO: odpověď můžete „vypnout“, ale ne změnit</a:t>
            </a:r>
            <a:endParaRPr lang="cs-CZ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Míru vyplnění dotazníku</a:t>
            </a:r>
          </a:p>
          <a:p>
            <a:pPr lvl="1"/>
            <a:r>
              <a:rPr lang="cs-CZ" dirty="0" smtClean="0"/>
              <a:t>Rozhodnout se, co považujeme za vyplněný dotazník, nevyplněné dotazníky vyřazujeme</a:t>
            </a:r>
          </a:p>
          <a:p>
            <a:r>
              <a:rPr lang="cs-CZ" b="1" dirty="0" smtClean="0"/>
              <a:t>Způsob vyplnění dotazníku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Proklikání</a:t>
            </a:r>
            <a:r>
              <a:rPr lang="cs-CZ" dirty="0" smtClean="0"/>
              <a:t>“ dotazníku (vybírání prvních hodnot atd.)</a:t>
            </a:r>
          </a:p>
          <a:p>
            <a:r>
              <a:rPr lang="cs-CZ" b="1" dirty="0" smtClean="0"/>
              <a:t>Extrémní hodnoty </a:t>
            </a:r>
          </a:p>
          <a:p>
            <a:pPr lvl="1"/>
            <a:r>
              <a:rPr lang="cs-CZ" dirty="0" smtClean="0"/>
              <a:t>Co s nimi?</a:t>
            </a:r>
          </a:p>
          <a:p>
            <a:r>
              <a:rPr lang="cs-CZ" b="1" dirty="0" smtClean="0"/>
              <a:t>Chybějící hodnoty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chybějícími hodnotami?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Hodnota </a:t>
            </a:r>
            <a:r>
              <a:rPr lang="cs-CZ" b="1" dirty="0" smtClean="0"/>
              <a:t>„nevím, nemohu odpovědět“</a:t>
            </a:r>
            <a:endParaRPr lang="cs-CZ" b="1" dirty="0" smtClean="0"/>
          </a:p>
          <a:p>
            <a:r>
              <a:rPr lang="cs-CZ" dirty="0" smtClean="0"/>
              <a:t>Jsou výskyty rozděleny náhodně?</a:t>
            </a:r>
          </a:p>
          <a:p>
            <a:r>
              <a:rPr lang="cs-CZ" dirty="0" smtClean="0"/>
              <a:t>Způsoby kontroly:</a:t>
            </a:r>
          </a:p>
          <a:p>
            <a:pPr lvl="1"/>
            <a:r>
              <a:rPr lang="cs-CZ" dirty="0" smtClean="0"/>
              <a:t>rozdělit soubor na skupiny záznamů s </a:t>
            </a:r>
            <a:r>
              <a:rPr lang="cs-CZ" dirty="0" smtClean="0"/>
              <a:t>chybějícími hodnotami a </a:t>
            </a:r>
            <a:r>
              <a:rPr lang="cs-CZ" dirty="0" smtClean="0"/>
              <a:t>bez nich, porovnat charakteristiky obou souborů</a:t>
            </a:r>
          </a:p>
          <a:p>
            <a:pPr lvl="1"/>
            <a:r>
              <a:rPr lang="cs-CZ" dirty="0" smtClean="0"/>
              <a:t>Kontrola korelací vyplnění/nevyplnění s jinou </a:t>
            </a:r>
            <a:r>
              <a:rPr lang="cs-CZ" dirty="0" smtClean="0"/>
              <a:t>proměnou</a:t>
            </a: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chybějícími hodnotami?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Rozhodnout se, zda: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Ponechat chybějící hodnotu</a:t>
            </a:r>
          </a:p>
          <a:p>
            <a:r>
              <a:rPr lang="cs-CZ" dirty="0" smtClean="0"/>
              <a:t>Vymazat jednotku (respondenta)</a:t>
            </a:r>
            <a:endParaRPr lang="cs-CZ" dirty="0" smtClean="0"/>
          </a:p>
          <a:p>
            <a:r>
              <a:rPr lang="cs-CZ" dirty="0" smtClean="0"/>
              <a:t>Vymazat proměnnou</a:t>
            </a:r>
            <a:endParaRPr lang="cs-CZ" dirty="0" smtClean="0"/>
          </a:p>
          <a:p>
            <a:r>
              <a:rPr lang="cs-CZ" dirty="0" smtClean="0"/>
              <a:t>Imputovat</a:t>
            </a:r>
            <a:endParaRPr lang="cs-CZ" dirty="0" smtClean="0"/>
          </a:p>
          <a:p>
            <a:pPr lvl="1"/>
            <a:r>
              <a:rPr lang="cs-CZ" dirty="0" smtClean="0"/>
              <a:t>Odhad scházející hodnoty (regresní analýza)</a:t>
            </a:r>
          </a:p>
          <a:p>
            <a:pPr lvl="1"/>
            <a:r>
              <a:rPr lang="cs-CZ" dirty="0" smtClean="0"/>
              <a:t>Nahrazení průměrnou hodnotou </a:t>
            </a:r>
            <a:r>
              <a:rPr lang="cs-CZ" dirty="0" err="1" smtClean="0"/>
              <a:t>subpopulace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Krok 2: základní statistické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Zjišťování středních hodnot </a:t>
            </a:r>
          </a:p>
          <a:p>
            <a:pPr lvl="1"/>
            <a:r>
              <a:rPr lang="cs-CZ" dirty="0" smtClean="0"/>
              <a:t>průměr </a:t>
            </a:r>
          </a:p>
          <a:p>
            <a:pPr lvl="1"/>
            <a:r>
              <a:rPr lang="cs-CZ" dirty="0" smtClean="0"/>
              <a:t>modus</a:t>
            </a:r>
          </a:p>
          <a:p>
            <a:pPr lvl="1"/>
            <a:r>
              <a:rPr lang="cs-CZ" dirty="0" smtClean="0"/>
              <a:t>Medián</a:t>
            </a:r>
          </a:p>
          <a:p>
            <a:pPr lvl="1"/>
            <a:endParaRPr lang="cs-CZ" b="1" dirty="0" smtClean="0"/>
          </a:p>
          <a:p>
            <a:r>
              <a:rPr lang="cs-CZ" b="1" dirty="0" smtClean="0"/>
              <a:t>Popis rozložení u kardinálních proměnných:</a:t>
            </a:r>
          </a:p>
          <a:p>
            <a:pPr lvl="1"/>
            <a:r>
              <a:rPr lang="cs-CZ" dirty="0" smtClean="0"/>
              <a:t>percentily</a:t>
            </a:r>
          </a:p>
          <a:p>
            <a:pPr lvl="1"/>
            <a:r>
              <a:rPr lang="cs-CZ" dirty="0" smtClean="0"/>
              <a:t>rozptyl</a:t>
            </a:r>
          </a:p>
          <a:p>
            <a:endParaRPr lang="cs-CZ" b="1" dirty="0" smtClean="0"/>
          </a:p>
          <a:p>
            <a:r>
              <a:rPr lang="cs-CZ" b="1" dirty="0" smtClean="0"/>
              <a:t>Třídění</a:t>
            </a:r>
            <a:endParaRPr lang="cs-CZ" b="1" dirty="0" smtClean="0"/>
          </a:p>
          <a:p>
            <a:pPr lvl="1"/>
            <a:r>
              <a:rPr lang="cs-CZ" dirty="0" smtClean="0"/>
              <a:t>prvního stupně</a:t>
            </a:r>
          </a:p>
          <a:p>
            <a:pPr lvl="1"/>
            <a:r>
              <a:rPr lang="cs-CZ" dirty="0" smtClean="0"/>
              <a:t>druhého stupně</a:t>
            </a:r>
            <a:r>
              <a:rPr lang="cs-CZ" dirty="0" smtClean="0"/>
              <a:t>…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Tři různé míry centrální tendence:</a:t>
            </a:r>
          </a:p>
          <a:p>
            <a:pPr>
              <a:buNone/>
            </a:pPr>
            <a:endParaRPr lang="cs-CZ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b="1" i="1" dirty="0" smtClean="0">
                <a:solidFill>
                  <a:schemeClr val="accent3">
                    <a:lumMod val="75000"/>
                  </a:schemeClr>
                </a:solidFill>
              </a:rPr>
              <a:t>MODUS</a:t>
            </a:r>
            <a:r>
              <a:rPr lang="cs-CZ" i="1" dirty="0" smtClean="0"/>
              <a:t> </a:t>
            </a:r>
            <a:r>
              <a:rPr lang="cs-CZ" i="1" dirty="0" smtClean="0"/>
              <a:t>je hodnota, která se v datech vyskytuje nejčastěji.</a:t>
            </a:r>
          </a:p>
          <a:p>
            <a:pPr>
              <a:buNone/>
            </a:pPr>
            <a:r>
              <a:rPr lang="cs-CZ" b="1" i="1" dirty="0" smtClean="0">
                <a:solidFill>
                  <a:srgbClr val="0070C0"/>
                </a:solidFill>
              </a:rPr>
              <a:t>MEDIÁN</a:t>
            </a:r>
            <a:r>
              <a:rPr lang="cs-CZ" i="1" dirty="0" smtClean="0"/>
              <a:t> dělí řadu výsledků seřazených podle velikosti na dvě stejně početné poloviny</a:t>
            </a:r>
          </a:p>
          <a:p>
            <a:pPr>
              <a:buNone/>
            </a:pP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ARITMETICKÝ PRŮMĚR</a:t>
            </a:r>
            <a:r>
              <a:rPr lang="cs-CZ" i="1" dirty="0" smtClean="0"/>
              <a:t> je součet všech hodnot vydělený jejich počtem</a:t>
            </a:r>
            <a:endParaRPr lang="cs-CZ" b="1" i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etfile1.posterous.com/getfile/files.posterous.com/temp-2011-11-07/fpraFwEqrsxmcypCzoaqyqcxGzfEBbCgtgyEFbDFxgBakIiImEwzywxlxnEa/bar-graph-joke.gif.scaled1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5688632" cy="60448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Aritmetický průměr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 roce 2011 </a:t>
            </a:r>
            <a:r>
              <a:rPr lang="cs-CZ" dirty="0" smtClean="0"/>
              <a:t>dosáhla v ČR průměrná mzda výše </a:t>
            </a:r>
            <a:r>
              <a:rPr lang="cs-CZ" b="1" dirty="0" smtClean="0"/>
              <a:t>24 319 Kč</a:t>
            </a:r>
            <a:r>
              <a:rPr lang="cs-CZ" dirty="0" smtClean="0"/>
              <a:t>. </a:t>
            </a:r>
            <a:r>
              <a:rPr lang="cs-CZ" i="1" dirty="0" smtClean="0"/>
              <a:t>Můžeme z toho usuzovat, že typický Čech má plat 24 319 Kč?</a:t>
            </a:r>
          </a:p>
          <a:p>
            <a:pPr>
              <a:buNone/>
            </a:pPr>
            <a:endParaRPr lang="cs-CZ" i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29000"/>
            <a:ext cx="4905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Percentily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Nejčastěji používané: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MEDIÁN</a:t>
            </a:r>
            <a:r>
              <a:rPr lang="cs-CZ" dirty="0" smtClean="0"/>
              <a:t> (x50)</a:t>
            </a:r>
          </a:p>
          <a:p>
            <a:r>
              <a:rPr lang="cs-CZ" b="1" dirty="0" smtClean="0"/>
              <a:t>KVARTILY</a:t>
            </a:r>
            <a:r>
              <a:rPr lang="cs-CZ" dirty="0" smtClean="0"/>
              <a:t> (x25, x50, x75)</a:t>
            </a:r>
          </a:p>
          <a:p>
            <a:r>
              <a:rPr lang="cs-CZ" b="1" dirty="0" smtClean="0"/>
              <a:t>DECILY</a:t>
            </a:r>
            <a:r>
              <a:rPr lang="cs-CZ" dirty="0" smtClean="0"/>
              <a:t> (x10, x20, x30, x40, x50, x60, x70, x80, x90)</a:t>
            </a:r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079" y="3140968"/>
            <a:ext cx="39250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lů 4"/>
          <p:cNvSpPr/>
          <p:nvPr/>
        </p:nvSpPr>
        <p:spPr>
          <a:xfrm rot="1700829">
            <a:off x="5552196" y="1729394"/>
            <a:ext cx="792088" cy="19483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Percentily</a:t>
            </a:r>
            <a:endParaRPr lang="cs-CZ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768752" cy="49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 rot="16200000">
            <a:off x="6209567" y="3951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3"/>
              </a:rPr>
              <a:t>http://finexpert.e15.cz/jak-se-</a:t>
            </a:r>
            <a:r>
              <a:rPr lang="cs-CZ" dirty="0" err="1" smtClean="0">
                <a:hlinkClick r:id="rId3"/>
              </a:rPr>
              <a:t>lisi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prumerna</a:t>
            </a:r>
            <a:r>
              <a:rPr lang="cs-CZ" dirty="0" smtClean="0">
                <a:hlinkClick r:id="rId3"/>
              </a:rPr>
              <a:t>-mzda-a-</a:t>
            </a:r>
            <a:r>
              <a:rPr lang="cs-CZ" dirty="0" err="1" smtClean="0">
                <a:hlinkClick r:id="rId3"/>
              </a:rPr>
              <a:t>median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Rozptyl je definován jako</a:t>
            </a:r>
            <a:r>
              <a:rPr lang="cs-CZ" b="1" dirty="0" smtClean="0"/>
              <a:t> střední hodnota kvadrátů odchylek od střední hodnoty </a:t>
            </a:r>
            <a:r>
              <a:rPr lang="cs-CZ" dirty="0" smtClean="0"/>
              <a:t>(průměru).</a:t>
            </a:r>
          </a:p>
          <a:p>
            <a:r>
              <a:rPr lang="cs-CZ" dirty="0" smtClean="0"/>
              <a:t>vyjadřuje variabilitu rozdělení souboru náhodných hodnot kolem její střední hodnoty.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SMĚRODATNÁ ODCHYLKA </a:t>
            </a:r>
            <a:r>
              <a:rPr lang="cs-CZ" dirty="0" smtClean="0"/>
              <a:t>je druhá odmocnina rozptylu, a  v podstatě nám říká, uvnitř jakého intervalu okolo průměru leží zvolené  procento případů</a:t>
            </a:r>
          </a:p>
          <a:p>
            <a:r>
              <a:rPr lang="cs-CZ" dirty="0" smtClean="0"/>
              <a:t>Čím je směrodatná odchylka menší, tím lépe pro aritmetický průměr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 (příklady)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8020986" cy="16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036893" cy="1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741498" cy="444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 (příklad)</a:t>
            </a:r>
            <a:endParaRPr lang="cs-CZ" dirty="0"/>
          </a:p>
        </p:txBody>
      </p:sp>
      <p:pic>
        <p:nvPicPr>
          <p:cNvPr id="7170" name="Picture 2" descr="http://wilderdom.com/images/IQBellCurveEinste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9"/>
            <a:ext cx="6120680" cy="402434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83568" y="630932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Zdroj: http://wilderdom.com/intelligence/IQUnderstandingInterpreting.html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prvního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Nejjednodušší statistická operace</a:t>
            </a:r>
          </a:p>
          <a:p>
            <a:r>
              <a:rPr lang="cs-CZ" dirty="0" smtClean="0"/>
              <a:t>Rozdělení četností výskytu hodnot proměnných</a:t>
            </a:r>
          </a:p>
          <a:p>
            <a:r>
              <a:rPr lang="cs-CZ" dirty="0" smtClean="0"/>
              <a:t>Tabulka nebo graf</a:t>
            </a:r>
          </a:p>
          <a:p>
            <a:pPr lvl="1"/>
            <a:r>
              <a:rPr lang="cs-CZ" dirty="0" smtClean="0"/>
              <a:t>výsečový</a:t>
            </a:r>
          </a:p>
          <a:p>
            <a:pPr lvl="1"/>
            <a:r>
              <a:rPr lang="cs-CZ" dirty="0" smtClean="0"/>
              <a:t>s</a:t>
            </a:r>
            <a:r>
              <a:rPr lang="cs-CZ" dirty="0" smtClean="0"/>
              <a:t>loupcový</a:t>
            </a:r>
          </a:p>
          <a:p>
            <a:pPr lvl="1"/>
            <a:r>
              <a:rPr lang="cs-CZ" dirty="0" smtClean="0"/>
              <a:t>skládaný sloupcový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prvního stupně</a:t>
            </a: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6454676" cy="4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pisek se šipkou doprava 5"/>
          <p:cNvSpPr/>
          <p:nvPr/>
        </p:nvSpPr>
        <p:spPr>
          <a:xfrm flipH="1">
            <a:off x="6156176" y="2996952"/>
            <a:ext cx="2664296" cy="26642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Třídění prvního stupně za vás udělá aplikace</a:t>
            </a:r>
            <a:endParaRPr lang="cs-CZ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Deskriptivní vs. induktivní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Deskriptivní</a:t>
            </a:r>
            <a:r>
              <a:rPr lang="cs-CZ" sz="2400" dirty="0" smtClean="0"/>
              <a:t>: popis rozložení proměnných</a:t>
            </a:r>
          </a:p>
          <a:p>
            <a:r>
              <a:rPr lang="cs-CZ" sz="2400" b="1" dirty="0" smtClean="0"/>
              <a:t>Induktivní</a:t>
            </a:r>
            <a:r>
              <a:rPr lang="cs-CZ" sz="2400" dirty="0" smtClean="0"/>
              <a:t>: hledání vztahů mezi proměnnými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b="1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Začínáme </a:t>
            </a:r>
            <a:r>
              <a:rPr lang="cs-CZ" sz="2400" b="1" dirty="0" smtClean="0"/>
              <a:t>zkoumáním jednotlivých proměnných</a:t>
            </a:r>
            <a:r>
              <a:rPr lang="cs-CZ" sz="2400" dirty="0" smtClean="0"/>
              <a:t>, teprve potom analyzujeme jejich vztahy</a:t>
            </a:r>
          </a:p>
          <a:p>
            <a:r>
              <a:rPr lang="cs-CZ" sz="2400" dirty="0" smtClean="0"/>
              <a:t>Účelem analýzy je „</a:t>
            </a:r>
            <a:r>
              <a:rPr lang="cs-CZ" sz="2400" b="1" dirty="0" smtClean="0"/>
              <a:t>zpřístupnit data </a:t>
            </a:r>
            <a:r>
              <a:rPr lang="cs-CZ" sz="2400" dirty="0" smtClean="0"/>
              <a:t>graficky, tabulkově a výpočtem statistických charakteristik“ (</a:t>
            </a:r>
            <a:r>
              <a:rPr lang="cs-CZ" sz="2400" dirty="0" err="1" smtClean="0"/>
              <a:t>Hendl</a:t>
            </a:r>
            <a:r>
              <a:rPr lang="cs-CZ" sz="2400" dirty="0" smtClean="0"/>
              <a:t> 2009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Znalost vztahu </a:t>
            </a:r>
            <a:r>
              <a:rPr lang="cs-CZ" sz="2400" dirty="0" smtClean="0"/>
              <a:t>mezi proměnnými umožňuje </a:t>
            </a:r>
            <a:r>
              <a:rPr lang="cs-CZ" sz="2400" b="1" dirty="0" smtClean="0"/>
              <a:t>predikci a </a:t>
            </a:r>
            <a:r>
              <a:rPr lang="cs-CZ" sz="2400" dirty="0" smtClean="0"/>
              <a:t>explanaci (</a:t>
            </a:r>
            <a:r>
              <a:rPr lang="cs-CZ" sz="2400" dirty="0" err="1" smtClean="0"/>
              <a:t>Punch</a:t>
            </a:r>
            <a:r>
              <a:rPr lang="cs-CZ" sz="2400" dirty="0" smtClean="0"/>
              <a:t> 2008)</a:t>
            </a:r>
            <a:endParaRPr lang="cs-CZ" sz="2400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3347864" y="2780928"/>
            <a:ext cx="187220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Tabulka četností </a:t>
            </a:r>
            <a:endParaRPr lang="cs-CZ" dirty="0" smtClean="0"/>
          </a:p>
          <a:p>
            <a:pPr lvl="1"/>
            <a:r>
              <a:rPr lang="cs-CZ" dirty="0" smtClean="0"/>
              <a:t>První přehled výsledků měření</a:t>
            </a:r>
          </a:p>
          <a:p>
            <a:pPr lvl="1"/>
            <a:r>
              <a:rPr lang="cs-CZ" dirty="0" smtClean="0"/>
              <a:t>Vhodné pro uvedení přesných čísel</a:t>
            </a:r>
          </a:p>
          <a:p>
            <a:pPr lvl="1"/>
            <a:r>
              <a:rPr lang="cs-CZ" b="1" dirty="0" smtClean="0"/>
              <a:t>Absolutní / relativní / validní / kumulativní </a:t>
            </a:r>
            <a:r>
              <a:rPr lang="cs-CZ" dirty="0" smtClean="0"/>
              <a:t>četnosti</a:t>
            </a:r>
          </a:p>
          <a:p>
            <a:r>
              <a:rPr lang="cs-CZ" b="1" dirty="0" smtClean="0"/>
              <a:t>Graf četností </a:t>
            </a:r>
            <a:endParaRPr lang="cs-CZ" dirty="0" smtClean="0"/>
          </a:p>
          <a:p>
            <a:pPr lvl="1"/>
            <a:r>
              <a:rPr lang="cs-CZ" dirty="0" smtClean="0"/>
              <a:t>Názornější</a:t>
            </a:r>
          </a:p>
          <a:p>
            <a:pPr lvl="1"/>
            <a:r>
              <a:rPr lang="cs-CZ" dirty="0" smtClean="0"/>
              <a:t>Používají se validní četnosti</a:t>
            </a:r>
          </a:p>
          <a:p>
            <a:pPr lvl="1"/>
            <a:r>
              <a:rPr lang="cs-CZ" dirty="0" smtClean="0"/>
              <a:t>Osa X: hodnoty proměnné</a:t>
            </a:r>
          </a:p>
          <a:p>
            <a:pPr lvl="1"/>
            <a:r>
              <a:rPr lang="cs-CZ" dirty="0" smtClean="0"/>
              <a:t>Osa Y: četnosti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 četností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772816"/>
          <a:ext cx="8496943" cy="486154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402759"/>
                <a:gridCol w="1781817"/>
                <a:gridCol w="936104"/>
                <a:gridCol w="1224136"/>
                <a:gridCol w="1152127"/>
              </a:tblGrid>
              <a:tr h="2532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/>
                        <a:t>Jaké je Vaše vzdělání?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30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/>
                        <a:t>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 smtClean="0">
                          <a:solidFill>
                            <a:srgbClr val="FFC000"/>
                          </a:solidFill>
                        </a:rPr>
                        <a:t>Četnost </a:t>
                      </a:r>
                      <a:r>
                        <a:rPr lang="cs-CZ" sz="1400" b="1" u="none" strike="noStrike" dirty="0">
                          <a:solidFill>
                            <a:srgbClr val="FFC000"/>
                          </a:solidFill>
                        </a:rPr>
                        <a:t>odpovědí</a:t>
                      </a:r>
                      <a:endParaRPr lang="cs-CZ" sz="1400" b="1" i="0" u="none" strike="noStrike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solidFill>
                            <a:schemeClr val="accent3"/>
                          </a:solidFill>
                        </a:rPr>
                        <a:t>Relativní četnost</a:t>
                      </a:r>
                      <a:endParaRPr lang="cs-CZ" sz="1400" b="1" i="0" u="none" strike="noStrike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solidFill>
                            <a:srgbClr val="00B0F0"/>
                          </a:solidFill>
                        </a:rPr>
                        <a:t>Validní relativní četnost</a:t>
                      </a:r>
                      <a:endParaRPr lang="cs-CZ" sz="1400" b="1" i="0" u="none" strike="noStrike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41227">
                <a:tc rowSpan="6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/>
                        <a:t>Validní hodnoty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/>
                        <a:t>Základní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46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7,5</a:t>
                      </a:r>
                      <a:r>
                        <a:rPr lang="en-US" sz="1400" u="none" strike="noStrike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7,6</a:t>
                      </a:r>
                      <a:r>
                        <a:rPr lang="en-US" sz="1400" u="none" strike="noStrike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9649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/>
                        <a:t>Základní vyučen /střední bez maturity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62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10,1</a:t>
                      </a:r>
                      <a:r>
                        <a:rPr kumimoji="0" lang="en-US" sz="1400" u="none" strike="noStrike" kern="1200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10,2</a:t>
                      </a:r>
                      <a:r>
                        <a:rPr lang="en-US" sz="1400" u="none" strike="noStrike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3859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/>
                        <a:t>Střední s maturitou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307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50,1</a:t>
                      </a:r>
                      <a:r>
                        <a:rPr kumimoji="0" lang="en-US" sz="1400" u="none" strike="noStrike" kern="1200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50,5</a:t>
                      </a:r>
                      <a:r>
                        <a:rPr lang="en-US" sz="1400" u="none" strike="noStrike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7719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/>
                        <a:t>Pomaturitní nástavba, VOŠ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40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6,5</a:t>
                      </a:r>
                      <a:r>
                        <a:rPr kumimoji="0" lang="en-US" sz="1400" u="none" strike="noStrike" kern="1200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6,6</a:t>
                      </a:r>
                      <a:r>
                        <a:rPr lang="en-US" sz="1400" u="none" strike="noStrike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3859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/>
                        <a:t>Vysokoškolské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153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25,0</a:t>
                      </a:r>
                      <a:r>
                        <a:rPr kumimoji="0" lang="en-US" sz="1400" u="none" strike="noStrike" kern="1200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25,2</a:t>
                      </a:r>
                      <a:r>
                        <a:rPr lang="en-US" sz="1400" u="none" strike="noStrike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57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/>
                        <a:t>Celkem validní hodnoty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608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99,2</a:t>
                      </a:r>
                      <a:r>
                        <a:rPr kumimoji="0" lang="en-US" sz="1400" u="none" strike="noStrike" kern="1200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100,0</a:t>
                      </a:r>
                      <a:r>
                        <a:rPr lang="en-US" sz="1400" u="none" strike="noStrike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38596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/>
                        <a:t>Chybějící </a:t>
                      </a:r>
                      <a:r>
                        <a:rPr lang="cs-CZ" sz="1400" u="none" strike="noStrike" dirty="0" smtClean="0"/>
                        <a:t>hodnoty (neví, neodpověděl/a)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/>
                        <a:t>Chybějící hodnoty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0,8</a:t>
                      </a:r>
                      <a:r>
                        <a:rPr kumimoji="0" lang="en-US" sz="1400" u="none" strike="noStrike" kern="1200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/>
                        <a:t> 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532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/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/>
                        <a:t>613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u="none" strike="noStrike" dirty="0" smtClean="0"/>
                        <a:t>100,0</a:t>
                      </a:r>
                      <a:r>
                        <a:rPr kumimoji="0" lang="en-US" sz="1400" u="none" strike="noStrike" kern="1200" dirty="0" smtClean="0"/>
                        <a:t>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/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Popisek se šipkou doprava 6"/>
          <p:cNvSpPr/>
          <p:nvPr/>
        </p:nvSpPr>
        <p:spPr>
          <a:xfrm>
            <a:off x="179512" y="2924944"/>
            <a:ext cx="3240360" cy="2808312"/>
          </a:xfrm>
          <a:prstGeom prst="rightArrowCallout">
            <a:avLst>
              <a:gd name="adj1" fmla="val 25000"/>
              <a:gd name="adj2" fmla="val 25000"/>
              <a:gd name="adj3" fmla="val 8226"/>
              <a:gd name="adj4" fmla="val 808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Takto vypadá správně a úplně vyplněná tabulka – obsahuje: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počty validních y chybějících hodnot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absolutní i relativní četnosti 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validní relativní četnosti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Koláčový (výsečový)</a:t>
            </a:r>
          </a:p>
          <a:p>
            <a:r>
              <a:rPr lang="cs-CZ" dirty="0" smtClean="0"/>
              <a:t>Sloupcový</a:t>
            </a:r>
          </a:p>
          <a:p>
            <a:r>
              <a:rPr lang="cs-CZ" dirty="0" smtClean="0"/>
              <a:t>Skládaný sloupcový</a:t>
            </a:r>
          </a:p>
          <a:p>
            <a:r>
              <a:rPr lang="cs-CZ" dirty="0" smtClean="0"/>
              <a:t>Spojitý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Koláčový graf (výsečový)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Vhodný pro:</a:t>
            </a:r>
            <a:endParaRPr lang="cs-CZ" b="1" dirty="0" smtClean="0"/>
          </a:p>
          <a:p>
            <a:pPr lvl="1"/>
            <a:r>
              <a:rPr lang="cs-CZ" dirty="0" smtClean="0"/>
              <a:t>Třídění prvního stupně (jedna datová řada)</a:t>
            </a:r>
          </a:p>
          <a:p>
            <a:pPr lvl="1"/>
            <a:r>
              <a:rPr lang="cs-CZ" dirty="0" smtClean="0"/>
              <a:t>porovnání četností u nominálních proměnných, které nemají příliš mnoho hodnot (méně než 7)</a:t>
            </a:r>
          </a:p>
          <a:p>
            <a:pPr lvl="1"/>
            <a:r>
              <a:rPr lang="cs-CZ" dirty="0" smtClean="0"/>
              <a:t>Pokud hodnoty, které chcete vykreslit, nejsou nulové</a:t>
            </a:r>
          </a:p>
          <a:p>
            <a:pPr lvl="1"/>
            <a:r>
              <a:rPr lang="cs-CZ" dirty="0" smtClean="0"/>
              <a:t>Pokud hodnoty představují část celku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Koláčové grafy</a:t>
            </a:r>
            <a:endParaRPr lang="cs-CZ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6912768" cy="45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eselý obličej 5"/>
          <p:cNvSpPr/>
          <p:nvPr/>
        </p:nvSpPr>
        <p:spPr>
          <a:xfrm>
            <a:off x="6660232" y="3140968"/>
            <a:ext cx="1800200" cy="172819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Koláčové grafy</a:t>
            </a:r>
            <a:endParaRPr lang="cs-CZ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59721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„Zákaz“ 4"/>
          <p:cNvSpPr/>
          <p:nvPr/>
        </p:nvSpPr>
        <p:spPr>
          <a:xfrm>
            <a:off x="6804248" y="3356992"/>
            <a:ext cx="1872208" cy="1800200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Sloupcový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Vhodný pro:</a:t>
            </a:r>
          </a:p>
          <a:p>
            <a:pPr lvl="1"/>
            <a:r>
              <a:rPr lang="cs-CZ" dirty="0" smtClean="0"/>
              <a:t>Porovnání položek</a:t>
            </a:r>
          </a:p>
          <a:p>
            <a:pPr lvl="1"/>
            <a:r>
              <a:rPr lang="cs-CZ" dirty="0" smtClean="0"/>
              <a:t>Ordinální proměnné a kardinální proměnné s menším počtem kategorií</a:t>
            </a:r>
          </a:p>
          <a:p>
            <a:pPr lvl="1"/>
            <a:r>
              <a:rPr lang="cs-CZ" dirty="0" smtClean="0"/>
              <a:t>Znázornění změn za časové </a:t>
            </a:r>
            <a:r>
              <a:rPr lang="cs-CZ" dirty="0" smtClean="0"/>
              <a:t>období</a:t>
            </a:r>
            <a:r>
              <a:rPr lang="cs-CZ" dirty="0" smtClean="0"/>
              <a:t> </a:t>
            </a:r>
            <a:r>
              <a:rPr lang="cs-CZ" dirty="0" smtClean="0"/>
              <a:t>(třídění druhého stupně)</a:t>
            </a:r>
            <a:endParaRPr lang="cs-CZ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Sloupcový graf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611560" y="1988840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Skládaný sloupcový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Běžný skládaný graf:</a:t>
            </a:r>
          </a:p>
          <a:p>
            <a:pPr lvl="1"/>
            <a:r>
              <a:rPr lang="cs-CZ" dirty="0" smtClean="0"/>
              <a:t>znázornění vztahu </a:t>
            </a:r>
            <a:r>
              <a:rPr lang="cs-CZ" dirty="0" smtClean="0"/>
              <a:t>jednotlivých položek k celku s porovnáním podílu každé z hodnot na celkové hodnotě v různých </a:t>
            </a:r>
            <a:r>
              <a:rPr lang="cs-CZ" dirty="0" smtClean="0"/>
              <a:t>kategoriích</a:t>
            </a:r>
          </a:p>
          <a:p>
            <a:r>
              <a:rPr lang="cs-CZ" b="1" dirty="0" smtClean="0"/>
              <a:t>100</a:t>
            </a:r>
            <a:r>
              <a:rPr lang="en-US" b="1" dirty="0" smtClean="0"/>
              <a:t>%</a:t>
            </a:r>
            <a:r>
              <a:rPr lang="cs-CZ" b="1" dirty="0" smtClean="0"/>
              <a:t> </a:t>
            </a:r>
            <a:r>
              <a:rPr lang="cs-CZ" b="1" dirty="0" smtClean="0"/>
              <a:t>skládaný graf:</a:t>
            </a:r>
          </a:p>
          <a:p>
            <a:pPr lvl="1"/>
            <a:r>
              <a:rPr lang="cs-CZ" dirty="0" smtClean="0"/>
              <a:t>porovnání procentuálního podílu (relativních četností) </a:t>
            </a:r>
            <a:r>
              <a:rPr lang="cs-CZ" dirty="0" smtClean="0"/>
              <a:t>jednotlivých hodnot na celkové hodnotě v různých </a:t>
            </a:r>
            <a:r>
              <a:rPr lang="cs-CZ" dirty="0" smtClean="0"/>
              <a:t>kategoriích</a:t>
            </a:r>
          </a:p>
          <a:p>
            <a:pPr lvl="1"/>
            <a:r>
              <a:rPr lang="cs-CZ" dirty="0" smtClean="0"/>
              <a:t>např. porovnání </a:t>
            </a:r>
            <a:r>
              <a:rPr lang="cs-CZ" dirty="0" err="1" smtClean="0"/>
              <a:t>Lickertových</a:t>
            </a:r>
            <a:r>
              <a:rPr lang="cs-CZ" dirty="0" smtClean="0"/>
              <a:t> škál v bateriích otázek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Skládaný sloupcový graf</a:t>
            </a:r>
            <a:endParaRPr lang="cs-CZ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5781451" cy="50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6444208" y="4149080"/>
            <a:ext cx="2339752" cy="2448272"/>
          </a:xfrm>
          <a:prstGeom prst="wedgeRectCallout">
            <a:avLst>
              <a:gd name="adj1" fmla="val -75247"/>
              <a:gd name="adj2" fmla="val 2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1 – rozhodně souhlasím</a:t>
            </a:r>
          </a:p>
          <a:p>
            <a:r>
              <a:rPr lang="cs-CZ" b="1" dirty="0" smtClean="0"/>
              <a:t>2 – spíše souhlasím</a:t>
            </a:r>
          </a:p>
          <a:p>
            <a:r>
              <a:rPr lang="cs-CZ" b="1" dirty="0" smtClean="0"/>
              <a:t>3 – ani souhlasím, ani nesouhlasím</a:t>
            </a:r>
          </a:p>
          <a:p>
            <a:r>
              <a:rPr lang="cs-CZ" b="1" dirty="0" smtClean="0"/>
              <a:t>4 – spíše nesouhlasím</a:t>
            </a:r>
          </a:p>
          <a:p>
            <a:r>
              <a:rPr lang="cs-CZ" b="1" dirty="0" smtClean="0"/>
              <a:t>5 – rozhodně nesouhlasím</a:t>
            </a:r>
            <a:endParaRPr lang="cs-CZ" b="1" dirty="0"/>
          </a:p>
        </p:txBody>
      </p:sp>
      <p:sp>
        <p:nvSpPr>
          <p:cNvPr id="6" name="Obdélníkový popisek 5"/>
          <p:cNvSpPr/>
          <p:nvPr/>
        </p:nvSpPr>
        <p:spPr>
          <a:xfrm>
            <a:off x="6444208" y="1556792"/>
            <a:ext cx="2339752" cy="2448272"/>
          </a:xfrm>
          <a:prstGeom prst="wedgeRectCallout">
            <a:avLst>
              <a:gd name="adj1" fmla="val -60173"/>
              <a:gd name="adj2" fmla="val 683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1 - Cítím se trapně kvůli tomu, že nevím, jak využívat služeb akademické knihovny</a:t>
            </a:r>
          </a:p>
          <a:p>
            <a:r>
              <a:rPr lang="cs-CZ" sz="1400" b="1" dirty="0" smtClean="0"/>
              <a:t>2 - Jsem zmatený z mnoha záležitostí týkajících se vysoké školy.</a:t>
            </a:r>
          </a:p>
          <a:p>
            <a:r>
              <a:rPr lang="cs-CZ" sz="1400" b="1" dirty="0" smtClean="0"/>
              <a:t>3- Nejsem si jistý/á, jak mám začít v knihovně vyhledávat.</a:t>
            </a:r>
          </a:p>
          <a:p>
            <a:r>
              <a:rPr lang="cs-CZ" sz="1400" b="1" dirty="0" smtClean="0"/>
              <a:t>---</a:t>
            </a:r>
            <a:endParaRPr lang="cs-CZ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 začneme…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772816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Spojnicové 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Vhodné pro:</a:t>
            </a:r>
          </a:p>
          <a:p>
            <a:pPr lvl="1"/>
            <a:r>
              <a:rPr lang="cs-CZ" dirty="0" smtClean="0"/>
              <a:t>Kardinální proměnné</a:t>
            </a:r>
          </a:p>
          <a:p>
            <a:pPr lvl="1"/>
            <a:r>
              <a:rPr lang="cs-CZ" dirty="0" smtClean="0"/>
              <a:t>Zobrazení </a:t>
            </a:r>
            <a:r>
              <a:rPr lang="cs-CZ" dirty="0" smtClean="0"/>
              <a:t>souvislých dat v </a:t>
            </a:r>
            <a:r>
              <a:rPr lang="cs-CZ" dirty="0" smtClean="0"/>
              <a:t>čase – stejných časových intervalech (třídění druhého stupně)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Spojnicové grafy</a:t>
            </a:r>
            <a:endParaRPr lang="cs-CZ" dirty="0"/>
          </a:p>
        </p:txBody>
      </p:sp>
      <p:pic>
        <p:nvPicPr>
          <p:cNvPr id="4" name="Picture 2" descr="http://i.idnes.cz/09/111/gal/HRO2eec84_graf_sp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904656" cy="4428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pro znázornění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Uvádějte </a:t>
            </a:r>
            <a:r>
              <a:rPr lang="cs-CZ" b="1" dirty="0" smtClean="0"/>
              <a:t>tabulky četností i grafy</a:t>
            </a:r>
          </a:p>
          <a:p>
            <a:pPr lvl="0"/>
            <a:r>
              <a:rPr lang="cs-CZ" dirty="0" smtClean="0"/>
              <a:t>V tabulkách </a:t>
            </a:r>
            <a:r>
              <a:rPr lang="cs-CZ" b="1" dirty="0" smtClean="0"/>
              <a:t>zvýrazněte potenciálně zajímavá data</a:t>
            </a:r>
          </a:p>
          <a:p>
            <a:pPr lvl="0"/>
            <a:r>
              <a:rPr lang="cs-CZ" b="1" dirty="0" smtClean="0"/>
              <a:t>Užívejte správně grafy </a:t>
            </a:r>
            <a:r>
              <a:rPr lang="cs-CZ" dirty="0" smtClean="0"/>
              <a:t>(ne koláčový pro spojité proměnné!)</a:t>
            </a:r>
          </a:p>
          <a:p>
            <a:pPr lvl="0"/>
            <a:r>
              <a:rPr lang="cs-CZ" b="1" dirty="0" smtClean="0"/>
              <a:t>Okomentujte nejzajímavější zjištění </a:t>
            </a:r>
            <a:r>
              <a:rPr lang="cs-CZ" dirty="0" smtClean="0"/>
              <a:t>(ne pouze „v přehledné tabulce vidíme výsledky…“ </a:t>
            </a:r>
            <a:r>
              <a:rPr lang="cs-CZ" dirty="0" smtClean="0">
                <a:sym typeface="Wingdings"/>
              </a:rPr>
              <a:t></a:t>
            </a:r>
            <a:r>
              <a:rPr lang="cs-CZ" dirty="0" smtClean="0"/>
              <a:t>)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druhého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Zhodnocení složitějších výzkumných otázek a hypotéz</a:t>
            </a:r>
          </a:p>
          <a:p>
            <a:pPr lvl="1"/>
            <a:r>
              <a:rPr lang="cs-CZ" dirty="0" smtClean="0"/>
              <a:t>Porovnání četností u různých skupin</a:t>
            </a:r>
          </a:p>
          <a:p>
            <a:pPr lvl="1"/>
            <a:r>
              <a:rPr lang="cs-CZ" b="1" dirty="0" smtClean="0"/>
              <a:t>Porovnávat vždy pouze relativní četnosti!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Příklad otázky:</a:t>
            </a:r>
          </a:p>
          <a:p>
            <a:pPr>
              <a:buNone/>
            </a:pPr>
            <a:r>
              <a:rPr lang="cs-CZ" i="1" dirty="0" smtClean="0"/>
              <a:t>Jak se liší frekvence ochota absolvovat náš kurz u lidí podle pohlaví?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druhého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Nevystačíte si již s jednoduchým online nástrojem typu </a:t>
            </a:r>
            <a:r>
              <a:rPr lang="cs-CZ" dirty="0" err="1" smtClean="0"/>
              <a:t>Survio</a:t>
            </a:r>
            <a:endParaRPr lang="cs-CZ" dirty="0" smtClean="0"/>
          </a:p>
          <a:p>
            <a:r>
              <a:rPr lang="cs-CZ" dirty="0" smtClean="0">
                <a:sym typeface="Wingdings" pitchFamily="2" charset="2"/>
              </a:rPr>
              <a:t>U výzkumů s vysokým počtem </a:t>
            </a:r>
            <a:r>
              <a:rPr lang="cs-CZ" dirty="0" err="1" smtClean="0">
                <a:sym typeface="Wingdings" pitchFamily="2" charset="2"/>
              </a:rPr>
              <a:t>respondentů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nutnost exportovat data do Excelu a pracovat v </a:t>
            </a:r>
            <a:r>
              <a:rPr lang="cs-CZ" b="1" dirty="0" smtClean="0">
                <a:sym typeface="Wingdings" pitchFamily="2" charset="2"/>
              </a:rPr>
              <a:t>Excelu</a:t>
            </a:r>
            <a:r>
              <a:rPr lang="cs-CZ" dirty="0" smtClean="0">
                <a:sym typeface="Wingdings" pitchFamily="2" charset="2"/>
              </a:rPr>
              <a:t> nebo statistickém </a:t>
            </a:r>
            <a:r>
              <a:rPr lang="cs-CZ" dirty="0" smtClean="0">
                <a:sym typeface="Wingdings" pitchFamily="2" charset="2"/>
              </a:rPr>
              <a:t>programu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SPSS</a:t>
            </a:r>
          </a:p>
          <a:p>
            <a:pPr lvl="1"/>
            <a:r>
              <a:rPr lang="cs-CZ" dirty="0" err="1" smtClean="0">
                <a:sym typeface="Wingdings" pitchFamily="2" charset="2"/>
              </a:rPr>
              <a:t>Statistica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>
                <a:sym typeface="Wingdings" pitchFamily="2" charset="2"/>
              </a:rPr>
              <a:t>R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…</a:t>
            </a: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5364088" y="4509120"/>
            <a:ext cx="3168352" cy="1944216"/>
          </a:xfrm>
          <a:prstGeom prst="wedgeRoundRectCallout">
            <a:avLst>
              <a:gd name="adj1" fmla="val -129678"/>
              <a:gd name="adj2" fmla="val -2148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SPSS a </a:t>
            </a:r>
            <a:r>
              <a:rPr lang="cs-CZ" sz="2400" b="1" dirty="0" err="1" smtClean="0"/>
              <a:t>Statisticu</a:t>
            </a:r>
            <a:r>
              <a:rPr lang="cs-CZ" sz="2400" b="1" dirty="0" smtClean="0"/>
              <a:t> najdete v </a:t>
            </a:r>
            <a:r>
              <a:rPr lang="cs-CZ" sz="2400" b="1" dirty="0" err="1" smtClean="0"/>
              <a:t>INETu</a:t>
            </a:r>
            <a:r>
              <a:rPr lang="cs-CZ" sz="2400" b="1" dirty="0" smtClean="0"/>
              <a:t>, R je volně šiřitelný software (GNU/GPL)</a:t>
            </a:r>
            <a:endParaRPr lang="cs-CZ"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 dat</a:t>
            </a:r>
            <a:endParaRPr lang="cs-CZ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6763550" cy="429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6660232" y="4653136"/>
            <a:ext cx="2160240" cy="1728192"/>
          </a:xfrm>
          <a:prstGeom prst="wedgeRectCallout">
            <a:avLst>
              <a:gd name="adj1" fmla="val -74204"/>
              <a:gd name="adj2" fmla="val -130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Export jednotlivých odpovědí</a:t>
            </a:r>
            <a:endParaRPr lang="cs-CZ" sz="28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četnosti (příkaz)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Příkaz </a:t>
            </a:r>
            <a:r>
              <a:rPr lang="cs-CZ" b="1" dirty="0" smtClean="0"/>
              <a:t>COUNTIF</a:t>
            </a:r>
            <a:r>
              <a:rPr lang="cs-CZ" dirty="0" smtClean="0"/>
              <a:t> – pro počítání absolutních četností (třídění prvního stupně)</a:t>
            </a:r>
            <a:endParaRPr lang="cs-CZ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544616" cy="37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 rot="16200000">
            <a:off x="5868039" y="4581233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smtClean="0">
                <a:hlinkClick r:id="rId3"/>
              </a:rPr>
              <a:t>http://office.</a:t>
            </a:r>
            <a:r>
              <a:rPr lang="cs-CZ" dirty="0" err="1" smtClean="0">
                <a:hlinkClick r:id="rId3"/>
              </a:rPr>
              <a:t>microsoft.com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Excel - 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Medián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900" dirty="0" smtClean="0"/>
          </a:p>
          <a:p>
            <a:r>
              <a:rPr lang="cs-CZ" sz="1900" dirty="0" smtClean="0"/>
              <a:t>Podobně </a:t>
            </a:r>
            <a:r>
              <a:rPr lang="cs-CZ" sz="1900" b="1" dirty="0" smtClean="0"/>
              <a:t>průměr</a:t>
            </a:r>
            <a:r>
              <a:rPr lang="cs-CZ" sz="1900" dirty="0" smtClean="0"/>
              <a:t>: </a:t>
            </a:r>
            <a:r>
              <a:rPr lang="cs-CZ" sz="1900" dirty="0" smtClean="0">
                <a:hlinkClick r:id="rId2"/>
              </a:rPr>
              <a:t>http://</a:t>
            </a:r>
            <a:r>
              <a:rPr lang="cs-CZ" sz="1900" dirty="0" smtClean="0">
                <a:hlinkClick r:id="rId2"/>
              </a:rPr>
              <a:t>office.</a:t>
            </a:r>
            <a:r>
              <a:rPr lang="cs-CZ" sz="1900" dirty="0" err="1" smtClean="0">
                <a:hlinkClick r:id="rId2"/>
              </a:rPr>
              <a:t>microsoft.com</a:t>
            </a:r>
            <a:r>
              <a:rPr lang="cs-CZ" sz="1900" dirty="0" smtClean="0">
                <a:hlinkClick r:id="rId2"/>
              </a:rPr>
              <a:t>/</a:t>
            </a:r>
            <a:r>
              <a:rPr lang="cs-CZ" sz="1900" dirty="0" err="1" smtClean="0">
                <a:hlinkClick r:id="rId2"/>
              </a:rPr>
              <a:t>cs</a:t>
            </a:r>
            <a:r>
              <a:rPr lang="cs-CZ" sz="1900" dirty="0" smtClean="0">
                <a:hlinkClick r:id="rId2"/>
              </a:rPr>
              <a:t>-</a:t>
            </a:r>
            <a:r>
              <a:rPr lang="cs-CZ" sz="1900" dirty="0" err="1" smtClean="0">
                <a:hlinkClick r:id="rId2"/>
              </a:rPr>
              <a:t>cz</a:t>
            </a:r>
            <a:r>
              <a:rPr lang="cs-CZ" sz="1900" dirty="0" smtClean="0">
                <a:hlinkClick r:id="rId2"/>
              </a:rPr>
              <a:t>/</a:t>
            </a:r>
            <a:r>
              <a:rPr lang="cs-CZ" sz="1900" dirty="0" err="1" smtClean="0">
                <a:hlinkClick r:id="rId2"/>
              </a:rPr>
              <a:t>excel</a:t>
            </a:r>
            <a:r>
              <a:rPr lang="cs-CZ" sz="1900" dirty="0" smtClean="0">
                <a:hlinkClick r:id="rId2"/>
              </a:rPr>
              <a:t>-help/funkce-</a:t>
            </a:r>
            <a:r>
              <a:rPr lang="cs-CZ" sz="1900" dirty="0" err="1" smtClean="0">
                <a:hlinkClick r:id="rId2"/>
              </a:rPr>
              <a:t>dprumer</a:t>
            </a:r>
            <a:r>
              <a:rPr lang="cs-CZ" sz="1900" dirty="0" smtClean="0">
                <a:hlinkClick r:id="rId2"/>
              </a:rPr>
              <a:t>-HP010062266.aspx?CTT=3</a:t>
            </a:r>
            <a:endParaRPr lang="cs-CZ" sz="1900" dirty="0" smtClean="0"/>
          </a:p>
          <a:p>
            <a:r>
              <a:rPr lang="cs-CZ" sz="1900" dirty="0" smtClean="0"/>
              <a:t>Podobně </a:t>
            </a:r>
            <a:r>
              <a:rPr lang="cs-CZ" sz="1900" b="1" dirty="0" smtClean="0"/>
              <a:t>modus</a:t>
            </a:r>
            <a:r>
              <a:rPr lang="cs-CZ" sz="1900" dirty="0" smtClean="0"/>
              <a:t>: </a:t>
            </a:r>
            <a:r>
              <a:rPr lang="cs-CZ" sz="2000" dirty="0" smtClean="0">
                <a:hlinkClick r:id="rId3"/>
              </a:rPr>
              <a:t>http://office.</a:t>
            </a:r>
            <a:r>
              <a:rPr lang="cs-CZ" sz="2000" dirty="0" err="1" smtClean="0">
                <a:hlinkClick r:id="rId3"/>
              </a:rPr>
              <a:t>microsoft.com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cs</a:t>
            </a:r>
            <a:r>
              <a:rPr lang="cs-CZ" sz="2000" dirty="0" smtClean="0">
                <a:hlinkClick r:id="rId3"/>
              </a:rPr>
              <a:t>-</a:t>
            </a:r>
            <a:r>
              <a:rPr lang="cs-CZ" sz="2000" dirty="0" err="1" smtClean="0">
                <a:hlinkClick r:id="rId3"/>
              </a:rPr>
              <a:t>cz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excel</a:t>
            </a:r>
            <a:r>
              <a:rPr lang="cs-CZ" sz="2000" dirty="0" smtClean="0">
                <a:hlinkClick r:id="rId3"/>
              </a:rPr>
              <a:t>-help/funkce-mode-HP010062522.aspx?CTT=3</a:t>
            </a:r>
            <a:endParaRPr lang="cs-CZ" sz="1900" dirty="0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268678"/>
            <a:ext cx="5040560" cy="28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 rot="16200000">
            <a:off x="6119303" y="324985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smtClean="0">
                <a:hlinkClick r:id="rId5"/>
              </a:rPr>
              <a:t>http://office.</a:t>
            </a:r>
            <a:r>
              <a:rPr lang="cs-CZ" dirty="0" err="1" smtClean="0">
                <a:hlinkClick r:id="rId5"/>
              </a:rPr>
              <a:t>microsoft.com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b="1" dirty="0" smtClean="0"/>
              <a:t>Vložení</a:t>
            </a:r>
          </a:p>
          <a:p>
            <a:pPr lvl="1"/>
            <a:r>
              <a:rPr lang="cs-CZ" b="1" dirty="0" smtClean="0"/>
              <a:t>Tabulka</a:t>
            </a:r>
          </a:p>
          <a:p>
            <a:pPr lvl="1"/>
            <a:r>
              <a:rPr lang="cs-CZ" b="1" dirty="0" smtClean="0"/>
              <a:t>Kontingenční tabulka</a:t>
            </a:r>
          </a:p>
          <a:p>
            <a:pPr lvl="1"/>
            <a:r>
              <a:rPr lang="cs-CZ" dirty="0" smtClean="0"/>
              <a:t>Kontingenční graf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01911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leva 4"/>
          <p:cNvSpPr/>
          <p:nvPr/>
        </p:nvSpPr>
        <p:spPr>
          <a:xfrm rot="1957693">
            <a:off x="1922302" y="2959198"/>
            <a:ext cx="2664296" cy="136815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75856" y="6093296"/>
            <a:ext cx="3710568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1. Dekompozice tématu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76056" y="4725144"/>
            <a:ext cx="2806153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2. Definice pojmů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3284984"/>
            <a:ext cx="4976427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. Hledání proměnných a vztahů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79712" y="1772816"/>
            <a:ext cx="3912289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4. Zkoumání měřitelnosti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6248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eva 5"/>
          <p:cNvSpPr/>
          <p:nvPr/>
        </p:nvSpPr>
        <p:spPr>
          <a:xfrm rot="1111917">
            <a:off x="1403648" y="2636912"/>
            <a:ext cx="2433674" cy="90185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208912" cy="473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pisek se šipkou doprava 6"/>
          <p:cNvSpPr/>
          <p:nvPr/>
        </p:nvSpPr>
        <p:spPr>
          <a:xfrm>
            <a:off x="2771800" y="2276872"/>
            <a:ext cx="4176464" cy="4032448"/>
          </a:xfrm>
          <a:prstGeom prst="rightArrowCallout">
            <a:avLst>
              <a:gd name="adj1" fmla="val 18703"/>
              <a:gd name="adj2" fmla="val 25000"/>
              <a:gd name="adj3" fmla="val 14505"/>
              <a:gd name="adj4" fmla="val 7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Zde vybíráme proměnné a přetahujeme je  do políček „popisky řádků“ a „popisky sloupců“. Nakonec vybereme , co se bude zobrazovat v políčku „hodnoty“.</a:t>
            </a:r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Filtrem si můžete „vyfiltrovat“ odpovědi – např. pokud chcete zobrazit jen odpovědi u žen, pak zadáte do filtru pohlaví a v tabulce nastavíte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844824"/>
            <a:ext cx="62635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pisek se šipkou nahoru 5"/>
          <p:cNvSpPr/>
          <p:nvPr/>
        </p:nvSpPr>
        <p:spPr>
          <a:xfrm>
            <a:off x="1403648" y="2852936"/>
            <a:ext cx="3672408" cy="3672408"/>
          </a:xfrm>
          <a:prstGeom prst="upArrowCallout">
            <a:avLst>
              <a:gd name="adj1" fmla="val 23575"/>
              <a:gd name="adj2" fmla="val 25000"/>
              <a:gd name="adj3" fmla="val 14311"/>
              <a:gd name="adj4" fmla="val 510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Zde vybereme, jaké hodnoty proměnné se mají zobrazovat (např. pokud nechceme zobrazovat, nezahrneme odpověď „nevím“, nebo vynechanou odpověď)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077276" cy="372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pisek se šipkou doleva 6"/>
          <p:cNvSpPr/>
          <p:nvPr/>
        </p:nvSpPr>
        <p:spPr>
          <a:xfrm>
            <a:off x="4067944" y="1916832"/>
            <a:ext cx="4608512" cy="3528392"/>
          </a:xfrm>
          <a:prstGeom prst="leftArrowCallout">
            <a:avLst>
              <a:gd name="adj1" fmla="val 25000"/>
              <a:gd name="adj2" fmla="val 22862"/>
              <a:gd name="adj3" fmla="val 25000"/>
              <a:gd name="adj4" fmla="val 649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Pokud chceme zobrazit procenta:</a:t>
            </a:r>
          </a:p>
          <a:p>
            <a:pPr marL="342900" indent="-342900">
              <a:buAutoNum type="arabicPeriod"/>
            </a:pPr>
            <a:r>
              <a:rPr lang="cs-CZ" dirty="0" smtClean="0"/>
              <a:t>klikneme pravým tlačítkem na datovou oblast a dáme „Nastavení pole“ a „Zobrazit hodnoty jako“. </a:t>
            </a:r>
          </a:p>
          <a:p>
            <a:pPr marL="342900" indent="-342900">
              <a:buAutoNum type="arabicPeriod"/>
            </a:pPr>
            <a:r>
              <a:rPr lang="cs-CZ" dirty="0" smtClean="0"/>
              <a:t>Vybereme sloupcová nebo řádková procenta (je-li nezávislá proměnná ve sloupcích, pak sloupce, je-li v řádcích, pak řádky)!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9919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pisek se šipkou nahoru 5"/>
          <p:cNvSpPr/>
          <p:nvPr/>
        </p:nvSpPr>
        <p:spPr>
          <a:xfrm>
            <a:off x="755576" y="4509120"/>
            <a:ext cx="7704856" cy="1944216"/>
          </a:xfrm>
          <a:prstGeom prst="up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Kointingenční</a:t>
            </a:r>
            <a:r>
              <a:rPr lang="cs-CZ" b="1" dirty="0" smtClean="0"/>
              <a:t> tabulka s </a:t>
            </a:r>
            <a:r>
              <a:rPr lang="cs-CZ" b="1" dirty="0" err="1" smtClean="0"/>
              <a:t>validníémi</a:t>
            </a:r>
            <a:r>
              <a:rPr lang="cs-CZ" b="1" dirty="0" smtClean="0"/>
              <a:t> procenty – vidíme, že mezi muži a ženami nejsou velké rozdíly ve frekvenci návštěv knihovny</a:t>
            </a:r>
            <a:endParaRPr lang="cs-CZ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</a:t>
            </a:r>
            <a:r>
              <a:rPr lang="cs-CZ" dirty="0" err="1" smtClean="0"/>
              <a:t>kontingenčční</a:t>
            </a:r>
            <a:r>
              <a:rPr lang="cs-CZ" dirty="0" smtClean="0"/>
              <a:t> grafy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971600" y="1916832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Excel – kontingenční tabulky</a:t>
            </a:r>
            <a:endParaRPr lang="cs-CZ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44824"/>
            <a:ext cx="68125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 4"/>
          <p:cNvGraphicFramePr/>
          <p:nvPr/>
        </p:nvGraphicFramePr>
        <p:xfrm>
          <a:off x="395536" y="4293096"/>
          <a:ext cx="4139952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ový popisek 5"/>
          <p:cNvSpPr/>
          <p:nvPr/>
        </p:nvSpPr>
        <p:spPr>
          <a:xfrm>
            <a:off x="5004048" y="4509120"/>
            <a:ext cx="3744416" cy="2016224"/>
          </a:xfrm>
          <a:prstGeom prst="wedgeRectCallout">
            <a:avLst>
              <a:gd name="adj1" fmla="val -46363"/>
              <a:gd name="adj2" fmla="val -6599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Jiný příklad kontingenční tabulky – zde vidíme výrazné rozdíly ve frekvenci návštěv knihovny u prezenčních a kombinovaných studentů</a:t>
            </a:r>
            <a:endParaRPr lang="cs-CZ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- četnosti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Třídění prvního stupně (</a:t>
            </a:r>
            <a:r>
              <a:rPr lang="cs-CZ" b="1" dirty="0" err="1" smtClean="0"/>
              <a:t>univariační</a:t>
            </a:r>
            <a:r>
              <a:rPr lang="cs-CZ" b="1" dirty="0" smtClean="0"/>
              <a:t> analýza)</a:t>
            </a:r>
          </a:p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endParaRPr lang="cs-CZ" dirty="0" smtClean="0">
              <a:sym typeface="Wingdings" pitchFamily="2" charset="2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10960"/>
            <a:ext cx="5177068" cy="363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Statistics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Mean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,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Median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, Mode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2300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– kontingenční tabulky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Třídění prvního stupně </a:t>
            </a:r>
            <a:r>
              <a:rPr lang="cs-CZ" b="1" dirty="0" smtClean="0"/>
              <a:t>(</a:t>
            </a:r>
            <a:r>
              <a:rPr lang="cs-CZ" b="1" dirty="0" err="1" smtClean="0"/>
              <a:t>bivariační</a:t>
            </a:r>
            <a:r>
              <a:rPr lang="cs-CZ" b="1" dirty="0" smtClean="0"/>
              <a:t> </a:t>
            </a:r>
            <a:r>
              <a:rPr lang="cs-CZ" b="1" dirty="0" smtClean="0"/>
              <a:t>analýza</a:t>
            </a:r>
            <a:r>
              <a:rPr lang="cs-CZ" b="1" dirty="0" smtClean="0"/>
              <a:t>)</a:t>
            </a:r>
            <a:endParaRPr lang="cs-CZ" dirty="0" smtClean="0"/>
          </a:p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endParaRPr lang="cs-CZ" dirty="0" smtClean="0">
              <a:sym typeface="Wingdings" pitchFamily="2" charset="2"/>
            </a:endParaRP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82010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Dekompozice</a:t>
            </a:r>
            <a:endParaRPr lang="cs-CZ" dirty="0"/>
          </a:p>
        </p:txBody>
      </p:sp>
      <p:pic>
        <p:nvPicPr>
          <p:cNvPr id="4" name="Zástupný symbol pro obsah 3" descr="indika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8585771" cy="3888432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http://farm3.staticflickr.com/2269/2022600793_795431096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483768" y="5085184"/>
            <a:ext cx="6132984" cy="144016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Přemýšlejte o datech!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Pozor na interpretaci!</a:t>
            </a:r>
            <a:endParaRPr kumimoji="0" lang="cs-CZ" sz="45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Vědci zjistili, že (přemýšlejte!)…</a:t>
            </a:r>
            <a:endParaRPr lang="cs-CZ" dirty="0"/>
          </a:p>
        </p:txBody>
      </p:sp>
      <p:pic>
        <p:nvPicPr>
          <p:cNvPr id="7" name="Zástupný symbol pro obsah 6" descr="Dilbert-2012.02.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8109"/>
            <a:ext cx="8229600" cy="2559406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“It is proven that the celebration of birthdays is healthy. Statistics show that those people who celebrate the most birthdays become the oldest”</a:t>
            </a:r>
            <a:endParaRPr lang="cs-CZ" dirty="0" smtClean="0"/>
          </a:p>
          <a:p>
            <a:pPr algn="r">
              <a:buNone/>
            </a:pPr>
            <a:r>
              <a:rPr lang="en-US" i="1" dirty="0" smtClean="0"/>
              <a:t> S. den </a:t>
            </a:r>
            <a:r>
              <a:rPr lang="en-US" i="1" dirty="0" err="1" smtClean="0"/>
              <a:t>Hartog</a:t>
            </a:r>
            <a:r>
              <a:rPr lang="en-US" i="1" dirty="0" smtClean="0"/>
              <a:t>, Ph D. Thesis, </a:t>
            </a:r>
            <a:r>
              <a:rPr lang="en-US" i="1" dirty="0" err="1" smtClean="0"/>
              <a:t>Universtity</a:t>
            </a:r>
            <a:r>
              <a:rPr lang="en-US" i="1" dirty="0" smtClean="0"/>
              <a:t> of Groningen.</a:t>
            </a:r>
            <a:endParaRPr lang="cs-CZ" i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8014564" cy="58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840760" cy="6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00" y="620688"/>
            <a:ext cx="7587807" cy="578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392488" cy="125272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s-CZ" dirty="0" err="1" smtClean="0">
                <a:solidFill>
                  <a:srgbClr val="FFC000"/>
                </a:solidFill>
              </a:rPr>
              <a:t>Vizualizujte</a:t>
            </a:r>
            <a:r>
              <a:rPr lang="cs-CZ" dirty="0" smtClean="0">
                <a:solidFill>
                  <a:srgbClr val="FFC000"/>
                </a:solidFill>
              </a:rPr>
              <a:t>!</a:t>
            </a:r>
            <a:endParaRPr lang="cs-CZ" dirty="0" smtClean="0">
              <a:solidFill>
                <a:srgbClr val="FFC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018" y="3381028"/>
            <a:ext cx="5633982" cy="34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pro vizualizace a </a:t>
            </a:r>
            <a:r>
              <a:rPr lang="cs-CZ" dirty="0" err="1" smtClean="0"/>
              <a:t>infografiky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easel.ly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 </a:t>
            </a:r>
          </a:p>
          <a:p>
            <a:r>
              <a:rPr lang="cs-CZ" dirty="0" smtClean="0">
                <a:hlinkClick r:id="rId3"/>
              </a:rPr>
              <a:t>http://infogr.am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http://visual.ly/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proměnných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proměnných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proměnnými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55650" y="1773238"/>
            <a:ext cx="3816350" cy="442753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Nepravá korelace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Vývojová sekvence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935038" y="2816225"/>
            <a:ext cx="828675" cy="576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55875" y="3257550"/>
            <a:ext cx="8286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55875" y="2393950"/>
            <a:ext cx="828675" cy="574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17" name="Šipka doprava 16"/>
          <p:cNvSpPr/>
          <p:nvPr/>
        </p:nvSpPr>
        <p:spPr>
          <a:xfrm rot="19967142">
            <a:off x="1981200" y="2673350"/>
            <a:ext cx="395288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706686">
            <a:off x="1981200" y="3333750"/>
            <a:ext cx="3952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9" name="Diagram 18"/>
          <p:cNvGraphicFramePr/>
          <p:nvPr/>
        </p:nvGraphicFramePr>
        <p:xfrm>
          <a:off x="755613" y="4574933"/>
          <a:ext cx="3600326" cy="162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4967288" y="1773238"/>
            <a:ext cx="381635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r>
              <a:rPr lang="cs-CZ" sz="2800" kern="0" dirty="0">
                <a:latin typeface="Calibri" pitchFamily="34" charset="0"/>
                <a:cs typeface="Calibri" pitchFamily="34" charset="0"/>
              </a:rPr>
              <a:t>Chybějící střední člen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r>
              <a:rPr lang="cs-CZ" sz="2800" kern="0" dirty="0">
                <a:latin typeface="Calibri" pitchFamily="34" charset="0"/>
                <a:cs typeface="Calibri" pitchFamily="34" charset="0"/>
              </a:rPr>
              <a:t>Nepravá příčina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345113" y="2968625"/>
            <a:ext cx="827087" cy="576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964363" y="3409950"/>
            <a:ext cx="8286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6964363" y="2546350"/>
            <a:ext cx="828675" cy="574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4" name="Šipka doprava 23"/>
          <p:cNvSpPr/>
          <p:nvPr/>
        </p:nvSpPr>
        <p:spPr>
          <a:xfrm rot="9064398">
            <a:off x="6389688" y="2825750"/>
            <a:ext cx="3968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prava 24"/>
          <p:cNvSpPr/>
          <p:nvPr/>
        </p:nvSpPr>
        <p:spPr>
          <a:xfrm rot="1706686">
            <a:off x="6389688" y="3486150"/>
            <a:ext cx="395287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5345113" y="5319713"/>
            <a:ext cx="827087" cy="5762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964363" y="5761038"/>
            <a:ext cx="82867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6964363" y="4895850"/>
            <a:ext cx="828675" cy="576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9" name="Šipka doprava 28"/>
          <p:cNvSpPr/>
          <p:nvPr/>
        </p:nvSpPr>
        <p:spPr>
          <a:xfrm rot="9064398">
            <a:off x="6389688" y="5175250"/>
            <a:ext cx="39687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rot="13001821">
            <a:off x="6389688" y="5837238"/>
            <a:ext cx="39528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1713</TotalTime>
  <Words>1412</Words>
  <Application>Microsoft Office PowerPoint</Application>
  <PresentationFormat>Předvádění na obrazovce (4:3)</PresentationFormat>
  <Paragraphs>327</Paragraphs>
  <Slides>67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Modul</vt:lpstr>
      <vt:lpstr>Výzkumy v ISK Co s daty z dotazníků?</vt:lpstr>
      <vt:lpstr>Snímek 2</vt:lpstr>
      <vt:lpstr>Deskriptivní vs. induktivní statistika</vt:lpstr>
      <vt:lpstr>Než začneme…</vt:lpstr>
      <vt:lpstr>Snímek 5</vt:lpstr>
      <vt:lpstr>Dekompozice</vt:lpstr>
      <vt:lpstr>Druhy proměnných</vt:lpstr>
      <vt:lpstr>Druhy proměnných</vt:lpstr>
      <vt:lpstr>Vztahy mezi proměnnými</vt:lpstr>
      <vt:lpstr>Snímek 10</vt:lpstr>
      <vt:lpstr>Krok 1: Čištění dat</vt:lpstr>
      <vt:lpstr>GIGO</vt:lpstr>
      <vt:lpstr>Snímek 13</vt:lpstr>
      <vt:lpstr>Kontrola jednotlivých odpovědí</vt:lpstr>
      <vt:lpstr>Kontrolujeme</vt:lpstr>
      <vt:lpstr>Co s chybějícími hodnotami?</vt:lpstr>
      <vt:lpstr>Co s chybějícími hodnotami?</vt:lpstr>
      <vt:lpstr>Krok 2: základní statistické operace</vt:lpstr>
      <vt:lpstr>Střední hodnoty</vt:lpstr>
      <vt:lpstr>Aritmetický průměr</vt:lpstr>
      <vt:lpstr>Percentily</vt:lpstr>
      <vt:lpstr>Percentily</vt:lpstr>
      <vt:lpstr>Rozptyl</vt:lpstr>
      <vt:lpstr>Směrodatná odchylka</vt:lpstr>
      <vt:lpstr>Směrodatná odchylka (příklady)</vt:lpstr>
      <vt:lpstr>Směrodatná odchylka</vt:lpstr>
      <vt:lpstr>Směrodatná odchylka (příklad)</vt:lpstr>
      <vt:lpstr>Třídění prvního stupně</vt:lpstr>
      <vt:lpstr>Třídění prvního stupně</vt:lpstr>
      <vt:lpstr>Zobrazování dat</vt:lpstr>
      <vt:lpstr>Tabulky četností</vt:lpstr>
      <vt:lpstr>Grafy</vt:lpstr>
      <vt:lpstr>Koláčový graf (výsečový)</vt:lpstr>
      <vt:lpstr>Koláčové grafy</vt:lpstr>
      <vt:lpstr>Koláčové grafy</vt:lpstr>
      <vt:lpstr>Sloupcový graf</vt:lpstr>
      <vt:lpstr>Sloupcový graf</vt:lpstr>
      <vt:lpstr>Skládaný sloupcový graf</vt:lpstr>
      <vt:lpstr>Skládaný sloupcový graf</vt:lpstr>
      <vt:lpstr>Spojnicové grafy</vt:lpstr>
      <vt:lpstr>Spojnicové grafy</vt:lpstr>
      <vt:lpstr>Tipy pro znázornění dat</vt:lpstr>
      <vt:lpstr>Třídění druhého stupně</vt:lpstr>
      <vt:lpstr>Třídění druhého stupně</vt:lpstr>
      <vt:lpstr>Export dat</vt:lpstr>
      <vt:lpstr>Excel – četnosti (příkaz)</vt:lpstr>
      <vt:lpstr>Excel - míry centrální tendence</vt:lpstr>
      <vt:lpstr>Excel – kontingenční tabulky</vt:lpstr>
      <vt:lpstr>Excel – kontingenční tabulky</vt:lpstr>
      <vt:lpstr>Excel – kontingenční tabulky</vt:lpstr>
      <vt:lpstr>Excel – kontingenční tabulky</vt:lpstr>
      <vt:lpstr>Excel – kontingenční tabulky</vt:lpstr>
      <vt:lpstr>Excel – kontingenční tabulky</vt:lpstr>
      <vt:lpstr>Excel – kontingenční tabulky</vt:lpstr>
      <vt:lpstr>Excel – kontingenčční grafy</vt:lpstr>
      <vt:lpstr>Excel – kontingenční tabulky</vt:lpstr>
      <vt:lpstr>SPSS - četnosti</vt:lpstr>
      <vt:lpstr>SPSS míry centrální tendence</vt:lpstr>
      <vt:lpstr>SPSS – kontingenční tabulky</vt:lpstr>
      <vt:lpstr>Snímek 60</vt:lpstr>
      <vt:lpstr>Vědci zjistili, že (přemýšlejte!)…</vt:lpstr>
      <vt:lpstr>…</vt:lpstr>
      <vt:lpstr>Snímek 63</vt:lpstr>
      <vt:lpstr>Snímek 64</vt:lpstr>
      <vt:lpstr>Snímek 65</vt:lpstr>
      <vt:lpstr>Vizualizujte!</vt:lpstr>
      <vt:lpstr>Nástroje pro vizualizace a infografiky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Výzkumy v ISK Co s daty z dotazníků?</dc:title>
  <dc:creator>Honza Zikuška</dc:creator>
  <cp:lastModifiedBy>Honza Zikuška</cp:lastModifiedBy>
  <cp:revision>9</cp:revision>
  <dcterms:created xsi:type="dcterms:W3CDTF">2012-10-19T03:33:46Z</dcterms:created>
  <dcterms:modified xsi:type="dcterms:W3CDTF">2012-10-20T08:07:00Z</dcterms:modified>
</cp:coreProperties>
</file>