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11"/>
  </p:notesMasterIdLst>
  <p:handoutMasterIdLst>
    <p:handoutMasterId r:id="rId12"/>
  </p:handoutMasterIdLst>
  <p:sldIdLst>
    <p:sldId id="259" r:id="rId3"/>
    <p:sldId id="333" r:id="rId4"/>
    <p:sldId id="273" r:id="rId5"/>
    <p:sldId id="335" r:id="rId6"/>
    <p:sldId id="336" r:id="rId7"/>
    <p:sldId id="327" r:id="rId8"/>
    <p:sldId id="329" r:id="rId9"/>
    <p:sldId id="332" r:id="rId10"/>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85" d="100"/>
          <a:sy n="85" d="100"/>
        </p:scale>
        <p:origin x="-1020" y="-84"/>
      </p:cViewPr>
      <p:guideLst>
        <p:guide orient="horz" pos="3884"/>
        <p:guide orient="horz" pos="2051"/>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GB"/>
              <a:t>It is possible to apply this template to exiting presentations.</a:t>
            </a:r>
          </a:p>
          <a:p>
            <a:pPr lvl="1" indent="177800"/>
            <a:r>
              <a:rPr lang="en-GB"/>
              <a:t>Have the latest presentation template open</a:t>
            </a:r>
          </a:p>
          <a:p>
            <a:pPr lvl="1" indent="177800"/>
            <a:r>
              <a:rPr lang="en-GB"/>
              <a:t>Click on the </a:t>
            </a:r>
            <a:r>
              <a:rPr lang="en-GB" b="1"/>
              <a:t>View</a:t>
            </a:r>
            <a:r>
              <a:rPr lang="en-GB"/>
              <a:t> tab and select </a:t>
            </a:r>
            <a:r>
              <a:rPr lang="en-GB" b="1"/>
              <a:t>Normal </a:t>
            </a:r>
            <a:endParaRPr lang="en-GB"/>
          </a:p>
          <a:p>
            <a:pPr lvl="1" indent="177800"/>
            <a:r>
              <a:rPr lang="en-GB"/>
              <a:t>Delete all unwanted slides</a:t>
            </a:r>
          </a:p>
          <a:p>
            <a:pPr lvl="1" indent="177800"/>
            <a:r>
              <a:rPr lang="en-GB"/>
              <a:t>Click on the </a:t>
            </a:r>
            <a:r>
              <a:rPr lang="en-GB" b="1"/>
              <a:t>Insert</a:t>
            </a:r>
            <a:r>
              <a:rPr lang="en-GB"/>
              <a:t> tab from the menu bar and select </a:t>
            </a:r>
            <a:r>
              <a:rPr lang="en-GB" b="1"/>
              <a:t>Slides from Files</a:t>
            </a:r>
          </a:p>
          <a:p>
            <a:pPr lvl="1" indent="177800"/>
            <a:r>
              <a:rPr lang="en-GB"/>
              <a:t>Click on </a:t>
            </a:r>
            <a:r>
              <a:rPr lang="en-GB" b="1"/>
              <a:t>Browse</a:t>
            </a:r>
            <a:r>
              <a:rPr lang="en-GB"/>
              <a:t>. Navigate to the presentation you wish to update with the new template. Highlight the presentation and click </a:t>
            </a:r>
            <a:r>
              <a:rPr lang="en-GB" b="1"/>
              <a:t>Open</a:t>
            </a:r>
            <a:r>
              <a:rPr lang="en-GB"/>
              <a:t> </a:t>
            </a:r>
          </a:p>
          <a:p>
            <a:pPr lvl="1" indent="177800"/>
            <a:r>
              <a:rPr lang="en-GB"/>
              <a:t>Wait for the slides from the presentation to load and click on </a:t>
            </a:r>
            <a:r>
              <a:rPr lang="en-GB" b="1"/>
              <a:t>Insert All</a:t>
            </a:r>
            <a:r>
              <a:rPr lang="en-GB"/>
              <a:t>. Then click </a:t>
            </a:r>
            <a:r>
              <a:rPr lang="en-GB" b="1"/>
              <a:t>Close</a:t>
            </a:r>
          </a:p>
          <a:p>
            <a:pPr lvl="1" indent="177800"/>
            <a:r>
              <a:rPr lang="en-GB"/>
              <a:t>Check the inserted slides to ensure that the most appropriate master slide has been used on each slide </a:t>
            </a:r>
          </a:p>
          <a:p>
            <a:pPr lvl="1" indent="177800"/>
            <a:r>
              <a:rPr lang="en-GB"/>
              <a:t>To change the master applied to a slide select the slide you wish to apply a different master to then click on the </a:t>
            </a:r>
            <a:r>
              <a:rPr lang="en-GB" b="1"/>
              <a:t>Format</a:t>
            </a:r>
            <a:r>
              <a:rPr lang="en-GB"/>
              <a:t> tab from the menu bar and select </a:t>
            </a:r>
            <a:r>
              <a:rPr lang="en-GB" b="1"/>
              <a:t>Slide Design</a:t>
            </a:r>
          </a:p>
          <a:p>
            <a:pPr lvl="1" indent="177800"/>
            <a:r>
              <a:rPr lang="en-GB"/>
              <a:t>From the </a:t>
            </a:r>
            <a:r>
              <a:rPr lang="en-GB" b="1"/>
              <a:t>Used in This Presentation</a:t>
            </a:r>
            <a:r>
              <a:rPr lang="en-GB"/>
              <a:t> section choose the master you wish to apply to the slide and hover over it to reveal a drop-down arrow. Click on the arrow and select </a:t>
            </a:r>
            <a:r>
              <a:rPr lang="en-GB" b="1"/>
              <a:t>Apply to Selected Slides</a:t>
            </a:r>
          </a:p>
          <a:p>
            <a:r>
              <a:rPr lang="en-GB"/>
              <a:t>It is important to thoroughly check the presentation to ensure that no further formatting is needed.</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a:t>
            </a:r>
            <a:r>
              <a:rPr lang="cs-CZ" sz="1100" dirty="0" smtClean="0">
                <a:solidFill>
                  <a:srgbClr val="000000"/>
                </a:solidFill>
                <a:cs typeface="Arial" charset="0"/>
              </a:rPr>
              <a:t>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Představení vyučujícího a předmětu</a:t>
            </a:r>
            <a:endParaRPr lang="cs-CZ" dirty="0"/>
          </a:p>
        </p:txBody>
      </p:sp>
      <p:sp>
        <p:nvSpPr>
          <p:cNvPr id="4" name="Zástupný symbol pro text 3"/>
          <p:cNvSpPr>
            <a:spLocks noGrp="1"/>
          </p:cNvSpPr>
          <p:nvPr>
            <p:ph type="body" idx="1"/>
          </p:nvPr>
        </p:nvSpPr>
        <p:spPr>
          <a:xfrm>
            <a:off x="742628" y="1535113"/>
            <a:ext cx="3469332" cy="639762"/>
          </a:xfrm>
          <a:solidFill>
            <a:schemeClr val="bg1">
              <a:lumMod val="85000"/>
            </a:schemeClr>
          </a:solidFill>
          <a:ln>
            <a:solidFill>
              <a:schemeClr val="bg1">
                <a:lumMod val="75000"/>
              </a:schemeClr>
            </a:solidFill>
          </a:ln>
        </p:spPr>
        <p:txBody>
          <a:bodyPr lIns="72000" anchor="ctr"/>
          <a:lstStyle/>
          <a:p>
            <a:r>
              <a:rPr lang="cs-CZ" dirty="0" smtClean="0"/>
              <a:t>Petr Šmejkal</a:t>
            </a:r>
          </a:p>
        </p:txBody>
      </p:sp>
      <p:sp>
        <p:nvSpPr>
          <p:cNvPr id="3" name="Zástupný symbol pro obsah 2"/>
          <p:cNvSpPr>
            <a:spLocks noGrp="1"/>
          </p:cNvSpPr>
          <p:nvPr>
            <p:ph sz="half" idx="2"/>
          </p:nvPr>
        </p:nvSpPr>
        <p:spPr>
          <a:xfrm>
            <a:off x="742628" y="2420887"/>
            <a:ext cx="3469332" cy="3384377"/>
          </a:xfrm>
          <a:ln>
            <a:solidFill>
              <a:schemeClr val="bg1">
                <a:lumMod val="75000"/>
              </a:schemeClr>
            </a:solidFill>
          </a:ln>
        </p:spPr>
        <p:txBody>
          <a:bodyPr/>
          <a:lstStyle/>
          <a:p>
            <a:pPr indent="-269875">
              <a:buNone/>
            </a:pPr>
            <a:r>
              <a:rPr lang="cs-CZ" sz="2000" dirty="0" smtClean="0"/>
              <a:t>Profil:</a:t>
            </a:r>
          </a:p>
          <a:p>
            <a:pPr lvl="1">
              <a:spcAft>
                <a:spcPts val="600"/>
              </a:spcAft>
            </a:pPr>
            <a:r>
              <a:rPr lang="cs-CZ" sz="1600" dirty="0" smtClean="0"/>
              <a:t>Absolvent KISK</a:t>
            </a:r>
          </a:p>
          <a:p>
            <a:pPr lvl="1">
              <a:spcAft>
                <a:spcPts val="600"/>
              </a:spcAft>
            </a:pPr>
            <a:r>
              <a:rPr lang="cs-CZ" sz="1600" dirty="0" err="1" smtClean="0"/>
              <a:t>Competitive</a:t>
            </a:r>
            <a:r>
              <a:rPr lang="cs-CZ" sz="1600" dirty="0" smtClean="0"/>
              <a:t> </a:t>
            </a:r>
            <a:r>
              <a:rPr lang="cs-CZ" sz="1600" dirty="0" err="1" smtClean="0"/>
              <a:t>Intelligence</a:t>
            </a:r>
            <a:r>
              <a:rPr lang="cs-CZ" sz="1600" dirty="0" smtClean="0"/>
              <a:t> </a:t>
            </a:r>
            <a:r>
              <a:rPr lang="cs-CZ" sz="1600" dirty="0" err="1" smtClean="0"/>
              <a:t>Analyst</a:t>
            </a:r>
            <a:r>
              <a:rPr lang="cs-CZ" sz="1600" dirty="0" smtClean="0"/>
              <a:t> v Ernst </a:t>
            </a:r>
            <a:r>
              <a:rPr lang="en-US" sz="1600" dirty="0" smtClean="0"/>
              <a:t>&amp;</a:t>
            </a:r>
            <a:r>
              <a:rPr lang="cs-CZ" sz="1600" dirty="0" smtClean="0"/>
              <a:t> </a:t>
            </a:r>
            <a:r>
              <a:rPr lang="cs-CZ" sz="1600" dirty="0" err="1" smtClean="0"/>
              <a:t>Young</a:t>
            </a:r>
            <a:endParaRPr lang="cs-CZ" sz="1600" dirty="0" smtClean="0"/>
          </a:p>
          <a:p>
            <a:pPr lvl="1">
              <a:spcAft>
                <a:spcPts val="600"/>
              </a:spcAft>
            </a:pPr>
            <a:r>
              <a:rPr lang="cs-CZ" sz="1600" dirty="0" smtClean="0"/>
              <a:t>Předtím </a:t>
            </a:r>
            <a:r>
              <a:rPr lang="cs-CZ" sz="1600" dirty="0" err="1" smtClean="0"/>
              <a:t>researcher</a:t>
            </a:r>
            <a:r>
              <a:rPr lang="cs-CZ" sz="1600" dirty="0" smtClean="0"/>
              <a:t> a nezávislý informační </a:t>
            </a:r>
            <a:r>
              <a:rPr lang="cs-CZ" sz="1600" dirty="0" smtClean="0"/>
              <a:t>broker</a:t>
            </a:r>
          </a:p>
          <a:p>
            <a:pPr lvl="1">
              <a:spcAft>
                <a:spcPts val="600"/>
              </a:spcAft>
            </a:pPr>
            <a:r>
              <a:rPr lang="cs-CZ" sz="1600" dirty="0" smtClean="0"/>
              <a:t>Portál CI</a:t>
            </a:r>
          </a:p>
          <a:p>
            <a:pPr lvl="1">
              <a:spcAft>
                <a:spcPts val="600"/>
              </a:spcAft>
            </a:pPr>
            <a:r>
              <a:rPr lang="cs-CZ" sz="1600" dirty="0" smtClean="0"/>
              <a:t>Člen SCIP</a:t>
            </a:r>
            <a:endParaRPr lang="cs-CZ" sz="1600" dirty="0" smtClean="0"/>
          </a:p>
          <a:p>
            <a:endParaRPr lang="cs-CZ" dirty="0" smtClean="0"/>
          </a:p>
          <a:p>
            <a:endParaRPr lang="cs-CZ" dirty="0"/>
          </a:p>
        </p:txBody>
      </p:sp>
      <p:sp>
        <p:nvSpPr>
          <p:cNvPr id="5" name="Zástupný symbol pro text 4"/>
          <p:cNvSpPr>
            <a:spLocks noGrp="1"/>
          </p:cNvSpPr>
          <p:nvPr>
            <p:ph type="body" sz="quarter" idx="3"/>
          </p:nvPr>
        </p:nvSpPr>
        <p:spPr>
          <a:xfrm>
            <a:off x="4930566" y="1535113"/>
            <a:ext cx="3470694" cy="639762"/>
          </a:xfrm>
          <a:solidFill>
            <a:schemeClr val="bg1">
              <a:lumMod val="85000"/>
            </a:schemeClr>
          </a:solidFill>
          <a:ln>
            <a:solidFill>
              <a:schemeClr val="bg1">
                <a:lumMod val="75000"/>
              </a:schemeClr>
            </a:solidFill>
          </a:ln>
        </p:spPr>
        <p:txBody>
          <a:bodyPr lIns="72000" anchor="ctr"/>
          <a:lstStyle/>
          <a:p>
            <a:r>
              <a:rPr lang="cs-CZ" dirty="0" smtClean="0"/>
              <a:t>Informační průmysl</a:t>
            </a:r>
          </a:p>
        </p:txBody>
      </p:sp>
      <p:sp>
        <p:nvSpPr>
          <p:cNvPr id="6" name="Zástupný symbol pro obsah 5"/>
          <p:cNvSpPr>
            <a:spLocks noGrp="1"/>
          </p:cNvSpPr>
          <p:nvPr>
            <p:ph sz="quarter" idx="4"/>
          </p:nvPr>
        </p:nvSpPr>
        <p:spPr>
          <a:xfrm>
            <a:off x="4930566" y="2420887"/>
            <a:ext cx="3470694" cy="3384377"/>
          </a:xfrm>
          <a:ln>
            <a:solidFill>
              <a:schemeClr val="bg1">
                <a:lumMod val="75000"/>
              </a:schemeClr>
            </a:solidFill>
          </a:ln>
        </p:spPr>
        <p:txBody>
          <a:bodyPr/>
          <a:lstStyle/>
          <a:p>
            <a:pPr indent="-269875">
              <a:buNone/>
            </a:pPr>
            <a:r>
              <a:rPr lang="cs-CZ" sz="2000" dirty="0" smtClean="0"/>
              <a:t>Cíle:</a:t>
            </a:r>
          </a:p>
          <a:p>
            <a:pPr lvl="1">
              <a:spcAft>
                <a:spcPts val="600"/>
              </a:spcAft>
            </a:pPr>
            <a:r>
              <a:rPr lang="cs-CZ" sz="1600" dirty="0" smtClean="0"/>
              <a:t>Naučit se pracovat s informacemi v praxi</a:t>
            </a:r>
          </a:p>
          <a:p>
            <a:pPr lvl="1">
              <a:spcAft>
                <a:spcPts val="600"/>
              </a:spcAft>
            </a:pPr>
            <a:r>
              <a:rPr lang="cs-CZ" sz="1600" dirty="0" smtClean="0"/>
              <a:t>Připravit </a:t>
            </a:r>
            <a:r>
              <a:rPr lang="cs-CZ" sz="1600" dirty="0" smtClean="0"/>
              <a:t>na </a:t>
            </a:r>
            <a:r>
              <a:rPr lang="cs-CZ" sz="1600" dirty="0" smtClean="0"/>
              <a:t>práci informačního specialisty </a:t>
            </a:r>
            <a:r>
              <a:rPr lang="cs-CZ" sz="1600" dirty="0" smtClean="0"/>
              <a:t>v komerční sféře</a:t>
            </a:r>
          </a:p>
          <a:p>
            <a:pPr lvl="1">
              <a:spcAft>
                <a:spcPts val="600"/>
              </a:spcAft>
            </a:pPr>
            <a:r>
              <a:rPr lang="cs-CZ" sz="1600" dirty="0" smtClean="0"/>
              <a:t>Vyhledávat, zpracovat a analyzovat informace, umět je správně předat</a:t>
            </a:r>
            <a:endParaRPr lang="cs-CZ" sz="1600" dirty="0" smtClean="0"/>
          </a:p>
          <a:p>
            <a:pPr lvl="1">
              <a:spcAft>
                <a:spcPts val="600"/>
              </a:spcAft>
            </a:pPr>
            <a:endParaRPr lang="cs-CZ"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normAutofit/>
          </a:bodyPr>
          <a:lstStyle/>
          <a:p>
            <a:pPr lvl="0"/>
            <a:r>
              <a:rPr lang="cs-CZ" dirty="0" smtClean="0"/>
              <a:t>Informace a jejich využití v ekonomice a </a:t>
            </a:r>
            <a:r>
              <a:rPr lang="cs-CZ" dirty="0" smtClean="0"/>
              <a:t>firmách</a:t>
            </a:r>
          </a:p>
          <a:p>
            <a:pPr lvl="0"/>
            <a:endParaRPr lang="cs-CZ" sz="1000" dirty="0" smtClean="0"/>
          </a:p>
          <a:p>
            <a:pPr lvl="2"/>
            <a:r>
              <a:rPr lang="cs-CZ" dirty="0" smtClean="0"/>
              <a:t>Práce informačního profesionála</a:t>
            </a:r>
          </a:p>
          <a:p>
            <a:pPr lvl="2"/>
            <a:r>
              <a:rPr lang="cs-CZ" dirty="0" smtClean="0"/>
              <a:t>Informační a znalostní management</a:t>
            </a:r>
          </a:p>
          <a:p>
            <a:pPr lvl="2"/>
            <a:r>
              <a:rPr lang="cs-CZ" dirty="0" smtClean="0"/>
              <a:t>Informační audit</a:t>
            </a:r>
          </a:p>
          <a:p>
            <a:pPr lvl="2"/>
            <a:r>
              <a:rPr lang="cs-CZ" dirty="0" smtClean="0"/>
              <a:t>Typy podniků a jejich zveřejňované informace</a:t>
            </a:r>
          </a:p>
          <a:p>
            <a:pPr lvl="2"/>
            <a:r>
              <a:rPr lang="cs-CZ" dirty="0" smtClean="0"/>
              <a:t>Nejčastěji požadované informace o firmách</a:t>
            </a:r>
          </a:p>
          <a:p>
            <a:pPr lvl="2"/>
            <a:r>
              <a:rPr lang="cs-CZ" dirty="0" smtClean="0"/>
              <a:t>Klasifikace ekonomických </a:t>
            </a:r>
            <a:r>
              <a:rPr lang="cs-CZ" dirty="0" smtClean="0"/>
              <a:t>činností</a:t>
            </a:r>
          </a:p>
          <a:p>
            <a:pPr lvl="2"/>
            <a:r>
              <a:rPr lang="cs-CZ" dirty="0" smtClean="0"/>
              <a:t>….</a:t>
            </a:r>
            <a:endParaRPr lang="cs-CZ" dirty="0" smtClean="0"/>
          </a:p>
          <a:p>
            <a:pPr lvl="3"/>
            <a:endParaRPr lang="cs-CZ" dirty="0" smtClean="0"/>
          </a:p>
          <a:p>
            <a:pPr lvl="3"/>
            <a:endParaRPr 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normAutofit/>
          </a:bodyPr>
          <a:lstStyle/>
          <a:p>
            <a:pPr lvl="0"/>
            <a:r>
              <a:rPr lang="cs-CZ" dirty="0" smtClean="0"/>
              <a:t>Zpracování požadavku, informační zdroje, analýza </a:t>
            </a:r>
            <a:r>
              <a:rPr lang="cs-CZ" dirty="0" smtClean="0"/>
              <a:t>informací, předávání informací</a:t>
            </a:r>
          </a:p>
          <a:p>
            <a:pPr lvl="0"/>
            <a:endParaRPr lang="cs-CZ" sz="1000" dirty="0" smtClean="0"/>
          </a:p>
          <a:p>
            <a:pPr lvl="2"/>
            <a:r>
              <a:rPr lang="cs-CZ" dirty="0" smtClean="0"/>
              <a:t>Referenční interview</a:t>
            </a:r>
          </a:p>
          <a:p>
            <a:pPr lvl="2"/>
            <a:r>
              <a:rPr lang="cs-CZ" dirty="0" smtClean="0"/>
              <a:t>Vyhledávací strategie </a:t>
            </a:r>
          </a:p>
          <a:p>
            <a:pPr lvl="2"/>
            <a:r>
              <a:rPr lang="cs-CZ" dirty="0" smtClean="0"/>
              <a:t>Statistické postupy</a:t>
            </a:r>
          </a:p>
          <a:p>
            <a:pPr lvl="2"/>
            <a:r>
              <a:rPr lang="cs-CZ" dirty="0" smtClean="0"/>
              <a:t>Základní analytické </a:t>
            </a:r>
            <a:r>
              <a:rPr lang="cs-CZ" dirty="0" smtClean="0"/>
              <a:t>metody</a:t>
            </a:r>
          </a:p>
          <a:p>
            <a:pPr lvl="2"/>
            <a:r>
              <a:rPr lang="cs-CZ" dirty="0" smtClean="0"/>
              <a:t>Extrapolace dat</a:t>
            </a:r>
          </a:p>
          <a:p>
            <a:pPr lvl="2"/>
            <a:r>
              <a:rPr lang="cs-CZ" dirty="0" smtClean="0"/>
              <a:t>Organizace informací</a:t>
            </a:r>
          </a:p>
          <a:p>
            <a:pPr lvl="2"/>
            <a:r>
              <a:rPr lang="cs-CZ" dirty="0" smtClean="0"/>
              <a:t>Formát a tvorba výstupů</a:t>
            </a:r>
          </a:p>
          <a:p>
            <a:pPr lvl="2"/>
            <a:r>
              <a:rPr lang="cs-CZ" dirty="0" smtClean="0"/>
              <a:t>….</a:t>
            </a:r>
            <a:endParaRPr lang="cs-CZ" dirty="0" smtClean="0"/>
          </a:p>
          <a:p>
            <a:pPr lvl="3"/>
            <a:endParaRPr lang="cs-CZ" dirty="0" smtClean="0"/>
          </a:p>
          <a:p>
            <a:pPr lvl="3"/>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67544" y="200025"/>
            <a:ext cx="7560841" cy="863600"/>
          </a:xfrm>
        </p:spPr>
        <p:txBody>
          <a:bodyPr/>
          <a:lstStyle/>
          <a:p>
            <a:r>
              <a:rPr lang="cs-CZ" dirty="0" smtClean="0"/>
              <a:t>Informační průmysl - obsah</a:t>
            </a:r>
            <a:endParaRPr lang="en-US" sz="2600" b="0" dirty="0"/>
          </a:p>
        </p:txBody>
      </p:sp>
      <p:sp>
        <p:nvSpPr>
          <p:cNvPr id="51207" name="Rectangle 7"/>
          <p:cNvSpPr>
            <a:spLocks noGrp="1" noChangeArrowheads="1"/>
          </p:cNvSpPr>
          <p:nvPr>
            <p:ph type="body" idx="1"/>
          </p:nvPr>
        </p:nvSpPr>
        <p:spPr/>
        <p:txBody>
          <a:bodyPr>
            <a:normAutofit/>
          </a:bodyPr>
          <a:lstStyle/>
          <a:p>
            <a:pPr lvl="0"/>
            <a:r>
              <a:rPr lang="cs-CZ" dirty="0" smtClean="0"/>
              <a:t>Běžné úkoly informačního </a:t>
            </a:r>
            <a:r>
              <a:rPr lang="cs-CZ" dirty="0" smtClean="0"/>
              <a:t>specialisty</a:t>
            </a:r>
          </a:p>
          <a:p>
            <a:pPr lvl="0"/>
            <a:endParaRPr lang="cs-CZ" sz="1000" dirty="0" smtClean="0"/>
          </a:p>
          <a:p>
            <a:pPr lvl="2"/>
            <a:r>
              <a:rPr lang="cs-CZ" dirty="0" smtClean="0"/>
              <a:t>Strategický význam informací a znalostí</a:t>
            </a:r>
          </a:p>
          <a:p>
            <a:pPr lvl="2"/>
            <a:r>
              <a:rPr lang="cs-CZ" dirty="0" smtClean="0"/>
              <a:t>Profily firem a finanční situace</a:t>
            </a:r>
          </a:p>
          <a:p>
            <a:pPr lvl="2"/>
            <a:r>
              <a:rPr lang="cs-CZ" dirty="0" smtClean="0"/>
              <a:t>Konkurenční </a:t>
            </a:r>
            <a:r>
              <a:rPr lang="cs-CZ" dirty="0" smtClean="0"/>
              <a:t>výhoda</a:t>
            </a:r>
          </a:p>
          <a:p>
            <a:pPr lvl="2"/>
            <a:r>
              <a:rPr lang="cs-CZ" dirty="0" err="1" smtClean="0"/>
              <a:t>Competitive</a:t>
            </a:r>
            <a:r>
              <a:rPr lang="cs-CZ" dirty="0" smtClean="0"/>
              <a:t> </a:t>
            </a:r>
            <a:r>
              <a:rPr lang="cs-CZ" dirty="0" err="1" smtClean="0"/>
              <a:t>Intelligence</a:t>
            </a:r>
            <a:r>
              <a:rPr lang="cs-CZ" dirty="0" smtClean="0"/>
              <a:t> </a:t>
            </a:r>
          </a:p>
          <a:p>
            <a:pPr lvl="2"/>
            <a:r>
              <a:rPr lang="cs-CZ" dirty="0" smtClean="0"/>
              <a:t>….</a:t>
            </a:r>
            <a:endParaRPr lang="cs-CZ" dirty="0" smtClean="0"/>
          </a:p>
          <a:p>
            <a:pPr lvl="3"/>
            <a:endParaRPr lang="cs-CZ" dirty="0" smtClean="0"/>
          </a:p>
          <a:p>
            <a:pPr lvl="3"/>
            <a:endParaRPr 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Požadavky na úspěšné zakončení</a:t>
            </a:r>
            <a:endParaRPr lang="cs-CZ" dirty="0"/>
          </a:p>
        </p:txBody>
      </p:sp>
      <p:sp>
        <p:nvSpPr>
          <p:cNvPr id="3" name="Content Placeholder 2"/>
          <p:cNvSpPr>
            <a:spLocks noGrp="1"/>
          </p:cNvSpPr>
          <p:nvPr>
            <p:ph idx="1"/>
          </p:nvPr>
        </p:nvSpPr>
        <p:spPr/>
        <p:txBody>
          <a:bodyPr/>
          <a:lstStyle/>
          <a:p>
            <a:r>
              <a:rPr lang="cs-CZ" dirty="0" smtClean="0"/>
              <a:t>Tři pilíře:</a:t>
            </a:r>
          </a:p>
          <a:p>
            <a:endParaRPr lang="cs-CZ" dirty="0" smtClean="0"/>
          </a:p>
          <a:p>
            <a:pPr lvl="2"/>
            <a:endParaRPr lang="cs-CZ" dirty="0" smtClean="0"/>
          </a:p>
          <a:p>
            <a:pPr lvl="2"/>
            <a:endParaRPr lang="cs-CZ" dirty="0"/>
          </a:p>
        </p:txBody>
      </p:sp>
      <p:sp>
        <p:nvSpPr>
          <p:cNvPr id="4" name="Obdélník 3"/>
          <p:cNvSpPr/>
          <p:nvPr/>
        </p:nvSpPr>
        <p:spPr>
          <a:xfrm>
            <a:off x="827584" y="2348880"/>
            <a:ext cx="2232248"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lgn="ctr"/>
            <a:endParaRPr lang="cs-CZ" b="1" dirty="0" smtClean="0">
              <a:solidFill>
                <a:schemeClr val="tx1">
                  <a:lumMod val="50000"/>
                </a:schemeClr>
              </a:solidFill>
            </a:endParaRPr>
          </a:p>
          <a:p>
            <a:pPr marL="180975" lvl="2" algn="ctr"/>
            <a:endParaRPr lang="cs-CZ" b="1" dirty="0" smtClean="0">
              <a:solidFill>
                <a:schemeClr val="tx1">
                  <a:lumMod val="50000"/>
                </a:schemeClr>
              </a:solidFill>
            </a:endParaRPr>
          </a:p>
          <a:p>
            <a:pPr marL="180975" lvl="2" algn="ctr"/>
            <a:r>
              <a:rPr lang="cs-CZ" b="1" dirty="0" smtClean="0">
                <a:solidFill>
                  <a:schemeClr val="tx1">
                    <a:lumMod val="50000"/>
                  </a:schemeClr>
                </a:solidFill>
              </a:rPr>
              <a:t>Účast v hodinách</a:t>
            </a:r>
          </a:p>
          <a:p>
            <a:pPr marL="180975" lvl="2" algn="ctr"/>
            <a:r>
              <a:rPr lang="cs-CZ" b="1"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75% docházky</a:t>
            </a:r>
          </a:p>
        </p:txBody>
      </p:sp>
      <p:sp>
        <p:nvSpPr>
          <p:cNvPr id="5" name="Obdélník 4"/>
          <p:cNvSpPr/>
          <p:nvPr/>
        </p:nvSpPr>
        <p:spPr>
          <a:xfrm>
            <a:off x="3509986" y="2348880"/>
            <a:ext cx="2232248"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lgn="ctr"/>
            <a:endParaRPr lang="cs-CZ" b="1" dirty="0" smtClean="0">
              <a:solidFill>
                <a:schemeClr val="tx1">
                  <a:lumMod val="50000"/>
                </a:schemeClr>
              </a:solidFill>
            </a:endParaRPr>
          </a:p>
          <a:p>
            <a:pPr marL="180975" lvl="2" algn="ctr"/>
            <a:endParaRPr lang="cs-CZ" b="1" dirty="0" smtClean="0">
              <a:solidFill>
                <a:schemeClr val="tx1">
                  <a:lumMod val="50000"/>
                </a:schemeClr>
              </a:solidFill>
            </a:endParaRPr>
          </a:p>
          <a:p>
            <a:pPr marL="180975" lvl="2" algn="ctr"/>
            <a:r>
              <a:rPr lang="cs-CZ" b="1" dirty="0" smtClean="0">
                <a:solidFill>
                  <a:schemeClr val="tx1">
                    <a:lumMod val="50000"/>
                  </a:schemeClr>
                </a:solidFill>
              </a:rPr>
              <a:t>Aktivní práce v hodinách </a:t>
            </a:r>
          </a:p>
          <a:p>
            <a:pPr marL="180975" lvl="2"/>
            <a:endParaRPr lang="cs-CZ" b="1"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spoluvytváření přednášek, prezentace profilů firem, analytické zpracování dat a jejich prezentace, …</a:t>
            </a:r>
          </a:p>
        </p:txBody>
      </p:sp>
      <p:sp>
        <p:nvSpPr>
          <p:cNvPr id="6" name="Obdélník 5"/>
          <p:cNvSpPr/>
          <p:nvPr/>
        </p:nvSpPr>
        <p:spPr>
          <a:xfrm>
            <a:off x="6156176" y="2348880"/>
            <a:ext cx="2232248" cy="345638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lvl="2"/>
            <a:endParaRPr lang="cs-CZ" b="1" dirty="0" smtClean="0">
              <a:solidFill>
                <a:schemeClr val="tx1">
                  <a:lumMod val="50000"/>
                </a:schemeClr>
              </a:solidFill>
            </a:endParaRPr>
          </a:p>
          <a:p>
            <a:pPr marL="180975" lvl="2"/>
            <a:endParaRPr lang="cs-CZ" b="1" dirty="0" smtClean="0">
              <a:solidFill>
                <a:schemeClr val="tx1">
                  <a:lumMod val="50000"/>
                </a:schemeClr>
              </a:solidFill>
            </a:endParaRPr>
          </a:p>
          <a:p>
            <a:pPr marL="180975" lvl="2" algn="ctr"/>
            <a:r>
              <a:rPr lang="cs-CZ" b="1" dirty="0" smtClean="0">
                <a:solidFill>
                  <a:schemeClr val="tx1">
                    <a:lumMod val="50000"/>
                  </a:schemeClr>
                </a:solidFill>
              </a:rPr>
              <a:t>Ústní kolokvium</a:t>
            </a:r>
          </a:p>
          <a:p>
            <a:pPr marL="180975" lvl="2" algn="ctr"/>
            <a:r>
              <a:rPr lang="cs-CZ" b="1" dirty="0" smtClean="0">
                <a:solidFill>
                  <a:schemeClr val="tx1">
                    <a:lumMod val="50000"/>
                  </a:schemeClr>
                </a:solidFill>
              </a:rPr>
              <a:t> </a:t>
            </a:r>
          </a:p>
          <a:p>
            <a:pPr marL="180975" lvl="2" algn="ctr"/>
            <a:endParaRPr lang="cs-CZ" dirty="0" smtClean="0">
              <a:solidFill>
                <a:schemeClr val="tx1">
                  <a:lumMod val="50000"/>
                </a:schemeClr>
              </a:solidFill>
            </a:endParaRPr>
          </a:p>
          <a:p>
            <a:pPr marL="180975" lvl="2" algn="ctr"/>
            <a:r>
              <a:rPr lang="cs-CZ" sz="1600" dirty="0" smtClean="0">
                <a:solidFill>
                  <a:schemeClr val="tx1">
                    <a:lumMod val="50000"/>
                  </a:schemeClr>
                </a:solidFill>
              </a:rPr>
              <a:t>– </a:t>
            </a:r>
          </a:p>
          <a:p>
            <a:pPr marL="180975" lvl="2" algn="ctr"/>
            <a:endParaRPr lang="cs-CZ" sz="1600" dirty="0" smtClean="0">
              <a:solidFill>
                <a:schemeClr val="tx1">
                  <a:lumMod val="50000"/>
                </a:schemeClr>
              </a:solidFill>
            </a:endParaRPr>
          </a:p>
          <a:p>
            <a:pPr marL="180975" lvl="2" algn="ctr"/>
            <a:r>
              <a:rPr lang="cs-CZ" sz="1600" dirty="0" smtClean="0">
                <a:solidFill>
                  <a:schemeClr val="tx1">
                    <a:lumMod val="50000"/>
                  </a:schemeClr>
                </a:solidFill>
              </a:rPr>
              <a:t>celkové povědomí o problematice, použití znalostí v praxi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Zakončení</a:t>
            </a:r>
            <a:endParaRPr lang="cs-CZ" dirty="0"/>
          </a:p>
        </p:txBody>
      </p:sp>
      <p:sp>
        <p:nvSpPr>
          <p:cNvPr id="3" name="Content Placeholder 2"/>
          <p:cNvSpPr>
            <a:spLocks noGrp="1"/>
          </p:cNvSpPr>
          <p:nvPr>
            <p:ph idx="1"/>
          </p:nvPr>
        </p:nvSpPr>
        <p:spPr/>
        <p:txBody>
          <a:bodyPr/>
          <a:lstStyle/>
          <a:p>
            <a:r>
              <a:rPr lang="cs-CZ" dirty="0" smtClean="0"/>
              <a:t>Práce v hodinách:</a:t>
            </a:r>
          </a:p>
          <a:p>
            <a:pPr lvl="1"/>
            <a:r>
              <a:rPr lang="cs-CZ" b="1" dirty="0" smtClean="0">
                <a:solidFill>
                  <a:schemeClr val="tx1">
                    <a:lumMod val="50000"/>
                  </a:schemeClr>
                </a:solidFill>
              </a:rPr>
              <a:t>4 skupiny </a:t>
            </a:r>
            <a:r>
              <a:rPr lang="cs-CZ" dirty="0" smtClean="0"/>
              <a:t>(4 skupiny denních studentů, 4 skupiny kombinovaných studentů)</a:t>
            </a:r>
          </a:p>
          <a:p>
            <a:pPr lvl="1"/>
            <a:r>
              <a:rPr lang="cs-CZ" b="1" dirty="0" smtClean="0">
                <a:solidFill>
                  <a:schemeClr val="tx1">
                    <a:lumMod val="50000"/>
                  </a:schemeClr>
                </a:solidFill>
              </a:rPr>
              <a:t>Odevzdat seznam </a:t>
            </a:r>
            <a:r>
              <a:rPr lang="cs-CZ" dirty="0" smtClean="0"/>
              <a:t>studentů v jednotlivých skupinách</a:t>
            </a:r>
          </a:p>
          <a:p>
            <a:endParaRPr lang="cs-CZ" dirty="0" smtClean="0"/>
          </a:p>
          <a:p>
            <a:r>
              <a:rPr lang="cs-CZ" dirty="0" smtClean="0"/>
              <a:t>Ústní kolokvium:</a:t>
            </a:r>
          </a:p>
          <a:p>
            <a:pPr lvl="2"/>
            <a:r>
              <a:rPr lang="cs-CZ" dirty="0" smtClean="0"/>
              <a:t>Při splnění dalších podmínek</a:t>
            </a:r>
          </a:p>
          <a:p>
            <a:pPr lvl="2"/>
            <a:r>
              <a:rPr lang="cs-CZ" dirty="0" smtClean="0"/>
              <a:t>Skupinky cca 3 studentů</a:t>
            </a:r>
          </a:p>
          <a:p>
            <a:pPr lvl="2"/>
            <a:r>
              <a:rPr lang="cs-CZ" dirty="0" smtClean="0"/>
              <a:t>Celkové povědomí o problematice</a:t>
            </a:r>
          </a:p>
          <a:p>
            <a:pPr lvl="2"/>
            <a:r>
              <a:rPr lang="cs-CZ" dirty="0" smtClean="0"/>
              <a:t>Snaha prověřit, zda jsou studenti schopni použít znalosti v praxi</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a:t>
            </a:r>
            <a:endParaRPr lang="cs-CZ" dirty="0"/>
          </a:p>
        </p:txBody>
      </p:sp>
      <p:sp>
        <p:nvSpPr>
          <p:cNvPr id="3" name="Zástupný symbol pro obsah 2"/>
          <p:cNvSpPr>
            <a:spLocks noGrp="1"/>
          </p:cNvSpPr>
          <p:nvPr>
            <p:ph idx="1"/>
          </p:nvPr>
        </p:nvSpPr>
        <p:spPr/>
        <p:txBody>
          <a:bodyPr/>
          <a:lstStyle/>
          <a:p>
            <a:r>
              <a:rPr lang="cs-CZ" sz="2000" dirty="0" err="1" smtClean="0"/>
              <a:t>Deadline</a:t>
            </a:r>
            <a:r>
              <a:rPr lang="cs-CZ" sz="2000" dirty="0" smtClean="0"/>
              <a:t> pro zadané úkoly je vždy ve </a:t>
            </a:r>
            <a:r>
              <a:rPr lang="cs-CZ" sz="2000" b="1" dirty="0" smtClean="0">
                <a:solidFill>
                  <a:schemeClr val="tx1">
                    <a:lumMod val="50000"/>
                  </a:schemeClr>
                </a:solidFill>
              </a:rPr>
              <a:t>12:00 den před přednáškou</a:t>
            </a:r>
            <a:r>
              <a:rPr lang="cs-CZ" sz="2000" dirty="0" smtClean="0"/>
              <a:t>.</a:t>
            </a:r>
          </a:p>
          <a:p>
            <a:endParaRPr lang="cs-CZ" sz="1000" dirty="0" smtClean="0"/>
          </a:p>
          <a:p>
            <a:r>
              <a:rPr lang="cs-CZ" sz="2000" dirty="0" smtClean="0"/>
              <a:t>Úkol na první hodinu:</a:t>
            </a:r>
          </a:p>
          <a:p>
            <a:pPr lvl="2"/>
            <a:r>
              <a:rPr lang="cs-CZ" sz="1600" b="1" dirty="0" smtClean="0"/>
              <a:t>Odhadnout co byste měli umět po vystudování KISK a co můžete firmám nabídnout</a:t>
            </a:r>
          </a:p>
          <a:p>
            <a:pPr lvl="2"/>
            <a:r>
              <a:rPr lang="cs-CZ" sz="1600" b="1" dirty="0" smtClean="0"/>
              <a:t>Napsat životopis pro jednu z následujících pozic:</a:t>
            </a:r>
          </a:p>
          <a:p>
            <a:pPr lvl="2"/>
            <a:endParaRPr lang="cs-CZ" sz="1600" b="1" dirty="0" smtClean="0"/>
          </a:p>
          <a:p>
            <a:pPr lvl="2"/>
            <a:endParaRPr lang="cs-CZ" sz="1400" dirty="0" smtClean="0"/>
          </a:p>
        </p:txBody>
      </p:sp>
      <p:sp>
        <p:nvSpPr>
          <p:cNvPr id="4" name="Rectangle 3"/>
          <p:cNvSpPr/>
          <p:nvPr/>
        </p:nvSpPr>
        <p:spPr>
          <a:xfrm>
            <a:off x="650115" y="3329588"/>
            <a:ext cx="2592288" cy="2031325"/>
          </a:xfrm>
          <a:prstGeom prst="rect">
            <a:avLst/>
          </a:prstGeom>
        </p:spPr>
        <p:txBody>
          <a:bodyPr wrap="square">
            <a:spAutoFit/>
          </a:bodyPr>
          <a:lstStyle/>
          <a:p>
            <a:r>
              <a:rPr lang="cs-CZ" sz="1050" b="1" dirty="0" smtClean="0"/>
              <a:t>1 - Specialista </a:t>
            </a:r>
            <a:r>
              <a:rPr lang="cs-CZ" sz="1050" b="1" dirty="0" smtClean="0"/>
              <a:t>marketingu</a:t>
            </a:r>
          </a:p>
          <a:p>
            <a:r>
              <a:rPr lang="cs-CZ" sz="1050" b="1" dirty="0" smtClean="0"/>
              <a:t>Pracovní náplň:</a:t>
            </a:r>
          </a:p>
          <a:p>
            <a:r>
              <a:rPr lang="cs-CZ" sz="1050" dirty="0" smtClean="0"/>
              <a:t>- Průzkum a analýza trhu</a:t>
            </a:r>
            <a:br>
              <a:rPr lang="cs-CZ" sz="1050" dirty="0" smtClean="0"/>
            </a:br>
            <a:r>
              <a:rPr lang="cs-CZ" sz="1050" dirty="0" smtClean="0"/>
              <a:t>- Sestavování "</a:t>
            </a:r>
            <a:r>
              <a:rPr lang="cs-CZ" sz="1050" dirty="0" err="1" smtClean="0"/>
              <a:t>value</a:t>
            </a:r>
            <a:r>
              <a:rPr lang="cs-CZ" sz="1050" dirty="0" smtClean="0"/>
              <a:t> </a:t>
            </a:r>
            <a:r>
              <a:rPr lang="cs-CZ" sz="1050" dirty="0" err="1" smtClean="0"/>
              <a:t>proposition</a:t>
            </a:r>
            <a:r>
              <a:rPr lang="cs-CZ" sz="1050" dirty="0" smtClean="0"/>
              <a:t>" pro jednotlivé produkty </a:t>
            </a:r>
            <a:br>
              <a:rPr lang="cs-CZ" sz="1050" dirty="0" smtClean="0"/>
            </a:br>
            <a:r>
              <a:rPr lang="cs-CZ" sz="1050" dirty="0" smtClean="0"/>
              <a:t>- Příprava komunikačních plánů pro naše produkty a systémy</a:t>
            </a:r>
            <a:br>
              <a:rPr lang="cs-CZ" sz="1050" dirty="0" smtClean="0"/>
            </a:br>
            <a:r>
              <a:rPr lang="cs-CZ" sz="1050" dirty="0" smtClean="0"/>
              <a:t>- </a:t>
            </a:r>
            <a:r>
              <a:rPr lang="cs-CZ" sz="1050" dirty="0" err="1" smtClean="0"/>
              <a:t>Samostaně</a:t>
            </a:r>
            <a:r>
              <a:rPr lang="cs-CZ" sz="1050" dirty="0" smtClean="0"/>
              <a:t> vedení rozvojových projektů </a:t>
            </a:r>
            <a:br>
              <a:rPr lang="cs-CZ" sz="1050" dirty="0" smtClean="0"/>
            </a:br>
            <a:r>
              <a:rPr lang="cs-CZ" sz="1050" dirty="0" smtClean="0"/>
              <a:t>- </a:t>
            </a:r>
            <a:r>
              <a:rPr lang="cs-CZ" sz="1050" dirty="0" smtClean="0"/>
              <a:t>Správa a rozvoj stávajících firemních a produktových stránek</a:t>
            </a:r>
            <a:br>
              <a:rPr lang="cs-CZ" sz="1050" dirty="0" smtClean="0"/>
            </a:br>
            <a:r>
              <a:rPr lang="cs-CZ" sz="1050" dirty="0" smtClean="0"/>
              <a:t>- Koordinace marketingové komunikace</a:t>
            </a:r>
          </a:p>
        </p:txBody>
      </p:sp>
      <p:sp>
        <p:nvSpPr>
          <p:cNvPr id="5" name="Rectangle 4"/>
          <p:cNvSpPr/>
          <p:nvPr/>
        </p:nvSpPr>
        <p:spPr>
          <a:xfrm>
            <a:off x="3320988" y="3313335"/>
            <a:ext cx="2619164" cy="2031325"/>
          </a:xfrm>
          <a:prstGeom prst="rect">
            <a:avLst/>
          </a:prstGeom>
        </p:spPr>
        <p:txBody>
          <a:bodyPr wrap="square">
            <a:spAutoFit/>
          </a:bodyPr>
          <a:lstStyle/>
          <a:p>
            <a:r>
              <a:rPr lang="cs-CZ" sz="1050" b="1" dirty="0" smtClean="0"/>
              <a:t>2 - Odborný </a:t>
            </a:r>
            <a:r>
              <a:rPr lang="cs-CZ" sz="1050" b="1" dirty="0" smtClean="0"/>
              <a:t>pracovník marketingu</a:t>
            </a:r>
          </a:p>
          <a:p>
            <a:r>
              <a:rPr lang="cs-CZ" sz="1050" dirty="0" smtClean="0"/>
              <a:t>Realizuje úkoly vyplývající z obchodní a marketingové koncepce strategie a rozvoje společnosti. Provádí administrativu - připravuje podklady do rozborů, analýz, podklady pro rozhodovací procesy, připravuje marketingový plán, provádí hodnocení portfolia výrobků, realizaci reklamních a marketingových </a:t>
            </a:r>
            <a:r>
              <a:rPr lang="cs-CZ" sz="1050" dirty="0" err="1" smtClean="0"/>
              <a:t>ativit</a:t>
            </a:r>
            <a:r>
              <a:rPr lang="cs-CZ" sz="1050" dirty="0" smtClean="0"/>
              <a:t> společnosti, public relations, účast na </a:t>
            </a:r>
            <a:r>
              <a:rPr lang="cs-CZ" sz="1050" dirty="0" err="1" smtClean="0"/>
              <a:t>new</a:t>
            </a:r>
            <a:r>
              <a:rPr lang="cs-CZ" sz="1050" dirty="0" smtClean="0"/>
              <a:t> business projektech.</a:t>
            </a:r>
            <a:endParaRPr lang="cs-CZ" sz="1050" dirty="0"/>
          </a:p>
        </p:txBody>
      </p:sp>
      <p:sp>
        <p:nvSpPr>
          <p:cNvPr id="6" name="Rectangle 5"/>
          <p:cNvSpPr/>
          <p:nvPr/>
        </p:nvSpPr>
        <p:spPr>
          <a:xfrm>
            <a:off x="5932449" y="3313335"/>
            <a:ext cx="2653990" cy="3000821"/>
          </a:xfrm>
          <a:prstGeom prst="rect">
            <a:avLst/>
          </a:prstGeom>
        </p:spPr>
        <p:txBody>
          <a:bodyPr wrap="square">
            <a:spAutoFit/>
          </a:bodyPr>
          <a:lstStyle/>
          <a:p>
            <a:r>
              <a:rPr lang="cs-CZ" sz="1050" b="1" dirty="0" smtClean="0"/>
              <a:t>3 - Project </a:t>
            </a:r>
            <a:r>
              <a:rPr lang="cs-CZ" sz="1050" b="1" dirty="0" err="1" smtClean="0"/>
              <a:t>Manager</a:t>
            </a:r>
            <a:r>
              <a:rPr lang="cs-CZ" sz="1050" b="1" dirty="0" smtClean="0"/>
              <a:t> - marketingový výzkum</a:t>
            </a:r>
          </a:p>
          <a:p>
            <a:r>
              <a:rPr lang="cs-CZ" sz="1050" dirty="0" smtClean="0"/>
              <a:t>Jsme přední firma působící v oblasti marketingových výzkumů. Pro naši centrálu v Praze hledáme kandidáty na pozici PROJECT MANAGER – marketingový výzkum.</a:t>
            </a:r>
            <a:br>
              <a:rPr lang="cs-CZ" sz="1050" dirty="0" smtClean="0"/>
            </a:br>
            <a:r>
              <a:rPr lang="cs-CZ" sz="1050" dirty="0" smtClean="0"/>
              <a:t/>
            </a:r>
            <a:br>
              <a:rPr lang="cs-CZ" sz="1050" dirty="0" smtClean="0"/>
            </a:br>
            <a:r>
              <a:rPr lang="cs-CZ" sz="1050" dirty="0" smtClean="0"/>
              <a:t>Náplň </a:t>
            </a:r>
            <a:r>
              <a:rPr lang="cs-CZ" sz="1050" dirty="0" smtClean="0"/>
              <a:t>práce: </a:t>
            </a:r>
            <a:br>
              <a:rPr lang="cs-CZ" sz="1050" dirty="0" smtClean="0"/>
            </a:br>
            <a:r>
              <a:rPr lang="cs-CZ" sz="1050" dirty="0" smtClean="0"/>
              <a:t>• Kompletní zajištění realizace projektů kvantitativního nebo kvalitativního výzkumu – příprava výzkumu ve spolupráci s klientem, příprava dotazníků/scénářů, koordinace ostatních oddělení spolupracujících na projektech (statistika, </a:t>
            </a:r>
            <a:r>
              <a:rPr lang="cs-CZ" sz="1050" dirty="0" err="1" smtClean="0"/>
              <a:t>fieldwork</a:t>
            </a:r>
            <a:r>
              <a:rPr lang="cs-CZ" sz="1050" dirty="0" smtClean="0"/>
              <a:t>, </a:t>
            </a:r>
            <a:r>
              <a:rPr lang="cs-CZ" sz="1050" dirty="0" err="1" smtClean="0"/>
              <a:t>rekrutace</a:t>
            </a:r>
            <a:r>
              <a:rPr lang="cs-CZ" sz="1050" dirty="0" smtClean="0"/>
              <a:t>), spolupráce na závěrečných zprávách</a:t>
            </a:r>
            <a:br>
              <a:rPr lang="cs-CZ" sz="1050" dirty="0" smtClean="0"/>
            </a:br>
            <a:endParaRPr lang="cs-CZ" sz="1050" dirty="0"/>
          </a:p>
        </p:txBody>
      </p:sp>
      <p:cxnSp>
        <p:nvCxnSpPr>
          <p:cNvPr id="11" name="Straight Connector 10"/>
          <p:cNvCxnSpPr/>
          <p:nvPr/>
        </p:nvCxnSpPr>
        <p:spPr>
          <a:xfrm>
            <a:off x="3259603" y="3255963"/>
            <a:ext cx="0" cy="2549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917850" y="3251531"/>
            <a:ext cx="0" cy="254930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2143</TotalTime>
  <Words>968</Words>
  <Application>Microsoft Office PowerPoint</Application>
  <PresentationFormat>On-screen Show (4:3)</PresentationFormat>
  <Paragraphs>138</Paragraphs>
  <Slides>8</Slides>
  <Notes>4</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8</vt:i4>
      </vt:variant>
    </vt:vector>
  </HeadingPairs>
  <TitlesOfParts>
    <vt:vector size="11" baseType="lpstr">
      <vt:lpstr>Arial</vt:lpstr>
      <vt:lpstr>Blank</vt:lpstr>
      <vt:lpstr>1_Blank</vt:lpstr>
      <vt:lpstr>Informační průmysl 2012/13</vt:lpstr>
      <vt:lpstr>Představení vyučujícího a předmětu</vt:lpstr>
      <vt:lpstr>Informační průmysl - obsah</vt:lpstr>
      <vt:lpstr>Informační průmysl - obsah</vt:lpstr>
      <vt:lpstr>Informační průmysl - obsah</vt:lpstr>
      <vt:lpstr>Požadavky na úspěšné zakončení</vt:lpstr>
      <vt:lpstr>Zakončení</vt:lpstr>
      <vt:lpstr>Úkoly</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126</cp:revision>
  <dcterms:created xsi:type="dcterms:W3CDTF">2010-09-06T12:20:12Z</dcterms:created>
  <dcterms:modified xsi:type="dcterms:W3CDTF">2012-09-20T16:14:04Z</dcterms:modified>
</cp:coreProperties>
</file>