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70" r:id="rId2"/>
  </p:sldMasterIdLst>
  <p:notesMasterIdLst>
    <p:notesMasterId r:id="rId42"/>
  </p:notesMasterIdLst>
  <p:handoutMasterIdLst>
    <p:handoutMasterId r:id="rId43"/>
  </p:handoutMasterIdLst>
  <p:sldIdLst>
    <p:sldId id="259" r:id="rId3"/>
    <p:sldId id="276" r:id="rId4"/>
    <p:sldId id="313" r:id="rId5"/>
    <p:sldId id="279" r:id="rId6"/>
    <p:sldId id="283" r:id="rId7"/>
    <p:sldId id="284" r:id="rId8"/>
    <p:sldId id="288" r:id="rId9"/>
    <p:sldId id="289" r:id="rId10"/>
    <p:sldId id="317" r:id="rId11"/>
    <p:sldId id="290" r:id="rId12"/>
    <p:sldId id="291" r:id="rId13"/>
    <p:sldId id="292" r:id="rId14"/>
    <p:sldId id="315" r:id="rId15"/>
    <p:sldId id="264" r:id="rId16"/>
    <p:sldId id="268" r:id="rId17"/>
    <p:sldId id="269" r:id="rId18"/>
    <p:sldId id="270" r:id="rId19"/>
    <p:sldId id="271" r:id="rId20"/>
    <p:sldId id="272" r:id="rId21"/>
    <p:sldId id="273" r:id="rId22"/>
    <p:sldId id="274" r:id="rId23"/>
    <p:sldId id="275" r:id="rId24"/>
    <p:sldId id="260" r:id="rId25"/>
    <p:sldId id="261" r:id="rId26"/>
    <p:sldId id="262" r:id="rId27"/>
    <p:sldId id="316" r:id="rId28"/>
    <p:sldId id="263" r:id="rId29"/>
    <p:sldId id="293" r:id="rId30"/>
    <p:sldId id="294" r:id="rId31"/>
    <p:sldId id="295" r:id="rId32"/>
    <p:sldId id="296" r:id="rId33"/>
    <p:sldId id="297" r:id="rId34"/>
    <p:sldId id="298" r:id="rId35"/>
    <p:sldId id="299" r:id="rId36"/>
    <p:sldId id="300" r:id="rId37"/>
    <p:sldId id="301" r:id="rId38"/>
    <p:sldId id="302" r:id="rId39"/>
    <p:sldId id="303" r:id="rId40"/>
    <p:sldId id="318" r:id="rId41"/>
  </p:sldIdLst>
  <p:sldSz cx="9144000" cy="6858000" type="screen4x3"/>
  <p:notesSz cx="7086600" cy="9410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828"/>
    <a:srgbClr val="F1F1F1"/>
    <a:srgbClr val="FAE600"/>
    <a:srgbClr val="B4B4B4"/>
    <a:srgbClr val="FFD200"/>
    <a:srgbClr val="000000"/>
    <a:srgbClr val="646464"/>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9" autoAdjust="0"/>
    <p:restoredTop sz="81593" autoAdjust="0"/>
  </p:normalViewPr>
  <p:slideViewPr>
    <p:cSldViewPr>
      <p:cViewPr varScale="1">
        <p:scale>
          <a:sx n="85" d="100"/>
          <a:sy n="85" d="100"/>
        </p:scale>
        <p:origin x="-1020" y="-84"/>
      </p:cViewPr>
      <p:guideLst>
        <p:guide orient="horz" pos="3884"/>
        <p:guide orient="horz" pos="2051"/>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69639" name="Rectangle 7"/>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69640" name="Rectangle 8"/>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74984DEF-64B7-4B0D-9CAD-88AC71C7ACA2}" type="slidenum">
              <a:rPr lang="en-US" sz="1100">
                <a:cs typeface="Arial" charset="0"/>
              </a:rPr>
              <a:pPr/>
              <a:t>‹#›</a:t>
            </a:fld>
            <a:endParaRPr lang="en-US" sz="1100">
              <a:cs typeface="Arial" charset="0"/>
            </a:endParaRPr>
          </a:p>
        </p:txBody>
      </p:sp>
      <p:pic>
        <p:nvPicPr>
          <p:cNvPr id="69641" name="Picture 9" descr="logo_tagblack"/>
          <p:cNvPicPr>
            <a:picLocks noChangeAspect="1" noChangeArrowheads="1"/>
          </p:cNvPicPr>
          <p:nvPr/>
        </p:nvPicPr>
        <p:blipFill>
          <a:blip r:embed="rId2" cstate="print"/>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8201" name="Rectangle 9"/>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8202" name="Rectangle 10"/>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FA5FCB97-0EDB-4471-BEA3-C3A3F240EE22}" type="slidenum">
              <a:rPr lang="en-US" sz="1100">
                <a:cs typeface="Arial" charset="0"/>
              </a:rPr>
              <a:pPr/>
              <a:t>‹#›</a:t>
            </a:fld>
            <a:endParaRPr lang="en-US" sz="1100">
              <a:cs typeface="Arial" charset="0"/>
            </a:endParaRPr>
          </a:p>
        </p:txBody>
      </p:sp>
      <p:pic>
        <p:nvPicPr>
          <p:cNvPr id="8203" name="Picture 11"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notesStyle>
    <a:lvl1pPr algn="l" rtl="0" fontAlgn="base">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r>
              <a:rPr lang="en-GB" sz="1000"/>
              <a:t>For information on applying this template onto existing presentations, refer to the notes on slide 2 of this presentation.</a:t>
            </a:r>
          </a:p>
          <a:p>
            <a:pPr>
              <a:lnSpc>
                <a:spcPct val="90000"/>
              </a:lnSpc>
            </a:pPr>
            <a:r>
              <a:rPr lang="en-GB" sz="1000"/>
              <a:t>The Input area of the Beam can be customized to reflect the content of the</a:t>
            </a:r>
            <a:br>
              <a:rPr lang="en-GB" sz="1000"/>
            </a:br>
            <a:r>
              <a:rPr lang="en-GB" sz="1000"/>
              <a:t>presentation. The Input area is an AutoShape with a picture fill. To change this, ensure you have the image you wish to use (ideally a </a:t>
            </a:r>
            <a:r>
              <a:rPr lang="en-GB" sz="1000" b="1"/>
              <a:t>.jpg</a:t>
            </a:r>
            <a:r>
              <a:rPr lang="en-GB" sz="1000"/>
              <a:t> or a </a:t>
            </a:r>
            <a:r>
              <a:rPr lang="en-GB" sz="1000" b="1"/>
              <a:t>.png</a:t>
            </a:r>
            <a:r>
              <a:rPr lang="en-GB" sz="1000"/>
              <a:t> file) in an accessible folder. The image should have a ratio of 1:1 to ensure it does not appear distorted.</a:t>
            </a:r>
          </a:p>
          <a:p>
            <a:pPr>
              <a:lnSpc>
                <a:spcPct val="90000"/>
              </a:lnSpc>
            </a:pPr>
            <a:r>
              <a:rPr lang="en-GB" sz="1000"/>
              <a:t>Acceptable images for importing into the Input area of the Beam are the three approved graphics (lines), and black and white photography or illustrations which follow the principles laid out on </a:t>
            </a:r>
            <a:r>
              <a:rPr lang="en-GB" sz="1000" i="1"/>
              <a:t>The Branding Zone. </a:t>
            </a:r>
            <a:r>
              <a:rPr lang="en-GB" sz="1000"/>
              <a:t>Color images should never be imported into this area.</a:t>
            </a:r>
          </a:p>
          <a:p>
            <a:pPr>
              <a:lnSpc>
                <a:spcPct val="90000"/>
              </a:lnSpc>
            </a:pPr>
            <a:r>
              <a:rPr lang="en-GB" sz="1000"/>
              <a:t>To create a thank you slide with a picture in the Input area of the Beam, duplicate this master slide and create a new master slide. If using the graphic on the title slide the same should be used on the thank you slide. If using a picture in the Input area of the Beam in the title slide, the same or different but related picture can be used on the thank you slide. </a:t>
            </a:r>
          </a:p>
          <a:p>
            <a:pPr>
              <a:lnSpc>
                <a:spcPct val="90000"/>
              </a:lnSpc>
            </a:pPr>
            <a:r>
              <a:rPr lang="en-GB" sz="1000"/>
              <a:t>Customize the Input area of the Beam as described below. </a:t>
            </a:r>
          </a:p>
          <a:p>
            <a:pPr lvl="1">
              <a:lnSpc>
                <a:spcPct val="90000"/>
              </a:lnSpc>
            </a:pPr>
            <a:r>
              <a:rPr lang="en-GB" sz="1000"/>
              <a:t>Click on the </a:t>
            </a:r>
            <a:r>
              <a:rPr lang="en-GB" sz="1000" b="1"/>
              <a:t>View</a:t>
            </a:r>
            <a:r>
              <a:rPr lang="en-GB" sz="1000"/>
              <a:t> tab from the menu bar and select </a:t>
            </a:r>
            <a:r>
              <a:rPr lang="en-GB" sz="1000" b="1"/>
              <a:t>Master&gt;Slide Master</a:t>
            </a:r>
          </a:p>
          <a:p>
            <a:pPr lvl="1">
              <a:lnSpc>
                <a:spcPct val="90000"/>
              </a:lnSpc>
            </a:pPr>
            <a:r>
              <a:rPr lang="en-GB" sz="1000"/>
              <a:t>Right-click on the Input graphic and select </a:t>
            </a:r>
            <a:r>
              <a:rPr lang="en-GB" sz="1000" b="1"/>
              <a:t>Format AutoShape</a:t>
            </a:r>
          </a:p>
          <a:p>
            <a:pPr lvl="1">
              <a:lnSpc>
                <a:spcPct val="90000"/>
              </a:lnSpc>
            </a:pPr>
            <a:r>
              <a:rPr lang="en-GB" sz="1000"/>
              <a:t>From the </a:t>
            </a:r>
            <a:r>
              <a:rPr lang="en-GB" sz="1000" b="1"/>
              <a:t>Fill</a:t>
            </a:r>
            <a:r>
              <a:rPr lang="en-GB" sz="1000"/>
              <a:t> menu, under the </a:t>
            </a:r>
            <a:r>
              <a:rPr lang="en-GB" sz="1000" b="1"/>
              <a:t>Color and Lines</a:t>
            </a:r>
            <a:r>
              <a:rPr lang="en-GB" sz="1000"/>
              <a:t> tab, click on the drop-down arrow next to </a:t>
            </a:r>
            <a:r>
              <a:rPr lang="en-GB" sz="1000" b="1"/>
              <a:t>Color</a:t>
            </a:r>
            <a:r>
              <a:rPr lang="en-GB" sz="1000"/>
              <a:t> and select the </a:t>
            </a:r>
            <a:r>
              <a:rPr lang="en-GB" sz="1000" b="1"/>
              <a:t>Fill Effects</a:t>
            </a:r>
            <a:r>
              <a:rPr lang="en-GB" sz="1000"/>
              <a:t> menu</a:t>
            </a:r>
          </a:p>
          <a:p>
            <a:pPr lvl="1">
              <a:lnSpc>
                <a:spcPct val="90000"/>
              </a:lnSpc>
            </a:pPr>
            <a:r>
              <a:rPr lang="en-GB" sz="1000"/>
              <a:t>From the </a:t>
            </a:r>
            <a:r>
              <a:rPr lang="en-GB" sz="1000" b="1"/>
              <a:t>Picture</a:t>
            </a:r>
            <a:r>
              <a:rPr lang="en-GB" sz="1000"/>
              <a:t> tab, click on </a:t>
            </a:r>
            <a:r>
              <a:rPr lang="en-GB" sz="1000" b="1"/>
              <a:t>Select Picture</a:t>
            </a:r>
            <a:r>
              <a:rPr lang="en-GB" sz="1000"/>
              <a:t>. Navigate to the folder containing the image you wish to insert in the Input area. Highlight the image and tick the </a:t>
            </a:r>
            <a:r>
              <a:rPr lang="en-GB" sz="1000" b="1"/>
              <a:t>Lock picture aspect ratio</a:t>
            </a:r>
            <a:r>
              <a:rPr lang="en-GB" sz="1000"/>
              <a:t> box. Click on </a:t>
            </a:r>
            <a:r>
              <a:rPr lang="en-GB" sz="1000" b="1"/>
              <a:t>OK</a:t>
            </a:r>
            <a:r>
              <a:rPr lang="en-GB" sz="1000"/>
              <a:t>.</a:t>
            </a:r>
          </a:p>
          <a:p>
            <a:pPr lvl="1">
              <a:lnSpc>
                <a:spcPct val="90000"/>
              </a:lnSpc>
            </a:pPr>
            <a:r>
              <a:rPr lang="en-GB" sz="1000"/>
              <a:t>You can now preview the image before continuing. If you are happy with how it looks, click </a:t>
            </a:r>
            <a:r>
              <a:rPr lang="en-GB" sz="1000" b="1"/>
              <a:t>Ok</a:t>
            </a:r>
            <a:r>
              <a:rPr lang="en-GB" sz="1000"/>
              <a:t> to continue. Otherwise, repeat the process until you are happy with your selected image</a:t>
            </a:r>
          </a:p>
          <a:p>
            <a:pPr lvl="1">
              <a:lnSpc>
                <a:spcPct val="90000"/>
              </a:lnSpc>
            </a:pPr>
            <a:r>
              <a:rPr lang="en-GB" sz="1000"/>
              <a:t>To exit from </a:t>
            </a:r>
            <a:r>
              <a:rPr lang="en-GB" sz="1000" b="1"/>
              <a:t>Master View</a:t>
            </a:r>
            <a:r>
              <a:rPr lang="en-GB" sz="1000"/>
              <a:t>, click on </a:t>
            </a:r>
            <a:r>
              <a:rPr lang="en-GB" sz="1000" b="1"/>
              <a:t>View&gt;Normal</a:t>
            </a:r>
            <a:r>
              <a:rPr lang="en-GB" sz="1000"/>
              <a:t>. The change you made to the Input graphic should now be visible on the title slide</a:t>
            </a:r>
            <a:endParaRPr lang="en-US" sz="10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  </a:t>
            </a:r>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a:prstGeom prst="rect">
            <a:avLst/>
          </a:prstGeo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8641"/>
            <a:ext cx="8222431" cy="874984"/>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a:t>
            </a:r>
            <a:r>
              <a:rPr lang="cs-CZ" sz="1100" baseline="0" dirty="0" smtClean="0">
                <a:solidFill>
                  <a:srgbClr val="000000"/>
                </a:solidFill>
                <a:cs typeface="Arial" charset="0"/>
              </a:rPr>
              <a:t> 2012/13</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sp>
        <p:nvSpPr>
          <p:cNvPr id="1036" name="Line 12"/>
          <p:cNvSpPr>
            <a:spLocks noChangeShapeType="1"/>
          </p:cNvSpPr>
          <p:nvPr/>
        </p:nvSpPr>
        <p:spPr bwMode="auto">
          <a:xfrm>
            <a:off x="467545" y="187796"/>
            <a:ext cx="8208912" cy="12230"/>
          </a:xfrm>
          <a:prstGeom prst="line">
            <a:avLst/>
          </a:prstGeom>
          <a:noFill/>
          <a:ln w="6350">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7546630" y="6381328"/>
            <a:ext cx="1143000" cy="342900"/>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sp>
        <p:nvSpPr>
          <p:cNvPr id="1034" name="Line 10"/>
          <p:cNvSpPr>
            <a:spLocks noChangeShapeType="1"/>
          </p:cNvSpPr>
          <p:nvPr/>
        </p:nvSpPr>
        <p:spPr bwMode="auto">
          <a:xfrm>
            <a:off x="455613" y="1052736"/>
            <a:ext cx="8229600" cy="0"/>
          </a:xfrm>
          <a:prstGeom prst="line">
            <a:avLst/>
          </a:prstGeom>
          <a:ln w="19050">
            <a:solidFill>
              <a:srgbClr val="DC2828">
                <a:alpha val="80000"/>
              </a:srgbClr>
            </a:solidFill>
            <a:headEnd/>
            <a:tailEnd/>
          </a:ln>
          <a:effectLst>
            <a:outerShdw blurRad="50800" dist="38100" dir="5400000" algn="t"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5471592" y="620689"/>
            <a:ext cx="3672408" cy="28803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9"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bg2">
            <a:lumMod val="75000"/>
          </a:schemeClr>
        </a:buClr>
        <a:buSzPct val="75000"/>
        <a:buFont typeface="Arial" pitchFamily="34"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bg2">
            <a:lumMod val="75000"/>
          </a:schemeClr>
        </a:buClr>
        <a:buSzPct val="75000"/>
        <a:buFont typeface="Arial" pitchFamily="34"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bg2">
            <a:lumMod val="75000"/>
          </a:schemeClr>
        </a:buClr>
        <a:buSzPct val="75000"/>
        <a:buFont typeface="Arial" pitchFamily="34"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251520" y="404664"/>
            <a:ext cx="2160240" cy="648072"/>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2717276" y="1700809"/>
            <a:ext cx="6426724" cy="5040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1" r:id="rId2"/>
    <p:sldLayoutId id="2147483672" r:id="rId3"/>
    <p:sldLayoutId id="2147483673"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tx1">
            <a:lumMod val="50000"/>
          </a:schemeClr>
        </a:buClr>
        <a:buSzPct val="75000"/>
        <a:buFont typeface="Arial"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tx1">
            <a:lumMod val="50000"/>
          </a:schemeClr>
        </a:buClr>
        <a:buSzPct val="75000"/>
        <a:buFont typeface="Arial"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tx1">
            <a:lumMod val="50000"/>
          </a:schemeClr>
        </a:buClr>
        <a:buSzPct val="75000"/>
        <a:buFont typeface="Arial"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justice.cz/xqw/xervlet/insl/index?sysinf.@typ=or&amp;sysinf.@strana=searchSubject" TargetMode="External"/><Relationship Id="rId2" Type="http://schemas.openxmlformats.org/officeDocument/2006/relationships/hyperlink" Target="http://wwwinfo.mfcr.cz/ares/ares_fo.html.cz"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portal.justice.cz/" TargetMode="External"/><Relationship Id="rId2" Type="http://schemas.openxmlformats.org/officeDocument/2006/relationships/hyperlink" Target="http://wwwinfo.mfcr.cz/ares/" TargetMode="External"/><Relationship Id="rId1" Type="http://schemas.openxmlformats.org/officeDocument/2006/relationships/slideLayout" Target="../slideLayouts/slideLayout2.xml"/><Relationship Id="rId5" Type="http://schemas.openxmlformats.org/officeDocument/2006/relationships/hyperlink" Target="http://www.rba.co.uk/sources/registers.htm" TargetMode="External"/><Relationship Id="rId4" Type="http://schemas.openxmlformats.org/officeDocument/2006/relationships/hyperlink" Target="http://www.ebr.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nace.cz/sekce-g-velkoobchod-a-maloobchod-opravy-a-udrzb" TargetMode="External"/><Relationship Id="rId13" Type="http://schemas.openxmlformats.org/officeDocument/2006/relationships/hyperlink" Target="http://www.nace.cz/sekce-l-cinnosti-v-oblasti-nemovitosti" TargetMode="External"/><Relationship Id="rId18" Type="http://schemas.openxmlformats.org/officeDocument/2006/relationships/hyperlink" Target="http://www.nace.cz/sekce-q-zdravotni-a-socialni-pece" TargetMode="External"/><Relationship Id="rId3" Type="http://schemas.openxmlformats.org/officeDocument/2006/relationships/hyperlink" Target="http://www.nace.cz/sekce-b-tezba-a-dobyvani" TargetMode="External"/><Relationship Id="rId21" Type="http://schemas.openxmlformats.org/officeDocument/2006/relationships/hyperlink" Target="http://www.nace.cz/sekce-t-cinnosti-domacnosti-jako-zamestnavatelu" TargetMode="External"/><Relationship Id="rId7" Type="http://schemas.openxmlformats.org/officeDocument/2006/relationships/hyperlink" Target="http://www.nace.cz/sekce-f-stavebnictvi" TargetMode="External"/><Relationship Id="rId12" Type="http://schemas.openxmlformats.org/officeDocument/2006/relationships/hyperlink" Target="http://www.nace.cz/sekce-k-peneznictvi-a-pojistovnictvi" TargetMode="External"/><Relationship Id="rId17" Type="http://schemas.openxmlformats.org/officeDocument/2006/relationships/hyperlink" Target="http://www.nace.cz/sekce-p-vzdelavani" TargetMode="External"/><Relationship Id="rId2" Type="http://schemas.openxmlformats.org/officeDocument/2006/relationships/hyperlink" Target="http://www.nace.cz/sekce-a-zemedelstvi-lesnictvi-a-rybarstvi" TargetMode="External"/><Relationship Id="rId16" Type="http://schemas.openxmlformats.org/officeDocument/2006/relationships/hyperlink" Target="http://www.nace.cz/sekce-o-verejna-sprava-a-obrana-povinne-socialn" TargetMode="External"/><Relationship Id="rId20" Type="http://schemas.openxmlformats.org/officeDocument/2006/relationships/hyperlink" Target="http://www.nace.cz/sekce-s-ostatni-cinnosti" TargetMode="External"/><Relationship Id="rId1" Type="http://schemas.openxmlformats.org/officeDocument/2006/relationships/slideLayout" Target="../slideLayouts/slideLayout2.xml"/><Relationship Id="rId6" Type="http://schemas.openxmlformats.org/officeDocument/2006/relationships/hyperlink" Target="http://www.nace.cz/sekce-e-zasobovani-vodou-cinnosti-souvisejici-s" TargetMode="External"/><Relationship Id="rId11" Type="http://schemas.openxmlformats.org/officeDocument/2006/relationships/hyperlink" Target="http://www.nace.cz/sekce-j-informacni-a-komunikacni-cinnosti" TargetMode="External"/><Relationship Id="rId5" Type="http://schemas.openxmlformats.org/officeDocument/2006/relationships/hyperlink" Target="http://www.nace.cz/sekce-d-vyroba-a-rozvod-elektriny-plynu-tepla" TargetMode="External"/><Relationship Id="rId15" Type="http://schemas.openxmlformats.org/officeDocument/2006/relationships/hyperlink" Target="http://www.nace.cz/sekce-n-administrativni-a-podpurne-cinnosti" TargetMode="External"/><Relationship Id="rId10" Type="http://schemas.openxmlformats.org/officeDocument/2006/relationships/hyperlink" Target="http://www.nace.cz/sekce-i-ubytovani-stravovani-a-pohostinstvi" TargetMode="External"/><Relationship Id="rId19" Type="http://schemas.openxmlformats.org/officeDocument/2006/relationships/hyperlink" Target="http://www.nace.cz/sekce-r-kulturni-zabavni-a-rekreacni-cinnosti" TargetMode="External"/><Relationship Id="rId4" Type="http://schemas.openxmlformats.org/officeDocument/2006/relationships/hyperlink" Target="http://www.nace.cz/sekce-c-zpracovatelsky-prumysl" TargetMode="External"/><Relationship Id="rId9" Type="http://schemas.openxmlformats.org/officeDocument/2006/relationships/hyperlink" Target="http://www.nace.cz/sekce-h-doprava-a-skladovani" TargetMode="External"/><Relationship Id="rId14" Type="http://schemas.openxmlformats.org/officeDocument/2006/relationships/hyperlink" Target="http://www.nace.cz/sekce-m-profesni-vedecke-a-technicke-cinnosti" TargetMode="External"/><Relationship Id="rId22" Type="http://schemas.openxmlformats.org/officeDocument/2006/relationships/hyperlink" Target="http://www.nace.cz/sekce-u-cinnosti-exteritorialnich-organizaci-a-o"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www.nace.cz/sekce-a-zemedelstvi-lesnictvi-a-rybarstvi/014/zivocisna-vyroba/0146-chov-prasat.html" TargetMode="External"/><Relationship Id="rId3" Type="http://schemas.openxmlformats.org/officeDocument/2006/relationships/hyperlink" Target="http://www.nace.cz/sekce-a-zemedelstvi-lesnictvi-a-rybarstvi/014/zivocisna-vyroba/0141-chov-mlecneho-skotu.html" TargetMode="External"/><Relationship Id="rId7" Type="http://schemas.openxmlformats.org/officeDocument/2006/relationships/hyperlink" Target="http://www.nace.cz/sekce-a-zemedelstvi-lesnictvi-a-rybarstvi/014/zivocisna-vyroba/0145-chov-ovci-a-koz.html" TargetMode="External"/><Relationship Id="rId2" Type="http://schemas.openxmlformats.org/officeDocument/2006/relationships/hyperlink" Target="http://www.nace.cz/sekce-a-zemedelstvi-lesnictvi-a-rybarstvi/013/mnozeni-rostlin/0130-mnozeni-rostlin.html" TargetMode="External"/><Relationship Id="rId1" Type="http://schemas.openxmlformats.org/officeDocument/2006/relationships/slideLayout" Target="../slideLayouts/slideLayout2.xml"/><Relationship Id="rId6" Type="http://schemas.openxmlformats.org/officeDocument/2006/relationships/hyperlink" Target="http://www.nace.cz/sekce-a-zemedelstvi-lesnictvi-a-rybarstvi/014/zivocisna-vyroba/0144-chov-velbloudu-a-velbloudovitych.html" TargetMode="External"/><Relationship Id="rId11" Type="http://schemas.openxmlformats.org/officeDocument/2006/relationships/hyperlink" Target="http://www.nace.cz/sekce-a-zemedelstvi-lesnictvi-a-rybarstvi/014/zivocisna-vyroba/01491-chov-drobnych-hospodarskych-zvirat.html" TargetMode="External"/><Relationship Id="rId5" Type="http://schemas.openxmlformats.org/officeDocument/2006/relationships/hyperlink" Target="http://www.nace.cz/sekce-a-zemedelstvi-lesnictvi-a-rybarstvi/014/zivocisna-vyroba/0143-chov-koni-a-jinych-konovitych.html" TargetMode="External"/><Relationship Id="rId10" Type="http://schemas.openxmlformats.org/officeDocument/2006/relationships/hyperlink" Target="http://www.nace.cz/sekce-a-zemedelstvi-lesnictvi-a-rybarstvi/014/zivocisna-vyroba/0149-chov-ostatnich-zvirat.html" TargetMode="External"/><Relationship Id="rId4" Type="http://schemas.openxmlformats.org/officeDocument/2006/relationships/hyperlink" Target="http://www.nace.cz/sekce-a-zemedelstvi-lesnictvi-a-rybarstvi/014/zivocisna-vyroba/0142-chov-jineho-skotu.html" TargetMode="External"/><Relationship Id="rId9" Type="http://schemas.openxmlformats.org/officeDocument/2006/relationships/hyperlink" Target="http://www.nace.cz/sekce-a-zemedelstvi-lesnictvi-a-rybarstvi/014/zivocisna-vyroba/0147-chov-drubeze.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or.justice.cz/ias/ui/rejstrik"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securities.com/" TargetMode="External"/><Relationship Id="rId2" Type="http://schemas.openxmlformats.org/officeDocument/2006/relationships/hyperlink" Target="http://www.anopress.cz/Web/PagesFree/Sources.aspx" TargetMode="External"/><Relationship Id="rId1" Type="http://schemas.openxmlformats.org/officeDocument/2006/relationships/slideLayout" Target="../slideLayouts/slideLayout2.xml"/><Relationship Id="rId4" Type="http://schemas.openxmlformats.org/officeDocument/2006/relationships/hyperlink" Target="http://portal.justice.cz/"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www.czso.cz/" TargetMode="External"/><Relationship Id="rId7" Type="http://schemas.openxmlformats.org/officeDocument/2006/relationships/hyperlink" Target="http://www.rba.co.uk/sources/mr.htm" TargetMode="External"/><Relationship Id="rId2" Type="http://schemas.openxmlformats.org/officeDocument/2006/relationships/hyperlink" Target="http://www.mfcr.cz/cps/rde/xchg/mfcr/xsl/makroekonom.html" TargetMode="External"/><Relationship Id="rId1" Type="http://schemas.openxmlformats.org/officeDocument/2006/relationships/slideLayout" Target="../slideLayouts/slideLayout2.xml"/><Relationship Id="rId6" Type="http://schemas.openxmlformats.org/officeDocument/2006/relationships/hyperlink" Target="http://www.datamonitor.com/" TargetMode="External"/><Relationship Id="rId5" Type="http://schemas.openxmlformats.org/officeDocument/2006/relationships/hyperlink" Target="http://www.businessmonitor.com/" TargetMode="External"/><Relationship Id="rId4" Type="http://schemas.openxmlformats.org/officeDocument/2006/relationships/hyperlink" Target="http://www.ihsglobalinsight.com/"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www.cis.uab.edu/forensics/blog/Operation.Phish.Phry.jp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kisk.phil.muni.cz/wiki/Infozdroj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ctrTitle"/>
          </p:nvPr>
        </p:nvSpPr>
        <p:spPr/>
        <p:txBody>
          <a:bodyPr/>
          <a:lstStyle/>
          <a:p>
            <a:r>
              <a:rPr lang="cs-CZ" dirty="0" smtClean="0"/>
              <a:t>Informační průmysl</a:t>
            </a:r>
            <a:br>
              <a:rPr lang="cs-CZ" dirty="0" smtClean="0"/>
            </a:br>
            <a:r>
              <a:rPr lang="cs-CZ" sz="2800" dirty="0" smtClean="0"/>
              <a:t>2012/13</a:t>
            </a:r>
            <a:endParaRPr lang="en-US" dirty="0"/>
          </a:p>
        </p:txBody>
      </p:sp>
      <p:sp>
        <p:nvSpPr>
          <p:cNvPr id="15366" name="Rectangle 6"/>
          <p:cNvSpPr>
            <a:spLocks noGrp="1" noChangeArrowheads="1"/>
          </p:cNvSpPr>
          <p:nvPr>
            <p:ph type="subTitle" idx="1"/>
          </p:nvPr>
        </p:nvSpPr>
        <p:spPr/>
        <p:txBody>
          <a:bodyPr/>
          <a:lstStyle/>
          <a:p>
            <a:r>
              <a:rPr lang="cs-CZ" dirty="0" smtClean="0"/>
              <a:t>Petr Šmejkal</a:t>
            </a:r>
          </a:p>
          <a:p>
            <a:r>
              <a:rPr lang="cs-CZ" dirty="0" smtClean="0"/>
              <a:t>43262@mail.</a:t>
            </a:r>
            <a:r>
              <a:rPr lang="cs-CZ" dirty="0" err="1" smtClean="0"/>
              <a:t>muni.cz</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 Informací</a:t>
            </a:r>
            <a:endParaRPr lang="cs-CZ" dirty="0"/>
          </a:p>
        </p:txBody>
      </p:sp>
      <p:sp>
        <p:nvSpPr>
          <p:cNvPr id="3" name="Zástupný symbol pro obsah 2"/>
          <p:cNvSpPr>
            <a:spLocks noGrp="1"/>
          </p:cNvSpPr>
          <p:nvPr>
            <p:ph idx="1"/>
          </p:nvPr>
        </p:nvSpPr>
        <p:spPr>
          <a:xfrm>
            <a:off x="455613" y="1268760"/>
            <a:ext cx="8234362" cy="4968551"/>
          </a:xfrm>
        </p:spPr>
        <p:txBody>
          <a:bodyPr>
            <a:normAutofit lnSpcReduction="10000"/>
          </a:bodyPr>
          <a:lstStyle/>
          <a:p>
            <a:pPr>
              <a:spcBef>
                <a:spcPts val="0"/>
              </a:spcBef>
              <a:spcAft>
                <a:spcPts val="600"/>
              </a:spcAft>
            </a:pPr>
            <a:r>
              <a:rPr lang="cs-CZ" dirty="0" smtClean="0">
                <a:hlinkClick r:id="rId2"/>
              </a:rPr>
              <a:t>Živnostenský rejstřík </a:t>
            </a:r>
            <a:r>
              <a:rPr lang="cs-CZ" dirty="0" smtClean="0"/>
              <a:t>– fyzické osoby</a:t>
            </a:r>
          </a:p>
          <a:p>
            <a:pPr>
              <a:spcBef>
                <a:spcPts val="0"/>
              </a:spcBef>
              <a:spcAft>
                <a:spcPts val="600"/>
              </a:spcAft>
            </a:pPr>
            <a:r>
              <a:rPr lang="cs-CZ" dirty="0" smtClean="0">
                <a:hlinkClick r:id="rId3"/>
              </a:rPr>
              <a:t>Obchodní rejstřík </a:t>
            </a:r>
            <a:r>
              <a:rPr lang="cs-CZ" dirty="0" smtClean="0"/>
              <a:t>– společnosti a družstva, </a:t>
            </a:r>
            <a:r>
              <a:rPr lang="cs-CZ" dirty="0" err="1" smtClean="0"/>
              <a:t>fyz</a:t>
            </a:r>
            <a:r>
              <a:rPr lang="cs-CZ" dirty="0" smtClean="0"/>
              <a:t>. osoby s příjmem nad 120 mil Kč za 2 období, </a:t>
            </a:r>
            <a:r>
              <a:rPr lang="cs-CZ" dirty="0" err="1" smtClean="0"/>
              <a:t>fyz</a:t>
            </a:r>
            <a:r>
              <a:rPr lang="cs-CZ" dirty="0" smtClean="0"/>
              <a:t>. osoby provozující živnost průmyslovým způsobem</a:t>
            </a:r>
          </a:p>
          <a:p>
            <a:r>
              <a:rPr lang="cs-CZ" dirty="0" smtClean="0">
                <a:hlinkClick r:id="rId3"/>
              </a:rPr>
              <a:t>Sbírka listin </a:t>
            </a:r>
            <a:r>
              <a:rPr lang="cs-CZ" dirty="0" smtClean="0"/>
              <a:t>– obchodní zákoník a zákon o účetnictví  stanovuje pro firmy zapsané v OR povinnost zveřejňovat informace a finanční výkazy ve sbírce listin</a:t>
            </a:r>
          </a:p>
          <a:p>
            <a:pPr marL="1177925" lvl="2" indent="-457200"/>
            <a:r>
              <a:rPr lang="cs-CZ" dirty="0" smtClean="0"/>
              <a:t>výroční zprávy; </a:t>
            </a:r>
          </a:p>
          <a:p>
            <a:pPr marL="1177925" lvl="2" indent="-457200"/>
            <a:r>
              <a:rPr lang="cs-CZ" dirty="0" smtClean="0"/>
              <a:t>řádné, mimořádné a konsolidované účetní závěrky, pokud nejsou součástí výroční zprávy;  </a:t>
            </a:r>
          </a:p>
          <a:p>
            <a:pPr marL="1177925" lvl="2" indent="-457200"/>
            <a:r>
              <a:rPr lang="cs-CZ" dirty="0" smtClean="0"/>
              <a:t>návrhy rozdělení zisku a jejich konečnou podobu nebo vypořádání ztráty, pokud nejsou součástí řádné účetní závěrky; </a:t>
            </a:r>
          </a:p>
          <a:p>
            <a:pPr marL="1177925" lvl="2" indent="-457200"/>
            <a:r>
              <a:rPr lang="cs-CZ" dirty="0" smtClean="0"/>
              <a:t>zprávy auditora o ověření účetní závěrky; a </a:t>
            </a:r>
          </a:p>
          <a:p>
            <a:pPr marL="1177925" lvl="2" indent="-457200"/>
            <a:r>
              <a:rPr lang="cs-CZ" dirty="0" smtClean="0"/>
              <a:t>zprávy o vztazích mezi propojenými osobami podle § 66a odst. 9 </a:t>
            </a:r>
            <a:r>
              <a:rPr lang="cs-CZ" dirty="0" err="1" smtClean="0"/>
              <a:t>ObchZ</a:t>
            </a:r>
            <a:r>
              <a:rPr lang="cs-CZ"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Odkazy </a:t>
            </a:r>
            <a:endParaRPr lang="cs-CZ" dirty="0"/>
          </a:p>
        </p:txBody>
      </p:sp>
      <p:sp>
        <p:nvSpPr>
          <p:cNvPr id="3" name="Content Placeholder 2"/>
          <p:cNvSpPr>
            <a:spLocks noGrp="1"/>
          </p:cNvSpPr>
          <p:nvPr>
            <p:ph idx="1"/>
          </p:nvPr>
        </p:nvSpPr>
        <p:spPr/>
        <p:txBody>
          <a:bodyPr/>
          <a:lstStyle/>
          <a:p>
            <a:r>
              <a:rPr lang="cs-CZ" dirty="0" smtClean="0"/>
              <a:t>OR a ŽVR – vše v jednom: Administrativní Registr Ekonomických Subjektů - </a:t>
            </a:r>
            <a:r>
              <a:rPr lang="cs-CZ" dirty="0" smtClean="0">
                <a:hlinkClick r:id="rId2"/>
              </a:rPr>
              <a:t>http://wwwinfo.mfcr.cz/ares/</a:t>
            </a:r>
            <a:endParaRPr lang="cs-CZ" dirty="0" smtClean="0"/>
          </a:p>
          <a:p>
            <a:r>
              <a:rPr lang="cs-CZ" dirty="0" smtClean="0"/>
              <a:t>OR a SL – plus např. </a:t>
            </a:r>
            <a:r>
              <a:rPr lang="cs-CZ" dirty="0" err="1" smtClean="0"/>
              <a:t>Insolvenční</a:t>
            </a:r>
            <a:r>
              <a:rPr lang="cs-CZ" dirty="0" smtClean="0"/>
              <a:t> rejstřík, znalci atd. - </a:t>
            </a:r>
            <a:r>
              <a:rPr lang="cs-CZ" dirty="0" smtClean="0">
                <a:hlinkClick r:id="rId3"/>
              </a:rPr>
              <a:t>http://portal.justice.cz</a:t>
            </a:r>
            <a:endParaRPr lang="cs-CZ" dirty="0" smtClean="0"/>
          </a:p>
          <a:p>
            <a:r>
              <a:rPr lang="cs-CZ" dirty="0" smtClean="0"/>
              <a:t>Centrální registr dlužníků České republiky - http://www.</a:t>
            </a:r>
            <a:r>
              <a:rPr lang="cs-CZ" dirty="0" err="1" smtClean="0"/>
              <a:t>cerd.cz</a:t>
            </a:r>
            <a:r>
              <a:rPr lang="cs-CZ" dirty="0" smtClean="0"/>
              <a:t>/</a:t>
            </a:r>
          </a:p>
          <a:p>
            <a:r>
              <a:rPr lang="cs-CZ" dirty="0" err="1" smtClean="0"/>
              <a:t>European</a:t>
            </a:r>
            <a:r>
              <a:rPr lang="cs-CZ" dirty="0" smtClean="0"/>
              <a:t> Business Registry - </a:t>
            </a:r>
            <a:r>
              <a:rPr lang="cs-CZ" dirty="0" smtClean="0">
                <a:hlinkClick r:id="rId4"/>
              </a:rPr>
              <a:t>http://www.</a:t>
            </a:r>
            <a:r>
              <a:rPr lang="cs-CZ" dirty="0" err="1" smtClean="0">
                <a:hlinkClick r:id="rId4"/>
              </a:rPr>
              <a:t>ebr.org</a:t>
            </a:r>
            <a:endParaRPr lang="cs-CZ" dirty="0" smtClean="0"/>
          </a:p>
          <a:p>
            <a:r>
              <a:rPr lang="cs-CZ" dirty="0" smtClean="0"/>
              <a:t>Seznam dalších registrů – blog </a:t>
            </a:r>
            <a:r>
              <a:rPr lang="cs-CZ" dirty="0" err="1" smtClean="0"/>
              <a:t>Karen</a:t>
            </a:r>
            <a:r>
              <a:rPr lang="cs-CZ" dirty="0" smtClean="0"/>
              <a:t> </a:t>
            </a:r>
            <a:r>
              <a:rPr lang="cs-CZ" dirty="0" err="1" smtClean="0"/>
              <a:t>Blakeman</a:t>
            </a:r>
            <a:r>
              <a:rPr lang="cs-CZ" dirty="0" smtClean="0"/>
              <a:t> - </a:t>
            </a:r>
            <a:r>
              <a:rPr lang="cs-CZ" dirty="0" smtClean="0">
                <a:hlinkClick r:id="rId5"/>
              </a:rPr>
              <a:t>http://www.</a:t>
            </a:r>
            <a:r>
              <a:rPr lang="cs-CZ" dirty="0" err="1" smtClean="0">
                <a:hlinkClick r:id="rId5"/>
              </a:rPr>
              <a:t>rba.co.uk</a:t>
            </a:r>
            <a:r>
              <a:rPr lang="cs-CZ" dirty="0" smtClean="0">
                <a:hlinkClick r:id="rId5"/>
              </a:rPr>
              <a:t>/</a:t>
            </a:r>
            <a:r>
              <a:rPr lang="cs-CZ" dirty="0" err="1" smtClean="0">
                <a:hlinkClick r:id="rId5"/>
              </a:rPr>
              <a:t>sources</a:t>
            </a:r>
            <a:r>
              <a:rPr lang="cs-CZ" dirty="0" smtClean="0">
                <a:hlinkClick r:id="rId5"/>
              </a:rPr>
              <a:t>/</a:t>
            </a:r>
            <a:r>
              <a:rPr lang="cs-CZ" dirty="0" err="1" smtClean="0">
                <a:hlinkClick r:id="rId5"/>
              </a:rPr>
              <a:t>registers.htm</a:t>
            </a:r>
            <a:endParaRPr lang="cs-CZ" dirty="0" smtClean="0"/>
          </a:p>
          <a:p>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Informace z veřejného sektoru</a:t>
            </a:r>
            <a:endParaRPr lang="cs-CZ" dirty="0"/>
          </a:p>
        </p:txBody>
      </p:sp>
      <p:sp>
        <p:nvSpPr>
          <p:cNvPr id="3" name="Content Placeholder 2"/>
          <p:cNvSpPr>
            <a:spLocks noGrp="1"/>
          </p:cNvSpPr>
          <p:nvPr>
            <p:ph idx="1"/>
          </p:nvPr>
        </p:nvSpPr>
        <p:spPr/>
        <p:txBody>
          <a:bodyPr/>
          <a:lstStyle/>
          <a:p>
            <a:r>
              <a:rPr lang="cs-CZ" dirty="0" smtClean="0"/>
              <a:t>Hospodářské informace </a:t>
            </a:r>
          </a:p>
          <a:p>
            <a:r>
              <a:rPr lang="cs-CZ" dirty="0" smtClean="0"/>
              <a:t>Geografické informace</a:t>
            </a:r>
          </a:p>
          <a:p>
            <a:r>
              <a:rPr lang="cs-CZ" dirty="0" smtClean="0"/>
              <a:t>Právní informace </a:t>
            </a:r>
          </a:p>
          <a:p>
            <a:r>
              <a:rPr lang="cs-CZ" dirty="0" smtClean="0"/>
              <a:t>Meteorologické informace</a:t>
            </a:r>
          </a:p>
          <a:p>
            <a:r>
              <a:rPr lang="cs-CZ" dirty="0" smtClean="0"/>
              <a:t>Sociální informace </a:t>
            </a:r>
          </a:p>
          <a:p>
            <a:r>
              <a:rPr lang="cs-CZ" dirty="0" smtClean="0"/>
              <a:t>Dopravní informace</a:t>
            </a:r>
          </a:p>
          <a:p>
            <a:endParaRPr lang="cs-CZ" dirty="0" smtClean="0"/>
          </a:p>
          <a:p>
            <a:endParaRPr lang="cs-CZ" dirty="0" smtClean="0"/>
          </a:p>
          <a:p>
            <a:pPr>
              <a:buNone/>
            </a:pPr>
            <a:r>
              <a:rPr lang="cs-CZ" sz="1800" dirty="0" smtClean="0"/>
              <a:t>http://www.</a:t>
            </a:r>
            <a:r>
              <a:rPr lang="cs-CZ" sz="1800" dirty="0" err="1" smtClean="0"/>
              <a:t>inforum.cz</a:t>
            </a:r>
            <a:r>
              <a:rPr lang="cs-CZ" sz="1800" dirty="0" smtClean="0"/>
              <a:t>/</a:t>
            </a:r>
            <a:r>
              <a:rPr lang="cs-CZ" sz="1800" dirty="0" err="1" smtClean="0"/>
              <a:t>pdf</a:t>
            </a:r>
            <a:r>
              <a:rPr lang="cs-CZ" sz="1800" dirty="0" smtClean="0"/>
              <a:t>/2007/</a:t>
            </a:r>
            <a:r>
              <a:rPr lang="cs-CZ" sz="1800" dirty="0" err="1" smtClean="0"/>
              <a:t>vranova</a:t>
            </a:r>
            <a:r>
              <a:rPr lang="cs-CZ" sz="1800" dirty="0" smtClean="0"/>
              <a:t>-</a:t>
            </a:r>
            <a:r>
              <a:rPr lang="cs-CZ" sz="1800" dirty="0" err="1" smtClean="0"/>
              <a:t>dagmar.pdf</a:t>
            </a:r>
            <a:endParaRPr lang="cs-CZ"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Ukázky</a:t>
            </a:r>
            <a:endParaRPr lang="cs-CZ" dirty="0"/>
          </a:p>
        </p:txBody>
      </p:sp>
      <p:sp>
        <p:nvSpPr>
          <p:cNvPr id="3" name="Content Placeholder 2"/>
          <p:cNvSpPr>
            <a:spLocks noGrp="1"/>
          </p:cNvSpPr>
          <p:nvPr>
            <p:ph idx="1"/>
          </p:nvPr>
        </p:nvSpPr>
        <p:spPr/>
        <p:txBody>
          <a:bodyPr/>
          <a:lstStyle/>
          <a:p>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Klasifikace ekonomických činností</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NACE</a:t>
            </a:r>
            <a:endParaRPr lang="cs-CZ" dirty="0"/>
          </a:p>
        </p:txBody>
      </p:sp>
      <p:sp>
        <p:nvSpPr>
          <p:cNvPr id="3" name="Zástupný symbol pro obsah 2"/>
          <p:cNvSpPr>
            <a:spLocks noGrp="1"/>
          </p:cNvSpPr>
          <p:nvPr>
            <p:ph idx="1"/>
          </p:nvPr>
        </p:nvSpPr>
        <p:spPr/>
        <p:txBody>
          <a:bodyPr/>
          <a:lstStyle/>
          <a:p>
            <a:pPr>
              <a:lnSpc>
                <a:spcPct val="90000"/>
              </a:lnSpc>
            </a:pPr>
            <a:r>
              <a:rPr lang="fr-FR" dirty="0" smtClean="0"/>
              <a:t>Nomenclature statistique des activités économiques dans la Communauté européenne (Statistical Classification of Economic Activities in the European Community)</a:t>
            </a:r>
            <a:endParaRPr lang="cs-CZ" dirty="0" smtClean="0"/>
          </a:p>
          <a:p>
            <a:pPr>
              <a:lnSpc>
                <a:spcPct val="90000"/>
              </a:lnSpc>
            </a:pPr>
            <a:r>
              <a:rPr lang="en-US" dirty="0" err="1" smtClean="0"/>
              <a:t>Producent</a:t>
            </a:r>
            <a:r>
              <a:rPr lang="en-US" dirty="0" smtClean="0"/>
              <a:t>: Commission of the European Communities (Statistical Office/</a:t>
            </a:r>
            <a:r>
              <a:rPr lang="en-US" dirty="0" err="1" smtClean="0"/>
              <a:t>Eurostat</a:t>
            </a:r>
            <a:r>
              <a:rPr lang="en-US" dirty="0" smtClean="0"/>
              <a:t>)</a:t>
            </a:r>
            <a:endParaRPr lang="cs-CZ" dirty="0" smtClean="0"/>
          </a:p>
          <a:p>
            <a:pPr>
              <a:lnSpc>
                <a:spcPct val="90000"/>
              </a:lnSpc>
            </a:pPr>
            <a:r>
              <a:rPr lang="cs-CZ" dirty="0" smtClean="0"/>
              <a:t>Klasifikace ekonomických činností pro účely statistiky EU, kompatibilní s ISIC</a:t>
            </a:r>
          </a:p>
          <a:p>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CZ-NACE kódy</a:t>
            </a:r>
            <a:endParaRPr lang="cs-CZ" dirty="0"/>
          </a:p>
        </p:txBody>
      </p:sp>
      <p:sp>
        <p:nvSpPr>
          <p:cNvPr id="3" name="Zástupný symbol pro obsah 2"/>
          <p:cNvSpPr>
            <a:spLocks noGrp="1"/>
          </p:cNvSpPr>
          <p:nvPr>
            <p:ph idx="1"/>
          </p:nvPr>
        </p:nvSpPr>
        <p:spPr/>
        <p:txBody>
          <a:bodyPr>
            <a:normAutofit lnSpcReduction="10000"/>
          </a:bodyPr>
          <a:lstStyle/>
          <a:p>
            <a:r>
              <a:rPr lang="cs-CZ" sz="2800" dirty="0" smtClean="0"/>
              <a:t>Statistický úřad</a:t>
            </a:r>
          </a:p>
          <a:p>
            <a:pPr lvl="1"/>
            <a:r>
              <a:rPr lang="pl-PL" sz="2400" dirty="0" smtClean="0"/>
              <a:t>Za účelem prezentace a analýzy statistických dat</a:t>
            </a:r>
          </a:p>
          <a:p>
            <a:pPr lvl="1"/>
            <a:r>
              <a:rPr lang="pl-PL" sz="2400" dirty="0" smtClean="0"/>
              <a:t>Vychází ze statistické klasifikace ekonomických činností EU – NACE</a:t>
            </a:r>
          </a:p>
          <a:p>
            <a:pPr lvl="1"/>
            <a:r>
              <a:rPr lang="pl-PL" sz="2400" dirty="0" smtClean="0"/>
              <a:t>Jejich používání je pro členy EU závazné</a:t>
            </a:r>
          </a:p>
          <a:p>
            <a:pPr lvl="1"/>
            <a:r>
              <a:rPr lang="pl-PL" sz="2400" dirty="0" smtClean="0"/>
              <a:t>zavedena do statistické praxe 1.1.2008, dříve se používaly OKEČ – stejný základ</a:t>
            </a:r>
          </a:p>
          <a:p>
            <a:r>
              <a:rPr lang="cs-CZ" dirty="0" smtClean="0"/>
              <a:t>Více zohledňuje technologický rozvoj</a:t>
            </a:r>
          </a:p>
          <a:p>
            <a:r>
              <a:rPr lang="cs-CZ" dirty="0" smtClean="0"/>
              <a:t>Více odpovídá hospodářské realitě</a:t>
            </a:r>
          </a:p>
          <a:p>
            <a:r>
              <a:rPr lang="cs-CZ" dirty="0" smtClean="0"/>
              <a:t>Lépe srovnatelná s ostatními klasifikacemi</a:t>
            </a:r>
          </a:p>
          <a:p>
            <a:r>
              <a:rPr lang="cs-CZ" dirty="0" smtClean="0"/>
              <a:t>Oproti OKEČ jen čtyřmístný – např.:  01.10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 NACE</a:t>
            </a:r>
            <a:endParaRPr lang="cs-CZ" dirty="0"/>
          </a:p>
        </p:txBody>
      </p:sp>
      <p:sp>
        <p:nvSpPr>
          <p:cNvPr id="3" name="Zástupný symbol pro obsah 2"/>
          <p:cNvSpPr>
            <a:spLocks noGrp="1"/>
          </p:cNvSpPr>
          <p:nvPr>
            <p:ph idx="1"/>
          </p:nvPr>
        </p:nvSpPr>
        <p:spPr/>
        <p:txBody>
          <a:bodyPr/>
          <a:lstStyle/>
          <a:p>
            <a:pPr marL="0" indent="0">
              <a:buNone/>
            </a:pPr>
            <a:r>
              <a:rPr lang="cs-CZ" dirty="0" smtClean="0"/>
              <a:t>NACE se skládá z hierarchické struktury (systematické části), vysvětlivek a metodické příručky. Struktura NACE (jak je popsána v nařízení):</a:t>
            </a:r>
          </a:p>
          <a:p>
            <a:pPr lvl="1"/>
            <a:r>
              <a:rPr lang="cs-CZ" dirty="0" smtClean="0"/>
              <a:t>první úroveň, sekce, je označena alfabetickým kódem,</a:t>
            </a:r>
          </a:p>
          <a:p>
            <a:pPr lvl="1"/>
            <a:r>
              <a:rPr lang="cs-CZ" dirty="0" smtClean="0"/>
              <a:t>druhá úroveň, oddíly, je označena dvojmístným číselným kódem,</a:t>
            </a:r>
          </a:p>
          <a:p>
            <a:pPr lvl="1"/>
            <a:r>
              <a:rPr lang="cs-CZ" dirty="0" smtClean="0"/>
              <a:t>třetí úroveň, skupiny, je označena trojmístným číselným kódem,</a:t>
            </a:r>
          </a:p>
          <a:p>
            <a:pPr lvl="1"/>
            <a:r>
              <a:rPr lang="cs-CZ" dirty="0" smtClean="0"/>
              <a:t>čtvrtá úroveň, třídy, je označena čtyřmístným číselným kódem.</a:t>
            </a: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Struktura NACE</a:t>
            </a:r>
            <a:endParaRPr lang="cs-CZ" dirty="0"/>
          </a:p>
        </p:txBody>
      </p:sp>
      <p:sp>
        <p:nvSpPr>
          <p:cNvPr id="3" name="Content Placeholder 2"/>
          <p:cNvSpPr>
            <a:spLocks noGrp="1"/>
          </p:cNvSpPr>
          <p:nvPr>
            <p:ph idx="1"/>
          </p:nvPr>
        </p:nvSpPr>
        <p:spPr/>
        <p:txBody>
          <a:bodyPr numCol="2"/>
          <a:lstStyle/>
          <a:p>
            <a:r>
              <a:rPr lang="cs-CZ" sz="1200" b="1" dirty="0" smtClean="0">
                <a:hlinkClick r:id="rId2"/>
              </a:rPr>
              <a:t>SEKCE A - ZEMĚDĚLSTVÍ, LESNICTVÍ A RYBÁŘSTVÍ</a:t>
            </a:r>
            <a:endParaRPr lang="cs-CZ" sz="1200" b="1" dirty="0" smtClean="0"/>
          </a:p>
          <a:p>
            <a:r>
              <a:rPr lang="cs-CZ" sz="1200" b="1" dirty="0" smtClean="0">
                <a:hlinkClick r:id="rId3"/>
              </a:rPr>
              <a:t>SEKCE B - TĚŽBA A DOBÝVÁNÍ</a:t>
            </a:r>
            <a:endParaRPr lang="cs-CZ" sz="1200" b="1" dirty="0" smtClean="0"/>
          </a:p>
          <a:p>
            <a:r>
              <a:rPr lang="cs-CZ" sz="1200" b="1" dirty="0" smtClean="0">
                <a:hlinkClick r:id="rId4"/>
              </a:rPr>
              <a:t>SEKCE C - ZPRACOVATELSKÝ PRŮMYSL</a:t>
            </a:r>
            <a:endParaRPr lang="cs-CZ" sz="1200" b="1" dirty="0" smtClean="0"/>
          </a:p>
          <a:p>
            <a:r>
              <a:rPr lang="cs-CZ" sz="1200" b="1" dirty="0" smtClean="0">
                <a:hlinkClick r:id="rId5"/>
              </a:rPr>
              <a:t>SEKCE D – VÝROBA A ROZVOD ELEKTŘINY, PLYNU, TEPLA </a:t>
            </a:r>
            <a:endParaRPr lang="cs-CZ" sz="1200" b="1" dirty="0" smtClean="0"/>
          </a:p>
          <a:p>
            <a:r>
              <a:rPr lang="cs-CZ" sz="1200" b="1" dirty="0" smtClean="0">
                <a:hlinkClick r:id="rId6"/>
              </a:rPr>
              <a:t>SEKCE E – ZÁSOBOVÁNÍ VODOU; ČINNOSTI SOUVISEJÍCÍ S</a:t>
            </a:r>
            <a:endParaRPr lang="cs-CZ" sz="1200" b="1" dirty="0" smtClean="0"/>
          </a:p>
          <a:p>
            <a:r>
              <a:rPr lang="cs-CZ" sz="1200" b="1" dirty="0" smtClean="0">
                <a:hlinkClick r:id="rId7"/>
              </a:rPr>
              <a:t>SEKCE F - STAVEBNICTVÍ</a:t>
            </a:r>
            <a:endParaRPr lang="cs-CZ" sz="1200" b="1" dirty="0" smtClean="0"/>
          </a:p>
          <a:p>
            <a:r>
              <a:rPr lang="cs-CZ" sz="1200" b="1" dirty="0" smtClean="0">
                <a:hlinkClick r:id="rId8"/>
              </a:rPr>
              <a:t>SEKCE G - VELKOOBCHOD A MALOOBCHOD; OPRAVY A ÚDRŽB</a:t>
            </a:r>
            <a:endParaRPr lang="cs-CZ" sz="1200" b="1" dirty="0" smtClean="0"/>
          </a:p>
          <a:p>
            <a:r>
              <a:rPr lang="cs-CZ" sz="1200" b="1" dirty="0" smtClean="0">
                <a:hlinkClick r:id="rId9"/>
              </a:rPr>
              <a:t>SEKCE H - DOPRAVA A SKLADOVÁNÍ</a:t>
            </a:r>
            <a:endParaRPr lang="cs-CZ" sz="1200" b="1" dirty="0" smtClean="0"/>
          </a:p>
          <a:p>
            <a:r>
              <a:rPr lang="cs-CZ" sz="1200" b="1" dirty="0" smtClean="0">
                <a:hlinkClick r:id="rId10"/>
              </a:rPr>
              <a:t>SEKCE I - UBYTOVÁNÍ, STRAVOVÁNÍ A POHOSTINSTVÍ</a:t>
            </a:r>
            <a:endParaRPr lang="cs-CZ" sz="1200" b="1" dirty="0" smtClean="0"/>
          </a:p>
          <a:p>
            <a:r>
              <a:rPr lang="cs-CZ" sz="1200" b="1" dirty="0" smtClean="0">
                <a:hlinkClick r:id="rId11"/>
              </a:rPr>
              <a:t>SEKCE J - INFORMAČNÍ A KOMUNIKAČNÍ ČINNOSTI</a:t>
            </a:r>
            <a:endParaRPr lang="cs-CZ" sz="1200" b="1" dirty="0" smtClean="0"/>
          </a:p>
          <a:p>
            <a:r>
              <a:rPr lang="cs-CZ" sz="1200" b="1" dirty="0" smtClean="0">
                <a:hlinkClick r:id="rId12"/>
              </a:rPr>
              <a:t>SEKCE K - PENĚŽNICTVÍ A POJIŠŤOVNICTVÍ</a:t>
            </a:r>
            <a:endParaRPr lang="cs-CZ" sz="1200" b="1" dirty="0" smtClean="0"/>
          </a:p>
          <a:p>
            <a:endParaRPr lang="cs-CZ" sz="1200" b="1" dirty="0" smtClean="0"/>
          </a:p>
          <a:p>
            <a:endParaRPr lang="cs-CZ" sz="1200" b="1" dirty="0" smtClean="0"/>
          </a:p>
          <a:p>
            <a:endParaRPr lang="cs-CZ" sz="1200" b="1" dirty="0" smtClean="0"/>
          </a:p>
          <a:p>
            <a:endParaRPr lang="cs-CZ" sz="1200" b="1" dirty="0" smtClean="0"/>
          </a:p>
          <a:p>
            <a:r>
              <a:rPr lang="cs-CZ" sz="1200" b="1" dirty="0" smtClean="0">
                <a:hlinkClick r:id="rId13"/>
              </a:rPr>
              <a:t>SEKCE L - ČINNOSTI V OBLASTI NEMOVITOSTÍ</a:t>
            </a:r>
            <a:endParaRPr lang="cs-CZ" sz="1200" b="1" dirty="0" smtClean="0"/>
          </a:p>
          <a:p>
            <a:r>
              <a:rPr lang="cs-CZ" sz="1200" b="1" dirty="0" smtClean="0">
                <a:hlinkClick r:id="rId14"/>
              </a:rPr>
              <a:t>SEKCE M - PROFESNÍ, VĚDECKÉ A TECHNICKÉ ČINNOSTI</a:t>
            </a:r>
            <a:endParaRPr lang="cs-CZ" sz="1200" b="1" dirty="0" smtClean="0"/>
          </a:p>
          <a:p>
            <a:r>
              <a:rPr lang="cs-CZ" sz="1200" b="1" dirty="0" smtClean="0">
                <a:hlinkClick r:id="rId15"/>
              </a:rPr>
              <a:t>SEKCE N - ADMINISTRATIVNÍ A PODPŮRNÉ ČINNOSTI</a:t>
            </a:r>
            <a:endParaRPr lang="cs-CZ" sz="1200" b="1" dirty="0" smtClean="0"/>
          </a:p>
          <a:p>
            <a:r>
              <a:rPr lang="cs-CZ" sz="1200" b="1" dirty="0" smtClean="0">
                <a:hlinkClick r:id="rId16"/>
              </a:rPr>
              <a:t>SEKCE O - VEŘEJNÁ SPRÁVA A OBRANA; POVINNÉ SOCIÁLN</a:t>
            </a:r>
            <a:endParaRPr lang="cs-CZ" sz="1200" b="1" dirty="0" smtClean="0"/>
          </a:p>
          <a:p>
            <a:r>
              <a:rPr lang="cs-CZ" sz="1200" b="1" dirty="0" smtClean="0">
                <a:hlinkClick r:id="rId17"/>
              </a:rPr>
              <a:t>SEKCE P – VZDĚLÁVÁNÍ</a:t>
            </a:r>
            <a:endParaRPr lang="cs-CZ" sz="1200" b="1" dirty="0" smtClean="0"/>
          </a:p>
          <a:p>
            <a:r>
              <a:rPr lang="cs-CZ" sz="1200" b="1" dirty="0" smtClean="0">
                <a:hlinkClick r:id="rId18"/>
              </a:rPr>
              <a:t>SEKCE Q - ZDRAVOTNÍ A SOCIÁLNÍ PÉČE</a:t>
            </a:r>
            <a:endParaRPr lang="cs-CZ" sz="1200" b="1" dirty="0" smtClean="0"/>
          </a:p>
          <a:p>
            <a:r>
              <a:rPr lang="cs-CZ" sz="1200" b="1" dirty="0" smtClean="0">
                <a:hlinkClick r:id="rId19"/>
              </a:rPr>
              <a:t>SEKCE R - KULTURNÍ, ZÁBAVNÍ A REKREAČNÍ ČINNOSTI</a:t>
            </a:r>
            <a:endParaRPr lang="cs-CZ" sz="1200" b="1" dirty="0" smtClean="0"/>
          </a:p>
          <a:p>
            <a:r>
              <a:rPr lang="cs-CZ" sz="1200" b="1" dirty="0" smtClean="0">
                <a:hlinkClick r:id="rId20"/>
              </a:rPr>
              <a:t>SEKCE S - OSTATNÍ ČINNOSTI</a:t>
            </a:r>
            <a:endParaRPr lang="cs-CZ" sz="1200" b="1" dirty="0" smtClean="0"/>
          </a:p>
          <a:p>
            <a:r>
              <a:rPr lang="cs-CZ" sz="1200" b="1" dirty="0" smtClean="0">
                <a:hlinkClick r:id="rId21"/>
              </a:rPr>
              <a:t>SEKCE T - ČINNOSTI DOMÁCNOSTÍ JAKO ZAMĚSTNAVATELŮ;</a:t>
            </a:r>
            <a:endParaRPr lang="cs-CZ" sz="1200" b="1" dirty="0" smtClean="0"/>
          </a:p>
          <a:p>
            <a:r>
              <a:rPr lang="cs-CZ" sz="1200" b="1" dirty="0" smtClean="0">
                <a:hlinkClick r:id="rId22"/>
              </a:rPr>
              <a:t>SEKCE U - ČINNOSTI EXTERITORIÁLNÍCH ORGANIZACÍ A O</a:t>
            </a:r>
            <a:endParaRPr lang="cs-CZ" sz="1200" b="1" dirty="0" smtClean="0"/>
          </a:p>
          <a:p>
            <a:endParaRPr lang="cs-CZ"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Struktura NACE</a:t>
            </a:r>
            <a:endParaRPr lang="cs-CZ" dirty="0"/>
          </a:p>
        </p:txBody>
      </p:sp>
      <p:sp>
        <p:nvSpPr>
          <p:cNvPr id="3" name="Content Placeholder 2"/>
          <p:cNvSpPr>
            <a:spLocks noGrp="1"/>
          </p:cNvSpPr>
          <p:nvPr>
            <p:ph idx="1"/>
          </p:nvPr>
        </p:nvSpPr>
        <p:spPr/>
        <p:txBody>
          <a:bodyPr/>
          <a:lstStyle/>
          <a:p>
            <a:pPr>
              <a:buNone/>
            </a:pPr>
            <a:r>
              <a:rPr lang="cs-CZ" sz="2000" b="1" dirty="0" smtClean="0"/>
              <a:t>Kategorie ‘SEKCE A - ZEMĚDĚLSTVÍ, LESNICTVÍ A RYBÁŘSTVÍ’</a:t>
            </a:r>
          </a:p>
          <a:p>
            <a:r>
              <a:rPr lang="cs-CZ" sz="2000" dirty="0" smtClean="0">
                <a:hlinkClick r:id="rId2" tooltip="Permanent Link to 01.30-Množení rostlin"/>
              </a:rPr>
              <a:t>01.30-Množení rostlin</a:t>
            </a:r>
            <a:endParaRPr lang="cs-CZ" sz="2000" dirty="0" smtClean="0"/>
          </a:p>
          <a:p>
            <a:r>
              <a:rPr lang="cs-CZ" sz="2000" dirty="0" smtClean="0">
                <a:hlinkClick r:id="rId3" tooltip="Permanent Link to 01.41-Chov mléčného skotu"/>
              </a:rPr>
              <a:t>01.41-Chov mléčného skotu</a:t>
            </a:r>
            <a:endParaRPr lang="cs-CZ" sz="2000" dirty="0" smtClean="0"/>
          </a:p>
          <a:p>
            <a:r>
              <a:rPr lang="cs-CZ" sz="2000" dirty="0" smtClean="0">
                <a:hlinkClick r:id="rId4" tooltip="Permanent Link to 01.42-Chov jiného skotu"/>
              </a:rPr>
              <a:t>01.42-Chov jiného skotu</a:t>
            </a:r>
            <a:endParaRPr lang="cs-CZ" sz="2000" dirty="0" smtClean="0"/>
          </a:p>
          <a:p>
            <a:r>
              <a:rPr lang="cs-CZ" sz="2000" dirty="0" smtClean="0">
                <a:hlinkClick r:id="rId5" tooltip="Permanent Link to 01.43-Chov koní a jiných koňovitých"/>
              </a:rPr>
              <a:t>01.43-Chov koní a jiných koňovitých</a:t>
            </a:r>
            <a:endParaRPr lang="cs-CZ" sz="2000" dirty="0" smtClean="0"/>
          </a:p>
          <a:p>
            <a:r>
              <a:rPr lang="cs-CZ" sz="2000" dirty="0" smtClean="0">
                <a:hlinkClick r:id="rId6" tooltip="Permanent Link to 01.44-Chov velbloudů a velbloudovitých"/>
              </a:rPr>
              <a:t>01.44-Chov velbloudů a velbloudovitých</a:t>
            </a:r>
            <a:endParaRPr lang="cs-CZ" sz="2000" dirty="0" smtClean="0"/>
          </a:p>
          <a:p>
            <a:r>
              <a:rPr lang="cs-CZ" sz="2000" dirty="0" smtClean="0">
                <a:hlinkClick r:id="rId7" tooltip="Permanent Link to 01.45-Chov ovcí a koz"/>
              </a:rPr>
              <a:t>01.45-Chov ovcí a koz</a:t>
            </a:r>
            <a:endParaRPr lang="cs-CZ" sz="2000" dirty="0" smtClean="0"/>
          </a:p>
          <a:p>
            <a:r>
              <a:rPr lang="cs-CZ" sz="2000" dirty="0" smtClean="0">
                <a:hlinkClick r:id="rId8" tooltip="Permanent Link to 01.46-Chov prasat"/>
              </a:rPr>
              <a:t>01.46-Chov prasat</a:t>
            </a:r>
            <a:endParaRPr lang="cs-CZ" sz="2000" dirty="0" smtClean="0"/>
          </a:p>
          <a:p>
            <a:r>
              <a:rPr lang="cs-CZ" sz="2000" dirty="0" smtClean="0">
                <a:hlinkClick r:id="rId9" tooltip="Permanent Link to 01.47-Chov drůbeže"/>
              </a:rPr>
              <a:t>01.47-Chov drůbeže</a:t>
            </a:r>
            <a:endParaRPr lang="cs-CZ" sz="2000" dirty="0" smtClean="0"/>
          </a:p>
          <a:p>
            <a:r>
              <a:rPr lang="cs-CZ" sz="2000" dirty="0" smtClean="0">
                <a:hlinkClick r:id="rId10" tooltip="Permanent Link to 01.49-Chov ostatních zvířat"/>
              </a:rPr>
              <a:t>01.49-Chov ostatních zvířat</a:t>
            </a:r>
            <a:endParaRPr lang="cs-CZ" sz="2000" dirty="0" smtClean="0"/>
          </a:p>
          <a:p>
            <a:r>
              <a:rPr lang="cs-CZ" sz="2000" dirty="0" smtClean="0">
                <a:hlinkClick r:id="rId11" tooltip="Permanent Link to 01.49.1-Chov drobných hospodářských zvířat"/>
              </a:rPr>
              <a:t>01.49.1-Chov drobných hospodářských zvířat</a:t>
            </a:r>
            <a:endParaRPr lang="cs-CZ" sz="2000" dirty="0" smtClean="0"/>
          </a:p>
          <a:p>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Informace o firmách</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Struktura NACE</a:t>
            </a:r>
            <a:endParaRPr lang="cs-CZ" dirty="0"/>
          </a:p>
        </p:txBody>
      </p:sp>
      <p:sp>
        <p:nvSpPr>
          <p:cNvPr id="3" name="Content Placeholder 2"/>
          <p:cNvSpPr>
            <a:spLocks noGrp="1"/>
          </p:cNvSpPr>
          <p:nvPr>
            <p:ph idx="1"/>
          </p:nvPr>
        </p:nvSpPr>
        <p:spPr/>
        <p:txBody>
          <a:bodyPr/>
          <a:lstStyle/>
          <a:p>
            <a:pPr>
              <a:buNone/>
            </a:pPr>
            <a:r>
              <a:rPr lang="cs-CZ" b="1" dirty="0" smtClean="0"/>
              <a:t>01.30 - Množení rostlin</a:t>
            </a:r>
          </a:p>
          <a:p>
            <a:pPr>
              <a:buNone/>
            </a:pPr>
            <a:endParaRPr lang="cs-CZ" b="1" dirty="0" smtClean="0"/>
          </a:p>
          <a:p>
            <a:r>
              <a:rPr lang="cs-CZ" dirty="0" smtClean="0"/>
              <a:t>Sekce NACE SEKCE A - ZEMĚDĚLSTVÍ, LESNICTVÍ A RYBÁŘSTVÍ </a:t>
            </a:r>
          </a:p>
          <a:p>
            <a:pPr lvl="1"/>
            <a:r>
              <a:rPr lang="cs-CZ" dirty="0" smtClean="0"/>
              <a:t>Oddíl01 - Rostlinná a živočišná výroba, myslivost a související činnosti </a:t>
            </a:r>
          </a:p>
          <a:p>
            <a:pPr lvl="2"/>
            <a:r>
              <a:rPr lang="cs-CZ" dirty="0" smtClean="0"/>
              <a:t>Skupina01.3 - Množení rostlin </a:t>
            </a:r>
          </a:p>
          <a:p>
            <a:pPr lvl="3"/>
            <a:r>
              <a:rPr lang="cs-CZ" dirty="0" smtClean="0"/>
              <a:t>Třída</a:t>
            </a:r>
            <a:r>
              <a:rPr lang="cs-CZ" b="1" dirty="0" smtClean="0"/>
              <a:t>01.30 - Množení rostlin</a:t>
            </a:r>
            <a:r>
              <a:rPr lang="cs-CZ" dirty="0" smtClean="0"/>
              <a:t> NACE </a:t>
            </a:r>
            <a:r>
              <a:rPr lang="cs-CZ" dirty="0" err="1" smtClean="0"/>
              <a:t>Rev</a:t>
            </a:r>
            <a:r>
              <a:rPr lang="cs-CZ" dirty="0" smtClean="0"/>
              <a:t>. 1.1 (OKEČ první 4 místa)01.12 - Pěstování zeleniny a zahradnických specialit </a:t>
            </a:r>
          </a:p>
          <a:p>
            <a:pPr lvl="4"/>
            <a:r>
              <a:rPr lang="cs-CZ" dirty="0" smtClean="0"/>
              <a:t>Převedený obsah - Pěstování rostlin pro výsadbu nebo dekorační účely, vč. trávníkových koberců k výsadbě </a:t>
            </a:r>
          </a:p>
          <a:p>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Klasifikace činností</a:t>
            </a:r>
            <a:endParaRPr lang="cs-CZ" dirty="0"/>
          </a:p>
        </p:txBody>
      </p:sp>
      <p:sp>
        <p:nvSpPr>
          <p:cNvPr id="3" name="Zástupný symbol pro obsah 2"/>
          <p:cNvSpPr>
            <a:spLocks noGrp="1"/>
          </p:cNvSpPr>
          <p:nvPr>
            <p:ph idx="1"/>
          </p:nvPr>
        </p:nvSpPr>
        <p:spPr/>
        <p:txBody>
          <a:bodyPr/>
          <a:lstStyle/>
          <a:p>
            <a:r>
              <a:rPr lang="cs-CZ" dirty="0" smtClean="0"/>
              <a:t>Další klasifikace:</a:t>
            </a:r>
          </a:p>
          <a:p>
            <a:pPr lvl="2">
              <a:spcAft>
                <a:spcPts val="600"/>
              </a:spcAft>
            </a:pPr>
            <a:r>
              <a:rPr lang="cs-CZ" dirty="0" smtClean="0"/>
              <a:t>Mezinárodní standardní klasifikace všech ekonomických činností (ISIC) klasifikace Spojených národů;</a:t>
            </a:r>
          </a:p>
          <a:p>
            <a:pPr lvl="2">
              <a:spcAft>
                <a:spcPts val="600"/>
              </a:spcAft>
            </a:pPr>
            <a:r>
              <a:rPr lang="cs-CZ" dirty="0" smtClean="0"/>
              <a:t>Společná klasifikace výrobků (CPC) klasifikace Spojených národů;</a:t>
            </a:r>
          </a:p>
          <a:p>
            <a:pPr lvl="2">
              <a:spcAft>
                <a:spcPts val="600"/>
              </a:spcAft>
            </a:pPr>
            <a:r>
              <a:rPr lang="cs-CZ" dirty="0" smtClean="0"/>
              <a:t>Harmonizovaný systém (HS) klasifikace Světové celní organizace;</a:t>
            </a:r>
          </a:p>
          <a:p>
            <a:pPr lvl="2">
              <a:spcAft>
                <a:spcPts val="600"/>
              </a:spcAft>
            </a:pPr>
            <a:r>
              <a:rPr lang="cs-CZ" dirty="0" smtClean="0"/>
              <a:t>Standardní klasifikace produkce (CPA) klasifikace Evropské unie;</a:t>
            </a:r>
          </a:p>
          <a:p>
            <a:pPr lvl="2">
              <a:spcAft>
                <a:spcPts val="600"/>
              </a:spcAft>
            </a:pPr>
            <a:r>
              <a:rPr lang="cs-CZ" dirty="0" smtClean="0"/>
              <a:t>Evropské statistiky průmyslové produkce (PRODCOM) klasifikace Evropské unie;</a:t>
            </a:r>
          </a:p>
          <a:p>
            <a:pPr lvl="2">
              <a:spcAft>
                <a:spcPts val="600"/>
              </a:spcAft>
            </a:pPr>
            <a:r>
              <a:rPr lang="cs-CZ" dirty="0" smtClean="0"/>
              <a:t>Kombinovaná nomenklatura (CN) klasifikace Evropské unie;</a:t>
            </a:r>
          </a:p>
          <a:p>
            <a:pPr lvl="2">
              <a:spcAft>
                <a:spcPts val="600"/>
              </a:spcAft>
            </a:pPr>
            <a:r>
              <a:rPr lang="cs-CZ" dirty="0" smtClean="0"/>
              <a:t>Agregovaná klasifikace přemístitelných výrobků pro statistiku mezinárodního obchodu (SITC).</a:t>
            </a:r>
          </a:p>
          <a:p>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Klasifikace činností</a:t>
            </a:r>
            <a:endParaRPr lang="cs-CZ" dirty="0"/>
          </a:p>
        </p:txBody>
      </p:sp>
      <p:sp>
        <p:nvSpPr>
          <p:cNvPr id="3" name="Zástupný symbol pro obsah 2"/>
          <p:cNvSpPr>
            <a:spLocks noGrp="1"/>
          </p:cNvSpPr>
          <p:nvPr>
            <p:ph idx="1"/>
          </p:nvPr>
        </p:nvSpPr>
        <p:spPr/>
        <p:txBody>
          <a:bodyPr/>
          <a:lstStyle/>
          <a:p>
            <a:pPr>
              <a:buNone/>
            </a:pPr>
            <a:r>
              <a:rPr lang="cs-CZ" dirty="0" smtClean="0"/>
              <a:t>ISIC</a:t>
            </a:r>
          </a:p>
          <a:p>
            <a:pPr lvl="1"/>
            <a:r>
              <a:rPr lang="en-US" dirty="0" smtClean="0"/>
              <a:t>International Standard Industrial Classification of All Economic Activities</a:t>
            </a:r>
            <a:endParaRPr lang="cs-CZ" dirty="0" smtClean="0"/>
          </a:p>
          <a:p>
            <a:pPr lvl="1"/>
            <a:r>
              <a:rPr lang="cs-CZ" dirty="0" smtClean="0"/>
              <a:t>Producent: </a:t>
            </a:r>
            <a:r>
              <a:rPr lang="cs-CZ" dirty="0" err="1" smtClean="0"/>
              <a:t>United</a:t>
            </a:r>
            <a:r>
              <a:rPr lang="cs-CZ" dirty="0" smtClean="0"/>
              <a:t> </a:t>
            </a:r>
            <a:r>
              <a:rPr lang="cs-CZ" dirty="0" err="1" smtClean="0"/>
              <a:t>Nations</a:t>
            </a:r>
            <a:r>
              <a:rPr lang="cs-CZ" dirty="0" smtClean="0"/>
              <a:t> </a:t>
            </a:r>
            <a:r>
              <a:rPr lang="cs-CZ" dirty="0" err="1" smtClean="0"/>
              <a:t>Statistics</a:t>
            </a:r>
            <a:r>
              <a:rPr lang="cs-CZ" dirty="0" smtClean="0"/>
              <a:t> </a:t>
            </a:r>
            <a:r>
              <a:rPr lang="cs-CZ" dirty="0" err="1" smtClean="0"/>
              <a:t>Division</a:t>
            </a:r>
            <a:endParaRPr lang="cs-CZ" dirty="0" smtClean="0"/>
          </a:p>
          <a:p>
            <a:pPr lvl="1"/>
            <a:endParaRPr lang="cs-CZ" dirty="0" smtClean="0"/>
          </a:p>
          <a:p>
            <a:pPr>
              <a:buNone/>
            </a:pPr>
            <a:r>
              <a:rPr lang="cs-CZ" dirty="0" smtClean="0"/>
              <a:t>NAICS</a:t>
            </a:r>
          </a:p>
          <a:p>
            <a:pPr lvl="1"/>
            <a:r>
              <a:rPr lang="en-US" dirty="0" smtClean="0"/>
              <a:t>North American Industry Classification System</a:t>
            </a:r>
            <a:endParaRPr lang="cs-CZ" dirty="0" smtClean="0"/>
          </a:p>
          <a:p>
            <a:pPr lvl="1"/>
            <a:r>
              <a:rPr lang="cs-CZ" dirty="0" smtClean="0"/>
              <a:t>Producent: US </a:t>
            </a:r>
            <a:r>
              <a:rPr lang="cs-CZ" dirty="0" err="1" smtClean="0"/>
              <a:t>Economic</a:t>
            </a:r>
            <a:r>
              <a:rPr lang="cs-CZ" dirty="0" smtClean="0"/>
              <a:t> </a:t>
            </a:r>
            <a:r>
              <a:rPr lang="cs-CZ" dirty="0" err="1" smtClean="0"/>
              <a:t>Classification</a:t>
            </a:r>
            <a:r>
              <a:rPr lang="cs-CZ" dirty="0" smtClean="0"/>
              <a:t> </a:t>
            </a:r>
            <a:r>
              <a:rPr lang="cs-CZ" dirty="0" err="1" smtClean="0"/>
              <a:t>Policy</a:t>
            </a:r>
            <a:r>
              <a:rPr lang="cs-CZ" dirty="0" smtClean="0"/>
              <a:t> </a:t>
            </a:r>
            <a:r>
              <a:rPr lang="cs-CZ" dirty="0" err="1" smtClean="0"/>
              <a:t>Committee</a:t>
            </a:r>
            <a:r>
              <a:rPr lang="cs-CZ" dirty="0" smtClean="0"/>
              <a:t> (ECPC), </a:t>
            </a:r>
            <a:r>
              <a:rPr lang="cs-CZ" dirty="0" err="1" smtClean="0"/>
              <a:t>Statistics</a:t>
            </a:r>
            <a:r>
              <a:rPr lang="cs-CZ" dirty="0" smtClean="0"/>
              <a:t> </a:t>
            </a:r>
            <a:r>
              <a:rPr lang="cs-CZ" dirty="0" err="1" smtClean="0"/>
              <a:t>Canada</a:t>
            </a:r>
            <a:r>
              <a:rPr lang="cs-CZ" dirty="0" smtClean="0"/>
              <a:t>, </a:t>
            </a:r>
            <a:r>
              <a:rPr lang="cs-CZ" dirty="0" err="1" smtClean="0"/>
              <a:t>Instituto</a:t>
            </a:r>
            <a:r>
              <a:rPr lang="cs-CZ" dirty="0" smtClean="0"/>
              <a:t> </a:t>
            </a:r>
            <a:r>
              <a:rPr lang="cs-CZ" dirty="0" err="1" smtClean="0"/>
              <a:t>Nacional</a:t>
            </a:r>
            <a:r>
              <a:rPr lang="cs-CZ" dirty="0" smtClean="0"/>
              <a:t> de </a:t>
            </a:r>
            <a:r>
              <a:rPr lang="cs-CZ" dirty="0" err="1" smtClean="0"/>
              <a:t>Estadística</a:t>
            </a:r>
            <a:r>
              <a:rPr lang="cs-CZ" dirty="0" smtClean="0"/>
              <a:t> </a:t>
            </a:r>
            <a:r>
              <a:rPr lang="cs-CZ" dirty="0" err="1" smtClean="0"/>
              <a:t>Geografía</a:t>
            </a:r>
            <a:r>
              <a:rPr lang="cs-CZ" dirty="0" smtClean="0"/>
              <a:t> e </a:t>
            </a:r>
            <a:r>
              <a:rPr lang="cs-CZ" dirty="0" err="1" smtClean="0"/>
              <a:t>Informática</a:t>
            </a:r>
            <a:r>
              <a:rPr lang="cs-CZ" dirty="0" smtClean="0"/>
              <a:t> (</a:t>
            </a:r>
            <a:r>
              <a:rPr lang="cs-CZ" dirty="0" err="1" smtClean="0"/>
              <a:t>Mexico</a:t>
            </a:r>
            <a:r>
              <a:rPr lang="cs-CZ" dirty="0" smtClean="0"/>
              <a:t>)</a:t>
            </a:r>
          </a:p>
          <a:p>
            <a:pPr lvl="1"/>
            <a:r>
              <a:rPr lang="cs-CZ" dirty="0" smtClean="0"/>
              <a:t>nahradila klasifikaci SIC</a:t>
            </a:r>
          </a:p>
          <a:p>
            <a:pPr lvl="1"/>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Informační profesionál</a:t>
            </a:r>
            <a:endParaRPr lang="cs-CZ" dirty="0"/>
          </a:p>
        </p:txBody>
      </p:sp>
      <p:sp>
        <p:nvSpPr>
          <p:cNvPr id="5" name="Text Placeholder 4"/>
          <p:cNvSpPr>
            <a:spLocks noGrp="1"/>
          </p:cNvSpPr>
          <p:nvPr>
            <p:ph type="body" idx="1"/>
          </p:nvPr>
        </p:nvSpPr>
        <p:spPr/>
        <p:txBody>
          <a:bodyPr/>
          <a:lstStyle/>
          <a:p>
            <a:pPr indent="88900"/>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Informační profesionál</a:t>
            </a:r>
            <a:endParaRPr lang="cs-CZ" dirty="0"/>
          </a:p>
        </p:txBody>
      </p:sp>
      <p:sp>
        <p:nvSpPr>
          <p:cNvPr id="3" name="Content Placeholder 2"/>
          <p:cNvSpPr>
            <a:spLocks noGrp="1"/>
          </p:cNvSpPr>
          <p:nvPr>
            <p:ph idx="1"/>
          </p:nvPr>
        </p:nvSpPr>
        <p:spPr/>
        <p:txBody>
          <a:bodyPr/>
          <a:lstStyle/>
          <a:p>
            <a:pPr>
              <a:buNone/>
            </a:pPr>
            <a:r>
              <a:rPr lang="cs-CZ" dirty="0" smtClean="0"/>
              <a:t>Obvyklé vzdělání: </a:t>
            </a:r>
          </a:p>
          <a:p>
            <a:pPr lvl="1"/>
            <a:r>
              <a:rPr lang="cs-CZ" dirty="0" smtClean="0"/>
              <a:t>informační věda, ekonomika, práva</a:t>
            </a:r>
          </a:p>
          <a:p>
            <a:pPr lvl="1"/>
            <a:endParaRPr lang="cs-CZ" dirty="0" smtClean="0"/>
          </a:p>
          <a:p>
            <a:pPr>
              <a:buNone/>
            </a:pPr>
            <a:r>
              <a:rPr lang="cs-CZ" dirty="0" smtClean="0"/>
              <a:t>Předpoklady: </a:t>
            </a:r>
          </a:p>
          <a:p>
            <a:pPr lvl="1"/>
            <a:r>
              <a:rPr lang="cs-CZ" dirty="0" smtClean="0"/>
              <a:t>Široké spektrum znalostí¨, vyhledávací techniky a strategie</a:t>
            </a:r>
          </a:p>
          <a:p>
            <a:pPr lvl="1"/>
            <a:endParaRPr lang="cs-CZ" dirty="0" smtClean="0"/>
          </a:p>
          <a:p>
            <a:pPr>
              <a:buNone/>
            </a:pPr>
            <a:r>
              <a:rPr lang="cs-CZ" dirty="0" smtClean="0"/>
              <a:t>Výhody:</a:t>
            </a:r>
          </a:p>
          <a:p>
            <a:pPr lvl="1"/>
            <a:r>
              <a:rPr lang="cs-CZ" dirty="0" smtClean="0"/>
              <a:t>Tvůrčí, aktivní, akční, finanční, pestré úkoly</a:t>
            </a:r>
          </a:p>
          <a:p>
            <a:pPr lvl="1"/>
            <a:endParaRPr lang="cs-CZ" dirty="0" smtClean="0"/>
          </a:p>
          <a:p>
            <a:pPr>
              <a:buNone/>
            </a:pPr>
            <a:r>
              <a:rPr lang="cs-CZ" dirty="0" smtClean="0"/>
              <a:t>Nevýhody:</a:t>
            </a:r>
          </a:p>
          <a:p>
            <a:pPr lvl="1"/>
            <a:r>
              <a:rPr lang="cs-CZ" dirty="0" smtClean="0"/>
              <a:t>Stres, přesčasy, vysoké nasazení,…</a:t>
            </a:r>
          </a:p>
          <a:p>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800" dirty="0" err="1" smtClean="0">
                <a:latin typeface="Arial" charset="0"/>
              </a:rPr>
              <a:t>Association</a:t>
            </a:r>
            <a:r>
              <a:rPr lang="cs-CZ" sz="2800" dirty="0" smtClean="0">
                <a:latin typeface="Arial" charset="0"/>
              </a:rPr>
              <a:t> </a:t>
            </a:r>
            <a:r>
              <a:rPr lang="cs-CZ" sz="2800" dirty="0" err="1" smtClean="0">
                <a:latin typeface="Arial" charset="0"/>
              </a:rPr>
              <a:t>of</a:t>
            </a:r>
            <a:r>
              <a:rPr lang="cs-CZ" sz="2800" dirty="0" smtClean="0">
                <a:latin typeface="Arial" charset="0"/>
              </a:rPr>
              <a:t> Independent </a:t>
            </a:r>
            <a:br>
              <a:rPr lang="cs-CZ" sz="2800" dirty="0" smtClean="0">
                <a:latin typeface="Arial" charset="0"/>
              </a:rPr>
            </a:br>
            <a:r>
              <a:rPr lang="cs-CZ" sz="2800" dirty="0" err="1" smtClean="0">
                <a:latin typeface="Arial" charset="0"/>
              </a:rPr>
              <a:t>Information</a:t>
            </a:r>
            <a:r>
              <a:rPr lang="cs-CZ" sz="2800" dirty="0" smtClean="0">
                <a:latin typeface="Arial" charset="0"/>
              </a:rPr>
              <a:t> </a:t>
            </a:r>
            <a:r>
              <a:rPr lang="cs-CZ" sz="2800" dirty="0" err="1" smtClean="0">
                <a:latin typeface="Arial" charset="0"/>
              </a:rPr>
              <a:t>Profesionals</a:t>
            </a:r>
            <a:endParaRPr lang="cs-CZ" dirty="0"/>
          </a:p>
        </p:txBody>
      </p:sp>
      <p:sp>
        <p:nvSpPr>
          <p:cNvPr id="3" name="Content Placeholder 2"/>
          <p:cNvSpPr>
            <a:spLocks noGrp="1"/>
          </p:cNvSpPr>
          <p:nvPr>
            <p:ph idx="1"/>
          </p:nvPr>
        </p:nvSpPr>
        <p:spPr/>
        <p:txBody>
          <a:bodyPr>
            <a:normAutofit lnSpcReduction="10000"/>
          </a:bodyPr>
          <a:lstStyle/>
          <a:p>
            <a:r>
              <a:rPr lang="cs-CZ" dirty="0" smtClean="0"/>
              <a:t>www.</a:t>
            </a:r>
            <a:r>
              <a:rPr lang="cs-CZ" dirty="0" err="1" smtClean="0"/>
              <a:t>aiip.org</a:t>
            </a:r>
            <a:endParaRPr lang="cs-CZ" dirty="0" smtClean="0"/>
          </a:p>
          <a:p>
            <a:r>
              <a:rPr lang="cs-CZ" dirty="0" smtClean="0"/>
              <a:t>členy zejména nezávislí brokeři</a:t>
            </a:r>
          </a:p>
          <a:p>
            <a:r>
              <a:rPr lang="cs-CZ" dirty="0" smtClean="0"/>
              <a:t>zvyšovat povědomí o profesi, obecné zaměření oboru</a:t>
            </a:r>
          </a:p>
          <a:p>
            <a:endParaRPr lang="cs-CZ" dirty="0" smtClean="0"/>
          </a:p>
          <a:p>
            <a:pPr>
              <a:buFontTx/>
              <a:buNone/>
            </a:pPr>
            <a:r>
              <a:rPr lang="en-US" dirty="0" smtClean="0"/>
              <a:t>Range of Services</a:t>
            </a:r>
            <a:r>
              <a:rPr lang="cs-CZ" dirty="0" smtClean="0"/>
              <a:t>:</a:t>
            </a:r>
            <a:endParaRPr lang="en-US" dirty="0" smtClean="0"/>
          </a:p>
          <a:p>
            <a:pPr lvl="1"/>
            <a:r>
              <a:rPr lang="en-US" dirty="0" smtClean="0"/>
              <a:t>Business Research and</a:t>
            </a:r>
          </a:p>
          <a:p>
            <a:pPr lvl="1"/>
            <a:r>
              <a:rPr lang="en-US" dirty="0" smtClean="0"/>
              <a:t>Market and Industry Research</a:t>
            </a:r>
            <a:r>
              <a:rPr lang="cs-CZ" dirty="0" smtClean="0"/>
              <a:t> </a:t>
            </a:r>
            <a:r>
              <a:rPr lang="cs-CZ" dirty="0" err="1" smtClean="0"/>
              <a:t>and</a:t>
            </a:r>
            <a:r>
              <a:rPr lang="cs-CZ" dirty="0" smtClean="0"/>
              <a:t> </a:t>
            </a:r>
            <a:r>
              <a:rPr lang="cs-CZ" dirty="0" err="1" smtClean="0"/>
              <a:t>Analysis</a:t>
            </a:r>
            <a:endParaRPr lang="en-US" dirty="0" smtClean="0"/>
          </a:p>
          <a:p>
            <a:pPr lvl="1"/>
            <a:r>
              <a:rPr lang="en-US" dirty="0" smtClean="0"/>
              <a:t>Online Information Searching</a:t>
            </a:r>
          </a:p>
          <a:p>
            <a:pPr lvl="1"/>
            <a:r>
              <a:rPr lang="en-US" dirty="0" smtClean="0"/>
              <a:t>Information/Knowledge Management</a:t>
            </a:r>
          </a:p>
          <a:p>
            <a:pPr lvl="1"/>
            <a:r>
              <a:rPr lang="en-US" dirty="0" smtClean="0"/>
              <a:t>Writing, Editing and Document Creation</a:t>
            </a:r>
          </a:p>
          <a:p>
            <a:pPr lvl="1"/>
            <a:r>
              <a:rPr lang="en-US" dirty="0" smtClean="0"/>
              <a:t>Training and Consulting</a:t>
            </a:r>
          </a:p>
          <a:p>
            <a:pPr lvl="1"/>
            <a:r>
              <a:rPr lang="en-US" dirty="0" smtClean="0"/>
              <a:t>Library Setup and Maintenance</a:t>
            </a:r>
            <a:endParaRPr lang="cs-CZ" dirty="0" smtClean="0"/>
          </a:p>
          <a:p>
            <a:pPr>
              <a:buNone/>
            </a:pPr>
            <a:endParaRPr lang="cs-CZ" dirty="0" smtClean="0"/>
          </a:p>
          <a:p>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CVs</a:t>
            </a:r>
            <a:endParaRPr lang="cs-CZ" dirty="0"/>
          </a:p>
        </p:txBody>
      </p:sp>
      <p:sp>
        <p:nvSpPr>
          <p:cNvPr id="3" name="Content Placeholder 2"/>
          <p:cNvSpPr>
            <a:spLocks noGrp="1"/>
          </p:cNvSpPr>
          <p:nvPr>
            <p:ph idx="1"/>
          </p:nvPr>
        </p:nvSpPr>
        <p:spPr/>
        <p:txBody>
          <a:bodyPr/>
          <a:lstStyle/>
          <a:p>
            <a:endParaRPr lang="cs-CZ"/>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Možnosti uplatnění absolventů KISK</a:t>
            </a:r>
            <a:endParaRPr lang="cs-CZ" dirty="0"/>
          </a:p>
        </p:txBody>
      </p:sp>
      <p:sp>
        <p:nvSpPr>
          <p:cNvPr id="3" name="Content Placeholder 2"/>
          <p:cNvSpPr>
            <a:spLocks noGrp="1"/>
          </p:cNvSpPr>
          <p:nvPr>
            <p:ph idx="1"/>
          </p:nvPr>
        </p:nvSpPr>
        <p:spPr/>
        <p:txBody>
          <a:bodyPr>
            <a:normAutofit fontScale="92500" lnSpcReduction="20000"/>
          </a:bodyPr>
          <a:lstStyle/>
          <a:p>
            <a:r>
              <a:rPr lang="cs-CZ" dirty="0" smtClean="0"/>
              <a:t>Celé spektrum služeb v IP (státní sféra, komerční podniky, oborové knihovny, …)</a:t>
            </a:r>
          </a:p>
          <a:p>
            <a:endParaRPr lang="cs-CZ" dirty="0" smtClean="0"/>
          </a:p>
          <a:p>
            <a:r>
              <a:rPr lang="cs-CZ" dirty="0" smtClean="0"/>
              <a:t>Výhody studia:</a:t>
            </a:r>
          </a:p>
          <a:p>
            <a:pPr lvl="2">
              <a:lnSpc>
                <a:spcPct val="80000"/>
              </a:lnSpc>
              <a:spcBef>
                <a:spcPts val="600"/>
              </a:spcBef>
            </a:pPr>
            <a:r>
              <a:rPr lang="cs-CZ" dirty="0" err="1" smtClean="0"/>
              <a:t>multioborovost</a:t>
            </a:r>
            <a:endParaRPr lang="cs-CZ" dirty="0" smtClean="0"/>
          </a:p>
          <a:p>
            <a:pPr lvl="2">
              <a:lnSpc>
                <a:spcPct val="80000"/>
              </a:lnSpc>
              <a:spcBef>
                <a:spcPts val="600"/>
              </a:spcBef>
            </a:pPr>
            <a:r>
              <a:rPr lang="cs-CZ" dirty="0" smtClean="0"/>
              <a:t>setkávání s odborníky a profesionály - možnost vyzkoušet znalosti v praxi</a:t>
            </a:r>
          </a:p>
          <a:p>
            <a:pPr lvl="2">
              <a:lnSpc>
                <a:spcPct val="80000"/>
              </a:lnSpc>
              <a:spcBef>
                <a:spcPts val="600"/>
              </a:spcBef>
            </a:pPr>
            <a:r>
              <a:rPr lang="cs-CZ" dirty="0" smtClean="0"/>
              <a:t>zaměření na aktuální problematiku - využívání moderních informačních technologií</a:t>
            </a:r>
          </a:p>
          <a:p>
            <a:pPr lvl="2">
              <a:lnSpc>
                <a:spcPct val="80000"/>
              </a:lnSpc>
              <a:spcBef>
                <a:spcPts val="600"/>
              </a:spcBef>
            </a:pPr>
            <a:r>
              <a:rPr lang="cs-CZ" dirty="0" smtClean="0"/>
              <a:t>zkušenosti s komunikací a prezentováním</a:t>
            </a:r>
          </a:p>
          <a:p>
            <a:pPr lvl="2">
              <a:lnSpc>
                <a:spcPct val="80000"/>
              </a:lnSpc>
              <a:spcBef>
                <a:spcPts val="600"/>
              </a:spcBef>
            </a:pPr>
            <a:r>
              <a:rPr lang="cs-CZ" dirty="0" smtClean="0"/>
              <a:t>schopnost nezávisle a kriticky hodnotit předkládané dokumenty</a:t>
            </a:r>
          </a:p>
          <a:p>
            <a:endParaRPr lang="cs-CZ" dirty="0" smtClean="0"/>
          </a:p>
          <a:p>
            <a:r>
              <a:rPr lang="cs-CZ" dirty="0" smtClean="0"/>
              <a:t>Nevýhody studia:</a:t>
            </a:r>
          </a:p>
          <a:p>
            <a:pPr lvl="2">
              <a:lnSpc>
                <a:spcPct val="80000"/>
              </a:lnSpc>
              <a:spcBef>
                <a:spcPts val="600"/>
              </a:spcBef>
            </a:pPr>
            <a:r>
              <a:rPr lang="cs-CZ" dirty="0" smtClean="0"/>
              <a:t>nejsou jasně specifikované konečné dovednosti</a:t>
            </a:r>
          </a:p>
          <a:p>
            <a:pPr lvl="2">
              <a:lnSpc>
                <a:spcPct val="80000"/>
              </a:lnSpc>
              <a:spcBef>
                <a:spcPts val="600"/>
              </a:spcBef>
            </a:pPr>
            <a:r>
              <a:rPr lang="cs-CZ" dirty="0" smtClean="0"/>
              <a:t>téměř nulové setkání s praxí během studia</a:t>
            </a:r>
          </a:p>
          <a:p>
            <a:pPr lvl="2">
              <a:lnSpc>
                <a:spcPct val="80000"/>
              </a:lnSpc>
              <a:spcBef>
                <a:spcPts val="600"/>
              </a:spcBef>
            </a:pPr>
            <a:r>
              <a:rPr lang="cs-CZ" dirty="0" smtClean="0"/>
              <a:t>špatné uplatnění v knihovnách</a:t>
            </a:r>
          </a:p>
          <a:p>
            <a:pPr lvl="2">
              <a:lnSpc>
                <a:spcPct val="80000"/>
              </a:lnSpc>
              <a:spcBef>
                <a:spcPts val="600"/>
              </a:spcBef>
            </a:pPr>
            <a:r>
              <a:rPr lang="cs-CZ" dirty="0" smtClean="0"/>
              <a:t>špatné povědomí o absolventech ISK mimo knihovny</a:t>
            </a:r>
          </a:p>
          <a:p>
            <a:pPr lvl="2">
              <a:lnSpc>
                <a:spcPct val="80000"/>
              </a:lnSpc>
              <a:spcBef>
                <a:spcPts val="600"/>
              </a:spcBef>
            </a:pPr>
            <a:r>
              <a:rPr lang="cs-CZ" dirty="0" smtClean="0"/>
              <a:t>platové ohodnocení při práci v knihovnách</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sz="3600" dirty="0" smtClean="0"/>
              <a:t>Běžná Činnost Informačního Profesionála</a:t>
            </a:r>
            <a:endParaRPr lang="cs-CZ" sz="3600" dirty="0"/>
          </a:p>
        </p:txBody>
      </p:sp>
      <p:sp>
        <p:nvSpPr>
          <p:cNvPr id="5" name="Text Placeholder 4"/>
          <p:cNvSpPr>
            <a:spLocks noGrp="1"/>
          </p:cNvSpPr>
          <p:nvPr>
            <p:ph type="body" idx="1"/>
          </p:nvPr>
        </p:nvSpPr>
        <p:spPr/>
        <p:txBody>
          <a:bodyPr/>
          <a:lstStyle/>
          <a:p>
            <a:pPr indent="88900"/>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3200" dirty="0" smtClean="0"/>
              <a:t>Typy úkolů</a:t>
            </a:r>
            <a:endParaRPr lang="cs-CZ" dirty="0"/>
          </a:p>
        </p:txBody>
      </p:sp>
      <p:sp>
        <p:nvSpPr>
          <p:cNvPr id="4" name="Content Placeholder 3"/>
          <p:cNvSpPr>
            <a:spLocks noGrp="1"/>
          </p:cNvSpPr>
          <p:nvPr>
            <p:ph idx="1"/>
          </p:nvPr>
        </p:nvSpPr>
        <p:spPr>
          <a:xfrm>
            <a:off x="455613" y="1268761"/>
            <a:ext cx="8234362" cy="4752528"/>
          </a:xfrm>
        </p:spPr>
        <p:txBody>
          <a:bodyPr>
            <a:normAutofit lnSpcReduction="10000"/>
          </a:bodyPr>
          <a:lstStyle/>
          <a:p>
            <a:r>
              <a:rPr lang="cs-CZ" dirty="0" smtClean="0"/>
              <a:t>Profil</a:t>
            </a:r>
          </a:p>
          <a:p>
            <a:r>
              <a:rPr lang="cs-CZ" dirty="0" smtClean="0"/>
              <a:t>Zhodnocení, prověření – tisk, názor, analýza</a:t>
            </a:r>
          </a:p>
          <a:p>
            <a:r>
              <a:rPr lang="cs-CZ" dirty="0" smtClean="0"/>
              <a:t>Odvětvová, průmyslová analýza – přehledy, srovnání, trendy</a:t>
            </a:r>
          </a:p>
          <a:p>
            <a:r>
              <a:rPr lang="cs-CZ" dirty="0" smtClean="0"/>
              <a:t>Kontinuální sledování – CI, EWS, M&amp;A</a:t>
            </a:r>
          </a:p>
          <a:p>
            <a:r>
              <a:rPr lang="cs-CZ" dirty="0" smtClean="0"/>
              <a:t>Konkurenti – CI</a:t>
            </a:r>
          </a:p>
          <a:p>
            <a:r>
              <a:rPr lang="cs-CZ" dirty="0" smtClean="0"/>
              <a:t>Ad-hoc dotazy – cokoliv</a:t>
            </a:r>
          </a:p>
          <a:p>
            <a:r>
              <a:rPr lang="cs-CZ" dirty="0" err="1" smtClean="0"/>
              <a:t>People</a:t>
            </a:r>
            <a:r>
              <a:rPr lang="cs-CZ" dirty="0" smtClean="0"/>
              <a:t> </a:t>
            </a:r>
            <a:r>
              <a:rPr lang="cs-CZ" dirty="0" err="1" smtClean="0"/>
              <a:t>search</a:t>
            </a:r>
            <a:endParaRPr lang="cs-CZ" dirty="0" smtClean="0"/>
          </a:p>
          <a:p>
            <a:r>
              <a:rPr lang="cs-CZ" dirty="0" smtClean="0"/>
              <a:t>Konexe a vazby – lidí i firem</a:t>
            </a:r>
          </a:p>
          <a:p>
            <a:r>
              <a:rPr lang="cs-CZ" dirty="0" smtClean="0"/>
              <a:t>Peer </a:t>
            </a:r>
            <a:r>
              <a:rPr lang="cs-CZ" dirty="0" err="1" smtClean="0"/>
              <a:t>group</a:t>
            </a:r>
            <a:endParaRPr lang="cs-CZ" dirty="0" smtClean="0"/>
          </a:p>
          <a:p>
            <a:r>
              <a:rPr lang="cs-CZ" dirty="0" smtClean="0"/>
              <a:t>Seznamy – klienti, </a:t>
            </a:r>
            <a:r>
              <a:rPr lang="cs-CZ" dirty="0" err="1" smtClean="0"/>
              <a:t>targets</a:t>
            </a:r>
            <a:endParaRPr lang="cs-CZ" dirty="0" smtClean="0"/>
          </a:p>
          <a:p>
            <a:r>
              <a:rPr lang="cs-CZ" dirty="0" smtClean="0"/>
              <a:t>Negativní informace - </a:t>
            </a:r>
            <a:r>
              <a:rPr lang="cs-CZ" dirty="0" err="1" smtClean="0"/>
              <a:t>Digging</a:t>
            </a:r>
            <a:r>
              <a:rPr lang="cs-CZ" dirty="0" smtClean="0"/>
              <a:t> </a:t>
            </a:r>
            <a:r>
              <a:rPr lang="cs-CZ" dirty="0" err="1" smtClean="0"/>
              <a:t>the</a:t>
            </a:r>
            <a:r>
              <a:rPr lang="cs-CZ" dirty="0" smtClean="0"/>
              <a:t> </a:t>
            </a:r>
            <a:r>
              <a:rPr lang="cs-CZ" dirty="0" err="1" smtClean="0"/>
              <a:t>Dirt</a:t>
            </a:r>
            <a:endParaRPr lang="cs-CZ" dirty="0" smtClean="0"/>
          </a:p>
          <a:p>
            <a:pPr>
              <a:spcBef>
                <a:spcPts val="400"/>
              </a:spcBef>
              <a:spcAft>
                <a:spcPts val="600"/>
              </a:spcAft>
              <a:buNone/>
            </a:pP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Obchodní rejstřík</a:t>
            </a:r>
            <a:endParaRPr lang="cs-CZ" dirty="0"/>
          </a:p>
        </p:txBody>
      </p:sp>
      <p:sp>
        <p:nvSpPr>
          <p:cNvPr id="3" name="Content Placeholder 2"/>
          <p:cNvSpPr>
            <a:spLocks noGrp="1"/>
          </p:cNvSpPr>
          <p:nvPr>
            <p:ph idx="1"/>
          </p:nvPr>
        </p:nvSpPr>
        <p:spPr/>
        <p:txBody>
          <a:bodyPr/>
          <a:lstStyle/>
          <a:p>
            <a:r>
              <a:rPr lang="cs-CZ" dirty="0" smtClean="0"/>
              <a:t>Hledání na </a:t>
            </a:r>
            <a:r>
              <a:rPr lang="cs-CZ" dirty="0" smtClean="0">
                <a:hlinkClick r:id="rId2"/>
              </a:rPr>
              <a:t>https://or.justice.cz/ias/ui/rejstrik</a:t>
            </a:r>
            <a:endParaRPr lang="cs-CZ" dirty="0" smtClean="0"/>
          </a:p>
          <a:p>
            <a:endParaRPr lang="cs-CZ" dirty="0" smtClean="0"/>
          </a:p>
          <a:p>
            <a:r>
              <a:rPr lang="cs-CZ" dirty="0" smtClean="0"/>
              <a:t>Vede ho příslušný rejstříkový soud.</a:t>
            </a:r>
          </a:p>
          <a:p>
            <a:endParaRPr lang="cs-CZ" dirty="0" smtClean="0"/>
          </a:p>
          <a:p>
            <a:r>
              <a:rPr lang="cs-CZ" dirty="0" smtClean="0"/>
              <a:t>Do obchodního rejstříku se zapisují:</a:t>
            </a:r>
          </a:p>
          <a:p>
            <a:pPr lvl="2"/>
            <a:r>
              <a:rPr lang="cs-CZ" dirty="0" smtClean="0"/>
              <a:t>obchodní společnosti a družstva </a:t>
            </a:r>
          </a:p>
          <a:p>
            <a:pPr lvl="2"/>
            <a:r>
              <a:rPr lang="cs-CZ" dirty="0" smtClean="0"/>
              <a:t>některé podnikající zahraniční osoby </a:t>
            </a:r>
          </a:p>
          <a:p>
            <a:pPr lvl="2"/>
            <a:r>
              <a:rPr lang="cs-CZ" dirty="0" smtClean="0"/>
              <a:t>fyzické osoby, které jsou podnikateli a o zápis požádají (povinný zápis v případě provozování živnosti průmyslovým způsobem či průměrné výše příjmů za poslední dvě účtovací období 120 mil. Kč) </a:t>
            </a:r>
          </a:p>
          <a:p>
            <a:pPr lvl="2"/>
            <a:r>
              <a:rPr lang="cs-CZ" dirty="0" smtClean="0"/>
              <a:t>další osoby, stanoví-li povinnost jejich zápisu zvláštní právní předpis. </a:t>
            </a:r>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Profil firmy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Více druhů, podle určení</a:t>
            </a:r>
          </a:p>
          <a:p>
            <a:r>
              <a:rPr lang="cs-CZ" dirty="0" smtClean="0"/>
              <a:t>Příprava na služební cestu </a:t>
            </a:r>
          </a:p>
          <a:p>
            <a:pPr lvl="1"/>
            <a:r>
              <a:rPr lang="cs-CZ" dirty="0" smtClean="0"/>
              <a:t>Poslední novinky, profil lidí se kterými proběhne setkání, shrnutí klíčových informací, historie vztahů</a:t>
            </a:r>
          </a:p>
          <a:p>
            <a:r>
              <a:rPr lang="cs-CZ" dirty="0" smtClean="0"/>
              <a:t>Zjistit možnost akvizice</a:t>
            </a:r>
          </a:p>
          <a:p>
            <a:pPr lvl="1"/>
            <a:r>
              <a:rPr lang="cs-CZ" dirty="0" smtClean="0"/>
              <a:t>Seznam aktivit rozdělen podle produktů a regionů, finanční informace, klíčový zákazníci, silné a slabé stránky, odhad hodnoty firmy podle předchozích nabídek a vlastní analýzy</a:t>
            </a:r>
          </a:p>
          <a:p>
            <a:r>
              <a:rPr lang="cs-CZ" dirty="0" smtClean="0"/>
              <a:t>Popis konkurenční firmy</a:t>
            </a:r>
          </a:p>
          <a:p>
            <a:pPr lvl="1"/>
            <a:r>
              <a:rPr lang="cs-CZ" dirty="0" smtClean="0"/>
              <a:t>Popis aktivit, obchodní systém, ceny, klienti,…</a:t>
            </a:r>
          </a:p>
          <a:p>
            <a:r>
              <a:rPr lang="cs-CZ" dirty="0" smtClean="0"/>
              <a:t>Pochopit příležitost k partnerství</a:t>
            </a:r>
          </a:p>
          <a:p>
            <a:pPr lvl="1"/>
            <a:r>
              <a:rPr lang="cs-CZ" dirty="0" smtClean="0"/>
              <a:t>Trhy podle produktů a regionů, profil managementu a jejich background, chování managementu v historii, příklady existujících partnerství, analýza existujících spoluprací</a:t>
            </a:r>
          </a:p>
          <a:p>
            <a:r>
              <a:rPr lang="cs-CZ" dirty="0" smtClean="0"/>
              <a:t>Zhodnotit životaschopnost dodavatelů</a:t>
            </a:r>
          </a:p>
          <a:p>
            <a:pPr lvl="1"/>
            <a:r>
              <a:rPr lang="cs-CZ" dirty="0" smtClean="0"/>
              <a:t>Kreditní hodnocení, profil managementu a jejich background, vztahy se zákazníky, produktový </a:t>
            </a:r>
            <a:r>
              <a:rPr lang="cs-CZ" dirty="0" err="1" smtClean="0"/>
              <a:t>benchmarking</a:t>
            </a:r>
            <a:endParaRPr lang="cs-CZ" dirty="0" smtClean="0"/>
          </a:p>
          <a:p>
            <a:pPr lvl="1"/>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Zhodnocení, prověření</a:t>
            </a:r>
            <a:endParaRPr lang="cs-CZ" dirty="0"/>
          </a:p>
        </p:txBody>
      </p:sp>
      <p:sp>
        <p:nvSpPr>
          <p:cNvPr id="3" name="Content Placeholder 2"/>
          <p:cNvSpPr>
            <a:spLocks noGrp="1"/>
          </p:cNvSpPr>
          <p:nvPr>
            <p:ph idx="1"/>
          </p:nvPr>
        </p:nvSpPr>
        <p:spPr/>
        <p:txBody>
          <a:bodyPr/>
          <a:lstStyle/>
          <a:p>
            <a:r>
              <a:rPr lang="cs-CZ" dirty="0" smtClean="0"/>
              <a:t>Ratingové agentury – </a:t>
            </a:r>
            <a:r>
              <a:rPr lang="cs-CZ" dirty="0" err="1" smtClean="0"/>
              <a:t>Creditinfo</a:t>
            </a:r>
            <a:r>
              <a:rPr lang="cs-CZ" dirty="0" smtClean="0"/>
              <a:t>, </a:t>
            </a:r>
            <a:r>
              <a:rPr lang="cs-CZ" dirty="0" err="1" smtClean="0"/>
              <a:t>Creditreform</a:t>
            </a:r>
            <a:endParaRPr lang="cs-CZ" dirty="0" smtClean="0"/>
          </a:p>
          <a:p>
            <a:endParaRPr lang="cs-CZ" dirty="0" smtClean="0"/>
          </a:p>
          <a:p>
            <a:r>
              <a:rPr lang="cs-CZ" dirty="0" err="1" smtClean="0"/>
              <a:t>Press</a:t>
            </a:r>
            <a:r>
              <a:rPr lang="cs-CZ" dirty="0" smtClean="0"/>
              <a:t> </a:t>
            </a:r>
            <a:r>
              <a:rPr lang="cs-CZ" dirty="0" err="1" smtClean="0"/>
              <a:t>search</a:t>
            </a:r>
            <a:endParaRPr lang="cs-CZ" dirty="0" smtClean="0"/>
          </a:p>
          <a:p>
            <a:pPr lvl="2"/>
            <a:r>
              <a:rPr lang="cs-CZ" dirty="0" err="1" smtClean="0"/>
              <a:t>Annopress</a:t>
            </a:r>
            <a:r>
              <a:rPr lang="cs-CZ" dirty="0" smtClean="0"/>
              <a:t> - </a:t>
            </a:r>
            <a:r>
              <a:rPr lang="cs-CZ" dirty="0" smtClean="0">
                <a:hlinkClick r:id="rId2"/>
              </a:rPr>
              <a:t>http://www.</a:t>
            </a:r>
            <a:r>
              <a:rPr lang="cs-CZ" dirty="0" err="1" smtClean="0">
                <a:hlinkClick r:id="rId2"/>
              </a:rPr>
              <a:t>anopress.cz</a:t>
            </a:r>
            <a:r>
              <a:rPr lang="cs-CZ" dirty="0" smtClean="0">
                <a:hlinkClick r:id="rId2"/>
              </a:rPr>
              <a:t>/Web/</a:t>
            </a:r>
            <a:r>
              <a:rPr lang="cs-CZ" dirty="0" err="1" smtClean="0">
                <a:hlinkClick r:id="rId2"/>
              </a:rPr>
              <a:t>PagesFree</a:t>
            </a:r>
            <a:r>
              <a:rPr lang="cs-CZ" dirty="0" smtClean="0">
                <a:hlinkClick r:id="rId2"/>
              </a:rPr>
              <a:t>/</a:t>
            </a:r>
            <a:r>
              <a:rPr lang="cs-CZ" dirty="0" err="1" smtClean="0">
                <a:hlinkClick r:id="rId2"/>
              </a:rPr>
              <a:t>Sources.aspx</a:t>
            </a:r>
            <a:endParaRPr lang="cs-CZ" dirty="0" smtClean="0"/>
          </a:p>
          <a:p>
            <a:pPr lvl="2"/>
            <a:r>
              <a:rPr lang="cs-CZ" dirty="0" smtClean="0"/>
              <a:t>EMIS – ISI </a:t>
            </a:r>
            <a:r>
              <a:rPr lang="cs-CZ" dirty="0" err="1" smtClean="0"/>
              <a:t>Emerging</a:t>
            </a:r>
            <a:r>
              <a:rPr lang="cs-CZ" dirty="0" smtClean="0"/>
              <a:t> </a:t>
            </a:r>
            <a:r>
              <a:rPr lang="cs-CZ" dirty="0" err="1" smtClean="0"/>
              <a:t>Markets</a:t>
            </a:r>
            <a:r>
              <a:rPr lang="cs-CZ" dirty="0" smtClean="0"/>
              <a:t> - </a:t>
            </a:r>
            <a:r>
              <a:rPr lang="cs-CZ" dirty="0" smtClean="0">
                <a:hlinkClick r:id="rId3"/>
              </a:rPr>
              <a:t>http://www.</a:t>
            </a:r>
            <a:r>
              <a:rPr lang="cs-CZ" dirty="0" err="1" smtClean="0">
                <a:hlinkClick r:id="rId3"/>
              </a:rPr>
              <a:t>securities.com</a:t>
            </a:r>
            <a:endParaRPr lang="cs-CZ" dirty="0" smtClean="0"/>
          </a:p>
          <a:p>
            <a:endParaRPr lang="cs-CZ" dirty="0" smtClean="0"/>
          </a:p>
          <a:p>
            <a:r>
              <a:rPr lang="cs-CZ" dirty="0" err="1" smtClean="0"/>
              <a:t>Insolvenční</a:t>
            </a:r>
            <a:r>
              <a:rPr lang="cs-CZ" dirty="0" smtClean="0"/>
              <a:t> rejstřík atd. - </a:t>
            </a:r>
            <a:r>
              <a:rPr lang="cs-CZ" dirty="0" smtClean="0">
                <a:hlinkClick r:id="rId4"/>
              </a:rPr>
              <a:t>http://portal.justice.cz</a:t>
            </a:r>
            <a:endParaRPr lang="cs-CZ" dirty="0" smtClean="0"/>
          </a:p>
          <a:p>
            <a:endParaRPr lang="cs-CZ" dirty="0" smtClean="0"/>
          </a:p>
          <a:p>
            <a:r>
              <a:rPr lang="cs-CZ" dirty="0" err="1" smtClean="0"/>
              <a:t>Intelligence</a:t>
            </a:r>
            <a:r>
              <a:rPr lang="cs-CZ" dirty="0" smtClean="0"/>
              <a:t> &amp; </a:t>
            </a:r>
            <a:r>
              <a:rPr lang="cs-CZ" dirty="0" err="1" smtClean="0"/>
              <a:t>Analyses</a:t>
            </a:r>
            <a:r>
              <a:rPr lang="cs-CZ" dirty="0" smtClean="0"/>
              <a:t> – např. </a:t>
            </a:r>
            <a:r>
              <a:rPr lang="cs-CZ" dirty="0" err="1" smtClean="0"/>
              <a:t>MergerMarket</a:t>
            </a:r>
            <a:r>
              <a:rPr lang="cs-CZ" dirty="0" smtClean="0"/>
              <a:t>, ISI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Průmyslová odvětví</a:t>
            </a:r>
            <a:endParaRPr lang="cs-CZ" dirty="0"/>
          </a:p>
        </p:txBody>
      </p:sp>
      <p:sp>
        <p:nvSpPr>
          <p:cNvPr id="3" name="Content Placeholder 2"/>
          <p:cNvSpPr>
            <a:spLocks noGrp="1"/>
          </p:cNvSpPr>
          <p:nvPr>
            <p:ph idx="1"/>
          </p:nvPr>
        </p:nvSpPr>
        <p:spPr/>
        <p:txBody>
          <a:bodyPr/>
          <a:lstStyle/>
          <a:p>
            <a:r>
              <a:rPr lang="cs-CZ" dirty="0" err="1" smtClean="0"/>
              <a:t>BusinessInfo</a:t>
            </a:r>
            <a:r>
              <a:rPr lang="cs-CZ" dirty="0" smtClean="0"/>
              <a:t> – proč dělat analýzu odvětví</a:t>
            </a:r>
          </a:p>
          <a:p>
            <a:pPr lvl="2"/>
            <a:r>
              <a:rPr lang="cs-CZ" dirty="0" smtClean="0"/>
              <a:t>http://www.</a:t>
            </a:r>
            <a:r>
              <a:rPr lang="cs-CZ" dirty="0" err="1" smtClean="0"/>
              <a:t>businessinfo.cz</a:t>
            </a:r>
            <a:r>
              <a:rPr lang="cs-CZ" dirty="0" smtClean="0"/>
              <a:t>/</a:t>
            </a:r>
            <a:r>
              <a:rPr lang="cs-CZ" dirty="0" err="1" smtClean="0"/>
              <a:t>cz</a:t>
            </a:r>
            <a:r>
              <a:rPr lang="cs-CZ" dirty="0" smtClean="0"/>
              <a:t>/</a:t>
            </a:r>
            <a:r>
              <a:rPr lang="cs-CZ" dirty="0" err="1" smtClean="0"/>
              <a:t>clanek</a:t>
            </a:r>
            <a:r>
              <a:rPr lang="cs-CZ" dirty="0" smtClean="0"/>
              <a:t>/</a:t>
            </a:r>
            <a:r>
              <a:rPr lang="cs-CZ" dirty="0" err="1" smtClean="0"/>
              <a:t>podnikatelske</a:t>
            </a:r>
            <a:r>
              <a:rPr lang="cs-CZ" dirty="0" smtClean="0"/>
              <a:t>-</a:t>
            </a:r>
            <a:r>
              <a:rPr lang="cs-CZ" dirty="0" err="1" smtClean="0"/>
              <a:t>prostredi</a:t>
            </a:r>
            <a:r>
              <a:rPr lang="cs-CZ" dirty="0" smtClean="0"/>
              <a:t>/</a:t>
            </a:r>
            <a:r>
              <a:rPr lang="cs-CZ" dirty="0" err="1" smtClean="0"/>
              <a:t>firemni</a:t>
            </a:r>
            <a:r>
              <a:rPr lang="cs-CZ" dirty="0" smtClean="0"/>
              <a:t>-strategie-pro-</a:t>
            </a:r>
            <a:r>
              <a:rPr lang="cs-CZ" dirty="0" err="1" smtClean="0"/>
              <a:t>jednotny</a:t>
            </a:r>
            <a:r>
              <a:rPr lang="cs-CZ" dirty="0" smtClean="0"/>
              <a:t>-trh/1000520/6665/</a:t>
            </a:r>
          </a:p>
          <a:p>
            <a:r>
              <a:rPr lang="cs-CZ" dirty="0" smtClean="0"/>
              <a:t>Makroekonomické ukazatele</a:t>
            </a:r>
          </a:p>
          <a:p>
            <a:pPr lvl="2"/>
            <a:r>
              <a:rPr lang="cs-CZ" dirty="0" smtClean="0"/>
              <a:t>MFČR - </a:t>
            </a:r>
            <a:r>
              <a:rPr lang="cs-CZ" dirty="0" smtClean="0">
                <a:hlinkClick r:id="rId2"/>
              </a:rPr>
              <a:t>http://www.</a:t>
            </a:r>
            <a:r>
              <a:rPr lang="cs-CZ" dirty="0" err="1" smtClean="0">
                <a:hlinkClick r:id="rId2"/>
              </a:rPr>
              <a:t>mfcr.cz</a:t>
            </a:r>
            <a:r>
              <a:rPr lang="cs-CZ" dirty="0" smtClean="0">
                <a:hlinkClick r:id="rId2"/>
              </a:rPr>
              <a:t>/</a:t>
            </a:r>
            <a:r>
              <a:rPr lang="cs-CZ" dirty="0" err="1" smtClean="0">
                <a:hlinkClick r:id="rId2"/>
              </a:rPr>
              <a:t>cps</a:t>
            </a:r>
            <a:r>
              <a:rPr lang="cs-CZ" dirty="0" smtClean="0">
                <a:hlinkClick r:id="rId2"/>
              </a:rPr>
              <a:t>/</a:t>
            </a:r>
            <a:r>
              <a:rPr lang="cs-CZ" dirty="0" err="1" smtClean="0">
                <a:hlinkClick r:id="rId2"/>
              </a:rPr>
              <a:t>rde</a:t>
            </a:r>
            <a:r>
              <a:rPr lang="cs-CZ" dirty="0" smtClean="0">
                <a:hlinkClick r:id="rId2"/>
              </a:rPr>
              <a:t>/</a:t>
            </a:r>
            <a:r>
              <a:rPr lang="cs-CZ" dirty="0" err="1" smtClean="0">
                <a:hlinkClick r:id="rId2"/>
              </a:rPr>
              <a:t>xchg</a:t>
            </a:r>
            <a:r>
              <a:rPr lang="cs-CZ" dirty="0" smtClean="0">
                <a:hlinkClick r:id="rId2"/>
              </a:rPr>
              <a:t>/</a:t>
            </a:r>
            <a:r>
              <a:rPr lang="cs-CZ" dirty="0" err="1" smtClean="0">
                <a:hlinkClick r:id="rId2"/>
              </a:rPr>
              <a:t>mfcr</a:t>
            </a:r>
            <a:r>
              <a:rPr lang="cs-CZ" dirty="0" smtClean="0">
                <a:hlinkClick r:id="rId2"/>
              </a:rPr>
              <a:t>/</a:t>
            </a:r>
            <a:r>
              <a:rPr lang="cs-CZ" dirty="0" err="1" smtClean="0">
                <a:hlinkClick r:id="rId2"/>
              </a:rPr>
              <a:t>xsl</a:t>
            </a:r>
            <a:r>
              <a:rPr lang="cs-CZ" dirty="0" smtClean="0">
                <a:hlinkClick r:id="rId2"/>
              </a:rPr>
              <a:t>/makroekonom.</a:t>
            </a:r>
            <a:r>
              <a:rPr lang="cs-CZ" dirty="0" err="1" smtClean="0">
                <a:hlinkClick r:id="rId2"/>
              </a:rPr>
              <a:t>html</a:t>
            </a:r>
            <a:endParaRPr lang="cs-CZ" dirty="0" smtClean="0"/>
          </a:p>
          <a:p>
            <a:pPr lvl="2"/>
            <a:r>
              <a:rPr lang="cs-CZ" dirty="0" smtClean="0"/>
              <a:t>ČSÚ - </a:t>
            </a:r>
            <a:r>
              <a:rPr lang="cs-CZ" dirty="0" smtClean="0">
                <a:hlinkClick r:id="rId3"/>
              </a:rPr>
              <a:t>http://www.</a:t>
            </a:r>
            <a:r>
              <a:rPr lang="cs-CZ" dirty="0" err="1" smtClean="0">
                <a:hlinkClick r:id="rId3"/>
              </a:rPr>
              <a:t>czso.cz</a:t>
            </a:r>
            <a:endParaRPr lang="cs-CZ" dirty="0" smtClean="0"/>
          </a:p>
          <a:p>
            <a:pPr lvl="2"/>
            <a:r>
              <a:rPr lang="cs-CZ" dirty="0" err="1" smtClean="0"/>
              <a:t>Global</a:t>
            </a:r>
            <a:r>
              <a:rPr lang="cs-CZ" dirty="0" smtClean="0"/>
              <a:t> </a:t>
            </a:r>
            <a:r>
              <a:rPr lang="cs-CZ" dirty="0" err="1" smtClean="0"/>
              <a:t>Insight</a:t>
            </a:r>
            <a:r>
              <a:rPr lang="cs-CZ" dirty="0" smtClean="0"/>
              <a:t> - </a:t>
            </a:r>
            <a:r>
              <a:rPr lang="cs-CZ" dirty="0" smtClean="0">
                <a:hlinkClick r:id="rId4"/>
              </a:rPr>
              <a:t>http://www.</a:t>
            </a:r>
            <a:r>
              <a:rPr lang="cs-CZ" dirty="0" err="1" smtClean="0">
                <a:hlinkClick r:id="rId4"/>
              </a:rPr>
              <a:t>ihsglobalinsight.com</a:t>
            </a:r>
            <a:endParaRPr lang="cs-CZ" dirty="0" smtClean="0"/>
          </a:p>
          <a:p>
            <a:r>
              <a:rPr lang="cs-CZ" dirty="0" err="1" smtClean="0"/>
              <a:t>Ready</a:t>
            </a:r>
            <a:r>
              <a:rPr lang="cs-CZ" dirty="0" smtClean="0"/>
              <a:t> to Use </a:t>
            </a:r>
            <a:r>
              <a:rPr lang="cs-CZ" dirty="0" err="1" smtClean="0"/>
              <a:t>Analyses</a:t>
            </a:r>
            <a:endParaRPr lang="cs-CZ" dirty="0" smtClean="0"/>
          </a:p>
          <a:p>
            <a:pPr lvl="2"/>
            <a:r>
              <a:rPr lang="cs-CZ" dirty="0" smtClean="0"/>
              <a:t>BMI - </a:t>
            </a:r>
            <a:r>
              <a:rPr lang="cs-CZ" dirty="0" smtClean="0">
                <a:hlinkClick r:id="rId5"/>
              </a:rPr>
              <a:t>http://www.</a:t>
            </a:r>
            <a:r>
              <a:rPr lang="cs-CZ" dirty="0" err="1" smtClean="0">
                <a:hlinkClick r:id="rId5"/>
              </a:rPr>
              <a:t>businessmonitor.com</a:t>
            </a:r>
            <a:endParaRPr lang="cs-CZ" dirty="0" smtClean="0"/>
          </a:p>
          <a:p>
            <a:pPr lvl="2"/>
            <a:r>
              <a:rPr lang="cs-CZ" dirty="0" err="1" smtClean="0"/>
              <a:t>Datamonitor</a:t>
            </a:r>
            <a:r>
              <a:rPr lang="cs-CZ" dirty="0" smtClean="0"/>
              <a:t> - </a:t>
            </a:r>
            <a:r>
              <a:rPr lang="cs-CZ" dirty="0" smtClean="0">
                <a:hlinkClick r:id="rId6"/>
              </a:rPr>
              <a:t>www.</a:t>
            </a:r>
            <a:r>
              <a:rPr lang="cs-CZ" dirty="0" err="1" smtClean="0">
                <a:hlinkClick r:id="rId6"/>
              </a:rPr>
              <a:t>datamonitor.com</a:t>
            </a:r>
            <a:endParaRPr lang="cs-CZ" dirty="0" smtClean="0"/>
          </a:p>
          <a:p>
            <a:r>
              <a:rPr lang="cs-CZ" dirty="0" smtClean="0"/>
              <a:t>Market </a:t>
            </a:r>
            <a:r>
              <a:rPr lang="cs-CZ" dirty="0" err="1" smtClean="0"/>
              <a:t>Research</a:t>
            </a:r>
            <a:r>
              <a:rPr lang="cs-CZ" dirty="0" smtClean="0"/>
              <a:t> rozcestník</a:t>
            </a:r>
          </a:p>
          <a:p>
            <a:pPr lvl="2"/>
            <a:r>
              <a:rPr lang="cs-CZ" dirty="0" smtClean="0">
                <a:hlinkClick r:id="rId7"/>
              </a:rPr>
              <a:t>http://www.</a:t>
            </a:r>
            <a:r>
              <a:rPr lang="cs-CZ" dirty="0" err="1" smtClean="0">
                <a:hlinkClick r:id="rId7"/>
              </a:rPr>
              <a:t>rba.co.uk</a:t>
            </a:r>
            <a:r>
              <a:rPr lang="cs-CZ" dirty="0" smtClean="0">
                <a:hlinkClick r:id="rId7"/>
              </a:rPr>
              <a:t>/</a:t>
            </a:r>
            <a:r>
              <a:rPr lang="cs-CZ" dirty="0" err="1" smtClean="0">
                <a:hlinkClick r:id="rId7"/>
              </a:rPr>
              <a:t>sources</a:t>
            </a:r>
            <a:r>
              <a:rPr lang="cs-CZ" dirty="0" smtClean="0">
                <a:hlinkClick r:id="rId7"/>
              </a:rPr>
              <a:t>/</a:t>
            </a:r>
            <a:r>
              <a:rPr lang="cs-CZ" dirty="0" err="1" smtClean="0">
                <a:hlinkClick r:id="rId7"/>
              </a:rPr>
              <a:t>mr.htm</a:t>
            </a:r>
            <a:endParaRPr lang="cs-CZ" dirty="0" smtClean="0"/>
          </a:p>
          <a:p>
            <a:pPr lvl="2"/>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Konexe a vazby – lidí i firem</a:t>
            </a:r>
            <a:br>
              <a:rPr lang="cs-CZ" dirty="0" smtClean="0"/>
            </a:br>
            <a:endParaRPr lang="cs-CZ" dirty="0"/>
          </a:p>
        </p:txBody>
      </p:sp>
      <p:sp>
        <p:nvSpPr>
          <p:cNvPr id="3" name="Zástupný symbol pro obsah 2"/>
          <p:cNvSpPr>
            <a:spLocks noGrp="1"/>
          </p:cNvSpPr>
          <p:nvPr>
            <p:ph idx="1"/>
          </p:nvPr>
        </p:nvSpPr>
        <p:spPr/>
        <p:txBody>
          <a:bodyPr/>
          <a:lstStyle/>
          <a:p>
            <a:r>
              <a:rPr lang="cs-CZ" dirty="0" smtClean="0"/>
              <a:t>Tovek </a:t>
            </a:r>
            <a:r>
              <a:rPr lang="cs-CZ" dirty="0" err="1" smtClean="0"/>
              <a:t>Tools</a:t>
            </a:r>
            <a:r>
              <a:rPr lang="cs-CZ" dirty="0" smtClean="0"/>
              <a:t> – </a:t>
            </a:r>
            <a:r>
              <a:rPr lang="cs-CZ" dirty="0" err="1" smtClean="0"/>
              <a:t>Analyst</a:t>
            </a:r>
            <a:r>
              <a:rPr lang="cs-CZ" dirty="0" smtClean="0"/>
              <a:t> notebook  </a:t>
            </a:r>
            <a:r>
              <a:rPr lang="cs-CZ" dirty="0" smtClean="0">
                <a:hlinkClick r:id="rId2"/>
              </a:rPr>
              <a:t>http://www.cis.</a:t>
            </a:r>
            <a:r>
              <a:rPr lang="cs-CZ" dirty="0" err="1" smtClean="0">
                <a:hlinkClick r:id="rId2"/>
              </a:rPr>
              <a:t>uab.edu</a:t>
            </a:r>
            <a:r>
              <a:rPr lang="cs-CZ" dirty="0" smtClean="0">
                <a:hlinkClick r:id="rId2"/>
              </a:rPr>
              <a:t>/</a:t>
            </a:r>
            <a:r>
              <a:rPr lang="cs-CZ" dirty="0" err="1" smtClean="0">
                <a:hlinkClick r:id="rId2"/>
              </a:rPr>
              <a:t>forensics</a:t>
            </a:r>
            <a:r>
              <a:rPr lang="cs-CZ" dirty="0" smtClean="0">
                <a:hlinkClick r:id="rId2"/>
              </a:rPr>
              <a:t>/blog/</a:t>
            </a:r>
            <a:r>
              <a:rPr lang="cs-CZ" dirty="0" err="1" smtClean="0">
                <a:hlinkClick r:id="rId2"/>
              </a:rPr>
              <a:t>Operation.Phish.Phry.jpg</a:t>
            </a:r>
            <a:endParaRPr lang="cs-CZ" dirty="0" smtClean="0"/>
          </a:p>
          <a:p>
            <a:endParaRPr lang="cs-CZ" dirty="0" smtClean="0"/>
          </a:p>
          <a:p>
            <a:r>
              <a:rPr lang="cs-CZ" dirty="0" smtClean="0"/>
              <a:t>Lze i ručně za pomoci např. justice.</a:t>
            </a:r>
            <a:r>
              <a:rPr lang="cs-CZ" dirty="0" err="1" smtClean="0"/>
              <a:t>cz</a:t>
            </a:r>
            <a:r>
              <a:rPr lang="cs-CZ" dirty="0" smtClean="0"/>
              <a:t> a </a:t>
            </a:r>
            <a:r>
              <a:rPr lang="cs-CZ" dirty="0" err="1" smtClean="0"/>
              <a:t>excelu</a:t>
            </a:r>
            <a:endParaRPr lang="cs-CZ" dirty="0" smtClean="0"/>
          </a:p>
          <a:p>
            <a:endParaRPr lang="cs-CZ"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lstStyle/>
          <a:p>
            <a:endParaRPr lang="cs-CZ"/>
          </a:p>
        </p:txBody>
      </p:sp>
      <p:pic>
        <p:nvPicPr>
          <p:cNvPr id="13314" name="Picture 2"/>
          <p:cNvPicPr>
            <a:picLocks noChangeAspect="1" noChangeArrowheads="1"/>
          </p:cNvPicPr>
          <p:nvPr/>
        </p:nvPicPr>
        <p:blipFill>
          <a:blip r:embed="rId2" cstate="print"/>
          <a:srcRect/>
          <a:stretch>
            <a:fillRect/>
          </a:stretch>
        </p:blipFill>
        <p:spPr bwMode="auto">
          <a:xfrm>
            <a:off x="0" y="0"/>
            <a:ext cx="9166852"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Další možné zdroje</a:t>
            </a:r>
            <a:endParaRPr lang="cs-CZ" dirty="0"/>
          </a:p>
        </p:txBody>
      </p:sp>
      <p:sp>
        <p:nvSpPr>
          <p:cNvPr id="3" name="Content Placeholder 2"/>
          <p:cNvSpPr>
            <a:spLocks noGrp="1"/>
          </p:cNvSpPr>
          <p:nvPr>
            <p:ph idx="1"/>
          </p:nvPr>
        </p:nvSpPr>
        <p:spPr/>
        <p:txBody>
          <a:bodyPr/>
          <a:lstStyle/>
          <a:p>
            <a:r>
              <a:rPr lang="cs-CZ" dirty="0" err="1" smtClean="0"/>
              <a:t>People</a:t>
            </a:r>
            <a:r>
              <a:rPr lang="cs-CZ" dirty="0" smtClean="0"/>
              <a:t> </a:t>
            </a:r>
            <a:r>
              <a:rPr lang="cs-CZ" dirty="0" err="1" smtClean="0"/>
              <a:t>search</a:t>
            </a:r>
            <a:endParaRPr lang="cs-CZ" dirty="0" smtClean="0"/>
          </a:p>
          <a:p>
            <a:pPr lvl="2"/>
            <a:r>
              <a:rPr lang="cs-CZ" dirty="0" err="1" smtClean="0"/>
              <a:t>Press</a:t>
            </a:r>
            <a:r>
              <a:rPr lang="cs-CZ" dirty="0" smtClean="0"/>
              <a:t> </a:t>
            </a:r>
            <a:r>
              <a:rPr lang="cs-CZ" dirty="0" err="1" smtClean="0"/>
              <a:t>search</a:t>
            </a:r>
            <a:endParaRPr lang="cs-CZ" dirty="0" smtClean="0"/>
          </a:p>
          <a:p>
            <a:pPr lvl="2"/>
            <a:r>
              <a:rPr lang="cs-CZ" dirty="0" err="1" smtClean="0"/>
              <a:t>Social</a:t>
            </a:r>
            <a:r>
              <a:rPr lang="cs-CZ" dirty="0" smtClean="0"/>
              <a:t> </a:t>
            </a:r>
            <a:r>
              <a:rPr lang="cs-CZ" dirty="0" err="1" smtClean="0"/>
              <a:t>networks</a:t>
            </a:r>
            <a:endParaRPr lang="cs-CZ" dirty="0" smtClean="0"/>
          </a:p>
          <a:p>
            <a:pPr lvl="2"/>
            <a:r>
              <a:rPr lang="cs-CZ" dirty="0" smtClean="0"/>
              <a:t>Business </a:t>
            </a:r>
            <a:r>
              <a:rPr lang="cs-CZ" dirty="0" err="1" smtClean="0"/>
              <a:t>registers</a:t>
            </a:r>
            <a:endParaRPr lang="cs-CZ" dirty="0" smtClean="0"/>
          </a:p>
          <a:p>
            <a:pPr lvl="2"/>
            <a:r>
              <a:rPr lang="cs-CZ" dirty="0" err="1" smtClean="0"/>
              <a:t>Google</a:t>
            </a:r>
            <a:r>
              <a:rPr lang="cs-CZ" dirty="0" smtClean="0"/>
              <a:t> </a:t>
            </a:r>
          </a:p>
          <a:p>
            <a:endParaRPr lang="cs-CZ" dirty="0" smtClean="0"/>
          </a:p>
          <a:p>
            <a:r>
              <a:rPr lang="cs-CZ" dirty="0" smtClean="0"/>
              <a:t>Další na </a:t>
            </a:r>
            <a:r>
              <a:rPr lang="cs-CZ" dirty="0" smtClean="0">
                <a:hlinkClick r:id="rId2"/>
              </a:rPr>
              <a:t>http://kisk.phil.muni.cz/wiki/Infozdroje</a:t>
            </a: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Předávání výsledků</a:t>
            </a:r>
            <a:endParaRPr lang="cs-CZ" dirty="0"/>
          </a:p>
        </p:txBody>
      </p:sp>
      <p:sp>
        <p:nvSpPr>
          <p:cNvPr id="3" name="Zástupný symbol pro obsah 2"/>
          <p:cNvSpPr>
            <a:spLocks noGrp="1"/>
          </p:cNvSpPr>
          <p:nvPr>
            <p:ph idx="1"/>
          </p:nvPr>
        </p:nvSpPr>
        <p:spPr/>
        <p:txBody>
          <a:bodyPr/>
          <a:lstStyle/>
          <a:p>
            <a:r>
              <a:rPr lang="cs-CZ" dirty="0" smtClean="0"/>
              <a:t>Papírový nebo textový dokument</a:t>
            </a:r>
          </a:p>
          <a:p>
            <a:r>
              <a:rPr lang="cs-CZ" dirty="0" err="1" smtClean="0"/>
              <a:t>Html</a:t>
            </a:r>
            <a:r>
              <a:rPr lang="cs-CZ" dirty="0" smtClean="0"/>
              <a:t> formát – intranet</a:t>
            </a:r>
          </a:p>
          <a:p>
            <a:r>
              <a:rPr lang="cs-CZ" dirty="0" smtClean="0"/>
              <a:t>PowerPoint</a:t>
            </a:r>
          </a:p>
          <a:p>
            <a:r>
              <a:rPr lang="cs-CZ" dirty="0" smtClean="0"/>
              <a:t>Diskuze</a:t>
            </a:r>
          </a:p>
          <a:p>
            <a:r>
              <a:rPr lang="cs-CZ" dirty="0" smtClean="0"/>
              <a:t>Post-</a:t>
            </a:r>
            <a:r>
              <a:rPr lang="cs-CZ" dirty="0" err="1" smtClean="0"/>
              <a:t>it</a:t>
            </a:r>
            <a:r>
              <a:rPr lang="cs-CZ" dirty="0" smtClean="0"/>
              <a:t> lístečky</a:t>
            </a:r>
          </a:p>
          <a:p>
            <a:r>
              <a:rPr lang="cs-CZ" dirty="0" smtClean="0"/>
              <a:t>Email</a:t>
            </a:r>
          </a:p>
          <a:p>
            <a:r>
              <a:rPr lang="cs-CZ" dirty="0" smtClean="0"/>
              <a:t>…</a:t>
            </a:r>
            <a:endParaRPr lang="cs-CZ"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Obecné tipy</a:t>
            </a:r>
            <a:endParaRPr lang="cs-CZ" dirty="0"/>
          </a:p>
        </p:txBody>
      </p:sp>
      <p:sp>
        <p:nvSpPr>
          <p:cNvPr id="3" name="Zástupný symbol pro obsah 2"/>
          <p:cNvSpPr>
            <a:spLocks noGrp="1"/>
          </p:cNvSpPr>
          <p:nvPr>
            <p:ph idx="1"/>
          </p:nvPr>
        </p:nvSpPr>
        <p:spPr/>
        <p:txBody>
          <a:bodyPr/>
          <a:lstStyle/>
          <a:p>
            <a:r>
              <a:rPr lang="cs-CZ" dirty="0" smtClean="0"/>
              <a:t>Extrapolovat, např. velikost trhu podle historických čísel ve vztahu k obratu několika hlavních firem</a:t>
            </a:r>
          </a:p>
          <a:p>
            <a:r>
              <a:rPr lang="cs-CZ" dirty="0" smtClean="0"/>
              <a:t>Dopočítávat - např. známe průměrný obrat na zaměstnance v daném průmyslu, tak podle množství zaměstnanců můžeme odhadnout obrat firmy</a:t>
            </a:r>
          </a:p>
          <a:p>
            <a:r>
              <a:rPr lang="cs-CZ" dirty="0" smtClean="0"/>
              <a:t>Použít srovnatelné ukazatele, srovnání s něčím, co klient zná (např. CIA </a:t>
            </a:r>
            <a:r>
              <a:rPr lang="cs-CZ" dirty="0" err="1" smtClean="0"/>
              <a:t>Factbook</a:t>
            </a:r>
            <a:r>
              <a:rPr lang="cs-CZ" dirty="0" smtClean="0"/>
              <a:t> a srovnávání velikostí zemí s jednotlivými státy USA)</a:t>
            </a:r>
          </a:p>
          <a:p>
            <a:r>
              <a:rPr lang="cs-CZ" dirty="0" smtClean="0"/>
              <a:t>Neexistuje už někde hotové to co požadují?</a:t>
            </a:r>
          </a:p>
          <a:p>
            <a:pPr algn="ctr">
              <a:buNone/>
            </a:pPr>
            <a:r>
              <a:rPr lang="cs-CZ" dirty="0" smtClean="0"/>
              <a:t>…</a:t>
            </a:r>
          </a:p>
          <a:p>
            <a:endParaRPr lang="cs-CZ"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Seznam dalších užitečných zdrojů</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www.archive.</a:t>
            </a:r>
            <a:r>
              <a:rPr lang="cs-CZ" dirty="0" err="1" smtClean="0"/>
              <a:t>org</a:t>
            </a:r>
            <a:endParaRPr lang="cs-CZ" dirty="0" smtClean="0"/>
          </a:p>
          <a:p>
            <a:r>
              <a:rPr lang="cs-CZ" dirty="0" smtClean="0"/>
              <a:t>www.</a:t>
            </a:r>
            <a:r>
              <a:rPr lang="cs-CZ" dirty="0" err="1" smtClean="0"/>
              <a:t>ask.com</a:t>
            </a:r>
            <a:endParaRPr lang="cs-CZ" dirty="0" smtClean="0"/>
          </a:p>
          <a:p>
            <a:r>
              <a:rPr lang="cs-CZ" dirty="0" smtClean="0"/>
              <a:t>www.</a:t>
            </a:r>
            <a:r>
              <a:rPr lang="cs-CZ" dirty="0" err="1" smtClean="0"/>
              <a:t>completeplanet.com</a:t>
            </a:r>
            <a:endParaRPr lang="cs-CZ" dirty="0" smtClean="0"/>
          </a:p>
          <a:p>
            <a:r>
              <a:rPr lang="cs-CZ" dirty="0" smtClean="0"/>
              <a:t>www.</a:t>
            </a:r>
            <a:r>
              <a:rPr lang="cs-CZ" dirty="0" err="1" smtClean="0"/>
              <a:t>dogpile.com</a:t>
            </a:r>
            <a:endParaRPr lang="cs-CZ" dirty="0" smtClean="0"/>
          </a:p>
          <a:p>
            <a:r>
              <a:rPr lang="cs-CZ" dirty="0" smtClean="0"/>
              <a:t>www.</a:t>
            </a:r>
            <a:r>
              <a:rPr lang="cs-CZ" dirty="0" err="1" smtClean="0"/>
              <a:t>espacenet.com</a:t>
            </a:r>
            <a:endParaRPr lang="cs-CZ" dirty="0" smtClean="0"/>
          </a:p>
          <a:p>
            <a:r>
              <a:rPr lang="cs-CZ" dirty="0" smtClean="0"/>
              <a:t>www.</a:t>
            </a:r>
            <a:r>
              <a:rPr lang="cs-CZ" dirty="0" err="1" smtClean="0"/>
              <a:t>exalead.com</a:t>
            </a:r>
            <a:endParaRPr lang="cs-CZ" dirty="0" smtClean="0"/>
          </a:p>
          <a:p>
            <a:r>
              <a:rPr lang="cs-CZ" dirty="0" smtClean="0"/>
              <a:t>www.</a:t>
            </a:r>
            <a:r>
              <a:rPr lang="cs-CZ" dirty="0" err="1" smtClean="0"/>
              <a:t>google.com</a:t>
            </a:r>
            <a:endParaRPr lang="cs-CZ" dirty="0" smtClean="0"/>
          </a:p>
          <a:p>
            <a:r>
              <a:rPr lang="cs-CZ" dirty="0" smtClean="0"/>
              <a:t>http://infomine.ucr.edu</a:t>
            </a:r>
          </a:p>
          <a:p>
            <a:r>
              <a:rPr lang="cs-CZ" dirty="0" smtClean="0"/>
              <a:t>www.live.</a:t>
            </a:r>
            <a:r>
              <a:rPr lang="cs-CZ" dirty="0" err="1" smtClean="0"/>
              <a:t>com</a:t>
            </a:r>
            <a:endParaRPr lang="cs-CZ" dirty="0" smtClean="0"/>
          </a:p>
          <a:p>
            <a:r>
              <a:rPr lang="cs-CZ" dirty="0" smtClean="0"/>
              <a:t>www.</a:t>
            </a:r>
            <a:r>
              <a:rPr lang="cs-CZ" dirty="0" err="1" smtClean="0"/>
              <a:t>nlresearch.com</a:t>
            </a:r>
            <a:endParaRPr lang="cs-CZ" dirty="0" smtClean="0"/>
          </a:p>
          <a:p>
            <a:r>
              <a:rPr lang="cs-CZ" dirty="0" smtClean="0"/>
              <a:t>www.sec.</a:t>
            </a:r>
            <a:r>
              <a:rPr lang="cs-CZ" dirty="0" err="1" smtClean="0"/>
              <a:t>gov</a:t>
            </a:r>
            <a:endParaRPr lang="cs-CZ" dirty="0" smtClean="0"/>
          </a:p>
          <a:p>
            <a:r>
              <a:rPr lang="cs-CZ" dirty="0" smtClean="0"/>
              <a:t>www.</a:t>
            </a:r>
            <a:r>
              <a:rPr lang="cs-CZ" dirty="0" err="1" smtClean="0"/>
              <a:t>technorati.com</a:t>
            </a:r>
            <a:endParaRPr lang="cs-CZ" dirty="0" smtClean="0"/>
          </a:p>
          <a:p>
            <a:r>
              <a:rPr lang="cs-CZ" dirty="0" smtClean="0"/>
              <a:t>www.</a:t>
            </a:r>
            <a:r>
              <a:rPr lang="cs-CZ" dirty="0" err="1" smtClean="0"/>
              <a:t>yahoo.com</a:t>
            </a:r>
            <a:endParaRPr lang="cs-CZ" dirty="0" smtClean="0"/>
          </a:p>
          <a:p>
            <a:r>
              <a:rPr lang="cs-CZ" dirty="0" smtClean="0"/>
              <a:t>www.</a:t>
            </a:r>
            <a:r>
              <a:rPr lang="cs-CZ" dirty="0" err="1" smtClean="0"/>
              <a:t>resourceshelf.com</a:t>
            </a:r>
            <a:endParaRPr lang="cs-CZ" dirty="0" smtClean="0"/>
          </a:p>
          <a:p>
            <a:r>
              <a:rPr lang="cs-CZ" dirty="0" smtClean="0"/>
              <a:t>www.</a:t>
            </a:r>
            <a:r>
              <a:rPr lang="cs-CZ" dirty="0" err="1" smtClean="0"/>
              <a:t>searchengineland.com</a:t>
            </a:r>
            <a:endParaRPr lang="cs-CZ" dirty="0" smtClean="0"/>
          </a:p>
          <a:p>
            <a:r>
              <a:rPr lang="cs-CZ" dirty="0" smtClean="0"/>
              <a:t>www.</a:t>
            </a:r>
            <a:r>
              <a:rPr lang="cs-CZ" dirty="0" err="1" smtClean="0"/>
              <a:t>searchenginewatch.com</a:t>
            </a:r>
            <a:endParaRPr lang="cs-CZ" dirty="0" smtClean="0"/>
          </a:p>
          <a:p>
            <a:r>
              <a:rPr lang="cs-CZ" dirty="0" smtClean="0"/>
              <a:t>www.</a:t>
            </a:r>
            <a:r>
              <a:rPr lang="cs-CZ" dirty="0" err="1" smtClean="0"/>
              <a:t>pandia.com</a:t>
            </a:r>
            <a:endParaRPr lang="cs-CZ" dirty="0" smtClean="0"/>
          </a:p>
          <a:p>
            <a:endParaRPr lang="cs-CZ"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a:t>
            </a:r>
            <a:endParaRPr lang="cs-CZ" dirty="0"/>
          </a:p>
        </p:txBody>
      </p:sp>
      <p:sp>
        <p:nvSpPr>
          <p:cNvPr id="3" name="Content Placeholder 2"/>
          <p:cNvSpPr>
            <a:spLocks noGrp="1"/>
          </p:cNvSpPr>
          <p:nvPr>
            <p:ph idx="1"/>
          </p:nvPr>
        </p:nvSpPr>
        <p:spPr/>
        <p:txBody>
          <a:bodyPr/>
          <a:lstStyle/>
          <a:p>
            <a:pPr>
              <a:buNone/>
            </a:pPr>
            <a:r>
              <a:rPr lang="cs-CZ" sz="1800" dirty="0" smtClean="0"/>
              <a:t>Rozsah podle zadání (nějak rozumně – např. 3-5 stran při odvětvové analýze)</a:t>
            </a:r>
          </a:p>
          <a:p>
            <a:pPr>
              <a:buNone/>
            </a:pPr>
            <a:endParaRPr lang="cs-CZ" sz="900" dirty="0" smtClean="0"/>
          </a:p>
          <a:p>
            <a:r>
              <a:rPr lang="cs-CZ" sz="2000" dirty="0" smtClean="0"/>
              <a:t>Skupina </a:t>
            </a:r>
            <a:r>
              <a:rPr lang="cs-CZ" sz="2000" dirty="0" smtClean="0"/>
              <a:t>1</a:t>
            </a:r>
          </a:p>
          <a:p>
            <a:pPr lvl="1"/>
            <a:r>
              <a:rPr lang="cs-CZ" sz="1800" dirty="0" smtClean="0"/>
              <a:t>Vypracování profilu firmy s nejdůležitějšími informacemi o firmě </a:t>
            </a:r>
            <a:r>
              <a:rPr lang="cs-CZ" sz="1800" dirty="0" err="1" smtClean="0"/>
              <a:t>Bioster</a:t>
            </a:r>
            <a:r>
              <a:rPr lang="cs-CZ" sz="1800" dirty="0" smtClean="0"/>
              <a:t> a.s. IČ 49970623 a jejich prezentace.</a:t>
            </a:r>
          </a:p>
          <a:p>
            <a:r>
              <a:rPr lang="cs-CZ" sz="2000" dirty="0" smtClean="0"/>
              <a:t>Skupina 2</a:t>
            </a:r>
          </a:p>
          <a:p>
            <a:pPr lvl="1"/>
            <a:r>
              <a:rPr lang="cs-CZ" sz="1800" dirty="0" smtClean="0"/>
              <a:t>Vypracování odvětvové analýzy na obor silniční nákladní doprava. Základní přehled, trendy, aktuální problémy.</a:t>
            </a:r>
          </a:p>
          <a:p>
            <a:r>
              <a:rPr lang="cs-CZ" sz="2000" dirty="0" smtClean="0"/>
              <a:t>Skupina 3</a:t>
            </a:r>
          </a:p>
          <a:p>
            <a:pPr lvl="1"/>
            <a:r>
              <a:rPr lang="cs-CZ" sz="1800" dirty="0" smtClean="0"/>
              <a:t>Makroekonomické rozdíly mezi Evropou (EU), USA a Čínou. Rozdíl ekonomik, hlavní trendy a možný vývoj.</a:t>
            </a:r>
          </a:p>
          <a:p>
            <a:r>
              <a:rPr lang="cs-CZ" sz="2000" dirty="0" smtClean="0"/>
              <a:t>Skupina 4</a:t>
            </a:r>
          </a:p>
          <a:p>
            <a:pPr lvl="1"/>
            <a:r>
              <a:rPr lang="cs-CZ" sz="1800" dirty="0" err="1" smtClean="0"/>
              <a:t>Vizualizovat</a:t>
            </a:r>
            <a:r>
              <a:rPr lang="cs-CZ" sz="1800" dirty="0" smtClean="0"/>
              <a:t> vztahy firem a hlavních lidí napojených na firmu </a:t>
            </a:r>
            <a:r>
              <a:rPr lang="cs-CZ" sz="1800" dirty="0" err="1" smtClean="0"/>
              <a:t>Tribunus</a:t>
            </a:r>
            <a:r>
              <a:rPr lang="cs-CZ" sz="1800" dirty="0" smtClean="0"/>
              <a:t> </a:t>
            </a:r>
            <a:r>
              <a:rPr lang="cs-CZ" sz="1800" dirty="0" err="1" smtClean="0"/>
              <a:t>Plebis</a:t>
            </a:r>
            <a:r>
              <a:rPr lang="cs-CZ" sz="1800" dirty="0" smtClean="0"/>
              <a:t> a.s. IČ 29033594.</a:t>
            </a:r>
          </a:p>
          <a:p>
            <a:endParaRPr lang="cs-CZ"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Společnost s ručením omezeným</a:t>
            </a:r>
            <a:endParaRPr lang="cs-CZ" dirty="0"/>
          </a:p>
        </p:txBody>
      </p:sp>
      <p:sp>
        <p:nvSpPr>
          <p:cNvPr id="3" name="Content Placeholder 2"/>
          <p:cNvSpPr>
            <a:spLocks noGrp="1"/>
          </p:cNvSpPr>
          <p:nvPr>
            <p:ph idx="1"/>
          </p:nvPr>
        </p:nvSpPr>
        <p:spPr>
          <a:xfrm>
            <a:off x="455613" y="1412875"/>
            <a:ext cx="8234362" cy="4752429"/>
          </a:xfrm>
        </p:spPr>
        <p:txBody>
          <a:bodyPr>
            <a:normAutofit fontScale="92500" lnSpcReduction="20000"/>
          </a:bodyPr>
          <a:lstStyle/>
          <a:p>
            <a:pPr marL="0" indent="0">
              <a:spcBef>
                <a:spcPts val="1200"/>
              </a:spcBef>
              <a:buNone/>
            </a:pPr>
            <a:r>
              <a:rPr lang="de-DE" sz="2200" dirty="0" smtClean="0"/>
              <a:t>Gesellschaft mit beschränkter Haftung (GmbH)</a:t>
            </a:r>
            <a:r>
              <a:rPr lang="cs-CZ" sz="2200" dirty="0" smtClean="0"/>
              <a:t>, Limited </a:t>
            </a:r>
            <a:r>
              <a:rPr lang="cs-CZ" sz="2200" dirty="0" err="1" smtClean="0"/>
              <a:t>company</a:t>
            </a:r>
            <a:r>
              <a:rPr lang="cs-CZ" sz="2200" dirty="0" smtClean="0"/>
              <a:t> (Ltd.)</a:t>
            </a:r>
          </a:p>
          <a:p>
            <a:pPr marL="0" indent="0">
              <a:spcBef>
                <a:spcPts val="1200"/>
              </a:spcBef>
              <a:buNone/>
            </a:pPr>
            <a:endParaRPr lang="cs-CZ" dirty="0" smtClean="0"/>
          </a:p>
          <a:p>
            <a:pPr marL="0" indent="0">
              <a:spcBef>
                <a:spcPts val="1200"/>
              </a:spcBef>
              <a:buNone/>
            </a:pPr>
            <a:r>
              <a:rPr lang="cs-CZ" sz="3200" b="1" dirty="0" smtClean="0"/>
              <a:t>s.r.o. </a:t>
            </a:r>
            <a:r>
              <a:rPr lang="cs-CZ" sz="2800" dirty="0" smtClean="0"/>
              <a:t>nebo </a:t>
            </a:r>
            <a:r>
              <a:rPr lang="cs-CZ" sz="3200" b="1" dirty="0" smtClean="0"/>
              <a:t>spol. s r.o.</a:t>
            </a:r>
            <a:endParaRPr lang="cs-CZ" sz="2800" b="1" dirty="0" smtClean="0"/>
          </a:p>
          <a:p>
            <a:pPr>
              <a:spcBef>
                <a:spcPts val="1200"/>
              </a:spcBef>
            </a:pPr>
            <a:r>
              <a:rPr lang="cs-CZ" dirty="0" smtClean="0"/>
              <a:t>Nejčastější forma, 1-50 společníků, nemusí být statutárním orgánem</a:t>
            </a:r>
          </a:p>
          <a:p>
            <a:pPr>
              <a:spcBef>
                <a:spcPts val="1200"/>
              </a:spcBef>
            </a:pPr>
            <a:r>
              <a:rPr lang="cs-CZ" dirty="0" smtClean="0"/>
              <a:t>Minimální základní kapitál 200 tis. Kč (velikost společnosti), minimální výše vkladu společníka pak 20 tis. Kč, vklad může být nepeněžitý</a:t>
            </a:r>
          </a:p>
          <a:p>
            <a:pPr>
              <a:spcBef>
                <a:spcPts val="1200"/>
              </a:spcBef>
            </a:pPr>
            <a:r>
              <a:rPr lang="cs-CZ" dirty="0" smtClean="0"/>
              <a:t>Valná hromada – nejvyšší orgán, schvaluje rozdělení zisku, UZ,…</a:t>
            </a:r>
          </a:p>
          <a:p>
            <a:pPr>
              <a:spcBef>
                <a:spcPts val="1200"/>
              </a:spcBef>
            </a:pPr>
            <a:r>
              <a:rPr lang="cs-CZ" dirty="0" smtClean="0"/>
              <a:t>Statutární orgán – jednatelé uvedení v OR</a:t>
            </a:r>
          </a:p>
          <a:p>
            <a:pPr>
              <a:spcBef>
                <a:spcPts val="1200"/>
              </a:spcBef>
            </a:pPr>
            <a:r>
              <a:rPr lang="cs-CZ" dirty="0" smtClean="0">
                <a:solidFill>
                  <a:schemeClr val="bg1">
                    <a:lumMod val="75000"/>
                  </a:schemeClr>
                </a:solidFill>
              </a:rPr>
              <a:t>Dozorčí rada – nepovinná, funkce jak v a.s.</a:t>
            </a:r>
          </a:p>
          <a:p>
            <a:endParaRPr lang="cs-CZ"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Akciová společnost</a:t>
            </a:r>
            <a:endParaRPr lang="cs-CZ" dirty="0"/>
          </a:p>
        </p:txBody>
      </p:sp>
      <p:sp>
        <p:nvSpPr>
          <p:cNvPr id="3" name="Zástupný symbol pro obsah 2"/>
          <p:cNvSpPr>
            <a:spLocks noGrp="1"/>
          </p:cNvSpPr>
          <p:nvPr>
            <p:ph idx="1"/>
          </p:nvPr>
        </p:nvSpPr>
        <p:spPr/>
        <p:txBody>
          <a:bodyPr>
            <a:normAutofit fontScale="92500" lnSpcReduction="10000"/>
          </a:bodyPr>
          <a:lstStyle/>
          <a:p>
            <a:r>
              <a:rPr lang="cs-CZ" sz="2100" dirty="0" smtClean="0"/>
              <a:t>Založení: </a:t>
            </a:r>
          </a:p>
          <a:p>
            <a:pPr lvl="1"/>
            <a:r>
              <a:rPr lang="cs-CZ" sz="1900" dirty="0" smtClean="0"/>
              <a:t>Alespoň 1 právnická osoba nebo 2 a víc fyzických</a:t>
            </a:r>
          </a:p>
          <a:p>
            <a:pPr lvl="1"/>
            <a:r>
              <a:rPr lang="cs-CZ" sz="1900" dirty="0" smtClean="0"/>
              <a:t>Valná hromada a splacení emisního ážia a vkladů</a:t>
            </a:r>
          </a:p>
          <a:p>
            <a:pPr lvl="1"/>
            <a:r>
              <a:rPr lang="cs-CZ" sz="1900" dirty="0" smtClean="0"/>
              <a:t>Zápis do obchodního rejstříku</a:t>
            </a:r>
          </a:p>
          <a:p>
            <a:endParaRPr lang="cs-CZ" sz="2100" dirty="0" smtClean="0"/>
          </a:p>
          <a:p>
            <a:r>
              <a:rPr lang="cs-CZ" sz="2100" dirty="0" smtClean="0"/>
              <a:t>Základní kapitál min. 2 mil. Kč, při veřejné nabídce 20 mil. Kč</a:t>
            </a:r>
          </a:p>
          <a:p>
            <a:r>
              <a:rPr lang="cs-CZ" sz="2100" dirty="0" smtClean="0"/>
              <a:t>Je možná anonymita majitelů, protože vlastníci akcií se nezapisují do OR</a:t>
            </a:r>
          </a:p>
          <a:p>
            <a:endParaRPr lang="cs-CZ" sz="2100" dirty="0" smtClean="0"/>
          </a:p>
          <a:p>
            <a:r>
              <a:rPr lang="cs-CZ" sz="2100" dirty="0" smtClean="0"/>
              <a:t>Orgány</a:t>
            </a:r>
          </a:p>
          <a:p>
            <a:pPr lvl="1">
              <a:spcBef>
                <a:spcPts val="600"/>
              </a:spcBef>
            </a:pPr>
            <a:r>
              <a:rPr lang="cs-CZ" sz="1900" b="1" dirty="0" smtClean="0"/>
              <a:t>Valná hromada </a:t>
            </a:r>
            <a:r>
              <a:rPr lang="cs-CZ" sz="1900" dirty="0" smtClean="0"/>
              <a:t>– shromáždění akcionářů - majitelů, nejvyšší orgán, založení spol., rozdělení zisku, volí další orgány, schvalují účetní závěrku</a:t>
            </a:r>
          </a:p>
          <a:p>
            <a:pPr lvl="1">
              <a:spcBef>
                <a:spcPts val="600"/>
              </a:spcBef>
            </a:pPr>
            <a:r>
              <a:rPr lang="cs-CZ" sz="1900" b="1" dirty="0" smtClean="0"/>
              <a:t>Představenstvo</a:t>
            </a:r>
            <a:r>
              <a:rPr lang="cs-CZ" sz="1900" dirty="0" smtClean="0"/>
              <a:t> – </a:t>
            </a:r>
            <a:r>
              <a:rPr lang="cs-CZ" sz="1900" dirty="0" err="1" smtClean="0"/>
              <a:t>Board</a:t>
            </a:r>
            <a:r>
              <a:rPr lang="cs-CZ" sz="1900" dirty="0" smtClean="0"/>
              <a:t> </a:t>
            </a:r>
            <a:r>
              <a:rPr lang="cs-CZ" sz="1900" dirty="0" err="1" smtClean="0"/>
              <a:t>members</a:t>
            </a:r>
            <a:r>
              <a:rPr lang="cs-CZ" sz="1900" dirty="0" smtClean="0"/>
              <a:t> – řídí spol., operativně rozhoduje, vede účetnictví, min. 3 členové (pokud víc jak 1 akcionář)</a:t>
            </a:r>
          </a:p>
          <a:p>
            <a:pPr lvl="1">
              <a:spcBef>
                <a:spcPts val="600"/>
              </a:spcBef>
            </a:pPr>
            <a:r>
              <a:rPr lang="cs-CZ" sz="1900" b="1" dirty="0" smtClean="0"/>
              <a:t>Dozorčí rada </a:t>
            </a:r>
            <a:r>
              <a:rPr lang="cs-CZ" sz="1900" dirty="0" smtClean="0"/>
              <a:t>– </a:t>
            </a:r>
            <a:r>
              <a:rPr lang="cs-CZ" sz="1900" dirty="0" err="1" smtClean="0"/>
              <a:t>Supervisory</a:t>
            </a:r>
            <a:r>
              <a:rPr lang="cs-CZ" sz="1900" dirty="0" smtClean="0"/>
              <a:t> </a:t>
            </a:r>
            <a:r>
              <a:rPr lang="cs-CZ" sz="1900" dirty="0" err="1" smtClean="0"/>
              <a:t>Board</a:t>
            </a:r>
            <a:r>
              <a:rPr lang="cs-CZ" sz="1900" dirty="0" smtClean="0"/>
              <a:t> – dohlíží na představenstvo, kontroluje účetnictví, členy volí valná hromada, alespoň 3 členové</a:t>
            </a:r>
          </a:p>
          <a:p>
            <a:pPr lvl="1"/>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Akciová společnost</a:t>
            </a:r>
            <a:endParaRPr lang="cs-CZ" dirty="0"/>
          </a:p>
        </p:txBody>
      </p:sp>
      <p:sp>
        <p:nvSpPr>
          <p:cNvPr id="3" name="Content Placeholder 2"/>
          <p:cNvSpPr>
            <a:spLocks noGrp="1"/>
          </p:cNvSpPr>
          <p:nvPr>
            <p:ph idx="1"/>
          </p:nvPr>
        </p:nvSpPr>
        <p:spPr>
          <a:xfrm>
            <a:off x="455613" y="1932138"/>
            <a:ext cx="8234362" cy="3799632"/>
          </a:xfrm>
        </p:spPr>
        <p:txBody>
          <a:bodyPr numCol="2"/>
          <a:lstStyle/>
          <a:p>
            <a:pPr>
              <a:buNone/>
            </a:pPr>
            <a:r>
              <a:rPr lang="cs-CZ" dirty="0" smtClean="0"/>
              <a:t>Označení akciové společnosti v dalších zemích:</a:t>
            </a:r>
          </a:p>
          <a:p>
            <a:pPr>
              <a:buNone/>
            </a:pPr>
            <a:endParaRPr lang="cs-CZ" dirty="0" smtClean="0"/>
          </a:p>
          <a:p>
            <a:pPr lvl="1"/>
            <a:r>
              <a:rPr lang="cs-CZ" sz="1600" dirty="0" smtClean="0"/>
              <a:t>Bulharsko (</a:t>
            </a:r>
            <a:r>
              <a:rPr lang="az-Cyrl-AZ" sz="1600" dirty="0" smtClean="0"/>
              <a:t>Акционерно дружество, а.г.)</a:t>
            </a:r>
            <a:endParaRPr lang="cs-CZ" sz="1600" dirty="0" smtClean="0"/>
          </a:p>
          <a:p>
            <a:pPr lvl="1"/>
            <a:r>
              <a:rPr lang="cs-CZ" sz="1600" dirty="0" smtClean="0"/>
              <a:t>Dánsko (</a:t>
            </a:r>
            <a:r>
              <a:rPr lang="cs-CZ" sz="1600" dirty="0" err="1" smtClean="0"/>
              <a:t>Aktieselskab</a:t>
            </a:r>
            <a:r>
              <a:rPr lang="cs-CZ" sz="1600" dirty="0" smtClean="0"/>
              <a:t>, A/S)</a:t>
            </a:r>
          </a:p>
          <a:p>
            <a:pPr lvl="1"/>
            <a:r>
              <a:rPr lang="cs-CZ" sz="1600" dirty="0" smtClean="0"/>
              <a:t>Finsko (</a:t>
            </a:r>
            <a:r>
              <a:rPr lang="cs-CZ" sz="1600" dirty="0" err="1" smtClean="0"/>
              <a:t>Osakeyhtiö</a:t>
            </a:r>
            <a:r>
              <a:rPr lang="cs-CZ" sz="1600" dirty="0" smtClean="0"/>
              <a:t>, OY)</a:t>
            </a:r>
          </a:p>
          <a:p>
            <a:pPr lvl="1"/>
            <a:r>
              <a:rPr lang="cs-CZ" sz="1600" dirty="0" smtClean="0"/>
              <a:t>Francie (</a:t>
            </a:r>
            <a:r>
              <a:rPr lang="cs-CZ" sz="1600" dirty="0" err="1" smtClean="0"/>
              <a:t>Société</a:t>
            </a:r>
            <a:r>
              <a:rPr lang="cs-CZ" sz="1600" dirty="0" smtClean="0"/>
              <a:t> anonyme, S. A.)</a:t>
            </a:r>
          </a:p>
          <a:p>
            <a:pPr lvl="1"/>
            <a:r>
              <a:rPr lang="cs-CZ" sz="1600" dirty="0" smtClean="0"/>
              <a:t>Chorvatsko (</a:t>
            </a:r>
            <a:r>
              <a:rPr lang="cs-CZ" sz="1600" dirty="0" err="1" smtClean="0"/>
              <a:t>dioničko</a:t>
            </a:r>
            <a:r>
              <a:rPr lang="cs-CZ" sz="1600" dirty="0" smtClean="0"/>
              <a:t> </a:t>
            </a:r>
            <a:r>
              <a:rPr lang="cs-CZ" sz="1600" dirty="0" err="1" smtClean="0"/>
              <a:t>društvo</a:t>
            </a:r>
            <a:r>
              <a:rPr lang="cs-CZ" sz="1600" dirty="0" smtClean="0"/>
              <a:t>, </a:t>
            </a:r>
            <a:r>
              <a:rPr lang="cs-CZ" sz="1600" dirty="0" err="1" smtClean="0"/>
              <a:t>d.d</a:t>
            </a:r>
            <a:r>
              <a:rPr lang="cs-CZ" sz="1600" dirty="0" smtClean="0"/>
              <a:t>.)</a:t>
            </a:r>
          </a:p>
          <a:p>
            <a:pPr lvl="1"/>
            <a:r>
              <a:rPr lang="cs-CZ" sz="1600" dirty="0" smtClean="0"/>
              <a:t>Itálie (</a:t>
            </a:r>
            <a:r>
              <a:rPr lang="cs-CZ" sz="1600" dirty="0" err="1" smtClean="0"/>
              <a:t>Società</a:t>
            </a:r>
            <a:r>
              <a:rPr lang="cs-CZ" sz="1600" dirty="0" smtClean="0"/>
              <a:t> per </a:t>
            </a:r>
            <a:r>
              <a:rPr lang="cs-CZ" sz="1600" dirty="0" err="1" smtClean="0"/>
              <a:t>Azioni</a:t>
            </a:r>
            <a:r>
              <a:rPr lang="cs-CZ" sz="1600" dirty="0" smtClean="0"/>
              <a:t>, </a:t>
            </a:r>
            <a:r>
              <a:rPr lang="cs-CZ" sz="1600" dirty="0" err="1" smtClean="0"/>
              <a:t>S</a:t>
            </a:r>
            <a:r>
              <a:rPr lang="cs-CZ" sz="1600" dirty="0" smtClean="0"/>
              <a:t>.</a:t>
            </a:r>
            <a:r>
              <a:rPr lang="cs-CZ" sz="1600" dirty="0" err="1" smtClean="0"/>
              <a:t>p.A</a:t>
            </a:r>
            <a:r>
              <a:rPr lang="cs-CZ" sz="1600" dirty="0" smtClean="0"/>
              <a:t>.)</a:t>
            </a:r>
          </a:p>
          <a:p>
            <a:pPr lvl="1"/>
            <a:r>
              <a:rPr lang="cs-CZ" sz="1600" dirty="0" smtClean="0"/>
              <a:t>Německo (</a:t>
            </a:r>
            <a:r>
              <a:rPr lang="cs-CZ" sz="1600" dirty="0" err="1" smtClean="0"/>
              <a:t>Aktiengesellschaft</a:t>
            </a:r>
            <a:r>
              <a:rPr lang="cs-CZ" sz="1600" dirty="0" smtClean="0"/>
              <a:t>, AG)</a:t>
            </a:r>
          </a:p>
          <a:p>
            <a:pPr lvl="1"/>
            <a:r>
              <a:rPr lang="cs-CZ" sz="1600" dirty="0" smtClean="0"/>
              <a:t>Norsko (</a:t>
            </a:r>
            <a:r>
              <a:rPr lang="cs-CZ" sz="1600" dirty="0" err="1" smtClean="0"/>
              <a:t>Aksjeselskap</a:t>
            </a:r>
            <a:r>
              <a:rPr lang="cs-CZ" sz="1600" dirty="0" smtClean="0"/>
              <a:t>, AS)</a:t>
            </a:r>
          </a:p>
          <a:p>
            <a:pPr lvl="1"/>
            <a:r>
              <a:rPr lang="cs-CZ" sz="1600" dirty="0" smtClean="0"/>
              <a:t>Polsko (</a:t>
            </a:r>
            <a:r>
              <a:rPr lang="cs-CZ" sz="1600" dirty="0" err="1" smtClean="0"/>
              <a:t>Spółka</a:t>
            </a:r>
            <a:r>
              <a:rPr lang="cs-CZ" sz="1600" dirty="0" smtClean="0"/>
              <a:t> </a:t>
            </a:r>
            <a:r>
              <a:rPr lang="cs-CZ" sz="1600" dirty="0" err="1" smtClean="0"/>
              <a:t>Akcyjna</a:t>
            </a:r>
            <a:r>
              <a:rPr lang="cs-CZ" sz="1600" dirty="0" smtClean="0"/>
              <a:t>, S.A.)</a:t>
            </a:r>
          </a:p>
          <a:p>
            <a:pPr lvl="1"/>
            <a:endParaRPr lang="cs-CZ" sz="1600" dirty="0" smtClean="0"/>
          </a:p>
          <a:p>
            <a:pPr lvl="1"/>
            <a:endParaRPr lang="cs-CZ" sz="1600" dirty="0" smtClean="0"/>
          </a:p>
          <a:p>
            <a:pPr lvl="1"/>
            <a:endParaRPr lang="cs-CZ" sz="1600" dirty="0" smtClean="0"/>
          </a:p>
          <a:p>
            <a:pPr lvl="1"/>
            <a:endParaRPr lang="cs-CZ" sz="1600" dirty="0" smtClean="0"/>
          </a:p>
          <a:p>
            <a:pPr lvl="1"/>
            <a:endParaRPr lang="cs-CZ" sz="1600" dirty="0" smtClean="0"/>
          </a:p>
          <a:p>
            <a:pPr lvl="1"/>
            <a:r>
              <a:rPr lang="cs-CZ" sz="1600" dirty="0" smtClean="0"/>
              <a:t>Rumunsko (</a:t>
            </a:r>
            <a:r>
              <a:rPr lang="cs-CZ" sz="1600" dirty="0" err="1" smtClean="0"/>
              <a:t>Societate</a:t>
            </a:r>
            <a:r>
              <a:rPr lang="cs-CZ" sz="1600" dirty="0" smtClean="0"/>
              <a:t> </a:t>
            </a:r>
            <a:r>
              <a:rPr lang="cs-CZ" sz="1600" dirty="0" err="1" smtClean="0"/>
              <a:t>pe</a:t>
            </a:r>
            <a:r>
              <a:rPr lang="cs-CZ" sz="1600" dirty="0" smtClean="0"/>
              <a:t> </a:t>
            </a:r>
            <a:r>
              <a:rPr lang="cs-CZ" sz="1600" dirty="0" err="1" smtClean="0"/>
              <a:t>Actiuni</a:t>
            </a:r>
            <a:r>
              <a:rPr lang="cs-CZ" sz="1600" dirty="0" smtClean="0"/>
              <a:t>, s.a.)</a:t>
            </a:r>
          </a:p>
          <a:p>
            <a:pPr lvl="1"/>
            <a:r>
              <a:rPr lang="cs-CZ" sz="1600" dirty="0" smtClean="0"/>
              <a:t>Rusko (</a:t>
            </a:r>
            <a:r>
              <a:rPr lang="az-Cyrl-AZ" sz="1600" dirty="0" smtClean="0"/>
              <a:t>Открытое акционерное общество, </a:t>
            </a:r>
            <a:r>
              <a:rPr lang="cs-CZ" sz="1600" dirty="0" err="1" smtClean="0"/>
              <a:t>Otkrytoje</a:t>
            </a:r>
            <a:r>
              <a:rPr lang="cs-CZ" sz="1600" dirty="0" smtClean="0"/>
              <a:t> </a:t>
            </a:r>
            <a:r>
              <a:rPr lang="cs-CZ" sz="1600" dirty="0" err="1" smtClean="0"/>
              <a:t>Akcioněrnoje</a:t>
            </a:r>
            <a:r>
              <a:rPr lang="cs-CZ" sz="1600" dirty="0" smtClean="0"/>
              <a:t> </a:t>
            </a:r>
            <a:r>
              <a:rPr lang="cs-CZ" sz="1600" dirty="0" err="1" smtClean="0"/>
              <a:t>Obščestvo</a:t>
            </a:r>
            <a:r>
              <a:rPr lang="cs-CZ" sz="1600" dirty="0" smtClean="0"/>
              <a:t>, OAO)</a:t>
            </a:r>
          </a:p>
          <a:p>
            <a:pPr lvl="1"/>
            <a:r>
              <a:rPr lang="cs-CZ" sz="1600" dirty="0" smtClean="0"/>
              <a:t>Slovensko (akciová </a:t>
            </a:r>
            <a:r>
              <a:rPr lang="cs-CZ" sz="1600" dirty="0" err="1" smtClean="0"/>
              <a:t>spoločnosť</a:t>
            </a:r>
            <a:r>
              <a:rPr lang="cs-CZ" sz="1600" dirty="0" smtClean="0"/>
              <a:t>, a.s. nebo též </a:t>
            </a:r>
            <a:r>
              <a:rPr lang="cs-CZ" sz="1600" dirty="0" err="1" smtClean="0"/>
              <a:t>účastinná</a:t>
            </a:r>
            <a:r>
              <a:rPr lang="cs-CZ" sz="1600" dirty="0" smtClean="0"/>
              <a:t> </a:t>
            </a:r>
            <a:r>
              <a:rPr lang="cs-CZ" sz="1600" dirty="0" err="1" smtClean="0"/>
              <a:t>spoločnosť</a:t>
            </a:r>
            <a:r>
              <a:rPr lang="cs-CZ" sz="1600" dirty="0" smtClean="0"/>
              <a:t>)</a:t>
            </a:r>
          </a:p>
          <a:p>
            <a:pPr lvl="1"/>
            <a:r>
              <a:rPr lang="cs-CZ" sz="1600" dirty="0" smtClean="0"/>
              <a:t>Slovinsko (</a:t>
            </a:r>
            <a:r>
              <a:rPr lang="cs-CZ" sz="1600" dirty="0" err="1" smtClean="0"/>
              <a:t>delniška</a:t>
            </a:r>
            <a:r>
              <a:rPr lang="cs-CZ" sz="1600" dirty="0" smtClean="0"/>
              <a:t> družba, </a:t>
            </a:r>
            <a:r>
              <a:rPr lang="cs-CZ" sz="1600" dirty="0" err="1" smtClean="0"/>
              <a:t>d.d</a:t>
            </a:r>
            <a:r>
              <a:rPr lang="cs-CZ" sz="1600" dirty="0" smtClean="0"/>
              <a:t>.)</a:t>
            </a:r>
          </a:p>
          <a:p>
            <a:pPr lvl="1"/>
            <a:r>
              <a:rPr lang="cs-CZ" sz="1600" dirty="0" smtClean="0"/>
              <a:t>Srbsko (</a:t>
            </a:r>
            <a:r>
              <a:rPr lang="cs-CZ" sz="1600" dirty="0" err="1" smtClean="0"/>
              <a:t>akcionarsko</a:t>
            </a:r>
            <a:r>
              <a:rPr lang="cs-CZ" sz="1600" dirty="0" smtClean="0"/>
              <a:t> </a:t>
            </a:r>
            <a:r>
              <a:rPr lang="cs-CZ" sz="1600" dirty="0" err="1" smtClean="0"/>
              <a:t>društvo</a:t>
            </a:r>
            <a:r>
              <a:rPr lang="cs-CZ" sz="1600" dirty="0" smtClean="0"/>
              <a:t>, a.</a:t>
            </a:r>
            <a:r>
              <a:rPr lang="cs-CZ" sz="1600" dirty="0" err="1" smtClean="0"/>
              <a:t>d</a:t>
            </a:r>
            <a:r>
              <a:rPr lang="cs-CZ" sz="1600" dirty="0" smtClean="0"/>
              <a:t>.)</a:t>
            </a:r>
          </a:p>
          <a:p>
            <a:pPr lvl="1"/>
            <a:r>
              <a:rPr lang="cs-CZ" sz="1600" dirty="0" smtClean="0"/>
              <a:t>Švédsko (</a:t>
            </a:r>
            <a:r>
              <a:rPr lang="cs-CZ" sz="1600" dirty="0" err="1" smtClean="0"/>
              <a:t>Aktiebolag</a:t>
            </a:r>
            <a:r>
              <a:rPr lang="cs-CZ" sz="1600" dirty="0" smtClean="0"/>
              <a:t>, AB)</a:t>
            </a:r>
          </a:p>
          <a:p>
            <a:endParaRPr lang="cs-CZ" dirty="0"/>
          </a:p>
        </p:txBody>
      </p:sp>
      <p:sp>
        <p:nvSpPr>
          <p:cNvPr id="4" name="Rectangle 3"/>
          <p:cNvSpPr/>
          <p:nvPr/>
        </p:nvSpPr>
        <p:spPr>
          <a:xfrm>
            <a:off x="401585" y="1196752"/>
            <a:ext cx="8018542" cy="584775"/>
          </a:xfrm>
          <a:prstGeom prst="rect">
            <a:avLst/>
          </a:prstGeom>
        </p:spPr>
        <p:txBody>
          <a:bodyPr wrap="none">
            <a:spAutoFit/>
          </a:bodyPr>
          <a:lstStyle/>
          <a:p>
            <a:r>
              <a:rPr lang="cs-CZ" sz="1600" dirty="0" smtClean="0"/>
              <a:t>Anglicky několik možností: Public Limited </a:t>
            </a:r>
            <a:r>
              <a:rPr lang="cs-CZ" sz="1600" dirty="0" err="1" smtClean="0"/>
              <a:t>Company</a:t>
            </a:r>
            <a:r>
              <a:rPr lang="cs-CZ" sz="1600" dirty="0" smtClean="0"/>
              <a:t> (PLC), </a:t>
            </a:r>
            <a:r>
              <a:rPr lang="cs-CZ" sz="1600" dirty="0" err="1" smtClean="0"/>
              <a:t>Corporation</a:t>
            </a:r>
            <a:r>
              <a:rPr lang="cs-CZ" sz="1600" dirty="0" smtClean="0"/>
              <a:t>  (</a:t>
            </a:r>
            <a:r>
              <a:rPr lang="cs-CZ" sz="1600" dirty="0" err="1" smtClean="0"/>
              <a:t>Corp</a:t>
            </a:r>
            <a:r>
              <a:rPr lang="cs-CZ" sz="1600" dirty="0" smtClean="0"/>
              <a:t>.) apod. </a:t>
            </a:r>
          </a:p>
          <a:p>
            <a:r>
              <a:rPr lang="cs-CZ" sz="1600" dirty="0" smtClean="0"/>
              <a:t>podle formy akcií</a:t>
            </a:r>
            <a:endParaRPr lang="cs-CZ"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Účetní závěrka</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Soubor finančních výkazů za dané období, cílem poskytnout </a:t>
            </a:r>
            <a:r>
              <a:rPr lang="cs-CZ" dirty="0" err="1" smtClean="0"/>
              <a:t>info</a:t>
            </a:r>
            <a:r>
              <a:rPr lang="cs-CZ" dirty="0" smtClean="0"/>
              <a:t> o finanční pozici, výkonnosti a změnách</a:t>
            </a:r>
            <a:endParaRPr lang="en-US" dirty="0" smtClean="0"/>
          </a:p>
          <a:p>
            <a:r>
              <a:rPr lang="cs-CZ" dirty="0" smtClean="0"/>
              <a:t>Důvody pro sestavení:</a:t>
            </a:r>
          </a:p>
          <a:p>
            <a:pPr lvl="1"/>
            <a:r>
              <a:rPr lang="cs-CZ" dirty="0" smtClean="0"/>
              <a:t>Ukládá to legislativa</a:t>
            </a:r>
          </a:p>
          <a:p>
            <a:pPr lvl="1"/>
            <a:r>
              <a:rPr lang="cs-CZ" dirty="0" smtClean="0"/>
              <a:t>Předložení ÚZ je podmínkou při emisi cenných papírů</a:t>
            </a:r>
          </a:p>
          <a:p>
            <a:pPr lvl="1"/>
            <a:r>
              <a:rPr lang="cs-CZ" dirty="0" smtClean="0"/>
              <a:t>Prezentace na veřejnosti (akcionáři/investoři)</a:t>
            </a:r>
            <a:endParaRPr lang="en-US" dirty="0" smtClean="0"/>
          </a:p>
          <a:p>
            <a:endParaRPr lang="cs-CZ" dirty="0" smtClean="0"/>
          </a:p>
          <a:p>
            <a:r>
              <a:rPr lang="cs-CZ" dirty="0" smtClean="0"/>
              <a:t>Skládá se z:</a:t>
            </a:r>
          </a:p>
          <a:p>
            <a:pPr lvl="1"/>
            <a:r>
              <a:rPr lang="cs-CZ" dirty="0" smtClean="0"/>
              <a:t>Rozvahy – stav účetnictví ke dni uzavření účetní knihy</a:t>
            </a:r>
          </a:p>
          <a:p>
            <a:pPr lvl="1"/>
            <a:r>
              <a:rPr lang="cs-CZ" dirty="0" smtClean="0"/>
              <a:t>Výkazu zisku a ztrát</a:t>
            </a:r>
          </a:p>
          <a:p>
            <a:pPr lvl="1"/>
            <a:r>
              <a:rPr lang="cs-CZ" dirty="0" smtClean="0"/>
              <a:t>Přehledu o finančních tocích – Cash </a:t>
            </a:r>
            <a:r>
              <a:rPr lang="cs-CZ" dirty="0" err="1" smtClean="0"/>
              <a:t>Flow</a:t>
            </a:r>
            <a:endParaRPr lang="cs-CZ" dirty="0" smtClean="0"/>
          </a:p>
          <a:p>
            <a:pPr lvl="2"/>
            <a:r>
              <a:rPr lang="cs-CZ" dirty="0" smtClean="0"/>
              <a:t>Není povinnou součástí</a:t>
            </a:r>
          </a:p>
          <a:p>
            <a:pPr lvl="1"/>
            <a:r>
              <a:rPr lang="cs-CZ" dirty="0" smtClean="0"/>
              <a:t>Přílohy</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Účetní závěrka</a:t>
            </a:r>
            <a:endParaRPr lang="cs-CZ" dirty="0"/>
          </a:p>
        </p:txBody>
      </p:sp>
      <p:sp>
        <p:nvSpPr>
          <p:cNvPr id="3" name="Zástupný symbol pro obsah 2"/>
          <p:cNvSpPr>
            <a:spLocks noGrp="1"/>
          </p:cNvSpPr>
          <p:nvPr>
            <p:ph idx="1"/>
          </p:nvPr>
        </p:nvSpPr>
        <p:spPr/>
        <p:txBody>
          <a:bodyPr/>
          <a:lstStyle/>
          <a:p>
            <a:r>
              <a:rPr lang="cs-CZ" dirty="0" smtClean="0"/>
              <a:t>Povinnost ověření ÚZ nezávislým auditorem</a:t>
            </a:r>
          </a:p>
          <a:p>
            <a:pPr lvl="1"/>
            <a:r>
              <a:rPr lang="cs-CZ" dirty="0" smtClean="0"/>
              <a:t>Akciové společnosti</a:t>
            </a:r>
          </a:p>
          <a:p>
            <a:pPr lvl="1"/>
            <a:r>
              <a:rPr lang="cs-CZ" dirty="0" smtClean="0"/>
              <a:t>Obchodní spol. a družstva s aktivy nad 40 mil. Kč</a:t>
            </a:r>
          </a:p>
          <a:p>
            <a:pPr lvl="1"/>
            <a:r>
              <a:rPr lang="cs-CZ" dirty="0" smtClean="0"/>
              <a:t>Roční obrat je nad 80 mil. Kč</a:t>
            </a:r>
          </a:p>
          <a:p>
            <a:pPr lvl="1"/>
            <a:r>
              <a:rPr lang="cs-CZ" dirty="0" smtClean="0"/>
              <a:t>počet zaměstnanců je víc než 50</a:t>
            </a:r>
            <a:r>
              <a:rPr lang="en-US" dirty="0" smtClean="0"/>
              <a:t> </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Ukázky</a:t>
            </a:r>
            <a:endParaRPr lang="cs-CZ" dirty="0"/>
          </a:p>
        </p:txBody>
      </p:sp>
      <p:sp>
        <p:nvSpPr>
          <p:cNvPr id="3" name="Content Placeholder 2"/>
          <p:cNvSpPr>
            <a:spLocks noGrp="1"/>
          </p:cNvSpPr>
          <p:nvPr>
            <p:ph idx="1"/>
          </p:nvPr>
        </p:nvSpPr>
        <p:spPr/>
        <p:txBody>
          <a:bodyPr/>
          <a:lstStyle/>
          <a:p>
            <a:endParaRPr lang="cs-CZ"/>
          </a:p>
        </p:txBody>
      </p:sp>
    </p:spTree>
  </p:cSld>
  <p:clrMapOvr>
    <a:masterClrMapping/>
  </p:clrMapOvr>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2429</TotalTime>
  <Words>1729</Words>
  <Application>Microsoft Office PowerPoint</Application>
  <PresentationFormat>On-screen Show (4:3)</PresentationFormat>
  <Paragraphs>352</Paragraphs>
  <Slides>39</Slides>
  <Notes>1</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39</vt:i4>
      </vt:variant>
    </vt:vector>
  </HeadingPairs>
  <TitlesOfParts>
    <vt:vector size="42" baseType="lpstr">
      <vt:lpstr>Arial</vt:lpstr>
      <vt:lpstr>Blank</vt:lpstr>
      <vt:lpstr>1_Blank</vt:lpstr>
      <vt:lpstr>Informační průmysl 2012/13</vt:lpstr>
      <vt:lpstr>Informace o firmách</vt:lpstr>
      <vt:lpstr>Obchodní rejstřík</vt:lpstr>
      <vt:lpstr>Společnost s ručením omezeným</vt:lpstr>
      <vt:lpstr>Akciová společnost</vt:lpstr>
      <vt:lpstr>Akciová společnost</vt:lpstr>
      <vt:lpstr>Účetní závěrka</vt:lpstr>
      <vt:lpstr>Účetní závěrka</vt:lpstr>
      <vt:lpstr>Ukázky</vt:lpstr>
      <vt:lpstr>Zdroje Informací</vt:lpstr>
      <vt:lpstr>Odkazy </vt:lpstr>
      <vt:lpstr>Informace z veřejného sektoru</vt:lpstr>
      <vt:lpstr>Ukázky</vt:lpstr>
      <vt:lpstr>Klasifikace ekonomických činností</vt:lpstr>
      <vt:lpstr>NACE</vt:lpstr>
      <vt:lpstr>CZ-NACE kódy</vt:lpstr>
      <vt:lpstr>Struktura NACE</vt:lpstr>
      <vt:lpstr>Struktura NACE</vt:lpstr>
      <vt:lpstr>Struktura NACE</vt:lpstr>
      <vt:lpstr>Struktura NACE</vt:lpstr>
      <vt:lpstr>Klasifikace činností</vt:lpstr>
      <vt:lpstr>Klasifikace činností</vt:lpstr>
      <vt:lpstr>Informační profesionál</vt:lpstr>
      <vt:lpstr>Informační profesionál</vt:lpstr>
      <vt:lpstr>Association of Independent  Information Profesionals</vt:lpstr>
      <vt:lpstr>CVs</vt:lpstr>
      <vt:lpstr>Možnosti uplatnění absolventů KISK</vt:lpstr>
      <vt:lpstr>Běžná Činnost Informačního Profesionála</vt:lpstr>
      <vt:lpstr>Typy úkolů</vt:lpstr>
      <vt:lpstr>Profil firmy</vt:lpstr>
      <vt:lpstr>Zhodnocení, prověření</vt:lpstr>
      <vt:lpstr>Průmyslová odvětví</vt:lpstr>
      <vt:lpstr>Konexe a vazby – lidí i firem </vt:lpstr>
      <vt:lpstr>Slide 34</vt:lpstr>
      <vt:lpstr>Další možné zdroje</vt:lpstr>
      <vt:lpstr>Předávání výsledků</vt:lpstr>
      <vt:lpstr>Obecné tipy</vt:lpstr>
      <vt:lpstr>Seznam dalších užitečných zdrojů</vt:lpstr>
      <vt:lpstr>Úkol </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Petr Smejkal</dc:creator>
  <cp:lastModifiedBy>Petr Smejkal</cp:lastModifiedBy>
  <cp:revision>129</cp:revision>
  <dcterms:created xsi:type="dcterms:W3CDTF">2010-09-06T12:20:12Z</dcterms:created>
  <dcterms:modified xsi:type="dcterms:W3CDTF">2012-10-05T12:44:44Z</dcterms:modified>
</cp:coreProperties>
</file>