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8.xml" ContentType="application/vnd.openxmlformats-officedocument.presentationml.slide+xml"/>
  <Override PartName="/ppt/handoutMasters/handoutMaster1.xml" ContentType="application/vnd.openxmlformats-officedocument.presentationml.handoutMaster+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48" r:id="rId1"/>
    <p:sldMasterId id="2147483670" r:id="rId2"/>
  </p:sldMasterIdLst>
  <p:notesMasterIdLst>
    <p:notesMasterId r:id="rId51"/>
  </p:notesMasterIdLst>
  <p:handoutMasterIdLst>
    <p:handoutMasterId r:id="rId52"/>
  </p:handoutMasterIdLst>
  <p:sldIdLst>
    <p:sldId id="259" r:id="rId3"/>
    <p:sldId id="277" r:id="rId4"/>
    <p:sldId id="279" r:id="rId5"/>
    <p:sldId id="280" r:id="rId6"/>
    <p:sldId id="278" r:id="rId7"/>
    <p:sldId id="281" r:id="rId8"/>
    <p:sldId id="282" r:id="rId9"/>
    <p:sldId id="283" r:id="rId10"/>
    <p:sldId id="284" r:id="rId11"/>
    <p:sldId id="285" r:id="rId12"/>
    <p:sldId id="321" r:id="rId13"/>
    <p:sldId id="286" r:id="rId14"/>
    <p:sldId id="287" r:id="rId15"/>
    <p:sldId id="288" r:id="rId16"/>
    <p:sldId id="289" r:id="rId17"/>
    <p:sldId id="312" r:id="rId18"/>
    <p:sldId id="313" r:id="rId19"/>
    <p:sldId id="314" r:id="rId20"/>
    <p:sldId id="316" r:id="rId21"/>
    <p:sldId id="317" r:id="rId22"/>
    <p:sldId id="318" r:id="rId23"/>
    <p:sldId id="319" r:id="rId24"/>
    <p:sldId id="320" r:id="rId25"/>
    <p:sldId id="290" r:id="rId26"/>
    <p:sldId id="291" r:id="rId27"/>
    <p:sldId id="292" r:id="rId28"/>
    <p:sldId id="293" r:id="rId29"/>
    <p:sldId id="294" r:id="rId30"/>
    <p:sldId id="295" r:id="rId31"/>
    <p:sldId id="298" r:id="rId32"/>
    <p:sldId id="299" r:id="rId33"/>
    <p:sldId id="300" r:id="rId34"/>
    <p:sldId id="301" r:id="rId35"/>
    <p:sldId id="302" r:id="rId36"/>
    <p:sldId id="324" r:id="rId37"/>
    <p:sldId id="303" r:id="rId38"/>
    <p:sldId id="296" r:id="rId39"/>
    <p:sldId id="297" r:id="rId40"/>
    <p:sldId id="322" r:id="rId41"/>
    <p:sldId id="304" r:id="rId42"/>
    <p:sldId id="305" r:id="rId43"/>
    <p:sldId id="306" r:id="rId44"/>
    <p:sldId id="307" r:id="rId45"/>
    <p:sldId id="323" r:id="rId46"/>
    <p:sldId id="308" r:id="rId47"/>
    <p:sldId id="309" r:id="rId48"/>
    <p:sldId id="310" r:id="rId49"/>
    <p:sldId id="311" r:id="rId50"/>
  </p:sldIdLst>
  <p:sldSz cx="9144000" cy="6858000" type="screen4x3"/>
  <p:notesSz cx="7086600" cy="94107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C2828"/>
    <a:srgbClr val="F1F1F1"/>
    <a:srgbClr val="FAE600"/>
    <a:srgbClr val="B4B4B4"/>
    <a:srgbClr val="FFD200"/>
    <a:srgbClr val="000000"/>
    <a:srgbClr val="646464"/>
    <a:srgbClr val="80808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39" autoAdjust="0"/>
    <p:restoredTop sz="81593" autoAdjust="0"/>
  </p:normalViewPr>
  <p:slideViewPr>
    <p:cSldViewPr>
      <p:cViewPr varScale="1">
        <p:scale>
          <a:sx n="85" d="100"/>
          <a:sy n="85" d="100"/>
        </p:scale>
        <p:origin x="-1020" y="-84"/>
      </p:cViewPr>
      <p:guideLst>
        <p:guide orient="horz" pos="3884"/>
        <p:guide orient="horz" pos="2051"/>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tableStyles" Target="tableStyles.xml"/><Relationship Id="rId8" Type="http://schemas.openxmlformats.org/officeDocument/2006/relationships/slide" Target="slides/slide6.xml"/><Relationship Id="rId51" Type="http://schemas.openxmlformats.org/officeDocument/2006/relationships/notesMaster" Target="notesMasters/notesMaster1.xml"/><Relationship Id="rId3"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9638" name="Rectangle 6"/>
          <p:cNvSpPr>
            <a:spLocks noChangeArrowheads="1"/>
          </p:cNvSpPr>
          <p:nvPr/>
        </p:nvSpPr>
        <p:spPr bwMode="auto">
          <a:xfrm>
            <a:off x="158750" y="9136063"/>
            <a:ext cx="1289050" cy="144462"/>
          </a:xfrm>
          <a:prstGeom prst="rect">
            <a:avLst/>
          </a:prstGeom>
          <a:noFill/>
          <a:ln w="9525">
            <a:noFill/>
            <a:miter lim="800000"/>
            <a:headEnd/>
            <a:tailEnd/>
          </a:ln>
          <a:effectLst/>
        </p:spPr>
        <p:txBody>
          <a:bodyPr lIns="0" tIns="0" rIns="0" bIns="0"/>
          <a:lstStyle/>
          <a:p>
            <a:r>
              <a:rPr lang="en-US" sz="1100">
                <a:cs typeface="Arial" charset="0"/>
              </a:rPr>
              <a:t>May 22, 2008</a:t>
            </a:r>
          </a:p>
        </p:txBody>
      </p:sp>
      <p:sp>
        <p:nvSpPr>
          <p:cNvPr id="69639" name="Rectangle 7"/>
          <p:cNvSpPr>
            <a:spLocks noChangeArrowheads="1"/>
          </p:cNvSpPr>
          <p:nvPr/>
        </p:nvSpPr>
        <p:spPr bwMode="auto">
          <a:xfrm>
            <a:off x="2481263" y="9136063"/>
            <a:ext cx="2057400" cy="196850"/>
          </a:xfrm>
          <a:prstGeom prst="rect">
            <a:avLst/>
          </a:prstGeom>
          <a:noFill/>
          <a:ln w="9525">
            <a:noFill/>
            <a:miter lim="800000"/>
            <a:headEnd/>
            <a:tailEnd/>
          </a:ln>
          <a:effectLst/>
        </p:spPr>
        <p:txBody>
          <a:bodyPr lIns="0" tIns="0" rIns="0" bIns="0"/>
          <a:lstStyle/>
          <a:p>
            <a:r>
              <a:rPr lang="en-US" sz="1100">
                <a:cs typeface="Arial" charset="0"/>
              </a:rPr>
              <a:t>Presentation title</a:t>
            </a:r>
          </a:p>
        </p:txBody>
      </p:sp>
      <p:sp>
        <p:nvSpPr>
          <p:cNvPr id="69640" name="Rectangle 8"/>
          <p:cNvSpPr>
            <a:spLocks noChangeArrowheads="1"/>
          </p:cNvSpPr>
          <p:nvPr/>
        </p:nvSpPr>
        <p:spPr bwMode="auto">
          <a:xfrm>
            <a:off x="1635125" y="9136063"/>
            <a:ext cx="663575" cy="196850"/>
          </a:xfrm>
          <a:prstGeom prst="rect">
            <a:avLst/>
          </a:prstGeom>
          <a:noFill/>
          <a:ln w="9525">
            <a:noFill/>
            <a:miter lim="800000"/>
            <a:headEnd/>
            <a:tailEnd/>
          </a:ln>
          <a:effectLst/>
        </p:spPr>
        <p:txBody>
          <a:bodyPr lIns="0" tIns="0" rIns="0" bIns="0"/>
          <a:lstStyle/>
          <a:p>
            <a:r>
              <a:rPr lang="en-US" sz="1100">
                <a:cs typeface="Arial" charset="0"/>
              </a:rPr>
              <a:t>Page </a:t>
            </a:r>
            <a:fld id="{74984DEF-64B7-4B0D-9CAD-88AC71C7ACA2}" type="slidenum">
              <a:rPr lang="en-US" sz="1100">
                <a:cs typeface="Arial" charset="0"/>
              </a:rPr>
              <a:pPr/>
              <a:t>‹#›</a:t>
            </a:fld>
            <a:endParaRPr lang="en-US" sz="1100">
              <a:cs typeface="Arial" charset="0"/>
            </a:endParaRPr>
          </a:p>
        </p:txBody>
      </p:sp>
      <p:pic>
        <p:nvPicPr>
          <p:cNvPr id="69641" name="Picture 9" descr="logo_tagblack"/>
          <p:cNvPicPr>
            <a:picLocks noChangeAspect="1" noChangeArrowheads="1"/>
          </p:cNvPicPr>
          <p:nvPr/>
        </p:nvPicPr>
        <p:blipFill>
          <a:blip r:embed="rId2" cstate="print"/>
          <a:srcRect/>
          <a:stretch>
            <a:fillRect/>
          </a:stretch>
        </p:blipFill>
        <p:spPr bwMode="auto">
          <a:xfrm>
            <a:off x="5462588" y="8953500"/>
            <a:ext cx="1485900" cy="333375"/>
          </a:xfrm>
          <a:prstGeom prst="rect">
            <a:avLst/>
          </a:prstGeom>
          <a:noFill/>
        </p:spPr>
      </p:pic>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6" name="Rectangle 4"/>
          <p:cNvSpPr>
            <a:spLocks noGrp="1" noRot="1" noChangeAspect="1" noChangeArrowheads="1" noTextEdit="1"/>
          </p:cNvSpPr>
          <p:nvPr>
            <p:ph type="sldImg" idx="2"/>
          </p:nvPr>
        </p:nvSpPr>
        <p:spPr bwMode="auto">
          <a:xfrm>
            <a:off x="1190625" y="706438"/>
            <a:ext cx="4705350" cy="3529012"/>
          </a:xfrm>
          <a:prstGeom prst="rect">
            <a:avLst/>
          </a:prstGeom>
          <a:noFill/>
          <a:ln w="9525">
            <a:solidFill>
              <a:srgbClr val="000000"/>
            </a:solidFill>
            <a:miter lim="800000"/>
            <a:headEnd/>
            <a:tailEnd/>
          </a:ln>
          <a:effectLst/>
        </p:spPr>
      </p:sp>
      <p:sp>
        <p:nvSpPr>
          <p:cNvPr id="8197" name="Rectangle 5"/>
          <p:cNvSpPr>
            <a:spLocks noGrp="1" noChangeArrowheads="1"/>
          </p:cNvSpPr>
          <p:nvPr>
            <p:ph type="body" sz="quarter" idx="3"/>
          </p:nvPr>
        </p:nvSpPr>
        <p:spPr bwMode="auto">
          <a:xfrm>
            <a:off x="708025" y="4470400"/>
            <a:ext cx="5670550" cy="4233863"/>
          </a:xfrm>
          <a:prstGeom prst="rect">
            <a:avLst/>
          </a:prstGeom>
          <a:noFill/>
          <a:ln w="9525">
            <a:noFill/>
            <a:miter lim="800000"/>
            <a:headEnd/>
            <a:tailEnd/>
          </a:ln>
          <a:effectLst/>
        </p:spPr>
        <p:txBody>
          <a:bodyPr vert="horz" wrap="square" lIns="94265" tIns="47133" rIns="94265" bIns="47133"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200" name="Rectangle 8"/>
          <p:cNvSpPr>
            <a:spLocks noChangeArrowheads="1"/>
          </p:cNvSpPr>
          <p:nvPr/>
        </p:nvSpPr>
        <p:spPr bwMode="auto">
          <a:xfrm>
            <a:off x="158750" y="9136063"/>
            <a:ext cx="1289050" cy="144462"/>
          </a:xfrm>
          <a:prstGeom prst="rect">
            <a:avLst/>
          </a:prstGeom>
          <a:noFill/>
          <a:ln w="9525">
            <a:noFill/>
            <a:miter lim="800000"/>
            <a:headEnd/>
            <a:tailEnd/>
          </a:ln>
          <a:effectLst/>
        </p:spPr>
        <p:txBody>
          <a:bodyPr lIns="0" tIns="0" rIns="0" bIns="0"/>
          <a:lstStyle/>
          <a:p>
            <a:r>
              <a:rPr lang="en-US" sz="1100">
                <a:cs typeface="Arial" charset="0"/>
              </a:rPr>
              <a:t>May 22, 2008</a:t>
            </a:r>
          </a:p>
        </p:txBody>
      </p:sp>
      <p:sp>
        <p:nvSpPr>
          <p:cNvPr id="8201" name="Rectangle 9"/>
          <p:cNvSpPr>
            <a:spLocks noChangeArrowheads="1"/>
          </p:cNvSpPr>
          <p:nvPr/>
        </p:nvSpPr>
        <p:spPr bwMode="auto">
          <a:xfrm>
            <a:off x="2481263" y="9136063"/>
            <a:ext cx="2057400" cy="196850"/>
          </a:xfrm>
          <a:prstGeom prst="rect">
            <a:avLst/>
          </a:prstGeom>
          <a:noFill/>
          <a:ln w="9525">
            <a:noFill/>
            <a:miter lim="800000"/>
            <a:headEnd/>
            <a:tailEnd/>
          </a:ln>
          <a:effectLst/>
        </p:spPr>
        <p:txBody>
          <a:bodyPr lIns="0" tIns="0" rIns="0" bIns="0"/>
          <a:lstStyle/>
          <a:p>
            <a:r>
              <a:rPr lang="en-US" sz="1100">
                <a:cs typeface="Arial" charset="0"/>
              </a:rPr>
              <a:t>Presentation title</a:t>
            </a:r>
          </a:p>
        </p:txBody>
      </p:sp>
      <p:sp>
        <p:nvSpPr>
          <p:cNvPr id="8202" name="Rectangle 10"/>
          <p:cNvSpPr>
            <a:spLocks noChangeArrowheads="1"/>
          </p:cNvSpPr>
          <p:nvPr/>
        </p:nvSpPr>
        <p:spPr bwMode="auto">
          <a:xfrm>
            <a:off x="1635125" y="9136063"/>
            <a:ext cx="663575" cy="196850"/>
          </a:xfrm>
          <a:prstGeom prst="rect">
            <a:avLst/>
          </a:prstGeom>
          <a:noFill/>
          <a:ln w="9525">
            <a:noFill/>
            <a:miter lim="800000"/>
            <a:headEnd/>
            <a:tailEnd/>
          </a:ln>
          <a:effectLst/>
        </p:spPr>
        <p:txBody>
          <a:bodyPr lIns="0" tIns="0" rIns="0" bIns="0"/>
          <a:lstStyle/>
          <a:p>
            <a:r>
              <a:rPr lang="en-US" sz="1100">
                <a:cs typeface="Arial" charset="0"/>
              </a:rPr>
              <a:t>Page </a:t>
            </a:r>
            <a:fld id="{FA5FCB97-0EDB-4471-BEA3-C3A3F240EE22}" type="slidenum">
              <a:rPr lang="en-US" sz="1100">
                <a:cs typeface="Arial" charset="0"/>
              </a:rPr>
              <a:pPr/>
              <a:t>‹#›</a:t>
            </a:fld>
            <a:endParaRPr lang="en-US" sz="1100">
              <a:cs typeface="Arial" charset="0"/>
            </a:endParaRPr>
          </a:p>
        </p:txBody>
      </p:sp>
      <p:pic>
        <p:nvPicPr>
          <p:cNvPr id="8203" name="Picture 11" descr="logo_tagblack"/>
          <p:cNvPicPr>
            <a:picLocks noChangeAspect="1" noChangeArrowheads="1"/>
          </p:cNvPicPr>
          <p:nvPr/>
        </p:nvPicPr>
        <p:blipFill>
          <a:blip r:embed="rId2"/>
          <a:srcRect/>
          <a:stretch>
            <a:fillRect/>
          </a:stretch>
        </p:blipFill>
        <p:spPr bwMode="auto">
          <a:xfrm>
            <a:off x="5462588" y="8953500"/>
            <a:ext cx="1485900" cy="333375"/>
          </a:xfrm>
          <a:prstGeom prst="rect">
            <a:avLst/>
          </a:prstGeom>
          <a:noFill/>
        </p:spPr>
      </p:pic>
    </p:spTree>
  </p:cSld>
  <p:clrMap bg1="lt1" tx1="dk1" bg2="lt2" tx2="dk2" accent1="accent1" accent2="accent2" accent3="accent3" accent4="accent4" accent5="accent5" accent6="accent6" hlink="hlink" folHlink="folHlink"/>
  <p:notesStyle>
    <a:lvl1pPr algn="l" rtl="0" fontAlgn="base">
      <a:spcBef>
        <a:spcPct val="30000"/>
      </a:spcBef>
      <a:spcAft>
        <a:spcPct val="0"/>
      </a:spcAft>
      <a:buClr>
        <a:srgbClr val="FFD200"/>
      </a:buClr>
      <a:buSzPct val="75000"/>
      <a:buFont typeface="Arial" charset="0"/>
      <a:defRPr sz="1200" kern="1200">
        <a:solidFill>
          <a:schemeClr val="tx1"/>
        </a:solidFill>
        <a:latin typeface="Arial" charset="0"/>
        <a:ea typeface="+mn-ea"/>
        <a:cs typeface="+mn-cs"/>
      </a:defRPr>
    </a:lvl1pPr>
    <a:lvl2pPr marL="1588" indent="179388" algn="l" rtl="0" fontAlgn="base">
      <a:spcBef>
        <a:spcPct val="30000"/>
      </a:spcBef>
      <a:spcAft>
        <a:spcPct val="0"/>
      </a:spcAft>
      <a:buClr>
        <a:srgbClr val="FFD200"/>
      </a:buClr>
      <a:buSzPct val="75000"/>
      <a:buFont typeface="Arial" charset="0"/>
      <a:buChar char="►"/>
      <a:defRPr sz="1200" kern="1200">
        <a:solidFill>
          <a:schemeClr val="tx1"/>
        </a:solidFill>
        <a:latin typeface="Arial" charset="0"/>
        <a:ea typeface="+mn-ea"/>
        <a:cs typeface="+mn-cs"/>
      </a:defRPr>
    </a:lvl2pPr>
    <a:lvl3pPr marL="360363" indent="190500" algn="l" rtl="0" fontAlgn="base">
      <a:spcBef>
        <a:spcPct val="30000"/>
      </a:spcBef>
      <a:spcAft>
        <a:spcPct val="0"/>
      </a:spcAft>
      <a:buClr>
        <a:srgbClr val="FFD200"/>
      </a:buClr>
      <a:buSzPct val="75000"/>
      <a:buFont typeface="Arial" charset="0"/>
      <a:buChar char="►"/>
      <a:defRPr sz="1200" kern="1200">
        <a:solidFill>
          <a:schemeClr val="tx1"/>
        </a:solidFill>
        <a:latin typeface="Arial" charset="0"/>
        <a:ea typeface="+mn-ea"/>
        <a:cs typeface="+mn-cs"/>
      </a:defRPr>
    </a:lvl3pPr>
    <a:lvl4pPr marL="723900" indent="177800" algn="l" rtl="0" fontAlgn="base">
      <a:spcBef>
        <a:spcPct val="30000"/>
      </a:spcBef>
      <a:spcAft>
        <a:spcPct val="0"/>
      </a:spcAft>
      <a:buClr>
        <a:srgbClr val="FFD200"/>
      </a:buClr>
      <a:buSzPct val="75000"/>
      <a:buFont typeface="Arial" charset="0"/>
      <a:buChar char="►"/>
      <a:defRPr sz="1200" kern="1200">
        <a:solidFill>
          <a:schemeClr val="tx1"/>
        </a:solidFill>
        <a:latin typeface="Arial" charset="0"/>
        <a:ea typeface="+mn-ea"/>
        <a:cs typeface="+mn-cs"/>
      </a:defRPr>
    </a:lvl4pPr>
    <a:lvl5pPr marL="1081088" indent="176213" algn="l" rtl="0" fontAlgn="base">
      <a:spcBef>
        <a:spcPct val="30000"/>
      </a:spcBef>
      <a:spcAft>
        <a:spcPct val="0"/>
      </a:spcAft>
      <a:buClr>
        <a:srgbClr val="FFD200"/>
      </a:buClr>
      <a:buSzPct val="75000"/>
      <a:buFont typeface="Arial" charset="0"/>
      <a:buChar char="►"/>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Rectangle 2"/>
          <p:cNvSpPr>
            <a:spLocks noGrp="1" noRot="1" noChangeAspect="1" noChangeArrowheads="1" noTextEdit="1"/>
          </p:cNvSpPr>
          <p:nvPr>
            <p:ph type="sldImg"/>
          </p:nvPr>
        </p:nvSpPr>
        <p:spPr>
          <a:ln/>
        </p:spPr>
      </p:sp>
      <p:sp>
        <p:nvSpPr>
          <p:cNvPr id="237571" name="Rectangle 3"/>
          <p:cNvSpPr>
            <a:spLocks noGrp="1" noChangeArrowheads="1"/>
          </p:cNvSpPr>
          <p:nvPr>
            <p:ph type="body" idx="1"/>
          </p:nvPr>
        </p:nvSpPr>
        <p:spPr/>
        <p:txBody>
          <a:bodyPr/>
          <a:lstStyle/>
          <a:p>
            <a:pPr>
              <a:lnSpc>
                <a:spcPct val="90000"/>
              </a:lnSpc>
            </a:pPr>
            <a:r>
              <a:rPr lang="en-GB" sz="1000"/>
              <a:t>For information on applying this template onto existing presentations, refer to the notes on slide 2 of this presentation.</a:t>
            </a:r>
          </a:p>
          <a:p>
            <a:pPr>
              <a:lnSpc>
                <a:spcPct val="90000"/>
              </a:lnSpc>
            </a:pPr>
            <a:r>
              <a:rPr lang="en-GB" sz="1000"/>
              <a:t>The Input area of the Beam can be customized to reflect the content of the</a:t>
            </a:r>
            <a:br>
              <a:rPr lang="en-GB" sz="1000"/>
            </a:br>
            <a:r>
              <a:rPr lang="en-GB" sz="1000"/>
              <a:t>presentation. The Input area is an AutoShape with a picture fill. To change this, ensure you have the image you wish to use (ideally a </a:t>
            </a:r>
            <a:r>
              <a:rPr lang="en-GB" sz="1000" b="1"/>
              <a:t>.jpg</a:t>
            </a:r>
            <a:r>
              <a:rPr lang="en-GB" sz="1000"/>
              <a:t> or a </a:t>
            </a:r>
            <a:r>
              <a:rPr lang="en-GB" sz="1000" b="1"/>
              <a:t>.png</a:t>
            </a:r>
            <a:r>
              <a:rPr lang="en-GB" sz="1000"/>
              <a:t> file) in an accessible folder. The image should have a ratio of 1:1 to ensure it does not appear distorted.</a:t>
            </a:r>
          </a:p>
          <a:p>
            <a:pPr>
              <a:lnSpc>
                <a:spcPct val="90000"/>
              </a:lnSpc>
            </a:pPr>
            <a:r>
              <a:rPr lang="en-GB" sz="1000"/>
              <a:t>Acceptable images for importing into the Input area of the Beam are the three approved graphics (lines), and black and white photography or illustrations which follow the principles laid out on </a:t>
            </a:r>
            <a:r>
              <a:rPr lang="en-GB" sz="1000" i="1"/>
              <a:t>The Branding Zone. </a:t>
            </a:r>
            <a:r>
              <a:rPr lang="en-GB" sz="1000"/>
              <a:t>Color images should never be imported into this area.</a:t>
            </a:r>
          </a:p>
          <a:p>
            <a:pPr>
              <a:lnSpc>
                <a:spcPct val="90000"/>
              </a:lnSpc>
            </a:pPr>
            <a:r>
              <a:rPr lang="en-GB" sz="1000"/>
              <a:t>To create a thank you slide with a picture in the Input area of the Beam, duplicate this master slide and create a new master slide. If using the graphic on the title slide the same should be used on the thank you slide. If using a picture in the Input area of the Beam in the title slide, the same or different but related picture can be used on the thank you slide. </a:t>
            </a:r>
          </a:p>
          <a:p>
            <a:pPr>
              <a:lnSpc>
                <a:spcPct val="90000"/>
              </a:lnSpc>
            </a:pPr>
            <a:r>
              <a:rPr lang="en-GB" sz="1000"/>
              <a:t>Customize the Input area of the Beam as described below. </a:t>
            </a:r>
          </a:p>
          <a:p>
            <a:pPr lvl="1">
              <a:lnSpc>
                <a:spcPct val="90000"/>
              </a:lnSpc>
            </a:pPr>
            <a:r>
              <a:rPr lang="en-GB" sz="1000"/>
              <a:t>Click on the </a:t>
            </a:r>
            <a:r>
              <a:rPr lang="en-GB" sz="1000" b="1"/>
              <a:t>View</a:t>
            </a:r>
            <a:r>
              <a:rPr lang="en-GB" sz="1000"/>
              <a:t> tab from the menu bar and select </a:t>
            </a:r>
            <a:r>
              <a:rPr lang="en-GB" sz="1000" b="1"/>
              <a:t>Master&gt;Slide Master</a:t>
            </a:r>
          </a:p>
          <a:p>
            <a:pPr lvl="1">
              <a:lnSpc>
                <a:spcPct val="90000"/>
              </a:lnSpc>
            </a:pPr>
            <a:r>
              <a:rPr lang="en-GB" sz="1000"/>
              <a:t>Right-click on the Input graphic and select </a:t>
            </a:r>
            <a:r>
              <a:rPr lang="en-GB" sz="1000" b="1"/>
              <a:t>Format AutoShape</a:t>
            </a:r>
          </a:p>
          <a:p>
            <a:pPr lvl="1">
              <a:lnSpc>
                <a:spcPct val="90000"/>
              </a:lnSpc>
            </a:pPr>
            <a:r>
              <a:rPr lang="en-GB" sz="1000"/>
              <a:t>From the </a:t>
            </a:r>
            <a:r>
              <a:rPr lang="en-GB" sz="1000" b="1"/>
              <a:t>Fill</a:t>
            </a:r>
            <a:r>
              <a:rPr lang="en-GB" sz="1000"/>
              <a:t> menu, under the </a:t>
            </a:r>
            <a:r>
              <a:rPr lang="en-GB" sz="1000" b="1"/>
              <a:t>Color and Lines</a:t>
            </a:r>
            <a:r>
              <a:rPr lang="en-GB" sz="1000"/>
              <a:t> tab, click on the drop-down arrow next to </a:t>
            </a:r>
            <a:r>
              <a:rPr lang="en-GB" sz="1000" b="1"/>
              <a:t>Color</a:t>
            </a:r>
            <a:r>
              <a:rPr lang="en-GB" sz="1000"/>
              <a:t> and select the </a:t>
            </a:r>
            <a:r>
              <a:rPr lang="en-GB" sz="1000" b="1"/>
              <a:t>Fill Effects</a:t>
            </a:r>
            <a:r>
              <a:rPr lang="en-GB" sz="1000"/>
              <a:t> menu</a:t>
            </a:r>
          </a:p>
          <a:p>
            <a:pPr lvl="1">
              <a:lnSpc>
                <a:spcPct val="90000"/>
              </a:lnSpc>
            </a:pPr>
            <a:r>
              <a:rPr lang="en-GB" sz="1000"/>
              <a:t>From the </a:t>
            </a:r>
            <a:r>
              <a:rPr lang="en-GB" sz="1000" b="1"/>
              <a:t>Picture</a:t>
            </a:r>
            <a:r>
              <a:rPr lang="en-GB" sz="1000"/>
              <a:t> tab, click on </a:t>
            </a:r>
            <a:r>
              <a:rPr lang="en-GB" sz="1000" b="1"/>
              <a:t>Select Picture</a:t>
            </a:r>
            <a:r>
              <a:rPr lang="en-GB" sz="1000"/>
              <a:t>. Navigate to the folder containing the image you wish to insert in the Input area. Highlight the image and tick the </a:t>
            </a:r>
            <a:r>
              <a:rPr lang="en-GB" sz="1000" b="1"/>
              <a:t>Lock picture aspect ratio</a:t>
            </a:r>
            <a:r>
              <a:rPr lang="en-GB" sz="1000"/>
              <a:t> box. Click on </a:t>
            </a:r>
            <a:r>
              <a:rPr lang="en-GB" sz="1000" b="1"/>
              <a:t>OK</a:t>
            </a:r>
            <a:r>
              <a:rPr lang="en-GB" sz="1000"/>
              <a:t>.</a:t>
            </a:r>
          </a:p>
          <a:p>
            <a:pPr lvl="1">
              <a:lnSpc>
                <a:spcPct val="90000"/>
              </a:lnSpc>
            </a:pPr>
            <a:r>
              <a:rPr lang="en-GB" sz="1000"/>
              <a:t>You can now preview the image before continuing. If you are happy with how it looks, click </a:t>
            </a:r>
            <a:r>
              <a:rPr lang="en-GB" sz="1000" b="1"/>
              <a:t>Ok</a:t>
            </a:r>
            <a:r>
              <a:rPr lang="en-GB" sz="1000"/>
              <a:t> to continue. Otherwise, repeat the process until you are happy with your selected image</a:t>
            </a:r>
          </a:p>
          <a:p>
            <a:pPr lvl="1">
              <a:lnSpc>
                <a:spcPct val="90000"/>
              </a:lnSpc>
            </a:pPr>
            <a:r>
              <a:rPr lang="en-GB" sz="1000"/>
              <a:t>To exit from </a:t>
            </a:r>
            <a:r>
              <a:rPr lang="en-GB" sz="1000" b="1"/>
              <a:t>Master View</a:t>
            </a:r>
            <a:r>
              <a:rPr lang="en-GB" sz="1000"/>
              <a:t>, click on </a:t>
            </a:r>
            <a:r>
              <a:rPr lang="en-GB" sz="1000" b="1"/>
              <a:t>View&gt;Normal</a:t>
            </a:r>
            <a:r>
              <a:rPr lang="en-GB" sz="1000"/>
              <a:t>. The change you made to the Input graphic should now be visible on the title slide</a:t>
            </a:r>
            <a:endParaRPr lang="en-US" sz="100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059113" y="3457575"/>
            <a:ext cx="5541962" cy="908050"/>
          </a:xfrm>
        </p:spPr>
        <p:txBody>
          <a:bodyPr tIns="0"/>
          <a:lstStyle>
            <a:lvl1pPr>
              <a:defRPr sz="4400"/>
            </a:lvl1pPr>
          </a:lstStyle>
          <a:p>
            <a:endParaRPr lang="en-US" dirty="0"/>
          </a:p>
        </p:txBody>
      </p:sp>
      <p:sp>
        <p:nvSpPr>
          <p:cNvPr id="3075" name="Rectangle 3"/>
          <p:cNvSpPr>
            <a:spLocks noGrp="1" noChangeArrowheads="1"/>
          </p:cNvSpPr>
          <p:nvPr>
            <p:ph type="subTitle" idx="1"/>
          </p:nvPr>
        </p:nvSpPr>
        <p:spPr>
          <a:xfrm>
            <a:off x="3062288" y="4653136"/>
            <a:ext cx="5541962" cy="720552"/>
          </a:xfrm>
        </p:spPr>
        <p:txBody>
          <a:bodyPr/>
          <a:lstStyle>
            <a:lvl1pPr marL="0" indent="0">
              <a:lnSpc>
                <a:spcPct val="85000"/>
              </a:lnSpc>
              <a:buFont typeface="Arial" charset="0"/>
              <a:buNone/>
              <a:defRPr sz="1600"/>
            </a:lvl1pPr>
          </a:lstStyle>
          <a:p>
            <a:endParaRPr lang="en-US" dirty="0"/>
          </a:p>
        </p:txBody>
      </p:sp>
      <p:pic>
        <p:nvPicPr>
          <p:cNvPr id="1026" name="Picture 2"/>
          <p:cNvPicPr>
            <a:picLocks noChangeAspect="1" noChangeArrowheads="1"/>
          </p:cNvPicPr>
          <p:nvPr userDrawn="1"/>
        </p:nvPicPr>
        <p:blipFill>
          <a:blip r:embed="rId2" cstate="print"/>
          <a:srcRect/>
          <a:stretch>
            <a:fillRect/>
          </a:stretch>
        </p:blipFill>
        <p:spPr bwMode="auto">
          <a:xfrm>
            <a:off x="3077264" y="5569454"/>
            <a:ext cx="2170212" cy="1171914"/>
          </a:xfrm>
          <a:prstGeom prst="rect">
            <a:avLst/>
          </a:prstGeom>
          <a:noFill/>
          <a:ln w="9525">
            <a:noFill/>
            <a:miter lim="800000"/>
            <a:headEnd/>
            <a:tailEnd/>
          </a:ln>
        </p:spPr>
      </p:pic>
      <p:pic>
        <p:nvPicPr>
          <p:cNvPr id="1028" name="Picture 4"/>
          <p:cNvPicPr>
            <a:picLocks noChangeAspect="1" noChangeArrowheads="1"/>
          </p:cNvPicPr>
          <p:nvPr userDrawn="1"/>
        </p:nvPicPr>
        <p:blipFill>
          <a:blip r:embed="rId3" cstate="print"/>
          <a:srcRect/>
          <a:stretch>
            <a:fillRect/>
          </a:stretch>
        </p:blipFill>
        <p:spPr bwMode="auto">
          <a:xfrm rot="10800000" flipV="1">
            <a:off x="0" y="1329466"/>
            <a:ext cx="8604448" cy="947405"/>
          </a:xfrm>
          <a:prstGeom prst="rect">
            <a:avLst/>
          </a:prstGeom>
          <a:noFill/>
          <a:ln w="9525">
            <a:noFill/>
            <a:miter lim="800000"/>
            <a:headEnd/>
            <a:tailEnd/>
          </a:ln>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2575" y="200025"/>
            <a:ext cx="2057400" cy="57324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5613" y="200025"/>
            <a:ext cx="6024562" cy="57324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hasCustomPrompt="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dirty="0" smtClean="0"/>
              <a:t>  </a:t>
            </a:r>
            <a:r>
              <a:rPr lang="en-US" dirty="0" smtClean="0"/>
              <a:t>Click to edit Master text styles</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059113" y="3457575"/>
            <a:ext cx="5541962" cy="908050"/>
          </a:xfrm>
          <a:prstGeom prst="rect">
            <a:avLst/>
          </a:prstGeom>
        </p:spPr>
        <p:txBody>
          <a:bodyPr tIns="0"/>
          <a:lstStyle>
            <a:lvl1pPr>
              <a:defRPr sz="4400"/>
            </a:lvl1pPr>
          </a:lstStyle>
          <a:p>
            <a:endParaRPr lang="en-US" dirty="0"/>
          </a:p>
        </p:txBody>
      </p:sp>
      <p:sp>
        <p:nvSpPr>
          <p:cNvPr id="3075" name="Rectangle 3"/>
          <p:cNvSpPr>
            <a:spLocks noGrp="1" noChangeArrowheads="1"/>
          </p:cNvSpPr>
          <p:nvPr>
            <p:ph type="subTitle" idx="1"/>
          </p:nvPr>
        </p:nvSpPr>
        <p:spPr>
          <a:xfrm>
            <a:off x="3062288" y="4653136"/>
            <a:ext cx="5541962" cy="720552"/>
          </a:xfrm>
        </p:spPr>
        <p:txBody>
          <a:bodyPr/>
          <a:lstStyle>
            <a:lvl1pPr marL="0" indent="0">
              <a:lnSpc>
                <a:spcPct val="85000"/>
              </a:lnSpc>
              <a:buFont typeface="Arial" charset="0"/>
              <a:buNone/>
              <a:defRPr sz="1600"/>
            </a:lvl1pPr>
          </a:lstStyle>
          <a:p>
            <a:endParaRPr lang="en-US" dirty="0"/>
          </a:p>
        </p:txBody>
      </p:sp>
      <p:pic>
        <p:nvPicPr>
          <p:cNvPr id="1026" name="Picture 2"/>
          <p:cNvPicPr>
            <a:picLocks noChangeAspect="1" noChangeArrowheads="1"/>
          </p:cNvPicPr>
          <p:nvPr userDrawn="1"/>
        </p:nvPicPr>
        <p:blipFill>
          <a:blip r:embed="rId2" cstate="print"/>
          <a:srcRect/>
          <a:stretch>
            <a:fillRect/>
          </a:stretch>
        </p:blipFill>
        <p:spPr bwMode="auto">
          <a:xfrm>
            <a:off x="3077264" y="5569454"/>
            <a:ext cx="2170212" cy="1171914"/>
          </a:xfrm>
          <a:prstGeom prst="rect">
            <a:avLst/>
          </a:prstGeom>
          <a:noFill/>
          <a:ln w="9525">
            <a:noFill/>
            <a:miter lim="800000"/>
            <a:headEnd/>
            <a:tailEnd/>
          </a:ln>
        </p:spPr>
      </p:pic>
      <p:pic>
        <p:nvPicPr>
          <p:cNvPr id="1028" name="Picture 4"/>
          <p:cNvPicPr>
            <a:picLocks noChangeAspect="1" noChangeArrowheads="1"/>
          </p:cNvPicPr>
          <p:nvPr userDrawn="1"/>
        </p:nvPicPr>
        <p:blipFill>
          <a:blip r:embed="rId3" cstate="print"/>
          <a:srcRect/>
          <a:stretch>
            <a:fillRect/>
          </a:stretch>
        </p:blipFill>
        <p:spPr bwMode="auto">
          <a:xfrm rot="10800000" flipV="1">
            <a:off x="0" y="1329466"/>
            <a:ext cx="8604448" cy="947405"/>
          </a:xfrm>
          <a:prstGeom prst="rect">
            <a:avLst/>
          </a:prstGeom>
          <a:noFill/>
          <a:ln w="9525">
            <a:noFill/>
            <a:miter lim="800000"/>
            <a:headEnd/>
            <a:tailEnd/>
          </a:ln>
        </p:spPr>
      </p:pic>
    </p:spTree>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7544" y="200025"/>
            <a:ext cx="7560841" cy="863600"/>
          </a:xfrm>
          <a:prstGeom prst="rect">
            <a:avLst/>
          </a:prstGeom>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lIns="0"/>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1"/>
            <a:ext cx="8222431" cy="874984"/>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5613" y="1412875"/>
            <a:ext cx="4040187" cy="4519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12875"/>
            <a:ext cx="4041775" cy="4519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1"/>
            <a:ext cx="8222431" cy="874984"/>
          </a:xfrm>
          <a:prstGeom prst="rect">
            <a:avLst/>
          </a:prstGeom>
        </p:spPr>
        <p:txBody>
          <a:bodyPr/>
          <a:lstStyle/>
          <a:p>
            <a:r>
              <a:rPr lang="en-US" smtClean="0"/>
              <a:t>Click to edit Master 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7544" y="200025"/>
            <a:ext cx="7560841" cy="863600"/>
          </a:xfrm>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1"/>
            <a:ext cx="8222431" cy="874984"/>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2575" y="200025"/>
            <a:ext cx="2057400" cy="5732463"/>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5613" y="200025"/>
            <a:ext cx="6024562" cy="57324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5613" y="1412875"/>
            <a:ext cx="4040187" cy="4519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12875"/>
            <a:ext cx="4041775" cy="4519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2.pn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67544" y="188641"/>
            <a:ext cx="8222431" cy="874984"/>
          </a:xfrm>
          <a:prstGeom prst="rect">
            <a:avLst/>
          </a:prstGeom>
          <a:noFill/>
          <a:ln w="9525">
            <a:noFill/>
            <a:miter lim="800000"/>
            <a:headEnd/>
            <a:tailEnd/>
          </a:ln>
          <a:effectLst/>
        </p:spPr>
        <p:txBody>
          <a:bodyPr vert="horz" wrap="square" lIns="0" tIns="36000" rIns="0" bIns="0" numCol="1" anchor="t"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455613" y="1412875"/>
            <a:ext cx="8234362" cy="4519613"/>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2" name="Rectangle 8"/>
          <p:cNvSpPr>
            <a:spLocks noChangeArrowheads="1"/>
          </p:cNvSpPr>
          <p:nvPr/>
        </p:nvSpPr>
        <p:spPr bwMode="auto">
          <a:xfrm>
            <a:off x="2784475" y="6419850"/>
            <a:ext cx="2057400" cy="196850"/>
          </a:xfrm>
          <a:prstGeom prst="rect">
            <a:avLst/>
          </a:prstGeom>
          <a:noFill/>
          <a:ln w="9525">
            <a:noFill/>
            <a:miter lim="800000"/>
            <a:headEnd/>
            <a:tailEnd/>
          </a:ln>
          <a:effectLst/>
        </p:spPr>
        <p:txBody>
          <a:bodyPr lIns="0" tIns="0" rIns="0" bIns="0"/>
          <a:lstStyle/>
          <a:p>
            <a:r>
              <a:rPr lang="cs-CZ" sz="1100" dirty="0" smtClean="0">
                <a:solidFill>
                  <a:srgbClr val="000000"/>
                </a:solidFill>
                <a:cs typeface="Arial" charset="0"/>
              </a:rPr>
              <a:t>Informační průmysl</a:t>
            </a:r>
            <a:r>
              <a:rPr lang="cs-CZ" sz="1100" baseline="0" dirty="0" smtClean="0">
                <a:solidFill>
                  <a:srgbClr val="000000"/>
                </a:solidFill>
                <a:cs typeface="Arial" charset="0"/>
              </a:rPr>
              <a:t> 2012/13</a:t>
            </a:r>
            <a:endParaRPr lang="en-US" sz="1100" dirty="0">
              <a:solidFill>
                <a:srgbClr val="000000"/>
              </a:solidFill>
              <a:cs typeface="Arial" charset="0"/>
            </a:endParaRPr>
          </a:p>
        </p:txBody>
      </p:sp>
      <p:sp>
        <p:nvSpPr>
          <p:cNvPr id="1033" name="Rectangle 9"/>
          <p:cNvSpPr>
            <a:spLocks noChangeArrowheads="1"/>
          </p:cNvSpPr>
          <p:nvPr/>
        </p:nvSpPr>
        <p:spPr bwMode="auto">
          <a:xfrm>
            <a:off x="457200" y="6419850"/>
            <a:ext cx="663575" cy="196850"/>
          </a:xfrm>
          <a:prstGeom prst="rect">
            <a:avLst/>
          </a:prstGeom>
          <a:noFill/>
          <a:ln w="9525">
            <a:noFill/>
            <a:miter lim="800000"/>
            <a:headEnd/>
            <a:tailEnd/>
          </a:ln>
          <a:effectLst/>
        </p:spPr>
        <p:txBody>
          <a:bodyPr lIns="0" tIns="0" rIns="0" bIns="0"/>
          <a:lstStyle/>
          <a:p>
            <a:r>
              <a:rPr lang="en-US" sz="1100">
                <a:solidFill>
                  <a:srgbClr val="000000"/>
                </a:solidFill>
                <a:cs typeface="Arial" charset="0"/>
              </a:rPr>
              <a:t>Page </a:t>
            </a:r>
            <a:fld id="{92377386-EE50-4FE3-9EAA-3F82571A0486}" type="slidenum">
              <a:rPr lang="en-US" sz="1100">
                <a:solidFill>
                  <a:srgbClr val="000000"/>
                </a:solidFill>
                <a:cs typeface="Arial" charset="0"/>
              </a:rPr>
              <a:pPr/>
              <a:t>‹#›</a:t>
            </a:fld>
            <a:endParaRPr lang="en-US" sz="1100">
              <a:solidFill>
                <a:srgbClr val="000000"/>
              </a:solidFill>
              <a:cs typeface="Arial" charset="0"/>
            </a:endParaRPr>
          </a:p>
        </p:txBody>
      </p:sp>
      <p:sp>
        <p:nvSpPr>
          <p:cNvPr id="1035" name="Line 11"/>
          <p:cNvSpPr>
            <a:spLocks noChangeShapeType="1"/>
          </p:cNvSpPr>
          <p:nvPr/>
        </p:nvSpPr>
        <p:spPr bwMode="auto">
          <a:xfrm>
            <a:off x="455613" y="6243638"/>
            <a:ext cx="8229600" cy="0"/>
          </a:xfrm>
          <a:prstGeom prst="line">
            <a:avLst/>
          </a:prstGeom>
          <a:noFill/>
          <a:ln w="3175">
            <a:solidFill>
              <a:srgbClr val="646464"/>
            </a:solidFill>
            <a:round/>
            <a:headEnd/>
            <a:tailEnd/>
          </a:ln>
          <a:effectLst/>
        </p:spPr>
        <p:txBody>
          <a:bodyPr wrap="none" anchor="ctr"/>
          <a:lstStyle/>
          <a:p>
            <a:endParaRPr lang="en-US"/>
          </a:p>
        </p:txBody>
      </p:sp>
      <p:sp>
        <p:nvSpPr>
          <p:cNvPr id="1036" name="Line 12"/>
          <p:cNvSpPr>
            <a:spLocks noChangeShapeType="1"/>
          </p:cNvSpPr>
          <p:nvPr/>
        </p:nvSpPr>
        <p:spPr bwMode="auto">
          <a:xfrm>
            <a:off x="467545" y="187796"/>
            <a:ext cx="8208912" cy="12230"/>
          </a:xfrm>
          <a:prstGeom prst="line">
            <a:avLst/>
          </a:prstGeom>
          <a:noFill/>
          <a:ln w="6350">
            <a:solidFill>
              <a:srgbClr val="646464"/>
            </a:solidFill>
            <a:round/>
            <a:headEnd/>
            <a:tailEnd/>
          </a:ln>
          <a:effectLst/>
        </p:spPr>
        <p:txBody>
          <a:bodyPr wrap="none" anchor="ctr"/>
          <a:lstStyle/>
          <a:p>
            <a:endParaRPr lang="en-US"/>
          </a:p>
        </p:txBody>
      </p:sp>
      <p:pic>
        <p:nvPicPr>
          <p:cNvPr id="2050" name="Picture 2"/>
          <p:cNvPicPr>
            <a:picLocks noChangeAspect="1" noChangeArrowheads="1"/>
          </p:cNvPicPr>
          <p:nvPr userDrawn="1"/>
        </p:nvPicPr>
        <p:blipFill>
          <a:blip r:embed="rId14" cstate="print"/>
          <a:srcRect/>
          <a:stretch>
            <a:fillRect/>
          </a:stretch>
        </p:blipFill>
        <p:spPr bwMode="auto">
          <a:xfrm>
            <a:off x="7546630" y="6381328"/>
            <a:ext cx="1143000" cy="342900"/>
          </a:xfrm>
          <a:prstGeom prst="rect">
            <a:avLst/>
          </a:prstGeom>
          <a:noFill/>
          <a:ln w="9525">
            <a:noFill/>
            <a:miter lim="800000"/>
            <a:headEnd/>
            <a:tailEnd/>
          </a:ln>
        </p:spPr>
      </p:pic>
      <p:sp>
        <p:nvSpPr>
          <p:cNvPr id="12" name="Rectangle 8"/>
          <p:cNvSpPr>
            <a:spLocks noChangeArrowheads="1"/>
          </p:cNvSpPr>
          <p:nvPr userDrawn="1"/>
        </p:nvSpPr>
        <p:spPr bwMode="auto">
          <a:xfrm>
            <a:off x="6543840" y="6356196"/>
            <a:ext cx="1250855" cy="434898"/>
          </a:xfrm>
          <a:prstGeom prst="rect">
            <a:avLst/>
          </a:prstGeom>
          <a:noFill/>
          <a:ln w="9525">
            <a:noFill/>
            <a:miter lim="800000"/>
            <a:headEnd/>
            <a:tailEnd/>
          </a:ln>
          <a:effectLst/>
        </p:spPr>
        <p:txBody>
          <a:bodyPr lIns="0" tIns="0" rIns="0" bIns="0"/>
          <a:lstStyle/>
          <a:p>
            <a:r>
              <a:rPr lang="cs-CZ" sz="1000" dirty="0" smtClean="0">
                <a:solidFill>
                  <a:srgbClr val="000000"/>
                </a:solidFill>
                <a:cs typeface="Arial" charset="0"/>
              </a:rPr>
              <a:t>Petr</a:t>
            </a:r>
            <a:r>
              <a:rPr lang="cs-CZ" sz="1000" baseline="0" dirty="0" smtClean="0">
                <a:solidFill>
                  <a:srgbClr val="000000"/>
                </a:solidFill>
                <a:cs typeface="Arial" charset="0"/>
              </a:rPr>
              <a:t> Šmejkal, 43262@</a:t>
            </a:r>
            <a:r>
              <a:rPr lang="cs-CZ" sz="1000" baseline="0" dirty="0" err="1" smtClean="0">
                <a:solidFill>
                  <a:srgbClr val="000000"/>
                </a:solidFill>
                <a:cs typeface="Arial" charset="0"/>
              </a:rPr>
              <a:t>muni.cz</a:t>
            </a:r>
            <a:endParaRPr lang="en-US" sz="1000" dirty="0">
              <a:solidFill>
                <a:srgbClr val="000000"/>
              </a:solidFill>
              <a:cs typeface="Arial" charset="0"/>
            </a:endParaRPr>
          </a:p>
        </p:txBody>
      </p:sp>
      <p:sp>
        <p:nvSpPr>
          <p:cNvPr id="1034" name="Line 10"/>
          <p:cNvSpPr>
            <a:spLocks noChangeShapeType="1"/>
          </p:cNvSpPr>
          <p:nvPr/>
        </p:nvSpPr>
        <p:spPr bwMode="auto">
          <a:xfrm>
            <a:off x="455613" y="1052736"/>
            <a:ext cx="8229600" cy="0"/>
          </a:xfrm>
          <a:prstGeom prst="line">
            <a:avLst/>
          </a:prstGeom>
          <a:ln w="19050">
            <a:solidFill>
              <a:srgbClr val="DC2828">
                <a:alpha val="80000"/>
              </a:srgbClr>
            </a:solidFill>
            <a:headEnd/>
            <a:tailEnd/>
          </a:ln>
          <a:effectLst>
            <a:outerShdw blurRad="50800" dist="38100" dir="5400000" algn="t" rotWithShape="0">
              <a:prstClr val="black">
                <a:alpha val="40000"/>
              </a:prstClr>
            </a:outerShdw>
          </a:effectLst>
        </p:spPr>
        <p:style>
          <a:lnRef idx="1">
            <a:schemeClr val="accent4"/>
          </a:lnRef>
          <a:fillRef idx="0">
            <a:schemeClr val="accent4"/>
          </a:fillRef>
          <a:effectRef idx="0">
            <a:schemeClr val="accent4"/>
          </a:effectRef>
          <a:fontRef idx="minor">
            <a:schemeClr val="tx1"/>
          </a:fontRef>
        </p:style>
        <p:txBody>
          <a:bodyPr wrap="none" anchor="ctr"/>
          <a:lstStyle/>
          <a:p>
            <a:endParaRPr lang="en-US"/>
          </a:p>
        </p:txBody>
      </p:sp>
      <p:pic>
        <p:nvPicPr>
          <p:cNvPr id="15" name="Picture 4"/>
          <p:cNvPicPr>
            <a:picLocks noChangeAspect="1" noChangeArrowheads="1"/>
          </p:cNvPicPr>
          <p:nvPr userDrawn="1"/>
        </p:nvPicPr>
        <p:blipFill>
          <a:blip r:embed="rId15" cstate="print"/>
          <a:srcRect/>
          <a:stretch>
            <a:fillRect/>
          </a:stretch>
        </p:blipFill>
        <p:spPr bwMode="auto">
          <a:xfrm rot="10800000" flipH="1" flipV="1">
            <a:off x="5471592" y="620689"/>
            <a:ext cx="3672408" cy="288031"/>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9" r:id="rId2"/>
    <p:sldLayoutId id="2147483660" r:id="rId3"/>
    <p:sldLayoutId id="2147483669" r:id="rId4"/>
    <p:sldLayoutId id="2147483661" r:id="rId5"/>
    <p:sldLayoutId id="2147483662" r:id="rId6"/>
    <p:sldLayoutId id="2147483663" r:id="rId7"/>
    <p:sldLayoutId id="2147483664" r:id="rId8"/>
    <p:sldLayoutId id="2147483665" r:id="rId9"/>
    <p:sldLayoutId id="2147483666" r:id="rId10"/>
    <p:sldLayoutId id="2147483667" r:id="rId11"/>
    <p:sldLayoutId id="2147483668" r:id="rId12"/>
  </p:sldLayoutIdLst>
  <p:timing>
    <p:tnLst>
      <p:par>
        <p:cTn id="1" dur="indefinite" restart="never" nodeType="tmRoot"/>
      </p:par>
    </p:tnLst>
  </p:timing>
  <p:txStyles>
    <p:titleStyle>
      <a:lvl1pPr algn="l" rtl="0" eaLnBrk="1" fontAlgn="base" hangingPunct="1">
        <a:lnSpc>
          <a:spcPct val="85000"/>
        </a:lnSpc>
        <a:spcBef>
          <a:spcPct val="0"/>
        </a:spcBef>
        <a:spcAft>
          <a:spcPct val="0"/>
        </a:spcAft>
        <a:defRPr sz="3000" b="1">
          <a:solidFill>
            <a:srgbClr val="646464"/>
          </a:solidFill>
          <a:latin typeface="+mj-lt"/>
          <a:ea typeface="+mj-ea"/>
          <a:cs typeface="+mj-cs"/>
        </a:defRPr>
      </a:lvl1pPr>
      <a:lvl2pPr algn="l" rtl="0" eaLnBrk="1" fontAlgn="base" hangingPunct="1">
        <a:lnSpc>
          <a:spcPct val="85000"/>
        </a:lnSpc>
        <a:spcBef>
          <a:spcPct val="0"/>
        </a:spcBef>
        <a:spcAft>
          <a:spcPct val="0"/>
        </a:spcAft>
        <a:defRPr sz="3000" b="1">
          <a:solidFill>
            <a:srgbClr val="646464"/>
          </a:solidFill>
          <a:latin typeface="Arial" charset="0"/>
        </a:defRPr>
      </a:lvl2pPr>
      <a:lvl3pPr algn="l" rtl="0" eaLnBrk="1" fontAlgn="base" hangingPunct="1">
        <a:lnSpc>
          <a:spcPct val="85000"/>
        </a:lnSpc>
        <a:spcBef>
          <a:spcPct val="0"/>
        </a:spcBef>
        <a:spcAft>
          <a:spcPct val="0"/>
        </a:spcAft>
        <a:defRPr sz="3000" b="1">
          <a:solidFill>
            <a:srgbClr val="646464"/>
          </a:solidFill>
          <a:latin typeface="Arial" charset="0"/>
        </a:defRPr>
      </a:lvl3pPr>
      <a:lvl4pPr algn="l" rtl="0" eaLnBrk="1" fontAlgn="base" hangingPunct="1">
        <a:lnSpc>
          <a:spcPct val="85000"/>
        </a:lnSpc>
        <a:spcBef>
          <a:spcPct val="0"/>
        </a:spcBef>
        <a:spcAft>
          <a:spcPct val="0"/>
        </a:spcAft>
        <a:defRPr sz="3000" b="1">
          <a:solidFill>
            <a:srgbClr val="646464"/>
          </a:solidFill>
          <a:latin typeface="Arial" charset="0"/>
        </a:defRPr>
      </a:lvl4pPr>
      <a:lvl5pPr algn="l" rtl="0" eaLnBrk="1" fontAlgn="base" hangingPunct="1">
        <a:lnSpc>
          <a:spcPct val="85000"/>
        </a:lnSpc>
        <a:spcBef>
          <a:spcPct val="0"/>
        </a:spcBef>
        <a:spcAft>
          <a:spcPct val="0"/>
        </a:spcAft>
        <a:defRPr sz="3000" b="1">
          <a:solidFill>
            <a:srgbClr val="646464"/>
          </a:solidFill>
          <a:latin typeface="Arial" charset="0"/>
        </a:defRPr>
      </a:lvl5pPr>
      <a:lvl6pPr marL="457200" algn="l" rtl="0" eaLnBrk="1" fontAlgn="base" hangingPunct="1">
        <a:lnSpc>
          <a:spcPct val="85000"/>
        </a:lnSpc>
        <a:spcBef>
          <a:spcPct val="0"/>
        </a:spcBef>
        <a:spcAft>
          <a:spcPct val="0"/>
        </a:spcAft>
        <a:defRPr sz="3000" b="1">
          <a:solidFill>
            <a:srgbClr val="646464"/>
          </a:solidFill>
          <a:latin typeface="Arial" charset="0"/>
        </a:defRPr>
      </a:lvl6pPr>
      <a:lvl7pPr marL="914400" algn="l" rtl="0" eaLnBrk="1" fontAlgn="base" hangingPunct="1">
        <a:lnSpc>
          <a:spcPct val="85000"/>
        </a:lnSpc>
        <a:spcBef>
          <a:spcPct val="0"/>
        </a:spcBef>
        <a:spcAft>
          <a:spcPct val="0"/>
        </a:spcAft>
        <a:defRPr sz="3000" b="1">
          <a:solidFill>
            <a:srgbClr val="646464"/>
          </a:solidFill>
          <a:latin typeface="Arial" charset="0"/>
        </a:defRPr>
      </a:lvl7pPr>
      <a:lvl8pPr marL="1371600" algn="l" rtl="0" eaLnBrk="1" fontAlgn="base" hangingPunct="1">
        <a:lnSpc>
          <a:spcPct val="85000"/>
        </a:lnSpc>
        <a:spcBef>
          <a:spcPct val="0"/>
        </a:spcBef>
        <a:spcAft>
          <a:spcPct val="0"/>
        </a:spcAft>
        <a:defRPr sz="3000" b="1">
          <a:solidFill>
            <a:srgbClr val="646464"/>
          </a:solidFill>
          <a:latin typeface="Arial" charset="0"/>
        </a:defRPr>
      </a:lvl8pPr>
      <a:lvl9pPr marL="1828800" algn="l" rtl="0" eaLnBrk="1" fontAlgn="base" hangingPunct="1">
        <a:lnSpc>
          <a:spcPct val="85000"/>
        </a:lnSpc>
        <a:spcBef>
          <a:spcPct val="0"/>
        </a:spcBef>
        <a:spcAft>
          <a:spcPct val="0"/>
        </a:spcAft>
        <a:defRPr sz="3000" b="1">
          <a:solidFill>
            <a:srgbClr val="646464"/>
          </a:solidFill>
          <a:latin typeface="Arial" charset="0"/>
        </a:defRPr>
      </a:lvl9pPr>
    </p:titleStyle>
    <p:bodyStyle>
      <a:lvl1pPr marL="360363" indent="-360363" algn="l" rtl="0" eaLnBrk="1" fontAlgn="base" hangingPunct="1">
        <a:spcBef>
          <a:spcPct val="20000"/>
        </a:spcBef>
        <a:spcAft>
          <a:spcPct val="0"/>
        </a:spcAft>
        <a:buClr>
          <a:schemeClr val="bg2">
            <a:lumMod val="75000"/>
          </a:schemeClr>
        </a:buClr>
        <a:buSzPct val="75000"/>
        <a:buFont typeface="Arial" pitchFamily="34" charset="0"/>
        <a:buChar char="■"/>
        <a:defRPr sz="2400">
          <a:solidFill>
            <a:schemeClr val="accent1">
              <a:lumMod val="75000"/>
            </a:schemeClr>
          </a:solidFill>
          <a:latin typeface="+mn-lt"/>
          <a:ea typeface="+mn-ea"/>
          <a:cs typeface="+mn-cs"/>
        </a:defRPr>
      </a:lvl1pPr>
      <a:lvl2pPr marL="717550" indent="-355600" algn="l" rtl="0" eaLnBrk="1" fontAlgn="base" hangingPunct="1">
        <a:spcBef>
          <a:spcPct val="20000"/>
        </a:spcBef>
        <a:spcAft>
          <a:spcPct val="0"/>
        </a:spcAft>
        <a:buClr>
          <a:schemeClr val="bg2">
            <a:lumMod val="75000"/>
          </a:schemeClr>
        </a:buClr>
        <a:buSzPct val="75000"/>
        <a:buFont typeface="Arial" pitchFamily="34" charset="0"/>
        <a:buChar char="■"/>
        <a:defRPr sz="2000">
          <a:solidFill>
            <a:schemeClr val="accent1">
              <a:lumMod val="75000"/>
            </a:schemeClr>
          </a:solidFill>
          <a:latin typeface="+mn-lt"/>
        </a:defRPr>
      </a:lvl2pPr>
      <a:lvl3pPr marL="1081088" indent="-361950" algn="l" rtl="0" eaLnBrk="1" fontAlgn="base" hangingPunct="1">
        <a:spcBef>
          <a:spcPct val="20000"/>
        </a:spcBef>
        <a:spcAft>
          <a:spcPct val="0"/>
        </a:spcAft>
        <a:buClr>
          <a:schemeClr val="bg2">
            <a:lumMod val="75000"/>
          </a:schemeClr>
        </a:buClr>
        <a:buSzPct val="75000"/>
        <a:buFont typeface="Arial" pitchFamily="34" charset="0"/>
        <a:buChar char="■"/>
        <a:defRPr>
          <a:solidFill>
            <a:schemeClr val="accent1">
              <a:lumMod val="75000"/>
            </a:schemeClr>
          </a:solidFill>
          <a:latin typeface="+mn-lt"/>
        </a:defRPr>
      </a:lvl3pPr>
      <a:lvl4pPr marL="1441450" indent="-358775" algn="l" rtl="0" eaLnBrk="1" fontAlgn="base" hangingPunct="1">
        <a:spcBef>
          <a:spcPct val="20000"/>
        </a:spcBef>
        <a:spcAft>
          <a:spcPct val="0"/>
        </a:spcAft>
        <a:buClr>
          <a:schemeClr val="bg2">
            <a:lumMod val="75000"/>
          </a:schemeClr>
        </a:buClr>
        <a:buSzPct val="75000"/>
        <a:buFont typeface="Arial" pitchFamily="34" charset="0"/>
        <a:buChar char="■"/>
        <a:defRPr sz="1600">
          <a:solidFill>
            <a:schemeClr val="accent1">
              <a:lumMod val="75000"/>
            </a:schemeClr>
          </a:solidFill>
          <a:latin typeface="+mn-lt"/>
        </a:defRPr>
      </a:lvl4pPr>
      <a:lvl5pPr marL="1800225" indent="-357188" algn="l" rtl="0" eaLnBrk="1" fontAlgn="base" hangingPunct="1">
        <a:spcBef>
          <a:spcPct val="20000"/>
        </a:spcBef>
        <a:spcAft>
          <a:spcPct val="0"/>
        </a:spcAft>
        <a:buClr>
          <a:schemeClr val="bg2">
            <a:lumMod val="75000"/>
          </a:schemeClr>
        </a:buClr>
        <a:buSzPct val="75000"/>
        <a:buFont typeface="Arial" pitchFamily="34" charset="0"/>
        <a:buChar char="■"/>
        <a:defRPr sz="1600">
          <a:solidFill>
            <a:schemeClr val="accent1">
              <a:lumMod val="75000"/>
            </a:schemeClr>
          </a:solidFill>
          <a:latin typeface="+mn-lt"/>
        </a:defRPr>
      </a:lvl5pPr>
      <a:lvl6pPr marL="22574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6pPr>
      <a:lvl7pPr marL="27146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7pPr>
      <a:lvl8pPr marL="31718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8pPr>
      <a:lvl9pPr marL="36290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455613" y="1412875"/>
            <a:ext cx="8234362" cy="4519613"/>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2" name="Rectangle 8"/>
          <p:cNvSpPr>
            <a:spLocks noChangeArrowheads="1"/>
          </p:cNvSpPr>
          <p:nvPr/>
        </p:nvSpPr>
        <p:spPr bwMode="auto">
          <a:xfrm>
            <a:off x="2784475" y="6419850"/>
            <a:ext cx="2057400" cy="196850"/>
          </a:xfrm>
          <a:prstGeom prst="rect">
            <a:avLst/>
          </a:prstGeom>
          <a:noFill/>
          <a:ln w="9525">
            <a:noFill/>
            <a:miter lim="800000"/>
            <a:headEnd/>
            <a:tailEnd/>
          </a:ln>
          <a:effectLst/>
        </p:spPr>
        <p:txBody>
          <a:bodyPr lIns="0" tIns="0" rIns="0" bIns="0"/>
          <a:lstStyle/>
          <a:p>
            <a:r>
              <a:rPr lang="cs-CZ" sz="1100" dirty="0" smtClean="0">
                <a:solidFill>
                  <a:srgbClr val="000000"/>
                </a:solidFill>
                <a:cs typeface="Arial" charset="0"/>
              </a:rPr>
              <a:t>Informační průmysl 2010</a:t>
            </a:r>
            <a:endParaRPr lang="en-US" sz="1100" dirty="0">
              <a:solidFill>
                <a:srgbClr val="000000"/>
              </a:solidFill>
              <a:cs typeface="Arial" charset="0"/>
            </a:endParaRPr>
          </a:p>
        </p:txBody>
      </p:sp>
      <p:sp>
        <p:nvSpPr>
          <p:cNvPr id="1033" name="Rectangle 9"/>
          <p:cNvSpPr>
            <a:spLocks noChangeArrowheads="1"/>
          </p:cNvSpPr>
          <p:nvPr/>
        </p:nvSpPr>
        <p:spPr bwMode="auto">
          <a:xfrm>
            <a:off x="457200" y="6419850"/>
            <a:ext cx="663575" cy="196850"/>
          </a:xfrm>
          <a:prstGeom prst="rect">
            <a:avLst/>
          </a:prstGeom>
          <a:noFill/>
          <a:ln w="9525">
            <a:noFill/>
            <a:miter lim="800000"/>
            <a:headEnd/>
            <a:tailEnd/>
          </a:ln>
          <a:effectLst/>
        </p:spPr>
        <p:txBody>
          <a:bodyPr lIns="0" tIns="0" rIns="0" bIns="0"/>
          <a:lstStyle/>
          <a:p>
            <a:r>
              <a:rPr lang="en-US" sz="1100">
                <a:solidFill>
                  <a:srgbClr val="000000"/>
                </a:solidFill>
                <a:cs typeface="Arial" charset="0"/>
              </a:rPr>
              <a:t>Page </a:t>
            </a:r>
            <a:fld id="{92377386-EE50-4FE3-9EAA-3F82571A0486}" type="slidenum">
              <a:rPr lang="en-US" sz="1100">
                <a:solidFill>
                  <a:srgbClr val="000000"/>
                </a:solidFill>
                <a:cs typeface="Arial" charset="0"/>
              </a:rPr>
              <a:pPr/>
              <a:t>‹#›</a:t>
            </a:fld>
            <a:endParaRPr lang="en-US" sz="1100">
              <a:solidFill>
                <a:srgbClr val="000000"/>
              </a:solidFill>
              <a:cs typeface="Arial" charset="0"/>
            </a:endParaRPr>
          </a:p>
        </p:txBody>
      </p:sp>
      <p:sp>
        <p:nvSpPr>
          <p:cNvPr id="1035" name="Line 11"/>
          <p:cNvSpPr>
            <a:spLocks noChangeShapeType="1"/>
          </p:cNvSpPr>
          <p:nvPr/>
        </p:nvSpPr>
        <p:spPr bwMode="auto">
          <a:xfrm>
            <a:off x="455613" y="6243638"/>
            <a:ext cx="8229600" cy="0"/>
          </a:xfrm>
          <a:prstGeom prst="line">
            <a:avLst/>
          </a:prstGeom>
          <a:noFill/>
          <a:ln w="3175">
            <a:solidFill>
              <a:srgbClr val="646464"/>
            </a:solidFill>
            <a:round/>
            <a:headEnd/>
            <a:tailEnd/>
          </a:ln>
          <a:effectLst/>
        </p:spPr>
        <p:txBody>
          <a:bodyPr wrap="none" anchor="ctr"/>
          <a:lstStyle/>
          <a:p>
            <a:endParaRPr lang="en-US"/>
          </a:p>
        </p:txBody>
      </p:sp>
      <p:pic>
        <p:nvPicPr>
          <p:cNvPr id="2050" name="Picture 2"/>
          <p:cNvPicPr>
            <a:picLocks noChangeAspect="1" noChangeArrowheads="1"/>
          </p:cNvPicPr>
          <p:nvPr userDrawn="1"/>
        </p:nvPicPr>
        <p:blipFill>
          <a:blip r:embed="rId14" cstate="print"/>
          <a:srcRect/>
          <a:stretch>
            <a:fillRect/>
          </a:stretch>
        </p:blipFill>
        <p:spPr bwMode="auto">
          <a:xfrm>
            <a:off x="251520" y="404664"/>
            <a:ext cx="2160240" cy="648072"/>
          </a:xfrm>
          <a:prstGeom prst="rect">
            <a:avLst/>
          </a:prstGeom>
          <a:noFill/>
          <a:ln w="9525">
            <a:noFill/>
            <a:miter lim="800000"/>
            <a:headEnd/>
            <a:tailEnd/>
          </a:ln>
        </p:spPr>
      </p:pic>
      <p:sp>
        <p:nvSpPr>
          <p:cNvPr id="12" name="Rectangle 8"/>
          <p:cNvSpPr>
            <a:spLocks noChangeArrowheads="1"/>
          </p:cNvSpPr>
          <p:nvPr userDrawn="1"/>
        </p:nvSpPr>
        <p:spPr bwMode="auto">
          <a:xfrm>
            <a:off x="6543840" y="6356196"/>
            <a:ext cx="1250855" cy="434898"/>
          </a:xfrm>
          <a:prstGeom prst="rect">
            <a:avLst/>
          </a:prstGeom>
          <a:noFill/>
          <a:ln w="9525">
            <a:noFill/>
            <a:miter lim="800000"/>
            <a:headEnd/>
            <a:tailEnd/>
          </a:ln>
          <a:effectLst/>
        </p:spPr>
        <p:txBody>
          <a:bodyPr lIns="0" tIns="0" rIns="0" bIns="0"/>
          <a:lstStyle/>
          <a:p>
            <a:r>
              <a:rPr lang="cs-CZ" sz="1000" dirty="0" smtClean="0">
                <a:solidFill>
                  <a:srgbClr val="000000"/>
                </a:solidFill>
                <a:cs typeface="Arial" charset="0"/>
              </a:rPr>
              <a:t>Petr</a:t>
            </a:r>
            <a:r>
              <a:rPr lang="cs-CZ" sz="1000" baseline="0" dirty="0" smtClean="0">
                <a:solidFill>
                  <a:srgbClr val="000000"/>
                </a:solidFill>
                <a:cs typeface="Arial" charset="0"/>
              </a:rPr>
              <a:t> Šmejkal, 43262@</a:t>
            </a:r>
            <a:r>
              <a:rPr lang="cs-CZ" sz="1000" baseline="0" dirty="0" err="1" smtClean="0">
                <a:solidFill>
                  <a:srgbClr val="000000"/>
                </a:solidFill>
                <a:cs typeface="Arial" charset="0"/>
              </a:rPr>
              <a:t>muni.cz</a:t>
            </a:r>
            <a:endParaRPr lang="en-US" sz="1000" dirty="0">
              <a:solidFill>
                <a:srgbClr val="000000"/>
              </a:solidFill>
              <a:cs typeface="Arial" charset="0"/>
            </a:endParaRPr>
          </a:p>
        </p:txBody>
      </p:sp>
      <p:pic>
        <p:nvPicPr>
          <p:cNvPr id="15" name="Picture 4"/>
          <p:cNvPicPr>
            <a:picLocks noChangeAspect="1" noChangeArrowheads="1"/>
          </p:cNvPicPr>
          <p:nvPr userDrawn="1"/>
        </p:nvPicPr>
        <p:blipFill>
          <a:blip r:embed="rId15" cstate="print"/>
          <a:srcRect/>
          <a:stretch>
            <a:fillRect/>
          </a:stretch>
        </p:blipFill>
        <p:spPr bwMode="auto">
          <a:xfrm rot="10800000" flipH="1" flipV="1">
            <a:off x="2717276" y="1700809"/>
            <a:ext cx="6426724" cy="50405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4" r:id="rId1"/>
    <p:sldLayoutId id="2147483671" r:id="rId2"/>
    <p:sldLayoutId id="2147483672" r:id="rId3"/>
    <p:sldLayoutId id="2147483673" r:id="rId4"/>
    <p:sldLayoutId id="2147483675" r:id="rId5"/>
    <p:sldLayoutId id="2147483676" r:id="rId6"/>
    <p:sldLayoutId id="2147483677" r:id="rId7"/>
    <p:sldLayoutId id="2147483678" r:id="rId8"/>
    <p:sldLayoutId id="2147483679" r:id="rId9"/>
    <p:sldLayoutId id="2147483680" r:id="rId10"/>
    <p:sldLayoutId id="2147483681" r:id="rId11"/>
    <p:sldLayoutId id="2147483682" r:id="rId12"/>
  </p:sldLayoutIdLst>
  <p:timing>
    <p:tnLst>
      <p:par>
        <p:cTn id="1" dur="indefinite" restart="never" nodeType="tmRoot"/>
      </p:par>
    </p:tnLst>
  </p:timing>
  <p:txStyles>
    <p:titleStyle>
      <a:lvl1pPr algn="l" rtl="0" eaLnBrk="1" fontAlgn="base" hangingPunct="1">
        <a:lnSpc>
          <a:spcPct val="85000"/>
        </a:lnSpc>
        <a:spcBef>
          <a:spcPct val="0"/>
        </a:spcBef>
        <a:spcAft>
          <a:spcPct val="0"/>
        </a:spcAft>
        <a:defRPr sz="3000" b="1">
          <a:solidFill>
            <a:srgbClr val="646464"/>
          </a:solidFill>
          <a:latin typeface="+mj-lt"/>
          <a:ea typeface="+mj-ea"/>
          <a:cs typeface="+mj-cs"/>
        </a:defRPr>
      </a:lvl1pPr>
      <a:lvl2pPr algn="l" rtl="0" eaLnBrk="1" fontAlgn="base" hangingPunct="1">
        <a:lnSpc>
          <a:spcPct val="85000"/>
        </a:lnSpc>
        <a:spcBef>
          <a:spcPct val="0"/>
        </a:spcBef>
        <a:spcAft>
          <a:spcPct val="0"/>
        </a:spcAft>
        <a:defRPr sz="3000" b="1">
          <a:solidFill>
            <a:srgbClr val="646464"/>
          </a:solidFill>
          <a:latin typeface="Arial" charset="0"/>
        </a:defRPr>
      </a:lvl2pPr>
      <a:lvl3pPr algn="l" rtl="0" eaLnBrk="1" fontAlgn="base" hangingPunct="1">
        <a:lnSpc>
          <a:spcPct val="85000"/>
        </a:lnSpc>
        <a:spcBef>
          <a:spcPct val="0"/>
        </a:spcBef>
        <a:spcAft>
          <a:spcPct val="0"/>
        </a:spcAft>
        <a:defRPr sz="3000" b="1">
          <a:solidFill>
            <a:srgbClr val="646464"/>
          </a:solidFill>
          <a:latin typeface="Arial" charset="0"/>
        </a:defRPr>
      </a:lvl3pPr>
      <a:lvl4pPr algn="l" rtl="0" eaLnBrk="1" fontAlgn="base" hangingPunct="1">
        <a:lnSpc>
          <a:spcPct val="85000"/>
        </a:lnSpc>
        <a:spcBef>
          <a:spcPct val="0"/>
        </a:spcBef>
        <a:spcAft>
          <a:spcPct val="0"/>
        </a:spcAft>
        <a:defRPr sz="3000" b="1">
          <a:solidFill>
            <a:srgbClr val="646464"/>
          </a:solidFill>
          <a:latin typeface="Arial" charset="0"/>
        </a:defRPr>
      </a:lvl4pPr>
      <a:lvl5pPr algn="l" rtl="0" eaLnBrk="1" fontAlgn="base" hangingPunct="1">
        <a:lnSpc>
          <a:spcPct val="85000"/>
        </a:lnSpc>
        <a:spcBef>
          <a:spcPct val="0"/>
        </a:spcBef>
        <a:spcAft>
          <a:spcPct val="0"/>
        </a:spcAft>
        <a:defRPr sz="3000" b="1">
          <a:solidFill>
            <a:srgbClr val="646464"/>
          </a:solidFill>
          <a:latin typeface="Arial" charset="0"/>
        </a:defRPr>
      </a:lvl5pPr>
      <a:lvl6pPr marL="457200" algn="l" rtl="0" eaLnBrk="1" fontAlgn="base" hangingPunct="1">
        <a:lnSpc>
          <a:spcPct val="85000"/>
        </a:lnSpc>
        <a:spcBef>
          <a:spcPct val="0"/>
        </a:spcBef>
        <a:spcAft>
          <a:spcPct val="0"/>
        </a:spcAft>
        <a:defRPr sz="3000" b="1">
          <a:solidFill>
            <a:srgbClr val="646464"/>
          </a:solidFill>
          <a:latin typeface="Arial" charset="0"/>
        </a:defRPr>
      </a:lvl6pPr>
      <a:lvl7pPr marL="914400" algn="l" rtl="0" eaLnBrk="1" fontAlgn="base" hangingPunct="1">
        <a:lnSpc>
          <a:spcPct val="85000"/>
        </a:lnSpc>
        <a:spcBef>
          <a:spcPct val="0"/>
        </a:spcBef>
        <a:spcAft>
          <a:spcPct val="0"/>
        </a:spcAft>
        <a:defRPr sz="3000" b="1">
          <a:solidFill>
            <a:srgbClr val="646464"/>
          </a:solidFill>
          <a:latin typeface="Arial" charset="0"/>
        </a:defRPr>
      </a:lvl7pPr>
      <a:lvl8pPr marL="1371600" algn="l" rtl="0" eaLnBrk="1" fontAlgn="base" hangingPunct="1">
        <a:lnSpc>
          <a:spcPct val="85000"/>
        </a:lnSpc>
        <a:spcBef>
          <a:spcPct val="0"/>
        </a:spcBef>
        <a:spcAft>
          <a:spcPct val="0"/>
        </a:spcAft>
        <a:defRPr sz="3000" b="1">
          <a:solidFill>
            <a:srgbClr val="646464"/>
          </a:solidFill>
          <a:latin typeface="Arial" charset="0"/>
        </a:defRPr>
      </a:lvl8pPr>
      <a:lvl9pPr marL="1828800" algn="l" rtl="0" eaLnBrk="1" fontAlgn="base" hangingPunct="1">
        <a:lnSpc>
          <a:spcPct val="85000"/>
        </a:lnSpc>
        <a:spcBef>
          <a:spcPct val="0"/>
        </a:spcBef>
        <a:spcAft>
          <a:spcPct val="0"/>
        </a:spcAft>
        <a:defRPr sz="3000" b="1">
          <a:solidFill>
            <a:srgbClr val="646464"/>
          </a:solidFill>
          <a:latin typeface="Arial" charset="0"/>
        </a:defRPr>
      </a:lvl9pPr>
    </p:titleStyle>
    <p:bodyStyle>
      <a:lvl1pPr marL="360363" indent="-360363" algn="l" rtl="0" eaLnBrk="1" fontAlgn="base" hangingPunct="1">
        <a:spcBef>
          <a:spcPct val="20000"/>
        </a:spcBef>
        <a:spcAft>
          <a:spcPct val="0"/>
        </a:spcAft>
        <a:buClr>
          <a:schemeClr val="tx1">
            <a:lumMod val="50000"/>
          </a:schemeClr>
        </a:buClr>
        <a:buSzPct val="75000"/>
        <a:buFont typeface="Arial" charset="0"/>
        <a:buChar char="►"/>
        <a:defRPr sz="2400">
          <a:solidFill>
            <a:schemeClr val="accent1">
              <a:lumMod val="75000"/>
            </a:schemeClr>
          </a:solidFill>
          <a:latin typeface="+mn-lt"/>
          <a:ea typeface="+mn-ea"/>
          <a:cs typeface="+mn-cs"/>
        </a:defRPr>
      </a:lvl1pPr>
      <a:lvl2pPr marL="717550" indent="-355600" algn="l" rtl="0" eaLnBrk="1" fontAlgn="base" hangingPunct="1">
        <a:spcBef>
          <a:spcPct val="20000"/>
        </a:spcBef>
        <a:spcAft>
          <a:spcPct val="0"/>
        </a:spcAft>
        <a:buClr>
          <a:schemeClr val="tx1">
            <a:lumMod val="50000"/>
          </a:schemeClr>
        </a:buClr>
        <a:buSzPct val="75000"/>
        <a:buFont typeface="Arial" charset="0"/>
        <a:buChar char="►"/>
        <a:defRPr sz="2000">
          <a:solidFill>
            <a:schemeClr val="accent1">
              <a:lumMod val="75000"/>
            </a:schemeClr>
          </a:solidFill>
          <a:latin typeface="+mn-lt"/>
        </a:defRPr>
      </a:lvl2pPr>
      <a:lvl3pPr marL="1081088" indent="-361950" algn="l" rtl="0" eaLnBrk="1" fontAlgn="base" hangingPunct="1">
        <a:spcBef>
          <a:spcPct val="20000"/>
        </a:spcBef>
        <a:spcAft>
          <a:spcPct val="0"/>
        </a:spcAft>
        <a:buClr>
          <a:schemeClr val="tx1">
            <a:lumMod val="50000"/>
          </a:schemeClr>
        </a:buClr>
        <a:buSzPct val="75000"/>
        <a:buFont typeface="Arial" charset="0"/>
        <a:buChar char="►"/>
        <a:defRPr>
          <a:solidFill>
            <a:schemeClr val="accent1">
              <a:lumMod val="75000"/>
            </a:schemeClr>
          </a:solidFill>
          <a:latin typeface="+mn-lt"/>
        </a:defRPr>
      </a:lvl3pPr>
      <a:lvl4pPr marL="1441450" indent="-358775" algn="l" rtl="0" eaLnBrk="1" fontAlgn="base" hangingPunct="1">
        <a:spcBef>
          <a:spcPct val="20000"/>
        </a:spcBef>
        <a:spcAft>
          <a:spcPct val="0"/>
        </a:spcAft>
        <a:buClr>
          <a:schemeClr val="tx1">
            <a:lumMod val="50000"/>
          </a:schemeClr>
        </a:buClr>
        <a:buSzPct val="75000"/>
        <a:buFont typeface="Arial" charset="0"/>
        <a:buChar char="►"/>
        <a:defRPr sz="1600">
          <a:solidFill>
            <a:schemeClr val="accent1">
              <a:lumMod val="75000"/>
            </a:schemeClr>
          </a:solidFill>
          <a:latin typeface="+mn-lt"/>
        </a:defRPr>
      </a:lvl4pPr>
      <a:lvl5pPr marL="1800225" indent="-357188" algn="l" rtl="0" eaLnBrk="1" fontAlgn="base" hangingPunct="1">
        <a:spcBef>
          <a:spcPct val="20000"/>
        </a:spcBef>
        <a:spcAft>
          <a:spcPct val="0"/>
        </a:spcAft>
        <a:buClr>
          <a:schemeClr val="tx1">
            <a:lumMod val="50000"/>
          </a:schemeClr>
        </a:buClr>
        <a:buSzPct val="75000"/>
        <a:buFont typeface="Arial" charset="0"/>
        <a:buChar char="►"/>
        <a:defRPr sz="1600">
          <a:solidFill>
            <a:schemeClr val="accent1">
              <a:lumMod val="75000"/>
            </a:schemeClr>
          </a:solidFill>
          <a:latin typeface="+mn-lt"/>
        </a:defRPr>
      </a:lvl5pPr>
      <a:lvl6pPr marL="22574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6pPr>
      <a:lvl7pPr marL="27146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7pPr>
      <a:lvl8pPr marL="31718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8pPr>
      <a:lvl9pPr marL="3629025" indent="-357188" algn="l" rtl="0" eaLnBrk="1" fontAlgn="base" hangingPunct="1">
        <a:spcBef>
          <a:spcPct val="20000"/>
        </a:spcBef>
        <a:spcAft>
          <a:spcPct val="0"/>
        </a:spcAft>
        <a:buClr>
          <a:srgbClr val="FFD200"/>
        </a:buClr>
        <a:buSzPct val="75000"/>
        <a:buFont typeface="Arial" charset="0"/>
        <a:buChar char="►"/>
        <a:defRPr sz="1600">
          <a:solidFill>
            <a:srgbClr val="646464"/>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www.radiotv.cz/p_tv/t_personalistika/berka-dezinformace-je-legitimni-soucasti-konkurencniho-boje/"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5"/>
          <p:cNvSpPr>
            <a:spLocks noGrp="1" noChangeArrowheads="1"/>
          </p:cNvSpPr>
          <p:nvPr>
            <p:ph type="ctrTitle"/>
          </p:nvPr>
        </p:nvSpPr>
        <p:spPr/>
        <p:txBody>
          <a:bodyPr/>
          <a:lstStyle/>
          <a:p>
            <a:r>
              <a:rPr lang="cs-CZ" dirty="0" smtClean="0"/>
              <a:t>Informační průmysl</a:t>
            </a:r>
            <a:br>
              <a:rPr lang="cs-CZ" dirty="0" smtClean="0"/>
            </a:br>
            <a:r>
              <a:rPr lang="cs-CZ" sz="2800" dirty="0" smtClean="0"/>
              <a:t>2012/13</a:t>
            </a:r>
            <a:endParaRPr lang="en-US" dirty="0"/>
          </a:p>
        </p:txBody>
      </p:sp>
      <p:sp>
        <p:nvSpPr>
          <p:cNvPr id="15366" name="Rectangle 6"/>
          <p:cNvSpPr>
            <a:spLocks noGrp="1" noChangeArrowheads="1"/>
          </p:cNvSpPr>
          <p:nvPr>
            <p:ph type="subTitle" idx="1"/>
          </p:nvPr>
        </p:nvSpPr>
        <p:spPr/>
        <p:txBody>
          <a:bodyPr/>
          <a:lstStyle/>
          <a:p>
            <a:r>
              <a:rPr lang="cs-CZ" dirty="0" smtClean="0"/>
              <a:t>Petr Šmejkal</a:t>
            </a:r>
          </a:p>
          <a:p>
            <a:r>
              <a:rPr lang="cs-CZ" dirty="0" smtClean="0"/>
              <a:t>43262@mail.</a:t>
            </a:r>
            <a:r>
              <a:rPr lang="cs-CZ" dirty="0" err="1" smtClean="0"/>
              <a:t>muni.cz</a:t>
            </a:r>
            <a:endParaRPr lang="en-US"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Úspěch RI</a:t>
            </a:r>
            <a:endParaRPr lang="cs-CZ" dirty="0"/>
          </a:p>
        </p:txBody>
      </p:sp>
      <p:sp>
        <p:nvSpPr>
          <p:cNvPr id="3" name="Content Placeholder 2"/>
          <p:cNvSpPr>
            <a:spLocks noGrp="1"/>
          </p:cNvSpPr>
          <p:nvPr>
            <p:ph idx="1"/>
          </p:nvPr>
        </p:nvSpPr>
        <p:spPr/>
        <p:txBody>
          <a:bodyPr/>
          <a:lstStyle/>
          <a:p>
            <a:pPr>
              <a:lnSpc>
                <a:spcPct val="150000"/>
              </a:lnSpc>
              <a:spcAft>
                <a:spcPts val="600"/>
              </a:spcAft>
            </a:pPr>
            <a:r>
              <a:rPr lang="cs-CZ" dirty="0" smtClean="0"/>
              <a:t>snažit se předcházet </a:t>
            </a:r>
            <a:r>
              <a:rPr lang="cs-CZ" dirty="0" smtClean="0"/>
              <a:t>nedorozuměním</a:t>
            </a:r>
            <a:endParaRPr lang="cs-CZ" dirty="0" smtClean="0"/>
          </a:p>
          <a:p>
            <a:pPr>
              <a:lnSpc>
                <a:spcPct val="150000"/>
              </a:lnSpc>
              <a:spcAft>
                <a:spcPts val="600"/>
              </a:spcAft>
            </a:pPr>
            <a:r>
              <a:rPr lang="cs-CZ" dirty="0" smtClean="0"/>
              <a:t>dostatek času na ověření požadavku a projití celého interview</a:t>
            </a:r>
          </a:p>
          <a:p>
            <a:pPr>
              <a:lnSpc>
                <a:spcPct val="150000"/>
              </a:lnSpc>
              <a:spcAft>
                <a:spcPts val="600"/>
              </a:spcAft>
            </a:pPr>
            <a:r>
              <a:rPr lang="cs-CZ" dirty="0" smtClean="0"/>
              <a:t>není vhodné, když zadavatelem požadavku není přímo koncový uživatel (ale např. sekretářka)</a:t>
            </a:r>
          </a:p>
          <a:p>
            <a:pPr>
              <a:lnSpc>
                <a:spcPct val="150000"/>
              </a:lnSpc>
              <a:spcAft>
                <a:spcPts val="600"/>
              </a:spcAft>
            </a:pPr>
            <a:endParaRPr lang="cs-CZ"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Příklad</a:t>
            </a:r>
            <a:endParaRPr lang="cs-CZ" dirty="0"/>
          </a:p>
        </p:txBody>
      </p:sp>
      <p:sp>
        <p:nvSpPr>
          <p:cNvPr id="3" name="Content Placeholder 2"/>
          <p:cNvSpPr>
            <a:spLocks noGrp="1"/>
          </p:cNvSpPr>
          <p:nvPr>
            <p:ph idx="1"/>
          </p:nvPr>
        </p:nvSpPr>
        <p:spPr/>
        <p:txBody>
          <a:bodyPr/>
          <a:lstStyle/>
          <a:p>
            <a:r>
              <a:rPr lang="cs-CZ" dirty="0" smtClean="0"/>
              <a:t>Potřebuju 200 adres firem vyrábějících krmné směsi pro domácí zvířata.</a:t>
            </a:r>
            <a:endParaRPr lang="cs-CZ"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cs-CZ" dirty="0" smtClean="0"/>
              <a:t>Práce s informacemi</a:t>
            </a:r>
            <a:endParaRPr lang="cs-CZ" dirty="0"/>
          </a:p>
        </p:txBody>
      </p:sp>
      <p:sp>
        <p:nvSpPr>
          <p:cNvPr id="5" name="Text Placeholder 4"/>
          <p:cNvSpPr>
            <a:spLocks noGrp="1"/>
          </p:cNvSpPr>
          <p:nvPr>
            <p:ph type="body" idx="1"/>
          </p:nvPr>
        </p:nvSpPr>
        <p:spPr/>
        <p:txBody>
          <a:bodyPr/>
          <a:lstStyle/>
          <a:p>
            <a:r>
              <a:rPr lang="cs-CZ" dirty="0" smtClean="0"/>
              <a:t>Informační průmysl</a:t>
            </a:r>
            <a:endParaRPr lang="cs-CZ"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Analýza získaných dat</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Problém triády – nalezení vyváženého kompromisu mezi časem, kvalitou a rychlostí</a:t>
            </a:r>
          </a:p>
          <a:p>
            <a:endParaRPr lang="cs-CZ" dirty="0" smtClean="0"/>
          </a:p>
          <a:p>
            <a:endParaRPr lang="cs-CZ" dirty="0" smtClean="0"/>
          </a:p>
          <a:p>
            <a:endParaRPr lang="cs-CZ" dirty="0" smtClean="0"/>
          </a:p>
          <a:p>
            <a:endParaRPr lang="cs-CZ" dirty="0" smtClean="0"/>
          </a:p>
          <a:p>
            <a:endParaRPr lang="cs-CZ" dirty="0" smtClean="0"/>
          </a:p>
          <a:p>
            <a:endParaRPr lang="cs-CZ" dirty="0" smtClean="0"/>
          </a:p>
          <a:p>
            <a:endParaRPr lang="cs-CZ" dirty="0" smtClean="0"/>
          </a:p>
          <a:p>
            <a:endParaRPr lang="cs-CZ" dirty="0" smtClean="0"/>
          </a:p>
          <a:p>
            <a:r>
              <a:rPr lang="cs-CZ" dirty="0" smtClean="0"/>
              <a:t>Vždy lze splnit jen dva požadavky!</a:t>
            </a:r>
          </a:p>
          <a:p>
            <a:pPr>
              <a:buNone/>
            </a:pPr>
            <a:endParaRPr lang="cs-CZ" dirty="0"/>
          </a:p>
        </p:txBody>
      </p:sp>
      <p:sp>
        <p:nvSpPr>
          <p:cNvPr id="4" name="Rovnoramenný trojúhelník 3"/>
          <p:cNvSpPr/>
          <p:nvPr/>
        </p:nvSpPr>
        <p:spPr>
          <a:xfrm rot="1526542">
            <a:off x="2978471" y="2267525"/>
            <a:ext cx="3168352" cy="2347863"/>
          </a:xfrm>
          <a:prstGeom prst="triangle">
            <a:avLst>
              <a:gd name="adj" fmla="val 5115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Oblouk 4"/>
          <p:cNvSpPr/>
          <p:nvPr/>
        </p:nvSpPr>
        <p:spPr>
          <a:xfrm rot="4614064">
            <a:off x="2149834" y="2848020"/>
            <a:ext cx="1807969" cy="1172357"/>
          </a:xfrm>
          <a:prstGeom prst="arc">
            <a:avLst>
              <a:gd name="adj1" fmla="val 16170605"/>
              <a:gd name="adj2" fmla="val 20764353"/>
            </a:avLst>
          </a:prstGeom>
          <a:ln>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a:p>
        </p:txBody>
      </p:sp>
      <p:sp>
        <p:nvSpPr>
          <p:cNvPr id="6" name="Oblouk 5"/>
          <p:cNvSpPr/>
          <p:nvPr/>
        </p:nvSpPr>
        <p:spPr>
          <a:xfrm rot="11538525">
            <a:off x="4460156" y="2168076"/>
            <a:ext cx="1807969" cy="1172357"/>
          </a:xfrm>
          <a:prstGeom prst="arc">
            <a:avLst>
              <a:gd name="adj1" fmla="val 16170605"/>
              <a:gd name="adj2" fmla="val 20764353"/>
            </a:avLst>
          </a:prstGeom>
          <a:ln>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a:p>
        </p:txBody>
      </p:sp>
      <p:sp>
        <p:nvSpPr>
          <p:cNvPr id="7" name="Oblouk 6"/>
          <p:cNvSpPr/>
          <p:nvPr/>
        </p:nvSpPr>
        <p:spPr>
          <a:xfrm rot="18021037">
            <a:off x="4198585" y="4351153"/>
            <a:ext cx="1807969" cy="1172357"/>
          </a:xfrm>
          <a:prstGeom prst="arc">
            <a:avLst>
              <a:gd name="adj1" fmla="val 16170605"/>
              <a:gd name="adj2" fmla="val 20764353"/>
            </a:avLst>
          </a:prstGeom>
          <a:ln>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a:p>
        </p:txBody>
      </p:sp>
      <p:sp>
        <p:nvSpPr>
          <p:cNvPr id="8" name="TextovéPole 7"/>
          <p:cNvSpPr txBox="1"/>
          <p:nvPr/>
        </p:nvSpPr>
        <p:spPr>
          <a:xfrm>
            <a:off x="1619672" y="3429000"/>
            <a:ext cx="889987" cy="369332"/>
          </a:xfrm>
          <a:prstGeom prst="rect">
            <a:avLst/>
          </a:prstGeom>
          <a:noFill/>
        </p:spPr>
        <p:txBody>
          <a:bodyPr wrap="none" rtlCol="0">
            <a:spAutoFit/>
          </a:bodyPr>
          <a:lstStyle/>
          <a:p>
            <a:r>
              <a:rPr lang="cs-CZ" dirty="0" smtClean="0"/>
              <a:t>Rychle</a:t>
            </a:r>
            <a:endParaRPr lang="cs-CZ" dirty="0"/>
          </a:p>
        </p:txBody>
      </p:sp>
      <p:sp>
        <p:nvSpPr>
          <p:cNvPr id="9" name="TextovéPole 8"/>
          <p:cNvSpPr txBox="1"/>
          <p:nvPr/>
        </p:nvSpPr>
        <p:spPr>
          <a:xfrm>
            <a:off x="5292080" y="2420888"/>
            <a:ext cx="1728192" cy="553998"/>
          </a:xfrm>
          <a:prstGeom prst="rect">
            <a:avLst/>
          </a:prstGeom>
          <a:noFill/>
        </p:spPr>
        <p:txBody>
          <a:bodyPr wrap="square" rtlCol="0">
            <a:spAutoFit/>
          </a:bodyPr>
          <a:lstStyle/>
          <a:p>
            <a:r>
              <a:rPr lang="cs-CZ" dirty="0" smtClean="0"/>
              <a:t>Kvalitně</a:t>
            </a:r>
          </a:p>
          <a:p>
            <a:r>
              <a:rPr lang="cs-CZ" sz="1200" dirty="0" smtClean="0"/>
              <a:t>(přesně a spolehlivě)</a:t>
            </a:r>
            <a:endParaRPr lang="cs-CZ" sz="1200" dirty="0"/>
          </a:p>
        </p:txBody>
      </p:sp>
      <p:sp>
        <p:nvSpPr>
          <p:cNvPr id="10" name="TextovéPole 9"/>
          <p:cNvSpPr txBox="1"/>
          <p:nvPr/>
        </p:nvSpPr>
        <p:spPr>
          <a:xfrm>
            <a:off x="5508104" y="4797152"/>
            <a:ext cx="1368152" cy="369332"/>
          </a:xfrm>
          <a:prstGeom prst="rect">
            <a:avLst/>
          </a:prstGeom>
          <a:noFill/>
        </p:spPr>
        <p:txBody>
          <a:bodyPr wrap="square" rtlCol="0">
            <a:spAutoFit/>
          </a:bodyPr>
          <a:lstStyle/>
          <a:p>
            <a:r>
              <a:rPr lang="cs-CZ" dirty="0" smtClean="0"/>
              <a:t>Lacino</a:t>
            </a:r>
            <a:endParaRPr lang="cs-CZ" dirty="0"/>
          </a:p>
        </p:txBody>
      </p:sp>
      <p:sp>
        <p:nvSpPr>
          <p:cNvPr id="11" name="Popisek se šipkou doprava 10"/>
          <p:cNvSpPr/>
          <p:nvPr/>
        </p:nvSpPr>
        <p:spPr>
          <a:xfrm rot="17812992">
            <a:off x="3512036" y="4062858"/>
            <a:ext cx="487536" cy="1108547"/>
          </a:xfrm>
          <a:prstGeom prst="rightArrowCallout">
            <a:avLst/>
          </a:prstGeom>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cs-CZ" sz="1050" dirty="0" smtClean="0"/>
              <a:t>Není kvalitně</a:t>
            </a:r>
            <a:endParaRPr lang="cs-CZ" sz="1050" dirty="0"/>
          </a:p>
        </p:txBody>
      </p:sp>
      <p:sp>
        <p:nvSpPr>
          <p:cNvPr id="12" name="Popisek se šipkou doprava 11"/>
          <p:cNvSpPr/>
          <p:nvPr/>
        </p:nvSpPr>
        <p:spPr>
          <a:xfrm rot="3727234">
            <a:off x="3534008" y="2276042"/>
            <a:ext cx="487536" cy="1108547"/>
          </a:xfrm>
          <a:prstGeom prst="rightArrowCallout">
            <a:avLst/>
          </a:prstGeom>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cs-CZ" sz="1050" dirty="0" smtClean="0"/>
              <a:t>Není levně</a:t>
            </a:r>
            <a:endParaRPr lang="cs-CZ" sz="1050" dirty="0"/>
          </a:p>
        </p:txBody>
      </p:sp>
      <p:sp>
        <p:nvSpPr>
          <p:cNvPr id="13" name="Popisek se šipkou doprava 12"/>
          <p:cNvSpPr/>
          <p:nvPr/>
        </p:nvSpPr>
        <p:spPr>
          <a:xfrm rot="10522211">
            <a:off x="5336025" y="3158836"/>
            <a:ext cx="487536" cy="1108547"/>
          </a:xfrm>
          <a:prstGeom prst="rightArrowCallout">
            <a:avLst/>
          </a:prstGeom>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cs-CZ" sz="1050" dirty="0" smtClean="0"/>
              <a:t>Není rychle</a:t>
            </a:r>
            <a:endParaRPr lang="cs-CZ" sz="1050" dirty="0"/>
          </a:p>
        </p:txBody>
      </p:sp>
      <p:sp>
        <p:nvSpPr>
          <p:cNvPr id="15" name="TextovéPole 14"/>
          <p:cNvSpPr txBox="1"/>
          <p:nvPr/>
        </p:nvSpPr>
        <p:spPr>
          <a:xfrm>
            <a:off x="4067944" y="3140968"/>
            <a:ext cx="720080" cy="1015663"/>
          </a:xfrm>
          <a:prstGeom prst="rect">
            <a:avLst/>
          </a:prstGeom>
          <a:noFill/>
        </p:spPr>
        <p:txBody>
          <a:bodyPr wrap="square" rtlCol="0">
            <a:spAutoFit/>
          </a:bodyPr>
          <a:lstStyle/>
          <a:p>
            <a:r>
              <a:rPr lang="cs-CZ" sz="6000" dirty="0" smtClean="0"/>
              <a:t>?</a:t>
            </a:r>
            <a:endParaRPr lang="cs-CZ" sz="6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Způsob zpracování informačních zdrojů</a:t>
            </a:r>
            <a:endParaRPr lang="cs-CZ" dirty="0"/>
          </a:p>
        </p:txBody>
      </p:sp>
      <p:sp>
        <p:nvSpPr>
          <p:cNvPr id="4" name="Obdélník 3"/>
          <p:cNvSpPr/>
          <p:nvPr/>
        </p:nvSpPr>
        <p:spPr>
          <a:xfrm>
            <a:off x="1763688" y="2276872"/>
            <a:ext cx="2304256" cy="115212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bg2">
                    <a:lumMod val="75000"/>
                  </a:schemeClr>
                </a:solidFill>
              </a:rPr>
              <a:t>Cílení vyhledávání</a:t>
            </a:r>
          </a:p>
          <a:p>
            <a:pPr algn="ctr"/>
            <a:r>
              <a:rPr lang="cs-CZ" sz="1050" dirty="0" smtClean="0">
                <a:solidFill>
                  <a:schemeClr val="bg2">
                    <a:lumMod val="75000"/>
                  </a:schemeClr>
                </a:solidFill>
              </a:rPr>
              <a:t>Záznamy s určitými hodnotami atributů či typů vazeb</a:t>
            </a:r>
            <a:endParaRPr lang="cs-CZ" sz="1050" dirty="0">
              <a:solidFill>
                <a:schemeClr val="bg2">
                  <a:lumMod val="75000"/>
                </a:schemeClr>
              </a:solidFill>
            </a:endParaRPr>
          </a:p>
        </p:txBody>
      </p:sp>
      <p:sp>
        <p:nvSpPr>
          <p:cNvPr id="5" name="Obdélník 4"/>
          <p:cNvSpPr/>
          <p:nvPr/>
        </p:nvSpPr>
        <p:spPr>
          <a:xfrm>
            <a:off x="1763688" y="3429000"/>
            <a:ext cx="2304256" cy="115212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bg2">
                    <a:lumMod val="75000"/>
                  </a:schemeClr>
                </a:solidFill>
              </a:rPr>
              <a:t>Analýza vlastností</a:t>
            </a:r>
          </a:p>
          <a:p>
            <a:pPr algn="ctr"/>
            <a:r>
              <a:rPr lang="cs-CZ" sz="1000" dirty="0" smtClean="0">
                <a:solidFill>
                  <a:schemeClr val="bg2">
                    <a:lumMod val="75000"/>
                  </a:schemeClr>
                </a:solidFill>
              </a:rPr>
              <a:t>Skupiny záznamů tvořících dle svých atributů nějaký shluk, trend či výjimku</a:t>
            </a:r>
            <a:endParaRPr lang="cs-CZ" sz="1000" dirty="0">
              <a:solidFill>
                <a:schemeClr val="bg2">
                  <a:lumMod val="75000"/>
                </a:schemeClr>
              </a:solidFill>
            </a:endParaRPr>
          </a:p>
        </p:txBody>
      </p:sp>
      <p:sp>
        <p:nvSpPr>
          <p:cNvPr id="6" name="Obdélník 5"/>
          <p:cNvSpPr/>
          <p:nvPr/>
        </p:nvSpPr>
        <p:spPr>
          <a:xfrm>
            <a:off x="4067944" y="2276872"/>
            <a:ext cx="2304256" cy="115212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bg2">
                    <a:lumMod val="75000"/>
                  </a:schemeClr>
                </a:solidFill>
              </a:rPr>
              <a:t>Kontextová analýza</a:t>
            </a:r>
          </a:p>
          <a:p>
            <a:pPr algn="ctr"/>
            <a:r>
              <a:rPr lang="cs-CZ" sz="1050" dirty="0" smtClean="0">
                <a:solidFill>
                  <a:schemeClr val="bg2">
                    <a:lumMod val="75000"/>
                  </a:schemeClr>
                </a:solidFill>
              </a:rPr>
              <a:t>Znázornění vazeb mezi záznamy v různém uspořádání</a:t>
            </a:r>
            <a:endParaRPr lang="cs-CZ" sz="1050" dirty="0">
              <a:solidFill>
                <a:schemeClr val="bg2">
                  <a:lumMod val="75000"/>
                </a:schemeClr>
              </a:solidFill>
            </a:endParaRPr>
          </a:p>
        </p:txBody>
      </p:sp>
      <p:sp>
        <p:nvSpPr>
          <p:cNvPr id="7" name="Obdélník 6"/>
          <p:cNvSpPr/>
          <p:nvPr/>
        </p:nvSpPr>
        <p:spPr>
          <a:xfrm>
            <a:off x="4067944" y="3429000"/>
            <a:ext cx="2304256" cy="115212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bg2">
                    <a:lumMod val="75000"/>
                  </a:schemeClr>
                </a:solidFill>
              </a:rPr>
              <a:t>Časová analýza</a:t>
            </a:r>
          </a:p>
          <a:p>
            <a:pPr algn="ctr"/>
            <a:r>
              <a:rPr lang="cs-CZ" sz="1050" dirty="0" smtClean="0">
                <a:solidFill>
                  <a:schemeClr val="bg2">
                    <a:lumMod val="75000"/>
                  </a:schemeClr>
                </a:solidFill>
              </a:rPr>
              <a:t>Znázornění záznamů a vazeb z hlediska kauzality jejich vzniku</a:t>
            </a:r>
            <a:endParaRPr lang="cs-CZ" sz="1050" dirty="0">
              <a:solidFill>
                <a:schemeClr val="bg2">
                  <a:lumMod val="75000"/>
                </a:schemeClr>
              </a:solidFill>
            </a:endParaRPr>
          </a:p>
        </p:txBody>
      </p:sp>
      <p:sp>
        <p:nvSpPr>
          <p:cNvPr id="8" name="TextovéPole 7"/>
          <p:cNvSpPr txBox="1"/>
          <p:nvPr/>
        </p:nvSpPr>
        <p:spPr>
          <a:xfrm>
            <a:off x="467544" y="1268760"/>
            <a:ext cx="6480720" cy="369332"/>
          </a:xfrm>
          <a:prstGeom prst="rect">
            <a:avLst/>
          </a:prstGeom>
          <a:noFill/>
        </p:spPr>
        <p:txBody>
          <a:bodyPr wrap="square" rtlCol="0">
            <a:spAutoFit/>
          </a:bodyPr>
          <a:lstStyle/>
          <a:p>
            <a:r>
              <a:rPr lang="cs-CZ" dirty="0" smtClean="0"/>
              <a:t>Práce se strukturovanými zdroji</a:t>
            </a:r>
            <a:endParaRPr lang="cs-CZ" dirty="0"/>
          </a:p>
        </p:txBody>
      </p:sp>
      <p:sp>
        <p:nvSpPr>
          <p:cNvPr id="9" name="TextovéPole 8"/>
          <p:cNvSpPr txBox="1"/>
          <p:nvPr/>
        </p:nvSpPr>
        <p:spPr>
          <a:xfrm>
            <a:off x="971600" y="1988840"/>
            <a:ext cx="677108" cy="2736304"/>
          </a:xfrm>
          <a:prstGeom prst="rect">
            <a:avLst/>
          </a:prstGeom>
          <a:noFill/>
        </p:spPr>
        <p:txBody>
          <a:bodyPr vert="vert270" wrap="square" rtlCol="0">
            <a:spAutoFit/>
          </a:bodyPr>
          <a:lstStyle/>
          <a:p>
            <a:pPr algn="ctr"/>
            <a:r>
              <a:rPr lang="cs-CZ" b="1" dirty="0" smtClean="0"/>
              <a:t>Atributy</a:t>
            </a:r>
          </a:p>
          <a:p>
            <a:r>
              <a:rPr lang="cs-CZ" sz="1400" dirty="0" smtClean="0"/>
              <a:t>Neznámé		známé</a:t>
            </a:r>
            <a:endParaRPr lang="cs-CZ" sz="1400" dirty="0"/>
          </a:p>
        </p:txBody>
      </p:sp>
      <p:sp>
        <p:nvSpPr>
          <p:cNvPr id="10" name="TextovéPole 9"/>
          <p:cNvSpPr txBox="1"/>
          <p:nvPr/>
        </p:nvSpPr>
        <p:spPr>
          <a:xfrm rot="5400000">
            <a:off x="3837402" y="2543418"/>
            <a:ext cx="677108" cy="4824536"/>
          </a:xfrm>
          <a:prstGeom prst="rect">
            <a:avLst/>
          </a:prstGeom>
          <a:noFill/>
        </p:spPr>
        <p:txBody>
          <a:bodyPr vert="vert270" wrap="square" rtlCol="0">
            <a:spAutoFit/>
          </a:bodyPr>
          <a:lstStyle/>
          <a:p>
            <a:pPr algn="ctr"/>
            <a:r>
              <a:rPr lang="cs-CZ" b="1" dirty="0" smtClean="0"/>
              <a:t>Záznamy</a:t>
            </a:r>
          </a:p>
          <a:p>
            <a:r>
              <a:rPr lang="cs-CZ" sz="1400" dirty="0" smtClean="0"/>
              <a:t>Neznámé				známé</a:t>
            </a:r>
            <a:endParaRPr lang="cs-CZ" sz="1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Způsob zpracování informačních zdrojů</a:t>
            </a:r>
            <a:endParaRPr lang="cs-CZ" dirty="0"/>
          </a:p>
        </p:txBody>
      </p:sp>
      <p:sp>
        <p:nvSpPr>
          <p:cNvPr id="4" name="Obdélník 3"/>
          <p:cNvSpPr/>
          <p:nvPr/>
        </p:nvSpPr>
        <p:spPr>
          <a:xfrm>
            <a:off x="1763688" y="2276872"/>
            <a:ext cx="2304256" cy="115212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bg2">
                    <a:lumMod val="75000"/>
                  </a:schemeClr>
                </a:solidFill>
              </a:rPr>
              <a:t>Cílení vyhledávání</a:t>
            </a:r>
          </a:p>
          <a:p>
            <a:pPr algn="ctr"/>
            <a:r>
              <a:rPr lang="cs-CZ" sz="1050" dirty="0" smtClean="0">
                <a:solidFill>
                  <a:schemeClr val="bg2">
                    <a:lumMod val="75000"/>
                  </a:schemeClr>
                </a:solidFill>
              </a:rPr>
              <a:t>Dokumenty k danému tématu seřazené dle relevance</a:t>
            </a:r>
            <a:endParaRPr lang="cs-CZ" sz="1050" dirty="0">
              <a:solidFill>
                <a:schemeClr val="bg2">
                  <a:lumMod val="75000"/>
                </a:schemeClr>
              </a:solidFill>
            </a:endParaRPr>
          </a:p>
        </p:txBody>
      </p:sp>
      <p:sp>
        <p:nvSpPr>
          <p:cNvPr id="5" name="Obdélník 4"/>
          <p:cNvSpPr/>
          <p:nvPr/>
        </p:nvSpPr>
        <p:spPr>
          <a:xfrm>
            <a:off x="1763688" y="3429000"/>
            <a:ext cx="2304256" cy="115212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bg2">
                    <a:lumMod val="75000"/>
                  </a:schemeClr>
                </a:solidFill>
              </a:rPr>
              <a:t>Kontextové vyhledávání</a:t>
            </a:r>
          </a:p>
          <a:p>
            <a:pPr algn="ctr"/>
            <a:r>
              <a:rPr lang="cs-CZ" sz="1000" dirty="0" smtClean="0">
                <a:solidFill>
                  <a:schemeClr val="bg2">
                    <a:lumMod val="75000"/>
                  </a:schemeClr>
                </a:solidFill>
              </a:rPr>
              <a:t>Skupiny dokumentů obsahující nějaká společná témata</a:t>
            </a:r>
            <a:endParaRPr lang="cs-CZ" sz="1000" dirty="0">
              <a:solidFill>
                <a:schemeClr val="bg2">
                  <a:lumMod val="75000"/>
                </a:schemeClr>
              </a:solidFill>
            </a:endParaRPr>
          </a:p>
        </p:txBody>
      </p:sp>
      <p:sp>
        <p:nvSpPr>
          <p:cNvPr id="6" name="Obdélník 5"/>
          <p:cNvSpPr/>
          <p:nvPr/>
        </p:nvSpPr>
        <p:spPr>
          <a:xfrm>
            <a:off x="4067944" y="2276872"/>
            <a:ext cx="2304256" cy="115212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bg2">
                    <a:lumMod val="75000"/>
                  </a:schemeClr>
                </a:solidFill>
              </a:rPr>
              <a:t>Kontextová analýza</a:t>
            </a:r>
          </a:p>
          <a:p>
            <a:pPr algn="ctr"/>
            <a:r>
              <a:rPr lang="cs-CZ" sz="1050" dirty="0" smtClean="0">
                <a:solidFill>
                  <a:schemeClr val="bg2">
                    <a:lumMod val="75000"/>
                  </a:schemeClr>
                </a:solidFill>
              </a:rPr>
              <a:t>Souvislosti dokumentů na základě výskytu stejných témat</a:t>
            </a:r>
            <a:endParaRPr lang="cs-CZ" sz="1050" dirty="0">
              <a:solidFill>
                <a:schemeClr val="bg2">
                  <a:lumMod val="75000"/>
                </a:schemeClr>
              </a:solidFill>
            </a:endParaRPr>
          </a:p>
        </p:txBody>
      </p:sp>
      <p:sp>
        <p:nvSpPr>
          <p:cNvPr id="7" name="Obdélník 6"/>
          <p:cNvSpPr/>
          <p:nvPr/>
        </p:nvSpPr>
        <p:spPr>
          <a:xfrm>
            <a:off x="4067944" y="3429000"/>
            <a:ext cx="2304256" cy="115212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bg2">
                    <a:lumMod val="75000"/>
                  </a:schemeClr>
                </a:solidFill>
              </a:rPr>
              <a:t>Obsahová analýza</a:t>
            </a:r>
          </a:p>
          <a:p>
            <a:pPr algn="ctr"/>
            <a:r>
              <a:rPr lang="cs-CZ" sz="1050" dirty="0" smtClean="0">
                <a:solidFill>
                  <a:schemeClr val="bg2">
                    <a:lumMod val="75000"/>
                  </a:schemeClr>
                </a:solidFill>
              </a:rPr>
              <a:t>Skupiny témat obsažených v daném souboru dokumentů</a:t>
            </a:r>
            <a:endParaRPr lang="cs-CZ" sz="1050" dirty="0">
              <a:solidFill>
                <a:schemeClr val="bg2">
                  <a:lumMod val="75000"/>
                </a:schemeClr>
              </a:solidFill>
            </a:endParaRPr>
          </a:p>
        </p:txBody>
      </p:sp>
      <p:sp>
        <p:nvSpPr>
          <p:cNvPr id="8" name="TextovéPole 7"/>
          <p:cNvSpPr txBox="1"/>
          <p:nvPr/>
        </p:nvSpPr>
        <p:spPr>
          <a:xfrm>
            <a:off x="467544" y="1268760"/>
            <a:ext cx="6480720" cy="369332"/>
          </a:xfrm>
          <a:prstGeom prst="rect">
            <a:avLst/>
          </a:prstGeom>
          <a:noFill/>
        </p:spPr>
        <p:txBody>
          <a:bodyPr wrap="square" rtlCol="0">
            <a:spAutoFit/>
          </a:bodyPr>
          <a:lstStyle/>
          <a:p>
            <a:r>
              <a:rPr lang="cs-CZ" dirty="0" smtClean="0"/>
              <a:t>Práce s nestrukturovanými zdroji</a:t>
            </a:r>
            <a:endParaRPr lang="cs-CZ" dirty="0"/>
          </a:p>
        </p:txBody>
      </p:sp>
      <p:sp>
        <p:nvSpPr>
          <p:cNvPr id="9" name="TextovéPole 8"/>
          <p:cNvSpPr txBox="1"/>
          <p:nvPr/>
        </p:nvSpPr>
        <p:spPr>
          <a:xfrm>
            <a:off x="971600" y="1988840"/>
            <a:ext cx="677108" cy="2736304"/>
          </a:xfrm>
          <a:prstGeom prst="rect">
            <a:avLst/>
          </a:prstGeom>
          <a:noFill/>
        </p:spPr>
        <p:txBody>
          <a:bodyPr vert="vert270" wrap="square" rtlCol="0">
            <a:spAutoFit/>
          </a:bodyPr>
          <a:lstStyle/>
          <a:p>
            <a:pPr algn="ctr"/>
            <a:r>
              <a:rPr lang="cs-CZ" b="1" dirty="0" smtClean="0"/>
              <a:t>Otázky </a:t>
            </a:r>
          </a:p>
          <a:p>
            <a:r>
              <a:rPr lang="cs-CZ" sz="1400" dirty="0" smtClean="0"/>
              <a:t>Neznámé		známé</a:t>
            </a:r>
            <a:endParaRPr lang="cs-CZ" sz="1400" dirty="0"/>
          </a:p>
        </p:txBody>
      </p:sp>
      <p:sp>
        <p:nvSpPr>
          <p:cNvPr id="10" name="TextovéPole 9"/>
          <p:cNvSpPr txBox="1"/>
          <p:nvPr/>
        </p:nvSpPr>
        <p:spPr>
          <a:xfrm rot="5400000">
            <a:off x="3837402" y="2543418"/>
            <a:ext cx="677108" cy="4824536"/>
          </a:xfrm>
          <a:prstGeom prst="rect">
            <a:avLst/>
          </a:prstGeom>
          <a:noFill/>
        </p:spPr>
        <p:txBody>
          <a:bodyPr vert="vert270" wrap="square" rtlCol="0">
            <a:spAutoFit/>
          </a:bodyPr>
          <a:lstStyle/>
          <a:p>
            <a:pPr algn="ctr"/>
            <a:r>
              <a:rPr lang="cs-CZ" b="1" dirty="0" smtClean="0"/>
              <a:t>Dokumenty </a:t>
            </a:r>
          </a:p>
          <a:p>
            <a:r>
              <a:rPr lang="cs-CZ" sz="1400" dirty="0" smtClean="0"/>
              <a:t>Neznámé				známé</a:t>
            </a:r>
            <a:endParaRPr lang="cs-CZ" sz="1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cs-CZ" dirty="0" smtClean="0"/>
              <a:t>vyhledávání</a:t>
            </a:r>
            <a:endParaRPr lang="cs-CZ" dirty="0"/>
          </a:p>
        </p:txBody>
      </p:sp>
      <p:sp>
        <p:nvSpPr>
          <p:cNvPr id="5" name="Text Placeholder 4"/>
          <p:cNvSpPr>
            <a:spLocks noGrp="1"/>
          </p:cNvSpPr>
          <p:nvPr>
            <p:ph type="body" idx="1"/>
          </p:nvPr>
        </p:nvSpPr>
        <p:spPr/>
        <p:txBody>
          <a:bodyPr/>
          <a:lstStyle/>
          <a:p>
            <a:pPr indent="88900"/>
            <a:r>
              <a:rPr lang="cs-CZ" dirty="0" smtClean="0"/>
              <a:t>Informační průmysl</a:t>
            </a:r>
            <a:endParaRPr lang="cs-CZ"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Vyhledávací proces</a:t>
            </a:r>
            <a:endParaRPr lang="cs-CZ" dirty="0"/>
          </a:p>
        </p:txBody>
      </p:sp>
      <p:sp>
        <p:nvSpPr>
          <p:cNvPr id="3" name="Content Placeholder 2"/>
          <p:cNvSpPr>
            <a:spLocks noGrp="1"/>
          </p:cNvSpPr>
          <p:nvPr>
            <p:ph idx="1"/>
          </p:nvPr>
        </p:nvSpPr>
        <p:spPr/>
        <p:txBody>
          <a:bodyPr/>
          <a:lstStyle/>
          <a:p>
            <a:r>
              <a:rPr lang="cs-CZ" dirty="0" err="1" smtClean="0"/>
              <a:t>Timing</a:t>
            </a:r>
            <a:endParaRPr lang="cs-CZ" dirty="0" smtClean="0"/>
          </a:p>
          <a:p>
            <a:r>
              <a:rPr lang="cs-CZ" dirty="0" smtClean="0"/>
              <a:t>Zdroje – mít, znát, vytvářet, uchovávat seznam zdrojů</a:t>
            </a:r>
          </a:p>
          <a:p>
            <a:r>
              <a:rPr lang="cs-CZ" dirty="0" smtClean="0"/>
              <a:t>Dotaz – přemýšlet, nakreslit – </a:t>
            </a:r>
            <a:r>
              <a:rPr lang="cs-CZ" dirty="0" err="1" smtClean="0"/>
              <a:t>externalizace</a:t>
            </a:r>
            <a:r>
              <a:rPr lang="cs-CZ" dirty="0" smtClean="0"/>
              <a:t> (omezení mysli)</a:t>
            </a:r>
          </a:p>
          <a:p>
            <a:r>
              <a:rPr lang="cs-CZ" dirty="0" smtClean="0"/>
              <a:t>Taktiky a strategie</a:t>
            </a:r>
          </a:p>
          <a:p>
            <a:r>
              <a:rPr lang="cs-CZ" dirty="0" smtClean="0"/>
              <a:t>Znát </a:t>
            </a:r>
            <a:r>
              <a:rPr lang="cs-CZ" dirty="0" smtClean="0"/>
              <a:t>klasifikace</a:t>
            </a:r>
          </a:p>
          <a:p>
            <a:endParaRPr lang="cs-CZ" dirty="0" smtClean="0"/>
          </a:p>
          <a:p>
            <a:r>
              <a:rPr lang="cs-CZ" sz="2000" dirty="0" smtClean="0"/>
              <a:t>Data</a:t>
            </a:r>
          </a:p>
          <a:p>
            <a:pPr lvl="1"/>
            <a:r>
              <a:rPr lang="cs-CZ" sz="1800" dirty="0" err="1" smtClean="0"/>
              <a:t>Hard</a:t>
            </a:r>
            <a:endParaRPr lang="cs-CZ" sz="1800" dirty="0" smtClean="0"/>
          </a:p>
          <a:p>
            <a:pPr lvl="2"/>
            <a:r>
              <a:rPr lang="cs-CZ" sz="1600" dirty="0" smtClean="0"/>
              <a:t>Čísla, tabulky, grafy, </a:t>
            </a:r>
            <a:r>
              <a:rPr lang="cs-CZ" sz="1600" dirty="0" smtClean="0"/>
              <a:t>jména</a:t>
            </a:r>
            <a:endParaRPr lang="cs-CZ" sz="1600" dirty="0" smtClean="0"/>
          </a:p>
          <a:p>
            <a:pPr lvl="1"/>
            <a:r>
              <a:rPr lang="cs-CZ" sz="1800" dirty="0" smtClean="0"/>
              <a:t>Soft</a:t>
            </a:r>
          </a:p>
          <a:p>
            <a:pPr lvl="2"/>
            <a:r>
              <a:rPr lang="cs-CZ" sz="1600" dirty="0" smtClean="0"/>
              <a:t>Obecné informace, textová forma, souvislosti, hodnocení</a:t>
            </a:r>
            <a:endParaRPr lang="en-US" sz="1600" dirty="0" smtClean="0"/>
          </a:p>
          <a:p>
            <a:endParaRPr lang="cs-CZ" dirty="0" smtClean="0"/>
          </a:p>
          <a:p>
            <a:endParaRPr lang="cs-CZ"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z="2800" dirty="0" smtClean="0">
                <a:latin typeface="Arial" charset="0"/>
              </a:rPr>
              <a:t>Zdroje, nástroje a techniky získávání informací</a:t>
            </a:r>
            <a:endParaRPr lang="cs-CZ" dirty="0"/>
          </a:p>
        </p:txBody>
      </p:sp>
      <p:sp>
        <p:nvSpPr>
          <p:cNvPr id="3" name="Content Placeholder 2"/>
          <p:cNvSpPr>
            <a:spLocks noGrp="1"/>
          </p:cNvSpPr>
          <p:nvPr>
            <p:ph idx="1"/>
          </p:nvPr>
        </p:nvSpPr>
        <p:spPr/>
        <p:txBody>
          <a:bodyPr/>
          <a:lstStyle/>
          <a:p>
            <a:pPr>
              <a:lnSpc>
                <a:spcPct val="90000"/>
              </a:lnSpc>
            </a:pPr>
            <a:r>
              <a:rPr lang="cs-CZ" dirty="0" smtClean="0">
                <a:solidFill>
                  <a:schemeClr val="accent1"/>
                </a:solidFill>
              </a:rPr>
              <a:t>Státní agentury</a:t>
            </a:r>
            <a:r>
              <a:rPr lang="cs-CZ" dirty="0" smtClean="0"/>
              <a:t> (u nás </a:t>
            </a:r>
            <a:r>
              <a:rPr lang="cs-CZ" dirty="0" err="1" smtClean="0"/>
              <a:t>CzechTrade</a:t>
            </a:r>
            <a:r>
              <a:rPr lang="cs-CZ" dirty="0" smtClean="0"/>
              <a:t>, </a:t>
            </a:r>
            <a:r>
              <a:rPr lang="cs-CZ" dirty="0" err="1" smtClean="0"/>
              <a:t>CzechInvest</a:t>
            </a:r>
            <a:r>
              <a:rPr lang="cs-CZ" dirty="0" smtClean="0"/>
              <a:t>, …)</a:t>
            </a:r>
          </a:p>
          <a:p>
            <a:pPr>
              <a:lnSpc>
                <a:spcPct val="90000"/>
              </a:lnSpc>
            </a:pPr>
            <a:r>
              <a:rPr lang="cs-CZ" dirty="0" smtClean="0">
                <a:solidFill>
                  <a:schemeClr val="accent1"/>
                </a:solidFill>
              </a:rPr>
              <a:t>Profesní organizace </a:t>
            </a:r>
            <a:r>
              <a:rPr lang="cs-CZ" dirty="0" smtClean="0"/>
              <a:t>(asociace, sdružení, cechy,…)</a:t>
            </a:r>
          </a:p>
          <a:p>
            <a:pPr>
              <a:lnSpc>
                <a:spcPct val="90000"/>
              </a:lnSpc>
            </a:pPr>
            <a:r>
              <a:rPr lang="cs-CZ" dirty="0" smtClean="0"/>
              <a:t>Vyhledávání v </a:t>
            </a:r>
            <a:r>
              <a:rPr lang="cs-CZ" dirty="0" smtClean="0">
                <a:solidFill>
                  <a:schemeClr val="accent1"/>
                </a:solidFill>
              </a:rPr>
              <a:t>on-line databázích</a:t>
            </a:r>
          </a:p>
          <a:p>
            <a:pPr>
              <a:lnSpc>
                <a:spcPct val="90000"/>
              </a:lnSpc>
            </a:pPr>
            <a:r>
              <a:rPr lang="cs-CZ" dirty="0" smtClean="0"/>
              <a:t>Získávání informací od </a:t>
            </a:r>
            <a:r>
              <a:rPr lang="cs-CZ" dirty="0" smtClean="0">
                <a:solidFill>
                  <a:schemeClr val="accent1"/>
                </a:solidFill>
              </a:rPr>
              <a:t>informačních</a:t>
            </a:r>
            <a:r>
              <a:rPr lang="cs-CZ" dirty="0" smtClean="0">
                <a:solidFill>
                  <a:schemeClr val="tx1"/>
                </a:solidFill>
              </a:rPr>
              <a:t> </a:t>
            </a:r>
            <a:r>
              <a:rPr lang="cs-CZ" dirty="0" smtClean="0">
                <a:solidFill>
                  <a:schemeClr val="accent1"/>
                </a:solidFill>
              </a:rPr>
              <a:t>společností</a:t>
            </a:r>
            <a:r>
              <a:rPr lang="cs-CZ" dirty="0" smtClean="0"/>
              <a:t> a ze zdrojů </a:t>
            </a:r>
            <a:r>
              <a:rPr lang="cs-CZ" dirty="0" smtClean="0">
                <a:solidFill>
                  <a:schemeClr val="accent1"/>
                </a:solidFill>
              </a:rPr>
              <a:t>investiční komunity</a:t>
            </a:r>
            <a:r>
              <a:rPr lang="cs-CZ" dirty="0" smtClean="0"/>
              <a:t> </a:t>
            </a:r>
          </a:p>
          <a:p>
            <a:pPr>
              <a:lnSpc>
                <a:spcPct val="90000"/>
              </a:lnSpc>
            </a:pPr>
            <a:r>
              <a:rPr lang="cs-CZ" dirty="0" err="1" smtClean="0">
                <a:solidFill>
                  <a:schemeClr val="accent1"/>
                </a:solidFill>
              </a:rPr>
              <a:t>Press</a:t>
            </a:r>
            <a:r>
              <a:rPr lang="cs-CZ" dirty="0" smtClean="0">
                <a:solidFill>
                  <a:schemeClr val="accent1"/>
                </a:solidFill>
              </a:rPr>
              <a:t> </a:t>
            </a:r>
            <a:r>
              <a:rPr lang="cs-CZ" dirty="0" err="1" smtClean="0">
                <a:solidFill>
                  <a:schemeClr val="accent1"/>
                </a:solidFill>
              </a:rPr>
              <a:t>research</a:t>
            </a:r>
            <a:r>
              <a:rPr lang="cs-CZ" dirty="0" smtClean="0"/>
              <a:t> – </a:t>
            </a:r>
            <a:r>
              <a:rPr lang="cs-CZ" dirty="0" err="1" smtClean="0"/>
              <a:t>info</a:t>
            </a:r>
            <a:r>
              <a:rPr lang="cs-CZ" dirty="0" smtClean="0"/>
              <a:t> z přehledů a interview </a:t>
            </a:r>
          </a:p>
          <a:p>
            <a:r>
              <a:rPr lang="cs-CZ" dirty="0" smtClean="0">
                <a:solidFill>
                  <a:schemeClr val="accent1"/>
                </a:solidFill>
              </a:rPr>
              <a:t>Drive-by</a:t>
            </a:r>
            <a:r>
              <a:rPr lang="cs-CZ" dirty="0" smtClean="0"/>
              <a:t> a </a:t>
            </a:r>
            <a:r>
              <a:rPr lang="cs-CZ" dirty="0" smtClean="0">
                <a:solidFill>
                  <a:schemeClr val="accent1"/>
                </a:solidFill>
              </a:rPr>
              <a:t>On-</a:t>
            </a:r>
            <a:r>
              <a:rPr lang="cs-CZ" dirty="0" err="1" smtClean="0">
                <a:solidFill>
                  <a:schemeClr val="accent1"/>
                </a:solidFill>
              </a:rPr>
              <a:t>site</a:t>
            </a:r>
            <a:r>
              <a:rPr lang="cs-CZ" dirty="0" smtClean="0">
                <a:solidFill>
                  <a:schemeClr val="accent1"/>
                </a:solidFill>
              </a:rPr>
              <a:t> pozorování</a:t>
            </a:r>
          </a:p>
          <a:p>
            <a:r>
              <a:rPr lang="cs-CZ" dirty="0" err="1" smtClean="0">
                <a:solidFill>
                  <a:schemeClr val="accent1"/>
                </a:solidFill>
              </a:rPr>
              <a:t>Benchmarking</a:t>
            </a:r>
            <a:r>
              <a:rPr lang="cs-CZ" dirty="0" smtClean="0"/>
              <a:t> – porovnávání známých informací</a:t>
            </a:r>
          </a:p>
          <a:p>
            <a:r>
              <a:rPr lang="cs-CZ" dirty="0" smtClean="0">
                <a:solidFill>
                  <a:schemeClr val="accent1"/>
                </a:solidFill>
              </a:rPr>
              <a:t>Analytické metody </a:t>
            </a:r>
            <a:r>
              <a:rPr lang="cs-CZ" dirty="0" smtClean="0"/>
              <a:t>– SWOT, PEST,…</a:t>
            </a:r>
          </a:p>
          <a:p>
            <a:r>
              <a:rPr lang="cs-CZ" dirty="0" smtClean="0">
                <a:solidFill>
                  <a:schemeClr val="accent1"/>
                </a:solidFill>
              </a:rPr>
              <a:t>Reversní inženýrství,...</a:t>
            </a:r>
          </a:p>
          <a:p>
            <a:endParaRPr lang="cs-CZ"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Vyhledávací strategie</a:t>
            </a:r>
            <a:endParaRPr lang="cs-CZ" dirty="0"/>
          </a:p>
        </p:txBody>
      </p:sp>
      <p:sp>
        <p:nvSpPr>
          <p:cNvPr id="3" name="Content Placeholder 2"/>
          <p:cNvSpPr>
            <a:spLocks noGrp="1"/>
          </p:cNvSpPr>
          <p:nvPr>
            <p:ph idx="1"/>
          </p:nvPr>
        </p:nvSpPr>
        <p:spPr/>
        <p:txBody>
          <a:bodyPr/>
          <a:lstStyle/>
          <a:p>
            <a:r>
              <a:rPr lang="cs-CZ" dirty="0" smtClean="0"/>
              <a:t>Stavební </a:t>
            </a:r>
            <a:r>
              <a:rPr lang="cs-CZ" dirty="0" smtClean="0"/>
              <a:t>kameny</a:t>
            </a:r>
          </a:p>
          <a:p>
            <a:endParaRPr lang="cs-CZ" dirty="0" smtClean="0"/>
          </a:p>
          <a:p>
            <a:r>
              <a:rPr lang="cs-CZ" dirty="0" smtClean="0"/>
              <a:t>Rostoucí </a:t>
            </a:r>
            <a:r>
              <a:rPr lang="cs-CZ" dirty="0" smtClean="0"/>
              <a:t>perla</a:t>
            </a:r>
          </a:p>
          <a:p>
            <a:endParaRPr lang="cs-CZ" dirty="0" smtClean="0"/>
          </a:p>
          <a:p>
            <a:r>
              <a:rPr lang="cs-CZ" dirty="0" smtClean="0"/>
              <a:t>Osekávání</a:t>
            </a:r>
          </a:p>
          <a:p>
            <a:endParaRPr lang="cs-CZ" dirty="0" smtClean="0"/>
          </a:p>
          <a:p>
            <a:r>
              <a:rPr lang="cs-CZ" dirty="0" smtClean="0"/>
              <a:t>Nejspecifičtější faseta</a:t>
            </a:r>
          </a:p>
          <a:p>
            <a:endParaRPr lang="cs-CZ" dirty="0" smtClean="0"/>
          </a:p>
          <a:p>
            <a:endParaRPr lang="cs-CZ" dirty="0" smtClean="0"/>
          </a:p>
          <a:p>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cs-CZ" dirty="0" smtClean="0"/>
              <a:t>Referenční interview</a:t>
            </a:r>
            <a:br>
              <a:rPr lang="cs-CZ" dirty="0" smtClean="0"/>
            </a:br>
            <a:r>
              <a:rPr lang="cs-CZ" dirty="0" smtClean="0"/>
              <a:t/>
            </a:r>
            <a:br>
              <a:rPr lang="cs-CZ" dirty="0" smtClean="0"/>
            </a:br>
            <a:endParaRPr lang="cs-CZ" dirty="0"/>
          </a:p>
        </p:txBody>
      </p:sp>
      <p:sp>
        <p:nvSpPr>
          <p:cNvPr id="5" name="Text Placeholder 4"/>
          <p:cNvSpPr>
            <a:spLocks noGrp="1"/>
          </p:cNvSpPr>
          <p:nvPr>
            <p:ph type="body" idx="1"/>
          </p:nvPr>
        </p:nvSpPr>
        <p:spPr/>
        <p:txBody>
          <a:bodyPr/>
          <a:lstStyle/>
          <a:p>
            <a:pPr indent="88900"/>
            <a:r>
              <a:rPr lang="cs-CZ" dirty="0" smtClean="0"/>
              <a:t>Informační průmysl</a:t>
            </a:r>
            <a:endParaRPr lang="cs-CZ"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Vyhledávání</a:t>
            </a:r>
            <a:endParaRPr lang="cs-CZ" dirty="0"/>
          </a:p>
        </p:txBody>
      </p:sp>
      <p:sp>
        <p:nvSpPr>
          <p:cNvPr id="3" name="Content Placeholder 2"/>
          <p:cNvSpPr>
            <a:spLocks noGrp="1"/>
          </p:cNvSpPr>
          <p:nvPr>
            <p:ph idx="1"/>
          </p:nvPr>
        </p:nvSpPr>
        <p:spPr/>
        <p:txBody>
          <a:bodyPr/>
          <a:lstStyle/>
          <a:p>
            <a:r>
              <a:rPr lang="cs-CZ" dirty="0" smtClean="0"/>
              <a:t>Nakreslit dotaz</a:t>
            </a:r>
          </a:p>
          <a:p>
            <a:r>
              <a:rPr lang="cs-CZ" dirty="0" smtClean="0"/>
              <a:t>Kombinovat </a:t>
            </a:r>
          </a:p>
          <a:p>
            <a:r>
              <a:rPr lang="cs-CZ" dirty="0" smtClean="0"/>
              <a:t>Nepoužívat jednoduché dotazy</a:t>
            </a:r>
          </a:p>
          <a:p>
            <a:r>
              <a:rPr lang="cs-CZ" dirty="0" smtClean="0"/>
              <a:t>Kontrolovat</a:t>
            </a:r>
          </a:p>
          <a:p>
            <a:r>
              <a:rPr lang="cs-CZ" dirty="0" smtClean="0"/>
              <a:t>Vyvarovat se „</a:t>
            </a:r>
            <a:r>
              <a:rPr lang="cs-CZ" dirty="0" err="1" smtClean="0"/>
              <a:t>Google</a:t>
            </a:r>
            <a:r>
              <a:rPr lang="cs-CZ" dirty="0" smtClean="0"/>
              <a:t> syndromu“</a:t>
            </a:r>
          </a:p>
          <a:p>
            <a:r>
              <a:rPr lang="cs-CZ" dirty="0" smtClean="0"/>
              <a:t>Používat specializované nástroje a zdroje</a:t>
            </a:r>
          </a:p>
          <a:p>
            <a:r>
              <a:rPr lang="cs-CZ" dirty="0" smtClean="0"/>
              <a:t>Využívat plně možností vyhledávače – </a:t>
            </a:r>
            <a:r>
              <a:rPr lang="cs-CZ" dirty="0" err="1" smtClean="0"/>
              <a:t>wildcards</a:t>
            </a:r>
            <a:r>
              <a:rPr lang="cs-CZ" dirty="0" smtClean="0"/>
              <a:t>, </a:t>
            </a:r>
            <a:r>
              <a:rPr lang="cs-CZ" dirty="0" err="1" smtClean="0"/>
              <a:t>truncation</a:t>
            </a:r>
            <a:r>
              <a:rPr lang="cs-CZ" dirty="0" smtClean="0"/>
              <a:t>, vyhledávání dle polí, omezení místa nebo času…</a:t>
            </a:r>
            <a:endParaRPr lang="cs-CZ"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Vyhledávání </a:t>
            </a:r>
            <a:endParaRPr lang="cs-CZ" dirty="0"/>
          </a:p>
        </p:txBody>
      </p:sp>
      <p:sp>
        <p:nvSpPr>
          <p:cNvPr id="3" name="Content Placeholder 2"/>
          <p:cNvSpPr>
            <a:spLocks noGrp="1"/>
          </p:cNvSpPr>
          <p:nvPr>
            <p:ph idx="1"/>
          </p:nvPr>
        </p:nvSpPr>
        <p:spPr/>
        <p:txBody>
          <a:bodyPr/>
          <a:lstStyle/>
          <a:p>
            <a:r>
              <a:rPr lang="cs-CZ" dirty="0" err="1" smtClean="0"/>
              <a:t>Searching</a:t>
            </a:r>
            <a:r>
              <a:rPr lang="cs-CZ" dirty="0" smtClean="0"/>
              <a:t> x </a:t>
            </a:r>
            <a:r>
              <a:rPr lang="cs-CZ" dirty="0" err="1" smtClean="0"/>
              <a:t>Browsing</a:t>
            </a:r>
            <a:endParaRPr lang="cs-CZ" dirty="0" smtClean="0"/>
          </a:p>
          <a:p>
            <a:r>
              <a:rPr lang="cs-CZ" dirty="0" smtClean="0"/>
              <a:t>Taktiky: </a:t>
            </a:r>
          </a:p>
          <a:p>
            <a:pPr lvl="1"/>
            <a:r>
              <a:rPr lang="cs-CZ" dirty="0" smtClean="0"/>
              <a:t>Zužovaní záběru dotazu – omezení na určité pole, </a:t>
            </a:r>
            <a:r>
              <a:rPr lang="cs-CZ" dirty="0" err="1" smtClean="0"/>
              <a:t>proximitní</a:t>
            </a:r>
            <a:r>
              <a:rPr lang="cs-CZ" dirty="0" smtClean="0"/>
              <a:t> operátory, typy dokumentů, NOT, časové či jazykové omezení…</a:t>
            </a:r>
          </a:p>
          <a:p>
            <a:pPr lvl="1"/>
            <a:r>
              <a:rPr lang="cs-CZ" dirty="0" smtClean="0"/>
              <a:t>Rozšiřování – synonyma, pravopisné varianty, OR, zástupné znaky, obecné termíny…</a:t>
            </a:r>
          </a:p>
          <a:p>
            <a:pPr lvl="1"/>
            <a:r>
              <a:rPr lang="cs-CZ" dirty="0" smtClean="0"/>
              <a:t>Zvýšení přesnosti – AND, NOT, „case sensitive“, </a:t>
            </a:r>
            <a:r>
              <a:rPr lang="cs-CZ" dirty="0" err="1" smtClean="0"/>
              <a:t>proximitní</a:t>
            </a:r>
            <a:r>
              <a:rPr lang="cs-CZ" dirty="0" smtClean="0"/>
              <a:t> operátory, „</a:t>
            </a:r>
            <a:r>
              <a:rPr lang="cs-CZ" dirty="0" err="1" smtClean="0"/>
              <a:t>weighted</a:t>
            </a:r>
            <a:r>
              <a:rPr lang="cs-CZ" dirty="0" smtClean="0"/>
              <a:t> </a:t>
            </a:r>
            <a:r>
              <a:rPr lang="cs-CZ" dirty="0" err="1" smtClean="0"/>
              <a:t>searching</a:t>
            </a:r>
            <a:r>
              <a:rPr lang="cs-CZ" dirty="0" smtClean="0"/>
              <a:t>“, omezení na pole…</a:t>
            </a:r>
          </a:p>
          <a:p>
            <a:pPr lvl="1"/>
            <a:r>
              <a:rPr lang="cs-CZ" dirty="0" smtClean="0"/>
              <a:t>Úplnost – OR, krácení, zástupné znaky, paralelní vyhledávání </a:t>
            </a:r>
            <a:r>
              <a:rPr lang="cs-CZ" smtClean="0"/>
              <a:t>v různých DB</a:t>
            </a:r>
            <a:endParaRPr lang="cs-CZ"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Typy úkolů</a:t>
            </a:r>
            <a:endParaRPr lang="cs-CZ" dirty="0"/>
          </a:p>
        </p:txBody>
      </p:sp>
      <p:sp>
        <p:nvSpPr>
          <p:cNvPr id="3" name="Content Placeholder 2"/>
          <p:cNvSpPr>
            <a:spLocks noGrp="1"/>
          </p:cNvSpPr>
          <p:nvPr>
            <p:ph idx="1"/>
          </p:nvPr>
        </p:nvSpPr>
        <p:spPr/>
        <p:txBody>
          <a:bodyPr>
            <a:normAutofit fontScale="92500"/>
          </a:bodyPr>
          <a:lstStyle/>
          <a:p>
            <a:r>
              <a:rPr lang="cs-CZ" dirty="0" smtClean="0"/>
              <a:t>Profil</a:t>
            </a:r>
          </a:p>
          <a:p>
            <a:r>
              <a:rPr lang="cs-CZ" dirty="0" smtClean="0"/>
              <a:t>Zhodnocení, prověření – tisk, názor, analýza</a:t>
            </a:r>
          </a:p>
          <a:p>
            <a:r>
              <a:rPr lang="cs-CZ" dirty="0" smtClean="0"/>
              <a:t>Odvětvová, průmyslová analýza – přehledy, srovnání, trendy</a:t>
            </a:r>
          </a:p>
          <a:p>
            <a:r>
              <a:rPr lang="cs-CZ" dirty="0" smtClean="0"/>
              <a:t>Kontinuální sledování – CI, EWS</a:t>
            </a:r>
          </a:p>
          <a:p>
            <a:r>
              <a:rPr lang="cs-CZ" dirty="0" smtClean="0"/>
              <a:t>Konkurenti – CI</a:t>
            </a:r>
          </a:p>
          <a:p>
            <a:r>
              <a:rPr lang="cs-CZ" dirty="0" smtClean="0"/>
              <a:t>Ad-hoc dotazy – cokoliv</a:t>
            </a:r>
          </a:p>
          <a:p>
            <a:r>
              <a:rPr lang="cs-CZ" dirty="0" err="1" smtClean="0"/>
              <a:t>People</a:t>
            </a:r>
            <a:r>
              <a:rPr lang="cs-CZ" dirty="0" smtClean="0"/>
              <a:t> </a:t>
            </a:r>
            <a:r>
              <a:rPr lang="cs-CZ" dirty="0" err="1" smtClean="0"/>
              <a:t>search</a:t>
            </a:r>
            <a:endParaRPr lang="cs-CZ" dirty="0" smtClean="0"/>
          </a:p>
          <a:p>
            <a:r>
              <a:rPr lang="cs-CZ" dirty="0" smtClean="0"/>
              <a:t>Konexe a vazby – lidí i firem</a:t>
            </a:r>
          </a:p>
          <a:p>
            <a:r>
              <a:rPr lang="cs-CZ" dirty="0" smtClean="0"/>
              <a:t>Peer </a:t>
            </a:r>
            <a:r>
              <a:rPr lang="cs-CZ" dirty="0" err="1" smtClean="0"/>
              <a:t>group</a:t>
            </a:r>
            <a:endParaRPr lang="cs-CZ" dirty="0" smtClean="0"/>
          </a:p>
          <a:p>
            <a:r>
              <a:rPr lang="cs-CZ" dirty="0" smtClean="0"/>
              <a:t>Seznamy – klienti, </a:t>
            </a:r>
            <a:r>
              <a:rPr lang="cs-CZ" dirty="0" err="1" smtClean="0"/>
              <a:t>targets</a:t>
            </a:r>
            <a:endParaRPr lang="cs-CZ" dirty="0" smtClean="0"/>
          </a:p>
          <a:p>
            <a:r>
              <a:rPr lang="cs-CZ" dirty="0" smtClean="0"/>
              <a:t>Negativní informace</a:t>
            </a:r>
          </a:p>
          <a:p>
            <a:endParaRPr lang="cs-CZ"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Informační cyklus</a:t>
            </a:r>
            <a:endParaRPr lang="cs-CZ" dirty="0"/>
          </a:p>
        </p:txBody>
      </p:sp>
      <p:pic>
        <p:nvPicPr>
          <p:cNvPr id="4" name="Picture 2"/>
          <p:cNvPicPr>
            <a:picLocks noChangeAspect="1" noChangeArrowheads="1"/>
          </p:cNvPicPr>
          <p:nvPr/>
        </p:nvPicPr>
        <p:blipFill>
          <a:blip r:embed="rId2" cstate="print"/>
          <a:srcRect/>
          <a:stretch>
            <a:fillRect/>
          </a:stretch>
        </p:blipFill>
        <p:spPr bwMode="auto">
          <a:xfrm>
            <a:off x="4976813" y="1340768"/>
            <a:ext cx="3810000" cy="2038350"/>
          </a:xfrm>
          <a:prstGeom prst="rect">
            <a:avLst/>
          </a:prstGeom>
          <a:noFill/>
          <a:ln w="9525">
            <a:noFill/>
            <a:miter lim="800000"/>
            <a:headEnd/>
            <a:tailEnd/>
          </a:ln>
          <a:effectLst/>
        </p:spPr>
      </p:pic>
      <p:pic>
        <p:nvPicPr>
          <p:cNvPr id="5" name="Picture 3"/>
          <p:cNvPicPr>
            <a:picLocks noChangeAspect="1" noChangeArrowheads="1"/>
          </p:cNvPicPr>
          <p:nvPr/>
        </p:nvPicPr>
        <p:blipFill>
          <a:blip r:embed="rId3" cstate="print"/>
          <a:srcRect/>
          <a:stretch>
            <a:fillRect/>
          </a:stretch>
        </p:blipFill>
        <p:spPr bwMode="auto">
          <a:xfrm>
            <a:off x="571500" y="1857375"/>
            <a:ext cx="3810000" cy="3724275"/>
          </a:xfrm>
          <a:prstGeom prst="rect">
            <a:avLst/>
          </a:prstGeom>
          <a:noFill/>
          <a:ln w="9525">
            <a:noFill/>
            <a:miter lim="800000"/>
            <a:headEnd/>
            <a:tailEnd/>
          </a:ln>
        </p:spPr>
      </p:pic>
      <p:sp>
        <p:nvSpPr>
          <p:cNvPr id="6" name="Rectangle 5"/>
          <p:cNvSpPr/>
          <p:nvPr/>
        </p:nvSpPr>
        <p:spPr>
          <a:xfrm>
            <a:off x="5076056" y="3557915"/>
            <a:ext cx="3493264" cy="2031325"/>
          </a:xfrm>
          <a:prstGeom prst="rect">
            <a:avLst/>
          </a:prstGeom>
        </p:spPr>
        <p:txBody>
          <a:bodyPr wrap="none">
            <a:spAutoFit/>
          </a:bodyPr>
          <a:lstStyle/>
          <a:p>
            <a:r>
              <a:rPr lang="cs-CZ" b="1" dirty="0" smtClean="0"/>
              <a:t>Fáze </a:t>
            </a:r>
            <a:r>
              <a:rPr lang="cs-CZ" b="1" dirty="0" smtClean="0"/>
              <a:t>cyklu</a:t>
            </a:r>
          </a:p>
          <a:p>
            <a:endParaRPr lang="cs-CZ" dirty="0" smtClean="0"/>
          </a:p>
          <a:p>
            <a:pPr marL="177800" indent="-177800">
              <a:buFont typeface="Wingdings" pitchFamily="2" charset="2"/>
              <a:buChar char="§"/>
            </a:pPr>
            <a:r>
              <a:rPr lang="cs-CZ" dirty="0" smtClean="0"/>
              <a:t>Plánování – </a:t>
            </a:r>
            <a:r>
              <a:rPr lang="cs-CZ" dirty="0" err="1" smtClean="0"/>
              <a:t>time</a:t>
            </a:r>
            <a:r>
              <a:rPr lang="cs-CZ" dirty="0" smtClean="0"/>
              <a:t> management</a:t>
            </a:r>
          </a:p>
          <a:p>
            <a:pPr marL="177800" indent="-177800">
              <a:buFont typeface="Wingdings" pitchFamily="2" charset="2"/>
              <a:buChar char="§"/>
            </a:pPr>
            <a:r>
              <a:rPr lang="cs-CZ" dirty="0" smtClean="0"/>
              <a:t>Sběr – není jedinou fází!</a:t>
            </a:r>
          </a:p>
          <a:p>
            <a:pPr marL="177800" indent="-177800">
              <a:buFont typeface="Wingdings" pitchFamily="2" charset="2"/>
              <a:buChar char="§"/>
            </a:pPr>
            <a:r>
              <a:rPr lang="cs-CZ" dirty="0" smtClean="0"/>
              <a:t>Analýza – někdy jen v hlavě</a:t>
            </a:r>
          </a:p>
          <a:p>
            <a:pPr marL="177800" indent="-177800">
              <a:buFont typeface="Wingdings" pitchFamily="2" charset="2"/>
              <a:buChar char="§"/>
            </a:pPr>
            <a:r>
              <a:rPr lang="cs-CZ" dirty="0" smtClean="0"/>
              <a:t>Odevzdání</a:t>
            </a:r>
          </a:p>
          <a:p>
            <a:endParaRPr lang="cs-CZ"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cs-CZ" dirty="0" smtClean="0"/>
              <a:t>Hodnocení informací</a:t>
            </a:r>
            <a:endParaRPr lang="cs-CZ" dirty="0"/>
          </a:p>
        </p:txBody>
      </p:sp>
      <p:sp>
        <p:nvSpPr>
          <p:cNvPr id="5" name="Text Placeholder 4"/>
          <p:cNvSpPr>
            <a:spLocks noGrp="1"/>
          </p:cNvSpPr>
          <p:nvPr>
            <p:ph type="body" idx="1"/>
          </p:nvPr>
        </p:nvSpPr>
        <p:spPr/>
        <p:txBody>
          <a:bodyPr/>
          <a:lstStyle/>
          <a:p>
            <a:r>
              <a:rPr lang="cs-CZ" dirty="0" smtClean="0"/>
              <a:t>Informační průmysl</a:t>
            </a:r>
            <a:endParaRPr lang="cs-CZ"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Spolehlivost informace</a:t>
            </a:r>
            <a:endParaRPr lang="cs-CZ" dirty="0"/>
          </a:p>
        </p:txBody>
      </p:sp>
      <p:sp>
        <p:nvSpPr>
          <p:cNvPr id="3" name="Zástupný symbol pro obsah 2"/>
          <p:cNvSpPr>
            <a:spLocks noGrp="1"/>
          </p:cNvSpPr>
          <p:nvPr>
            <p:ph idx="1"/>
          </p:nvPr>
        </p:nvSpPr>
        <p:spPr/>
        <p:txBody>
          <a:bodyPr/>
          <a:lstStyle/>
          <a:p>
            <a:r>
              <a:rPr lang="cs-CZ" dirty="0" smtClean="0"/>
              <a:t>Hodnocení ze tří hledisek:</a:t>
            </a:r>
          </a:p>
          <a:p>
            <a:pPr lvl="2"/>
            <a:r>
              <a:rPr lang="cs-CZ" dirty="0" smtClean="0"/>
              <a:t>Spolehlivost zdroje</a:t>
            </a:r>
          </a:p>
          <a:p>
            <a:pPr lvl="2"/>
            <a:r>
              <a:rPr lang="cs-CZ" dirty="0" smtClean="0"/>
              <a:t>Důležitost informace pro firmu</a:t>
            </a:r>
          </a:p>
          <a:p>
            <a:pPr lvl="2"/>
            <a:r>
              <a:rPr lang="cs-CZ" dirty="0" smtClean="0"/>
              <a:t>Pravdivost informace</a:t>
            </a:r>
          </a:p>
          <a:p>
            <a:pPr lvl="2"/>
            <a:endParaRPr lang="cs-CZ" dirty="0" smtClean="0"/>
          </a:p>
          <a:p>
            <a:r>
              <a:rPr lang="cs-CZ" dirty="0" smtClean="0"/>
              <a:t>Spolehlivost zdroje</a:t>
            </a:r>
            <a:endParaRPr lang="cs-CZ" dirty="0"/>
          </a:p>
        </p:txBody>
      </p:sp>
      <p:graphicFrame>
        <p:nvGraphicFramePr>
          <p:cNvPr id="4" name="Tabulka 3"/>
          <p:cNvGraphicFramePr>
            <a:graphicFrameLocks noGrp="1"/>
          </p:cNvGraphicFramePr>
          <p:nvPr/>
        </p:nvGraphicFramePr>
        <p:xfrm>
          <a:off x="827584" y="3789040"/>
          <a:ext cx="7704857" cy="2133600"/>
        </p:xfrm>
        <a:graphic>
          <a:graphicData uri="http://schemas.openxmlformats.org/drawingml/2006/table">
            <a:tbl>
              <a:tblPr firstRow="1" bandRow="1">
                <a:tableStyleId>{5C22544A-7EE6-4342-B048-85BDC9FD1C3A}</a:tableStyleId>
              </a:tblPr>
              <a:tblGrid>
                <a:gridCol w="1060301"/>
                <a:gridCol w="4594639"/>
                <a:gridCol w="2049917"/>
              </a:tblGrid>
              <a:tr h="267971">
                <a:tc>
                  <a:txBody>
                    <a:bodyPr/>
                    <a:lstStyle/>
                    <a:p>
                      <a:r>
                        <a:rPr lang="cs-CZ" sz="1400" dirty="0" smtClean="0"/>
                        <a:t>Body</a:t>
                      </a:r>
                      <a:endParaRPr lang="cs-CZ" sz="1400" dirty="0"/>
                    </a:p>
                  </a:txBody>
                  <a:tcPr/>
                </a:tc>
                <a:tc>
                  <a:txBody>
                    <a:bodyPr/>
                    <a:lstStyle/>
                    <a:p>
                      <a:r>
                        <a:rPr lang="cs-CZ" sz="1400" dirty="0" smtClean="0"/>
                        <a:t>Hodnocení spolehlivosti</a:t>
                      </a:r>
                      <a:endParaRPr lang="cs-CZ" sz="1400" dirty="0"/>
                    </a:p>
                  </a:txBody>
                  <a:tcPr/>
                </a:tc>
                <a:tc>
                  <a:txBody>
                    <a:bodyPr/>
                    <a:lstStyle/>
                    <a:p>
                      <a:r>
                        <a:rPr lang="cs-CZ" sz="1400" dirty="0" smtClean="0"/>
                        <a:t>Spolehlivost v %</a:t>
                      </a:r>
                      <a:endParaRPr lang="cs-CZ" sz="1400" dirty="0"/>
                    </a:p>
                  </a:txBody>
                  <a:tcPr/>
                </a:tc>
              </a:tr>
              <a:tr h="267971">
                <a:tc>
                  <a:txBody>
                    <a:bodyPr/>
                    <a:lstStyle/>
                    <a:p>
                      <a:r>
                        <a:rPr lang="cs-CZ" sz="1400" dirty="0" smtClean="0"/>
                        <a:t>5</a:t>
                      </a:r>
                      <a:endParaRPr lang="cs-CZ" sz="1400" dirty="0"/>
                    </a:p>
                  </a:txBody>
                  <a:tcPr/>
                </a:tc>
                <a:tc>
                  <a:txBody>
                    <a:bodyPr/>
                    <a:lstStyle/>
                    <a:p>
                      <a:r>
                        <a:rPr lang="cs-CZ" sz="1400" dirty="0" smtClean="0"/>
                        <a:t>Naprosto spolehlivý zdroj</a:t>
                      </a:r>
                      <a:endParaRPr lang="cs-CZ" sz="1400" dirty="0"/>
                    </a:p>
                  </a:txBody>
                  <a:tcPr/>
                </a:tc>
                <a:tc>
                  <a:txBody>
                    <a:bodyPr/>
                    <a:lstStyle/>
                    <a:p>
                      <a:r>
                        <a:rPr lang="cs-CZ" sz="1400" dirty="0" smtClean="0"/>
                        <a:t>99-100</a:t>
                      </a:r>
                      <a:endParaRPr lang="cs-CZ" sz="1400" dirty="0"/>
                    </a:p>
                  </a:txBody>
                  <a:tcPr/>
                </a:tc>
              </a:tr>
              <a:tr h="267971">
                <a:tc>
                  <a:txBody>
                    <a:bodyPr/>
                    <a:lstStyle/>
                    <a:p>
                      <a:r>
                        <a:rPr lang="cs-CZ" sz="1400" dirty="0" smtClean="0"/>
                        <a:t>4</a:t>
                      </a:r>
                      <a:endParaRPr lang="cs-CZ" sz="1400" dirty="0"/>
                    </a:p>
                  </a:txBody>
                  <a:tcPr/>
                </a:tc>
                <a:tc>
                  <a:txBody>
                    <a:bodyPr/>
                    <a:lstStyle/>
                    <a:p>
                      <a:r>
                        <a:rPr lang="cs-CZ" sz="1400" dirty="0" smtClean="0"/>
                        <a:t>Spolehlivý zdroj</a:t>
                      </a:r>
                      <a:endParaRPr lang="cs-CZ" sz="1400" dirty="0"/>
                    </a:p>
                  </a:txBody>
                  <a:tcPr/>
                </a:tc>
                <a:tc>
                  <a:txBody>
                    <a:bodyPr/>
                    <a:lstStyle/>
                    <a:p>
                      <a:r>
                        <a:rPr lang="cs-CZ" sz="1400" dirty="0" smtClean="0"/>
                        <a:t>95-98</a:t>
                      </a:r>
                      <a:endParaRPr lang="cs-CZ" sz="1400" dirty="0"/>
                    </a:p>
                  </a:txBody>
                  <a:tcPr/>
                </a:tc>
              </a:tr>
              <a:tr h="267971">
                <a:tc>
                  <a:txBody>
                    <a:bodyPr/>
                    <a:lstStyle/>
                    <a:p>
                      <a:r>
                        <a:rPr lang="cs-CZ" sz="1400" dirty="0" smtClean="0"/>
                        <a:t>3</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400" dirty="0" smtClean="0"/>
                        <a:t>Značně spolehlivý zdroj</a:t>
                      </a:r>
                    </a:p>
                  </a:txBody>
                  <a:tcPr/>
                </a:tc>
                <a:tc>
                  <a:txBody>
                    <a:bodyPr/>
                    <a:lstStyle/>
                    <a:p>
                      <a:r>
                        <a:rPr lang="cs-CZ" sz="1400" dirty="0" smtClean="0"/>
                        <a:t>90-94</a:t>
                      </a:r>
                      <a:endParaRPr lang="cs-CZ" sz="1400" dirty="0"/>
                    </a:p>
                  </a:txBody>
                  <a:tcPr/>
                </a:tc>
              </a:tr>
              <a:tr h="267971">
                <a:tc>
                  <a:txBody>
                    <a:bodyPr/>
                    <a:lstStyle/>
                    <a:p>
                      <a:r>
                        <a:rPr lang="cs-CZ" sz="1400" dirty="0" smtClean="0"/>
                        <a:t>2</a:t>
                      </a:r>
                      <a:endParaRPr lang="cs-CZ"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400" dirty="0" smtClean="0"/>
                        <a:t>Téměř spolehlivý zdroj</a:t>
                      </a:r>
                    </a:p>
                  </a:txBody>
                  <a:tcPr/>
                </a:tc>
                <a:tc>
                  <a:txBody>
                    <a:bodyPr/>
                    <a:lstStyle/>
                    <a:p>
                      <a:r>
                        <a:rPr lang="cs-CZ" sz="1400" dirty="0" smtClean="0"/>
                        <a:t>85-89</a:t>
                      </a:r>
                      <a:endParaRPr lang="cs-CZ" sz="1400" dirty="0"/>
                    </a:p>
                  </a:txBody>
                  <a:tcPr/>
                </a:tc>
              </a:tr>
              <a:tr h="267971">
                <a:tc>
                  <a:txBody>
                    <a:bodyPr/>
                    <a:lstStyle/>
                    <a:p>
                      <a:r>
                        <a:rPr lang="cs-CZ" sz="1400" dirty="0" smtClean="0"/>
                        <a:t>1</a:t>
                      </a:r>
                      <a:endParaRPr lang="cs-CZ"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400" dirty="0" smtClean="0"/>
                        <a:t>Značně nespolehlivý zdroj</a:t>
                      </a:r>
                    </a:p>
                  </a:txBody>
                  <a:tcPr/>
                </a:tc>
                <a:tc>
                  <a:txBody>
                    <a:bodyPr/>
                    <a:lstStyle/>
                    <a:p>
                      <a:r>
                        <a:rPr lang="cs-CZ" sz="1400" dirty="0" smtClean="0"/>
                        <a:t>80-84</a:t>
                      </a:r>
                      <a:endParaRPr lang="cs-CZ" sz="1400" dirty="0"/>
                    </a:p>
                  </a:txBody>
                  <a:tcPr/>
                </a:tc>
              </a:tr>
              <a:tr h="267971">
                <a:tc>
                  <a:txBody>
                    <a:bodyPr/>
                    <a:lstStyle/>
                    <a:p>
                      <a:r>
                        <a:rPr lang="cs-CZ" sz="1400" dirty="0" smtClean="0"/>
                        <a:t>0</a:t>
                      </a:r>
                      <a:endParaRPr lang="cs-CZ"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400" dirty="0" smtClean="0"/>
                        <a:t>Naprosto nespolehlivý zdroj</a:t>
                      </a:r>
                    </a:p>
                  </a:txBody>
                  <a:tcPr/>
                </a:tc>
                <a:tc>
                  <a:txBody>
                    <a:bodyPr/>
                    <a:lstStyle/>
                    <a:p>
                      <a:r>
                        <a:rPr lang="cs-CZ" sz="1400" dirty="0" smtClean="0"/>
                        <a:t>0-79</a:t>
                      </a:r>
                      <a:endParaRPr lang="cs-CZ" sz="1400" dirty="0"/>
                    </a:p>
                  </a:txBody>
                  <a:tcPr/>
                </a:tc>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Spolehlivost informace</a:t>
            </a:r>
            <a:endParaRPr lang="cs-CZ" dirty="0"/>
          </a:p>
        </p:txBody>
      </p:sp>
      <p:sp>
        <p:nvSpPr>
          <p:cNvPr id="3" name="Zástupný symbol pro obsah 2"/>
          <p:cNvSpPr>
            <a:spLocks noGrp="1"/>
          </p:cNvSpPr>
          <p:nvPr>
            <p:ph idx="1"/>
          </p:nvPr>
        </p:nvSpPr>
        <p:spPr/>
        <p:txBody>
          <a:bodyPr/>
          <a:lstStyle/>
          <a:p>
            <a:r>
              <a:rPr lang="cs-CZ" dirty="0" smtClean="0"/>
              <a:t>Důležitost informace pro firmu</a:t>
            </a:r>
          </a:p>
          <a:p>
            <a:endParaRPr lang="cs-CZ" dirty="0" smtClean="0"/>
          </a:p>
          <a:p>
            <a:endParaRPr lang="cs-CZ" dirty="0" smtClean="0"/>
          </a:p>
          <a:p>
            <a:endParaRPr lang="cs-CZ" dirty="0" smtClean="0"/>
          </a:p>
          <a:p>
            <a:endParaRPr lang="cs-CZ" dirty="0" smtClean="0"/>
          </a:p>
          <a:p>
            <a:endParaRPr lang="cs-CZ" dirty="0" smtClean="0"/>
          </a:p>
          <a:p>
            <a:endParaRPr lang="cs-CZ" dirty="0" smtClean="0"/>
          </a:p>
          <a:p>
            <a:r>
              <a:rPr lang="cs-CZ" dirty="0" smtClean="0"/>
              <a:t>Pokud je informace mimořádně důležité, musí o ní být informován Top management s upozorněním, že není ještě ověřena</a:t>
            </a:r>
          </a:p>
          <a:p>
            <a:endParaRPr lang="cs-CZ" dirty="0"/>
          </a:p>
        </p:txBody>
      </p:sp>
      <p:graphicFrame>
        <p:nvGraphicFramePr>
          <p:cNvPr id="4" name="Tabulka 3"/>
          <p:cNvGraphicFramePr>
            <a:graphicFrameLocks noGrp="1"/>
          </p:cNvGraphicFramePr>
          <p:nvPr/>
        </p:nvGraphicFramePr>
        <p:xfrm>
          <a:off x="755576" y="1916832"/>
          <a:ext cx="5654940" cy="2133600"/>
        </p:xfrm>
        <a:graphic>
          <a:graphicData uri="http://schemas.openxmlformats.org/drawingml/2006/table">
            <a:tbl>
              <a:tblPr firstRow="1" bandRow="1">
                <a:tableStyleId>{5C22544A-7EE6-4342-B048-85BDC9FD1C3A}</a:tableStyleId>
              </a:tblPr>
              <a:tblGrid>
                <a:gridCol w="1060301"/>
                <a:gridCol w="4594639"/>
              </a:tblGrid>
              <a:tr h="267971">
                <a:tc>
                  <a:txBody>
                    <a:bodyPr/>
                    <a:lstStyle/>
                    <a:p>
                      <a:r>
                        <a:rPr lang="cs-CZ" sz="1400" dirty="0" smtClean="0"/>
                        <a:t>Body</a:t>
                      </a:r>
                      <a:endParaRPr lang="cs-CZ" sz="1400" dirty="0"/>
                    </a:p>
                  </a:txBody>
                  <a:tcPr/>
                </a:tc>
                <a:tc>
                  <a:txBody>
                    <a:bodyPr/>
                    <a:lstStyle/>
                    <a:p>
                      <a:r>
                        <a:rPr lang="cs-CZ" sz="1400" dirty="0" smtClean="0"/>
                        <a:t>Hodnocení stupně</a:t>
                      </a:r>
                      <a:r>
                        <a:rPr lang="cs-CZ" sz="1400" baseline="0" dirty="0" smtClean="0"/>
                        <a:t> </a:t>
                      </a:r>
                      <a:r>
                        <a:rPr lang="cs-CZ" sz="1400" dirty="0" smtClean="0"/>
                        <a:t>důležitosti</a:t>
                      </a:r>
                      <a:endParaRPr lang="cs-CZ" sz="1400" dirty="0"/>
                    </a:p>
                  </a:txBody>
                  <a:tcPr/>
                </a:tc>
              </a:tr>
              <a:tr h="267971">
                <a:tc>
                  <a:txBody>
                    <a:bodyPr/>
                    <a:lstStyle/>
                    <a:p>
                      <a:r>
                        <a:rPr lang="cs-CZ" sz="1400" dirty="0" smtClean="0"/>
                        <a:t>5</a:t>
                      </a:r>
                      <a:endParaRPr lang="cs-CZ" sz="1400" dirty="0"/>
                    </a:p>
                  </a:txBody>
                  <a:tcPr/>
                </a:tc>
                <a:tc>
                  <a:txBody>
                    <a:bodyPr/>
                    <a:lstStyle/>
                    <a:p>
                      <a:r>
                        <a:rPr lang="cs-CZ" sz="1400" dirty="0" smtClean="0"/>
                        <a:t>Nejvyšší důležitost</a:t>
                      </a:r>
                      <a:endParaRPr lang="cs-CZ" sz="1400" dirty="0"/>
                    </a:p>
                  </a:txBody>
                  <a:tcPr/>
                </a:tc>
              </a:tr>
              <a:tr h="267971">
                <a:tc>
                  <a:txBody>
                    <a:bodyPr/>
                    <a:lstStyle/>
                    <a:p>
                      <a:r>
                        <a:rPr lang="cs-CZ" sz="1400" dirty="0" smtClean="0"/>
                        <a:t>4</a:t>
                      </a:r>
                      <a:endParaRPr lang="cs-CZ" sz="1400" dirty="0"/>
                    </a:p>
                  </a:txBody>
                  <a:tcPr/>
                </a:tc>
                <a:tc>
                  <a:txBody>
                    <a:bodyPr/>
                    <a:lstStyle/>
                    <a:p>
                      <a:r>
                        <a:rPr lang="cs-CZ" sz="1400" dirty="0" smtClean="0"/>
                        <a:t>Velmi důležité</a:t>
                      </a:r>
                      <a:endParaRPr lang="cs-CZ" sz="1400" dirty="0"/>
                    </a:p>
                  </a:txBody>
                  <a:tcPr/>
                </a:tc>
              </a:tr>
              <a:tr h="267971">
                <a:tc>
                  <a:txBody>
                    <a:bodyPr/>
                    <a:lstStyle/>
                    <a:p>
                      <a:r>
                        <a:rPr lang="cs-CZ" sz="1400" dirty="0" smtClean="0"/>
                        <a:t>3</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400" dirty="0" smtClean="0"/>
                        <a:t>Důležité</a:t>
                      </a:r>
                    </a:p>
                  </a:txBody>
                  <a:tcPr/>
                </a:tc>
              </a:tr>
              <a:tr h="267971">
                <a:tc>
                  <a:txBody>
                    <a:bodyPr/>
                    <a:lstStyle/>
                    <a:p>
                      <a:r>
                        <a:rPr lang="cs-CZ" sz="1400" dirty="0" smtClean="0"/>
                        <a:t>2</a:t>
                      </a:r>
                      <a:endParaRPr lang="cs-CZ"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400" dirty="0" smtClean="0"/>
                        <a:t>Málo</a:t>
                      </a:r>
                      <a:r>
                        <a:rPr lang="cs-CZ" sz="1400" baseline="0" dirty="0" smtClean="0"/>
                        <a:t> důležité</a:t>
                      </a:r>
                      <a:endParaRPr lang="cs-CZ" sz="1400" dirty="0" smtClean="0"/>
                    </a:p>
                  </a:txBody>
                  <a:tcPr/>
                </a:tc>
              </a:tr>
              <a:tr h="267971">
                <a:tc>
                  <a:txBody>
                    <a:bodyPr/>
                    <a:lstStyle/>
                    <a:p>
                      <a:r>
                        <a:rPr lang="cs-CZ" sz="1400" dirty="0" smtClean="0"/>
                        <a:t>1</a:t>
                      </a:r>
                      <a:endParaRPr lang="cs-CZ"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400" dirty="0" smtClean="0"/>
                        <a:t>Nedůležité</a:t>
                      </a:r>
                    </a:p>
                  </a:txBody>
                  <a:tcPr/>
                </a:tc>
              </a:tr>
              <a:tr h="267971">
                <a:tc>
                  <a:txBody>
                    <a:bodyPr/>
                    <a:lstStyle/>
                    <a:p>
                      <a:r>
                        <a:rPr lang="cs-CZ" sz="1400" dirty="0" smtClean="0"/>
                        <a:t>0</a:t>
                      </a:r>
                      <a:endParaRPr lang="cs-CZ"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400" dirty="0" smtClean="0"/>
                        <a:t>Bezvýznamné </a:t>
                      </a:r>
                    </a:p>
                  </a:txBody>
                  <a:tcPr/>
                </a:tc>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Spolehlivost informace</a:t>
            </a:r>
            <a:endParaRPr lang="cs-CZ" dirty="0"/>
          </a:p>
        </p:txBody>
      </p:sp>
      <p:sp>
        <p:nvSpPr>
          <p:cNvPr id="3" name="Zástupný symbol pro obsah 2"/>
          <p:cNvSpPr>
            <a:spLocks noGrp="1"/>
          </p:cNvSpPr>
          <p:nvPr>
            <p:ph idx="1"/>
          </p:nvPr>
        </p:nvSpPr>
        <p:spPr/>
        <p:txBody>
          <a:bodyPr/>
          <a:lstStyle/>
          <a:p>
            <a:r>
              <a:rPr lang="cs-CZ" dirty="0" smtClean="0"/>
              <a:t>Pravdivost informace	</a:t>
            </a:r>
          </a:p>
          <a:p>
            <a:pPr lvl="2"/>
            <a:r>
              <a:rPr lang="cs-CZ" dirty="0" smtClean="0"/>
              <a:t>Stanovení charakteru</a:t>
            </a:r>
          </a:p>
          <a:p>
            <a:pPr lvl="2"/>
            <a:r>
              <a:rPr lang="cs-CZ" dirty="0" smtClean="0"/>
              <a:t>Porovnání vzájemné souvislosti informací, které již známe a máme ověřené</a:t>
            </a:r>
          </a:p>
          <a:p>
            <a:pPr lvl="2"/>
            <a:r>
              <a:rPr lang="cs-CZ" dirty="0" smtClean="0"/>
              <a:t>Provedení logické analýzy obsahu</a:t>
            </a:r>
          </a:p>
          <a:p>
            <a:pPr lvl="2"/>
            <a:r>
              <a:rPr lang="cs-CZ" dirty="0" smtClean="0"/>
              <a:t>Provedení vzájemného porovnání souvislosti zdrojů získaných informací</a:t>
            </a:r>
          </a:p>
          <a:p>
            <a:pPr lvl="2"/>
            <a:r>
              <a:rPr lang="cs-CZ" dirty="0" smtClean="0"/>
              <a:t>Zajištění potvrzení získané informace z dalších nezávislých zdrojů</a:t>
            </a:r>
          </a:p>
          <a:p>
            <a:r>
              <a:rPr lang="cs-CZ" dirty="0" smtClean="0"/>
              <a:t>Stanovení charakteru informací</a:t>
            </a:r>
          </a:p>
          <a:p>
            <a:pPr lvl="2"/>
            <a:r>
              <a:rPr lang="cs-CZ" dirty="0" smtClean="0"/>
              <a:t>Informace operativní – </a:t>
            </a:r>
            <a:r>
              <a:rPr lang="cs-CZ" dirty="0" err="1" smtClean="0"/>
              <a:t>operativní</a:t>
            </a:r>
            <a:r>
              <a:rPr lang="cs-CZ" dirty="0" smtClean="0"/>
              <a:t> ráz, krátká životnost</a:t>
            </a:r>
          </a:p>
          <a:p>
            <a:pPr lvl="2"/>
            <a:r>
              <a:rPr lang="cs-CZ" dirty="0" smtClean="0"/>
              <a:t>Informace heuristická – proces, z něhož vycházejí nové myšlenky</a:t>
            </a:r>
          </a:p>
          <a:p>
            <a:pPr lvl="2"/>
            <a:r>
              <a:rPr lang="cs-CZ" dirty="0" smtClean="0"/>
              <a:t>Informace nomologická – logicky sestavené informace, charakter zákonitostí; platí objektivně &gt; nejcennější</a:t>
            </a:r>
            <a:endParaRPr lang="cs-CZ"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Spolehlivost informace</a:t>
            </a:r>
            <a:endParaRPr lang="cs-CZ" dirty="0"/>
          </a:p>
        </p:txBody>
      </p:sp>
      <p:sp>
        <p:nvSpPr>
          <p:cNvPr id="3" name="Zástupný symbol pro obsah 2"/>
          <p:cNvSpPr>
            <a:spLocks noGrp="1"/>
          </p:cNvSpPr>
          <p:nvPr>
            <p:ph idx="1"/>
          </p:nvPr>
        </p:nvSpPr>
        <p:spPr/>
        <p:txBody>
          <a:bodyPr/>
          <a:lstStyle/>
          <a:p>
            <a:pPr>
              <a:spcBef>
                <a:spcPts val="1200"/>
              </a:spcBef>
            </a:pPr>
            <a:r>
              <a:rPr lang="cs-CZ" dirty="0" smtClean="0"/>
              <a:t>Porovnání vzájemné souvislosti informací</a:t>
            </a:r>
          </a:p>
          <a:p>
            <a:pPr lvl="1">
              <a:spcBef>
                <a:spcPts val="1200"/>
              </a:spcBef>
            </a:pPr>
            <a:r>
              <a:rPr lang="cs-CZ" dirty="0" smtClean="0"/>
              <a:t>Často rozporné informace, různé možnosti vazeb</a:t>
            </a:r>
          </a:p>
          <a:p>
            <a:pPr lvl="2">
              <a:spcBef>
                <a:spcPts val="1200"/>
              </a:spcBef>
            </a:pPr>
            <a:r>
              <a:rPr lang="cs-CZ" dirty="0" smtClean="0"/>
              <a:t>Informace, které se doplňují – A je pravda, když B je pravda</a:t>
            </a:r>
          </a:p>
          <a:p>
            <a:pPr lvl="2">
              <a:spcBef>
                <a:spcPts val="1200"/>
              </a:spcBef>
            </a:pPr>
            <a:r>
              <a:rPr lang="cs-CZ" dirty="0" smtClean="0"/>
              <a:t>Informace vzájemně závislé</a:t>
            </a:r>
          </a:p>
          <a:p>
            <a:pPr lvl="3">
              <a:spcBef>
                <a:spcPts val="1200"/>
              </a:spcBef>
            </a:pPr>
            <a:r>
              <a:rPr lang="cs-CZ" dirty="0" smtClean="0"/>
              <a:t>Oboustranná závislost – A jen s B a zároveň B jen s A (konjunkce)</a:t>
            </a:r>
          </a:p>
          <a:p>
            <a:pPr lvl="3">
              <a:spcBef>
                <a:spcPts val="1200"/>
              </a:spcBef>
            </a:pPr>
            <a:r>
              <a:rPr lang="cs-CZ" dirty="0" smtClean="0"/>
              <a:t>Jednostranná závislost – A i B, ale když B, tak nemusí být A (implikace)</a:t>
            </a:r>
          </a:p>
          <a:p>
            <a:pPr lvl="2">
              <a:spcBef>
                <a:spcPts val="1200"/>
              </a:spcBef>
            </a:pPr>
            <a:r>
              <a:rPr lang="cs-CZ" dirty="0" smtClean="0"/>
              <a:t>Informace se vzájemně vylučují – když A pak ne B</a:t>
            </a:r>
          </a:p>
          <a:p>
            <a:pPr lvl="2">
              <a:spcBef>
                <a:spcPts val="1200"/>
              </a:spcBef>
            </a:pPr>
            <a:r>
              <a:rPr lang="cs-CZ" dirty="0" smtClean="0"/>
              <a:t>Informace vzájemně nezávislé</a:t>
            </a:r>
          </a:p>
          <a:p>
            <a:endParaRPr lang="cs-CZ"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Spolehlivost informace</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Pro hodnocení informací důležité následující faktory:</a:t>
            </a:r>
          </a:p>
          <a:p>
            <a:pPr lvl="1"/>
            <a:r>
              <a:rPr lang="cs-CZ" dirty="0" smtClean="0"/>
              <a:t>Zdroj informace</a:t>
            </a:r>
          </a:p>
          <a:p>
            <a:pPr lvl="1"/>
            <a:r>
              <a:rPr lang="cs-CZ" dirty="0" smtClean="0"/>
              <a:t>Spolehlivost informace</a:t>
            </a:r>
          </a:p>
          <a:p>
            <a:pPr lvl="1"/>
            <a:r>
              <a:rPr lang="cs-CZ" dirty="0" smtClean="0"/>
              <a:t>Obsah informace</a:t>
            </a:r>
          </a:p>
          <a:p>
            <a:pPr lvl="1"/>
            <a:r>
              <a:rPr lang="cs-CZ" dirty="0" smtClean="0"/>
              <a:t>Čas získání informace</a:t>
            </a:r>
          </a:p>
          <a:p>
            <a:pPr lvl="1"/>
            <a:r>
              <a:rPr lang="cs-CZ" dirty="0" smtClean="0"/>
              <a:t>Místo získání informace</a:t>
            </a:r>
          </a:p>
          <a:p>
            <a:pPr lvl="1"/>
            <a:r>
              <a:rPr lang="cs-CZ" dirty="0" smtClean="0"/>
              <a:t>Způsob získání informace</a:t>
            </a:r>
          </a:p>
          <a:p>
            <a:pPr lvl="1"/>
            <a:r>
              <a:rPr lang="cs-CZ" dirty="0" smtClean="0"/>
              <a:t>Cesta informace k firmě</a:t>
            </a:r>
          </a:p>
          <a:p>
            <a:pPr lvl="1"/>
            <a:r>
              <a:rPr lang="cs-CZ" dirty="0" smtClean="0"/>
              <a:t>Cíle informace</a:t>
            </a:r>
          </a:p>
          <a:p>
            <a:pPr lvl="1"/>
            <a:r>
              <a:rPr lang="cs-CZ" dirty="0" smtClean="0"/>
              <a:t>Možnost ověření informace</a:t>
            </a:r>
          </a:p>
          <a:p>
            <a:pPr lvl="1"/>
            <a:r>
              <a:rPr lang="cs-CZ" dirty="0" smtClean="0"/>
              <a:t>Pravdivost informace</a:t>
            </a:r>
          </a:p>
          <a:p>
            <a:pPr lvl="1"/>
            <a:r>
              <a:rPr lang="cs-CZ" dirty="0" smtClean="0"/>
              <a:t>Využitelnost informace</a:t>
            </a:r>
          </a:p>
          <a:p>
            <a:pPr lvl="1"/>
            <a:r>
              <a:rPr lang="cs-CZ" dirty="0" smtClean="0"/>
              <a:t>Důležitost informace pro firmu</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z="3200" dirty="0" smtClean="0"/>
              <a:t>Zpracování informačního požadavku</a:t>
            </a:r>
            <a:endParaRPr lang="cs-CZ" dirty="0"/>
          </a:p>
        </p:txBody>
      </p:sp>
      <p:sp>
        <p:nvSpPr>
          <p:cNvPr id="4" name="Content Placeholder 3"/>
          <p:cNvSpPr>
            <a:spLocks noGrp="1"/>
          </p:cNvSpPr>
          <p:nvPr>
            <p:ph idx="1"/>
          </p:nvPr>
        </p:nvSpPr>
        <p:spPr>
          <a:xfrm>
            <a:off x="455613" y="1268761"/>
            <a:ext cx="8234362" cy="4752528"/>
          </a:xfrm>
        </p:spPr>
        <p:txBody>
          <a:bodyPr>
            <a:normAutofit fontScale="85000" lnSpcReduction="20000"/>
          </a:bodyPr>
          <a:lstStyle/>
          <a:p>
            <a:pPr>
              <a:spcBef>
                <a:spcPts val="400"/>
              </a:spcBef>
              <a:spcAft>
                <a:spcPts val="600"/>
              </a:spcAft>
            </a:pPr>
            <a:r>
              <a:rPr lang="cs-CZ" dirty="0" smtClean="0"/>
              <a:t>zadání požadavku</a:t>
            </a:r>
          </a:p>
          <a:p>
            <a:pPr>
              <a:spcBef>
                <a:spcPts val="400"/>
              </a:spcBef>
              <a:spcAft>
                <a:spcPts val="600"/>
              </a:spcAft>
            </a:pPr>
            <a:r>
              <a:rPr lang="cs-CZ" dirty="0" smtClean="0"/>
              <a:t>přípravná rešerše</a:t>
            </a:r>
          </a:p>
          <a:p>
            <a:pPr lvl="1">
              <a:spcBef>
                <a:spcPts val="400"/>
              </a:spcBef>
              <a:spcAft>
                <a:spcPts val="600"/>
              </a:spcAft>
            </a:pPr>
            <a:r>
              <a:rPr lang="cs-CZ" dirty="0" smtClean="0"/>
              <a:t>	dostupnost informací</a:t>
            </a:r>
          </a:p>
          <a:p>
            <a:pPr lvl="1">
              <a:spcBef>
                <a:spcPts val="400"/>
              </a:spcBef>
              <a:spcAft>
                <a:spcPts val="600"/>
              </a:spcAft>
            </a:pPr>
            <a:r>
              <a:rPr lang="cs-CZ" dirty="0" smtClean="0"/>
              <a:t>	časová náročnost a předběžný rozvrh kroků</a:t>
            </a:r>
          </a:p>
          <a:p>
            <a:pPr lvl="1">
              <a:spcBef>
                <a:spcPts val="400"/>
              </a:spcBef>
              <a:spcAft>
                <a:spcPts val="600"/>
              </a:spcAft>
            </a:pPr>
            <a:r>
              <a:rPr lang="cs-CZ" dirty="0" smtClean="0"/>
              <a:t>	zvláštní okolnosti navyšující cenu</a:t>
            </a:r>
          </a:p>
          <a:p>
            <a:pPr>
              <a:spcBef>
                <a:spcPts val="400"/>
              </a:spcBef>
              <a:spcAft>
                <a:spcPts val="600"/>
              </a:spcAft>
            </a:pPr>
            <a:r>
              <a:rPr lang="cs-CZ" dirty="0" smtClean="0"/>
              <a:t>kalkulace přibližné ceny</a:t>
            </a:r>
          </a:p>
          <a:p>
            <a:pPr>
              <a:spcBef>
                <a:spcPts val="400"/>
              </a:spcBef>
              <a:spcAft>
                <a:spcPts val="600"/>
              </a:spcAft>
            </a:pPr>
            <a:r>
              <a:rPr lang="cs-CZ" dirty="0" smtClean="0"/>
              <a:t>odsouhlasení klientem</a:t>
            </a:r>
          </a:p>
          <a:p>
            <a:pPr>
              <a:spcBef>
                <a:spcPts val="400"/>
              </a:spcBef>
              <a:spcAft>
                <a:spcPts val="600"/>
              </a:spcAft>
            </a:pPr>
            <a:r>
              <a:rPr lang="cs-CZ" dirty="0" smtClean="0"/>
              <a:t>kolekce informací</a:t>
            </a:r>
          </a:p>
          <a:p>
            <a:pPr lvl="1">
              <a:spcBef>
                <a:spcPts val="400"/>
              </a:spcBef>
              <a:spcAft>
                <a:spcPts val="600"/>
              </a:spcAft>
            </a:pPr>
            <a:r>
              <a:rPr lang="cs-CZ" dirty="0" smtClean="0"/>
              <a:t>třídění podle zdroje, data a relevance</a:t>
            </a:r>
          </a:p>
          <a:p>
            <a:pPr>
              <a:spcBef>
                <a:spcPts val="400"/>
              </a:spcBef>
              <a:spcAft>
                <a:spcPts val="600"/>
              </a:spcAft>
            </a:pPr>
            <a:r>
              <a:rPr lang="cs-CZ" dirty="0" smtClean="0"/>
              <a:t>analýza a syntéza informací a poznatků</a:t>
            </a:r>
          </a:p>
          <a:p>
            <a:pPr>
              <a:spcBef>
                <a:spcPts val="400"/>
              </a:spcBef>
              <a:spcAft>
                <a:spcPts val="600"/>
              </a:spcAft>
            </a:pPr>
            <a:r>
              <a:rPr lang="cs-CZ" dirty="0" smtClean="0"/>
              <a:t>zpracování výsledného dokumentu</a:t>
            </a:r>
          </a:p>
          <a:p>
            <a:pPr>
              <a:spcBef>
                <a:spcPts val="400"/>
              </a:spcBef>
              <a:spcAft>
                <a:spcPts val="600"/>
              </a:spcAft>
            </a:pPr>
            <a:r>
              <a:rPr lang="cs-CZ" dirty="0" smtClean="0"/>
              <a:t>předání klientovi</a:t>
            </a:r>
          </a:p>
          <a:p>
            <a:pPr>
              <a:spcBef>
                <a:spcPts val="400"/>
              </a:spcBef>
              <a:spcAft>
                <a:spcPts val="600"/>
              </a:spcAft>
            </a:pPr>
            <a:r>
              <a:rPr lang="cs-CZ" dirty="0" smtClean="0"/>
              <a:t>proplacení faktury</a:t>
            </a:r>
          </a:p>
          <a:p>
            <a:pPr>
              <a:spcBef>
                <a:spcPts val="400"/>
              </a:spcBef>
              <a:spcAft>
                <a:spcPts val="600"/>
              </a:spcAft>
              <a:buNone/>
            </a:pPr>
            <a:endParaRPr lang="cs-CZ"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cs-CZ" dirty="0" smtClean="0"/>
              <a:t>dezinformace</a:t>
            </a:r>
            <a:endParaRPr lang="cs-CZ" dirty="0"/>
          </a:p>
        </p:txBody>
      </p:sp>
      <p:sp>
        <p:nvSpPr>
          <p:cNvPr id="5" name="Text Placeholder 4"/>
          <p:cNvSpPr>
            <a:spLocks noGrp="1"/>
          </p:cNvSpPr>
          <p:nvPr>
            <p:ph type="body" idx="1"/>
          </p:nvPr>
        </p:nvSpPr>
        <p:spPr/>
        <p:txBody>
          <a:bodyPr/>
          <a:lstStyle/>
          <a:p>
            <a:r>
              <a:rPr lang="cs-CZ" dirty="0" smtClean="0"/>
              <a:t>Informační průmysl</a:t>
            </a:r>
            <a:endParaRPr lang="cs-CZ"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Dezinformace</a:t>
            </a:r>
            <a:endParaRPr lang="cs-CZ" dirty="0"/>
          </a:p>
        </p:txBody>
      </p:sp>
      <p:sp>
        <p:nvSpPr>
          <p:cNvPr id="3" name="Zástupný symbol pro obsah 2"/>
          <p:cNvSpPr>
            <a:spLocks noGrp="1"/>
          </p:cNvSpPr>
          <p:nvPr>
            <p:ph idx="1"/>
          </p:nvPr>
        </p:nvSpPr>
        <p:spPr/>
        <p:txBody>
          <a:bodyPr/>
          <a:lstStyle/>
          <a:p>
            <a:pPr>
              <a:spcBef>
                <a:spcPts val="1200"/>
              </a:spcBef>
            </a:pPr>
            <a:r>
              <a:rPr lang="cs-CZ" dirty="0" smtClean="0"/>
              <a:t>Dezinformace je chápána jako účelová (falešná, klamavá, případně i pravdivá) informace, která cíleně směřuje k ovlivňování určité skupiny lidí, většinou Top managementu konkurenční firmy tak, aby tato jednala ve prospěch naší firmy</a:t>
            </a:r>
          </a:p>
          <a:p>
            <a:pPr>
              <a:spcBef>
                <a:spcPts val="1200"/>
              </a:spcBef>
            </a:pPr>
            <a:r>
              <a:rPr lang="cs-CZ" dirty="0" smtClean="0"/>
              <a:t>Dezinformace je běžně využívaná</a:t>
            </a:r>
          </a:p>
          <a:p>
            <a:pPr>
              <a:spcBef>
                <a:spcPts val="1200"/>
              </a:spcBef>
            </a:pPr>
            <a:r>
              <a:rPr lang="cs-CZ" dirty="0" smtClean="0"/>
              <a:t>Průzkum bojem – „útok na filiálku“ často ukáže silné a slabé stránky konkurentovy strategie a obranných možností</a:t>
            </a:r>
            <a:endParaRPr lang="cs-CZ"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Dezinformace</a:t>
            </a:r>
            <a:endParaRPr lang="cs-CZ" dirty="0"/>
          </a:p>
        </p:txBody>
      </p:sp>
      <p:sp>
        <p:nvSpPr>
          <p:cNvPr id="3" name="Zástupný symbol pro obsah 2"/>
          <p:cNvSpPr>
            <a:spLocks noGrp="1"/>
          </p:cNvSpPr>
          <p:nvPr>
            <p:ph idx="1"/>
          </p:nvPr>
        </p:nvSpPr>
        <p:spPr/>
        <p:txBody>
          <a:bodyPr>
            <a:normAutofit/>
          </a:bodyPr>
          <a:lstStyle/>
          <a:p>
            <a:pPr>
              <a:lnSpc>
                <a:spcPct val="120000"/>
              </a:lnSpc>
              <a:spcBef>
                <a:spcPts val="1200"/>
              </a:spcBef>
            </a:pPr>
            <a:r>
              <a:rPr lang="cs-CZ" dirty="0" smtClean="0"/>
              <a:t>Dvě základní charakteristiky:</a:t>
            </a:r>
          </a:p>
          <a:p>
            <a:pPr lvl="1">
              <a:lnSpc>
                <a:spcPct val="120000"/>
              </a:lnSpc>
              <a:spcBef>
                <a:spcPts val="1200"/>
              </a:spcBef>
            </a:pPr>
            <a:r>
              <a:rPr lang="cs-CZ" dirty="0" smtClean="0"/>
              <a:t>Záměrnost vytvoření</a:t>
            </a:r>
          </a:p>
          <a:p>
            <a:pPr lvl="1">
              <a:lnSpc>
                <a:spcPct val="120000"/>
              </a:lnSpc>
              <a:spcBef>
                <a:spcPts val="1200"/>
              </a:spcBef>
            </a:pPr>
            <a:r>
              <a:rPr lang="cs-CZ" dirty="0" smtClean="0"/>
              <a:t>Úmysl dezinformace</a:t>
            </a:r>
          </a:p>
          <a:p>
            <a:pPr>
              <a:lnSpc>
                <a:spcPct val="120000"/>
              </a:lnSpc>
              <a:spcBef>
                <a:spcPts val="1200"/>
              </a:spcBef>
            </a:pPr>
            <a:r>
              <a:rPr lang="cs-CZ" dirty="0" smtClean="0"/>
              <a:t>Dvě základní formy:</a:t>
            </a:r>
          </a:p>
          <a:p>
            <a:pPr lvl="1">
              <a:lnSpc>
                <a:spcPct val="120000"/>
              </a:lnSpc>
              <a:spcBef>
                <a:spcPts val="1200"/>
              </a:spcBef>
            </a:pPr>
            <a:r>
              <a:rPr lang="cs-CZ" dirty="0" smtClean="0"/>
              <a:t>Aktivní – promyšlená snaha o vytvoření určité představy</a:t>
            </a:r>
          </a:p>
          <a:p>
            <a:pPr lvl="1">
              <a:lnSpc>
                <a:spcPct val="120000"/>
              </a:lnSpc>
              <a:spcBef>
                <a:spcPts val="1200"/>
              </a:spcBef>
            </a:pPr>
            <a:r>
              <a:rPr lang="cs-CZ" dirty="0" smtClean="0"/>
              <a:t>Pasivní – záměrné zatajení důležité skutečnosti</a:t>
            </a:r>
          </a:p>
          <a:p>
            <a:pPr>
              <a:lnSpc>
                <a:spcPct val="120000"/>
              </a:lnSpc>
              <a:spcBef>
                <a:spcPts val="1200"/>
              </a:spcBef>
            </a:pPr>
            <a:r>
              <a:rPr lang="cs-CZ" dirty="0" smtClean="0"/>
              <a:t>Základní podmínka úspěšnosti dezinformace – směs pravdivých a nepravdivých informací</a:t>
            </a:r>
            <a:endParaRPr lang="cs-CZ"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Druhy dezinformace	</a:t>
            </a:r>
            <a:endParaRPr lang="cs-CZ" dirty="0"/>
          </a:p>
        </p:txBody>
      </p:sp>
      <p:sp>
        <p:nvSpPr>
          <p:cNvPr id="3" name="Zástupný symbol pro obsah 2"/>
          <p:cNvSpPr>
            <a:spLocks noGrp="1"/>
          </p:cNvSpPr>
          <p:nvPr>
            <p:ph idx="1"/>
          </p:nvPr>
        </p:nvSpPr>
        <p:spPr/>
        <p:txBody>
          <a:bodyPr>
            <a:normAutofit fontScale="85000" lnSpcReduction="10000"/>
          </a:bodyPr>
          <a:lstStyle/>
          <a:p>
            <a:pPr>
              <a:lnSpc>
                <a:spcPct val="110000"/>
              </a:lnSpc>
              <a:spcBef>
                <a:spcPts val="1200"/>
              </a:spcBef>
            </a:pPr>
            <a:r>
              <a:rPr lang="cs-CZ" dirty="0" smtClean="0"/>
              <a:t>Filtrování informací</a:t>
            </a:r>
          </a:p>
          <a:p>
            <a:pPr lvl="2">
              <a:lnSpc>
                <a:spcPct val="110000"/>
              </a:lnSpc>
              <a:spcBef>
                <a:spcPts val="1200"/>
              </a:spcBef>
            </a:pPr>
            <a:r>
              <a:rPr lang="cs-CZ" dirty="0" smtClean="0"/>
              <a:t>Jen pravda, ale pečlivě vybírané kousky, vytvářející jiný obraz skutečnosti</a:t>
            </a:r>
          </a:p>
          <a:p>
            <a:pPr>
              <a:lnSpc>
                <a:spcPct val="110000"/>
              </a:lnSpc>
              <a:spcBef>
                <a:spcPts val="1200"/>
              </a:spcBef>
            </a:pPr>
            <a:r>
              <a:rPr lang="cs-CZ" dirty="0" smtClean="0"/>
              <a:t>Svatá pravda</a:t>
            </a:r>
          </a:p>
          <a:p>
            <a:pPr lvl="2">
              <a:lnSpc>
                <a:spcPct val="110000"/>
              </a:lnSpc>
              <a:spcBef>
                <a:spcPts val="1200"/>
              </a:spcBef>
            </a:pPr>
            <a:r>
              <a:rPr lang="cs-CZ" dirty="0" smtClean="0"/>
              <a:t>Pravda, která je servírována stylem a kanály tak, že je vyhodnocena jako nepravdivá</a:t>
            </a:r>
          </a:p>
          <a:p>
            <a:pPr>
              <a:lnSpc>
                <a:spcPct val="110000"/>
              </a:lnSpc>
              <a:spcBef>
                <a:spcPts val="1200"/>
              </a:spcBef>
            </a:pPr>
            <a:r>
              <a:rPr lang="cs-CZ" dirty="0" smtClean="0"/>
              <a:t>Negativní dezinformace</a:t>
            </a:r>
          </a:p>
          <a:p>
            <a:pPr lvl="2">
              <a:lnSpc>
                <a:spcPct val="110000"/>
              </a:lnSpc>
              <a:spcBef>
                <a:spcPts val="1200"/>
              </a:spcBef>
            </a:pPr>
            <a:r>
              <a:rPr lang="cs-CZ" dirty="0" smtClean="0"/>
              <a:t>Vhodným kanálem jsou sděleny konkurenci hanlivé informace o </a:t>
            </a:r>
            <a:r>
              <a:rPr lang="cs-CZ" dirty="0" err="1" smtClean="0"/>
              <a:t>naás</a:t>
            </a:r>
            <a:r>
              <a:rPr lang="cs-CZ" dirty="0" smtClean="0"/>
              <a:t>, které však můžeme snadno vyvrátit</a:t>
            </a:r>
          </a:p>
          <a:p>
            <a:pPr>
              <a:lnSpc>
                <a:spcPct val="110000"/>
              </a:lnSpc>
              <a:spcBef>
                <a:spcPts val="1200"/>
              </a:spcBef>
            </a:pPr>
            <a:r>
              <a:rPr lang="cs-CZ" dirty="0" smtClean="0"/>
              <a:t>Symptomy</a:t>
            </a:r>
          </a:p>
          <a:p>
            <a:pPr lvl="2">
              <a:lnSpc>
                <a:spcPct val="110000"/>
              </a:lnSpc>
              <a:spcBef>
                <a:spcPts val="1200"/>
              </a:spcBef>
            </a:pPr>
            <a:r>
              <a:rPr lang="cs-CZ" dirty="0" smtClean="0"/>
              <a:t>Sdělují se jen náznaky, protože firma by nepravdivé informace odhalila</a:t>
            </a:r>
          </a:p>
          <a:p>
            <a:pPr>
              <a:lnSpc>
                <a:spcPct val="110000"/>
              </a:lnSpc>
              <a:spcBef>
                <a:spcPts val="1200"/>
              </a:spcBef>
            </a:pPr>
            <a:r>
              <a:rPr lang="cs-CZ" dirty="0" smtClean="0"/>
              <a:t>Siónští mudrci</a:t>
            </a:r>
          </a:p>
          <a:p>
            <a:pPr lvl="2">
              <a:lnSpc>
                <a:spcPct val="110000"/>
              </a:lnSpc>
              <a:spcBef>
                <a:spcPts val="1200"/>
              </a:spcBef>
            </a:pPr>
            <a:r>
              <a:rPr lang="cs-CZ" dirty="0" smtClean="0"/>
              <a:t>Počítáme s odhalením dezinformace tak, že autorství je přisuzováno konkurenční firmě</a:t>
            </a:r>
          </a:p>
          <a:p>
            <a:pPr lvl="2">
              <a:lnSpc>
                <a:spcPct val="110000"/>
              </a:lnSpc>
              <a:spcBef>
                <a:spcPts val="1200"/>
              </a:spcBef>
            </a:pPr>
            <a:endParaRPr lang="cs-CZ"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Způsoby dezinformace</a:t>
            </a:r>
            <a:endParaRPr lang="cs-CZ" dirty="0"/>
          </a:p>
        </p:txBody>
      </p:sp>
      <p:sp>
        <p:nvSpPr>
          <p:cNvPr id="3" name="Zástupný symbol pro obsah 2"/>
          <p:cNvSpPr>
            <a:spLocks noGrp="1"/>
          </p:cNvSpPr>
          <p:nvPr>
            <p:ph idx="1"/>
          </p:nvPr>
        </p:nvSpPr>
        <p:spPr/>
        <p:txBody>
          <a:bodyPr/>
          <a:lstStyle/>
          <a:p>
            <a:r>
              <a:rPr lang="cs-CZ" dirty="0" smtClean="0"/>
              <a:t>Maskování vlastních záměrů a akcí</a:t>
            </a:r>
          </a:p>
          <a:p>
            <a:pPr lvl="2"/>
            <a:r>
              <a:rPr lang="cs-CZ" dirty="0" smtClean="0"/>
              <a:t>Skrýt, utajit vše, co firma připravuje</a:t>
            </a:r>
          </a:p>
          <a:p>
            <a:pPr lvl="2"/>
            <a:r>
              <a:rPr lang="cs-CZ" dirty="0" smtClean="0"/>
              <a:t>Předstírat, vytvořit falešnou představu o tom, co se děje</a:t>
            </a:r>
          </a:p>
          <a:p>
            <a:pPr lvl="2"/>
            <a:endParaRPr lang="cs-CZ" dirty="0" smtClean="0"/>
          </a:p>
          <a:p>
            <a:r>
              <a:rPr lang="cs-CZ" dirty="0" smtClean="0"/>
              <a:t>Odvedení konkurentovy pozornosti a jeho dezorientace</a:t>
            </a:r>
          </a:p>
          <a:p>
            <a:pPr lvl="2"/>
            <a:r>
              <a:rPr lang="cs-CZ" dirty="0" smtClean="0"/>
              <a:t>Znemožnit konkurenci správnou orientaci, dezorientovat ho</a:t>
            </a:r>
          </a:p>
          <a:p>
            <a:pPr lvl="2"/>
            <a:endParaRPr lang="cs-CZ" dirty="0" smtClean="0"/>
          </a:p>
          <a:p>
            <a:r>
              <a:rPr lang="cs-CZ" dirty="0" smtClean="0"/>
              <a:t>Vyprovokování konkurenta k určité, pro nás výhodné akci</a:t>
            </a:r>
          </a:p>
          <a:p>
            <a:pPr lvl="2"/>
            <a:r>
              <a:rPr lang="cs-CZ" dirty="0" smtClean="0"/>
              <a:t>Donutit k akci, která ukáže slabiny nebo to v čem jsou silní – můžeme se tomu vyhnout</a:t>
            </a:r>
          </a:p>
          <a:p>
            <a:endParaRPr lang="cs-CZ"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Příklad</a:t>
            </a:r>
            <a:endParaRPr lang="cs-CZ" dirty="0"/>
          </a:p>
        </p:txBody>
      </p:sp>
      <p:sp>
        <p:nvSpPr>
          <p:cNvPr id="3" name="Content Placeholder 2"/>
          <p:cNvSpPr>
            <a:spLocks noGrp="1"/>
          </p:cNvSpPr>
          <p:nvPr>
            <p:ph idx="1"/>
          </p:nvPr>
        </p:nvSpPr>
        <p:spPr/>
        <p:txBody>
          <a:bodyPr/>
          <a:lstStyle/>
          <a:p>
            <a:r>
              <a:rPr lang="cs-CZ" dirty="0" smtClean="0"/>
              <a:t>Známé případy?</a:t>
            </a:r>
          </a:p>
          <a:p>
            <a:endParaRPr lang="cs-CZ" dirty="0" smtClean="0"/>
          </a:p>
          <a:p>
            <a:endParaRPr lang="cs-CZ" dirty="0" smtClean="0"/>
          </a:p>
          <a:p>
            <a:endParaRPr lang="cs-CZ" dirty="0" smtClean="0"/>
          </a:p>
          <a:p>
            <a:endParaRPr lang="cs-CZ" dirty="0" smtClean="0"/>
          </a:p>
          <a:p>
            <a:endParaRPr lang="cs-CZ" dirty="0" smtClean="0"/>
          </a:p>
          <a:p>
            <a:endParaRPr lang="cs-CZ" dirty="0" smtClean="0"/>
          </a:p>
          <a:p>
            <a:endParaRPr lang="cs-CZ" dirty="0" smtClean="0"/>
          </a:p>
          <a:p>
            <a:r>
              <a:rPr lang="cs-CZ" sz="2000" dirty="0" smtClean="0"/>
              <a:t>Berka: dezinformace je legitimní součástí konkurenčního </a:t>
            </a:r>
            <a:r>
              <a:rPr lang="cs-CZ" sz="2000" dirty="0" smtClean="0"/>
              <a:t>boje</a:t>
            </a:r>
          </a:p>
          <a:p>
            <a:r>
              <a:rPr lang="cs-CZ" sz="2000" dirty="0" smtClean="0"/>
              <a:t>(</a:t>
            </a:r>
            <a:r>
              <a:rPr lang="cs-CZ" sz="2000" dirty="0" smtClean="0">
                <a:hlinkClick r:id="rId2"/>
              </a:rPr>
              <a:t>http://www.</a:t>
            </a:r>
            <a:r>
              <a:rPr lang="cs-CZ" sz="2000" dirty="0" err="1" smtClean="0">
                <a:hlinkClick r:id="rId2"/>
              </a:rPr>
              <a:t>radiotv.cz</a:t>
            </a:r>
            <a:r>
              <a:rPr lang="cs-CZ" sz="2000" dirty="0" smtClean="0">
                <a:hlinkClick r:id="rId2"/>
              </a:rPr>
              <a:t>/p_</a:t>
            </a:r>
            <a:r>
              <a:rPr lang="cs-CZ" sz="2000" dirty="0" err="1" smtClean="0">
                <a:hlinkClick r:id="rId2"/>
              </a:rPr>
              <a:t>tv</a:t>
            </a:r>
            <a:r>
              <a:rPr lang="cs-CZ" sz="2000" dirty="0" smtClean="0">
                <a:hlinkClick r:id="rId2"/>
              </a:rPr>
              <a:t>/t_personalistika/</a:t>
            </a:r>
            <a:r>
              <a:rPr lang="cs-CZ" sz="2000" dirty="0" err="1" smtClean="0">
                <a:hlinkClick r:id="rId2"/>
              </a:rPr>
              <a:t>berka</a:t>
            </a:r>
            <a:r>
              <a:rPr lang="cs-CZ" sz="2000" dirty="0" smtClean="0">
                <a:hlinkClick r:id="rId2"/>
              </a:rPr>
              <a:t>-dezinformace-je-</a:t>
            </a:r>
            <a:r>
              <a:rPr lang="cs-CZ" sz="2000" dirty="0" err="1" smtClean="0">
                <a:hlinkClick r:id="rId2"/>
              </a:rPr>
              <a:t>legitimni</a:t>
            </a:r>
            <a:r>
              <a:rPr lang="cs-CZ" sz="2000" dirty="0" smtClean="0">
                <a:hlinkClick r:id="rId2"/>
              </a:rPr>
              <a:t>-</a:t>
            </a:r>
            <a:r>
              <a:rPr lang="cs-CZ" sz="2000" dirty="0" err="1" smtClean="0">
                <a:hlinkClick r:id="rId2"/>
              </a:rPr>
              <a:t>soucasti</a:t>
            </a:r>
            <a:r>
              <a:rPr lang="cs-CZ" sz="2000" dirty="0" smtClean="0">
                <a:hlinkClick r:id="rId2"/>
              </a:rPr>
              <a:t>-</a:t>
            </a:r>
            <a:r>
              <a:rPr lang="cs-CZ" sz="2000" dirty="0" err="1" smtClean="0">
                <a:hlinkClick r:id="rId2"/>
              </a:rPr>
              <a:t>konkurencniho</a:t>
            </a:r>
            <a:r>
              <a:rPr lang="cs-CZ" sz="2000" dirty="0" smtClean="0">
                <a:hlinkClick r:id="rId2"/>
              </a:rPr>
              <a:t>-boje</a:t>
            </a:r>
            <a:r>
              <a:rPr lang="cs-CZ" sz="2000" dirty="0" smtClean="0">
                <a:hlinkClick r:id="rId2"/>
              </a:rPr>
              <a:t>/</a:t>
            </a:r>
            <a:r>
              <a:rPr lang="cs-CZ" sz="2000" dirty="0" smtClean="0"/>
              <a:t>)</a:t>
            </a:r>
            <a:endParaRPr lang="cs-CZ" sz="2000" dirty="0" smtClean="0"/>
          </a:p>
          <a:p>
            <a:endParaRPr lang="cs-CZ"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cs-CZ" dirty="0" err="1" smtClean="0"/>
              <a:t>research</a:t>
            </a:r>
            <a:endParaRPr lang="cs-CZ" dirty="0"/>
          </a:p>
        </p:txBody>
      </p:sp>
      <p:sp>
        <p:nvSpPr>
          <p:cNvPr id="5" name="Text Placeholder 4"/>
          <p:cNvSpPr>
            <a:spLocks noGrp="1"/>
          </p:cNvSpPr>
          <p:nvPr>
            <p:ph type="body" idx="1"/>
          </p:nvPr>
        </p:nvSpPr>
        <p:spPr/>
        <p:txBody>
          <a:bodyPr/>
          <a:lstStyle/>
          <a:p>
            <a:r>
              <a:rPr lang="cs-CZ" dirty="0" smtClean="0"/>
              <a:t>Informační průmysl</a:t>
            </a:r>
            <a:endParaRPr lang="cs-CZ"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Způsoby získávání informací</a:t>
            </a:r>
            <a:endParaRPr lang="cs-CZ" dirty="0"/>
          </a:p>
        </p:txBody>
      </p:sp>
      <p:sp>
        <p:nvSpPr>
          <p:cNvPr id="3" name="Zástupný symbol pro obsah 2"/>
          <p:cNvSpPr>
            <a:spLocks noGrp="1"/>
          </p:cNvSpPr>
          <p:nvPr>
            <p:ph idx="1"/>
          </p:nvPr>
        </p:nvSpPr>
        <p:spPr/>
        <p:txBody>
          <a:bodyPr/>
          <a:lstStyle/>
          <a:p>
            <a:r>
              <a:rPr lang="cs-CZ" dirty="0" smtClean="0"/>
              <a:t>Analýza problému</a:t>
            </a:r>
          </a:p>
          <a:p>
            <a:pPr lvl="1"/>
            <a:r>
              <a:rPr lang="cs-CZ" dirty="0" smtClean="0"/>
              <a:t>Posouzení potřeby informace – skutečně to potřebujeme vědět?</a:t>
            </a:r>
          </a:p>
          <a:p>
            <a:pPr lvl="1"/>
            <a:r>
              <a:rPr lang="cs-CZ" dirty="0" smtClean="0"/>
              <a:t>Identifikace průvodních znaků zkoumaného jevu – symptomy problému</a:t>
            </a:r>
          </a:p>
          <a:p>
            <a:r>
              <a:rPr lang="cs-CZ" dirty="0" smtClean="0"/>
              <a:t>Získání informace</a:t>
            </a:r>
          </a:p>
          <a:p>
            <a:pPr lvl="1"/>
            <a:r>
              <a:rPr lang="cs-CZ" dirty="0" smtClean="0"/>
              <a:t>Informace, které se nezjistí ve zdrojích, které jsou běžně dostupné, je nutno hledat ve zdrojích jiných, většinou běžnou cestou nedostupných</a:t>
            </a:r>
          </a:p>
          <a:p>
            <a:pPr lvl="1"/>
            <a:r>
              <a:rPr lang="cs-CZ" dirty="0" smtClean="0"/>
              <a:t>Doporučený postup:</a:t>
            </a:r>
          </a:p>
          <a:p>
            <a:pPr lvl="3"/>
            <a:r>
              <a:rPr lang="cs-CZ" dirty="0" smtClean="0"/>
              <a:t>Analýza možných zdrojů</a:t>
            </a:r>
          </a:p>
          <a:p>
            <a:pPr lvl="3"/>
            <a:r>
              <a:rPr lang="cs-CZ" dirty="0" smtClean="0"/>
              <a:t>Analýza možných metod a způsobů získání informací</a:t>
            </a:r>
          </a:p>
          <a:p>
            <a:pPr lvl="3"/>
            <a:r>
              <a:rPr lang="cs-CZ" dirty="0" smtClean="0"/>
              <a:t>Vytvoření podmínek pro úspěšné získání informací</a:t>
            </a:r>
          </a:p>
          <a:p>
            <a:pPr lvl="3"/>
            <a:r>
              <a:rPr lang="cs-CZ" dirty="0" smtClean="0"/>
              <a:t>Vlastní získání informací</a:t>
            </a:r>
          </a:p>
          <a:p>
            <a:pPr lvl="3"/>
            <a:endParaRPr lang="cs-CZ" dirty="0" smtClean="0"/>
          </a:p>
          <a:p>
            <a:pPr lvl="1"/>
            <a:endParaRPr lang="cs-CZ"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Získání informace</a:t>
            </a:r>
            <a:br>
              <a:rPr lang="cs-CZ" dirty="0" smtClean="0"/>
            </a:br>
            <a:endParaRPr lang="cs-CZ" dirty="0"/>
          </a:p>
        </p:txBody>
      </p:sp>
      <p:sp>
        <p:nvSpPr>
          <p:cNvPr id="3" name="Zástupný symbol pro obsah 2"/>
          <p:cNvSpPr>
            <a:spLocks noGrp="1"/>
          </p:cNvSpPr>
          <p:nvPr>
            <p:ph idx="1"/>
          </p:nvPr>
        </p:nvSpPr>
        <p:spPr/>
        <p:txBody>
          <a:bodyPr/>
          <a:lstStyle/>
          <a:p>
            <a:r>
              <a:rPr lang="cs-CZ" dirty="0" smtClean="0"/>
              <a:t>Analýza možných metod a způsobů získání informací</a:t>
            </a:r>
          </a:p>
          <a:p>
            <a:pPr lvl="1"/>
            <a:r>
              <a:rPr lang="cs-CZ" dirty="0" smtClean="0"/>
              <a:t>Nepřímé vs. podmíněné sledování – všeobecné X sledování určité oblasti</a:t>
            </a:r>
          </a:p>
          <a:p>
            <a:pPr lvl="1"/>
            <a:r>
              <a:rPr lang="cs-CZ" dirty="0" smtClean="0"/>
              <a:t>Formální vs. neformální výzkum – podle plánu X bez struktury</a:t>
            </a:r>
          </a:p>
          <a:p>
            <a:r>
              <a:rPr lang="cs-CZ" dirty="0" smtClean="0"/>
              <a:t>Analýza získaných informací</a:t>
            </a:r>
          </a:p>
          <a:p>
            <a:pPr lvl="1"/>
            <a:r>
              <a:rPr lang="cs-CZ" dirty="0" smtClean="0"/>
              <a:t>Informace může být:</a:t>
            </a:r>
          </a:p>
          <a:p>
            <a:pPr lvl="3"/>
            <a:r>
              <a:rPr lang="cs-CZ" dirty="0" smtClean="0"/>
              <a:t>Zastaralá</a:t>
            </a:r>
          </a:p>
          <a:p>
            <a:pPr lvl="3"/>
            <a:r>
              <a:rPr lang="cs-CZ" dirty="0" smtClean="0"/>
              <a:t>Nepravdivá a považovaná za pravdivou – bez vlastního výzkumu nezjistíme</a:t>
            </a:r>
          </a:p>
          <a:p>
            <a:pPr lvl="3"/>
            <a:r>
              <a:rPr lang="cs-CZ" dirty="0" smtClean="0"/>
              <a:t>Nesprávná manipulace s informací – zkreslena při přenosu, chybně vyhodnocena, …</a:t>
            </a:r>
          </a:p>
          <a:p>
            <a:pPr lvl="3"/>
            <a:r>
              <a:rPr lang="cs-CZ" dirty="0" smtClean="0"/>
              <a:t>Chybná informace je vytvořena záměrně – účel zmást konkurenci</a:t>
            </a:r>
          </a:p>
          <a:p>
            <a:pPr lvl="3"/>
            <a:endParaRPr lang="cs-CZ" dirty="0" smtClean="0"/>
          </a:p>
          <a:p>
            <a:pPr lvl="1"/>
            <a:endParaRPr lang="cs-CZ"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Příklad</a:t>
            </a:r>
            <a:endParaRPr lang="cs-CZ" dirty="0"/>
          </a:p>
        </p:txBody>
      </p:sp>
      <p:sp>
        <p:nvSpPr>
          <p:cNvPr id="3" name="Content Placeholder 2"/>
          <p:cNvSpPr>
            <a:spLocks noGrp="1"/>
          </p:cNvSpPr>
          <p:nvPr>
            <p:ph idx="1"/>
          </p:nvPr>
        </p:nvSpPr>
        <p:spPr/>
        <p:txBody>
          <a:bodyPr/>
          <a:lstStyle/>
          <a:p>
            <a:r>
              <a:rPr lang="cs-CZ" dirty="0" smtClean="0"/>
              <a:t>Kde budeme hledat informace o důvěryhodnosti firmy?</a:t>
            </a:r>
            <a:endParaRPr lang="cs-C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z="3200" dirty="0" smtClean="0"/>
              <a:t>Zpracování </a:t>
            </a:r>
            <a:r>
              <a:rPr lang="cs-CZ" sz="3200" dirty="0" err="1" smtClean="0"/>
              <a:t>informa</a:t>
            </a:r>
            <a:r>
              <a:rPr lang="cs-CZ" sz="3200" dirty="0" smtClean="0"/>
              <a:t>-</a:t>
            </a:r>
            <a:br>
              <a:rPr lang="cs-CZ" sz="3200" dirty="0" smtClean="0"/>
            </a:br>
            <a:r>
              <a:rPr lang="cs-CZ" sz="3200" dirty="0" err="1" smtClean="0"/>
              <a:t>čního</a:t>
            </a:r>
            <a:r>
              <a:rPr lang="cs-CZ" sz="3200" dirty="0" smtClean="0"/>
              <a:t> požadavku</a:t>
            </a:r>
            <a:endParaRPr lang="cs-CZ" dirty="0"/>
          </a:p>
        </p:txBody>
      </p:sp>
      <p:pic>
        <p:nvPicPr>
          <p:cNvPr id="4" name="Picture 4"/>
          <p:cNvPicPr>
            <a:picLocks noGrp="1" noChangeAspect="1" noChangeArrowheads="1"/>
          </p:cNvPicPr>
          <p:nvPr>
            <p:ph idx="1"/>
          </p:nvPr>
        </p:nvPicPr>
        <p:blipFill>
          <a:blip r:embed="rId2" cstate="print"/>
          <a:srcRect/>
          <a:stretch>
            <a:fillRect/>
          </a:stretch>
        </p:blipFill>
        <p:spPr bwMode="auto">
          <a:xfrm rot="5400000">
            <a:off x="3829423" y="886223"/>
            <a:ext cx="6048672" cy="465350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Sběr dat primárním výzkumem</a:t>
            </a:r>
            <a:endParaRPr lang="cs-CZ" dirty="0"/>
          </a:p>
        </p:txBody>
      </p:sp>
      <p:sp>
        <p:nvSpPr>
          <p:cNvPr id="3" name="Zástupný symbol pro obsah 2"/>
          <p:cNvSpPr>
            <a:spLocks noGrp="1"/>
          </p:cNvSpPr>
          <p:nvPr>
            <p:ph idx="1"/>
          </p:nvPr>
        </p:nvSpPr>
        <p:spPr/>
        <p:txBody>
          <a:bodyPr/>
          <a:lstStyle/>
          <a:p>
            <a:r>
              <a:rPr lang="cs-CZ" dirty="0" smtClean="0"/>
              <a:t>Jedinečná data</a:t>
            </a:r>
          </a:p>
          <a:p>
            <a:r>
              <a:rPr lang="cs-CZ" dirty="0" smtClean="0"/>
              <a:t>Problém s kvalitou</a:t>
            </a:r>
          </a:p>
          <a:p>
            <a:endParaRPr lang="cs-CZ" dirty="0" smtClean="0"/>
          </a:p>
          <a:p>
            <a:r>
              <a:rPr lang="cs-CZ" dirty="0" smtClean="0"/>
              <a:t>Dva přístupy:</a:t>
            </a:r>
          </a:p>
          <a:p>
            <a:pPr lvl="2"/>
            <a:r>
              <a:rPr lang="cs-CZ" dirty="0" smtClean="0"/>
              <a:t>Kvalitativní</a:t>
            </a:r>
          </a:p>
          <a:p>
            <a:pPr lvl="2"/>
            <a:r>
              <a:rPr lang="cs-CZ" dirty="0" smtClean="0"/>
              <a:t>Kvantitativní</a:t>
            </a:r>
          </a:p>
          <a:p>
            <a:pPr lvl="2"/>
            <a:r>
              <a:rPr lang="cs-CZ" dirty="0" smtClean="0"/>
              <a:t>- oba výhody i nevýhody</a:t>
            </a:r>
          </a:p>
          <a:p>
            <a:pPr lvl="2"/>
            <a:endParaRPr lang="cs-CZ" dirty="0" smtClean="0"/>
          </a:p>
          <a:p>
            <a:r>
              <a:rPr lang="cs-CZ" dirty="0" smtClean="0"/>
              <a:t>Často jako podklad pro další analýzu</a:t>
            </a:r>
            <a:endParaRPr lang="cs-CZ"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Primární výzkum</a:t>
            </a:r>
            <a:endParaRPr lang="cs-CZ" dirty="0"/>
          </a:p>
        </p:txBody>
      </p:sp>
      <p:sp>
        <p:nvSpPr>
          <p:cNvPr id="3" name="Zástupný symbol pro obsah 2"/>
          <p:cNvSpPr>
            <a:spLocks noGrp="1"/>
          </p:cNvSpPr>
          <p:nvPr>
            <p:ph idx="1"/>
          </p:nvPr>
        </p:nvSpPr>
        <p:spPr/>
        <p:txBody>
          <a:bodyPr/>
          <a:lstStyle/>
          <a:p>
            <a:r>
              <a:rPr lang="cs-CZ" dirty="0" smtClean="0"/>
              <a:t>Výhody:</a:t>
            </a:r>
          </a:p>
          <a:p>
            <a:pPr lvl="1"/>
            <a:r>
              <a:rPr lang="cs-CZ" dirty="0" smtClean="0"/>
              <a:t>Přesně adresované odpovědi na základní otázky – co potřebujeme vědět</a:t>
            </a:r>
          </a:p>
          <a:p>
            <a:pPr lvl="1"/>
            <a:r>
              <a:rPr lang="cs-CZ" dirty="0" smtClean="0"/>
              <a:t>Větší kontrola nad sběrem – co přesně získáváme, kolik, atd.</a:t>
            </a:r>
          </a:p>
          <a:p>
            <a:pPr lvl="1"/>
            <a:r>
              <a:rPr lang="cs-CZ" dirty="0" smtClean="0"/>
              <a:t>Efektivnější utrácení prostředků – platíme jen za to, co nás zajímá</a:t>
            </a:r>
          </a:p>
          <a:p>
            <a:pPr lvl="1"/>
            <a:r>
              <a:rPr lang="cs-CZ" dirty="0" err="1" smtClean="0"/>
              <a:t>Prorietární</a:t>
            </a:r>
            <a:r>
              <a:rPr lang="cs-CZ" dirty="0" smtClean="0"/>
              <a:t> informace – výsledky jen pro nás</a:t>
            </a:r>
          </a:p>
          <a:p>
            <a:pPr lvl="1"/>
            <a:endParaRPr lang="cs-CZ" dirty="0" smtClean="0"/>
          </a:p>
          <a:p>
            <a:r>
              <a:rPr lang="cs-CZ" dirty="0" smtClean="0"/>
              <a:t>Nevýhody</a:t>
            </a:r>
          </a:p>
          <a:p>
            <a:pPr lvl="1"/>
            <a:r>
              <a:rPr lang="cs-CZ" dirty="0" smtClean="0"/>
              <a:t>Cena – vyšší než u sekundárního</a:t>
            </a:r>
          </a:p>
          <a:p>
            <a:pPr lvl="1"/>
            <a:r>
              <a:rPr lang="cs-CZ" dirty="0" smtClean="0"/>
              <a:t>Časová náročnost – není to „</a:t>
            </a:r>
            <a:r>
              <a:rPr lang="cs-CZ" dirty="0" err="1" smtClean="0"/>
              <a:t>ready</a:t>
            </a:r>
            <a:r>
              <a:rPr lang="cs-CZ" dirty="0" smtClean="0"/>
              <a:t> to use“</a:t>
            </a:r>
          </a:p>
          <a:p>
            <a:pPr lvl="1"/>
            <a:r>
              <a:rPr lang="cs-CZ" dirty="0" smtClean="0"/>
              <a:t>Ne vždy proveditelné – někdy nevhodná situace, moc velký záběr apod.</a:t>
            </a:r>
            <a:endParaRPr lang="cs-CZ"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Sběr kvantitativních dat</a:t>
            </a:r>
            <a:endParaRPr lang="cs-CZ" dirty="0"/>
          </a:p>
        </p:txBody>
      </p:sp>
      <p:sp>
        <p:nvSpPr>
          <p:cNvPr id="3" name="Zástupný symbol pro obsah 2"/>
          <p:cNvSpPr>
            <a:spLocks noGrp="1"/>
          </p:cNvSpPr>
          <p:nvPr>
            <p:ph idx="1"/>
          </p:nvPr>
        </p:nvSpPr>
        <p:spPr/>
        <p:txBody>
          <a:bodyPr/>
          <a:lstStyle/>
          <a:p>
            <a:r>
              <a:rPr lang="cs-CZ" dirty="0" smtClean="0"/>
              <a:t>Vhodné pro testování hypotéz</a:t>
            </a:r>
          </a:p>
          <a:p>
            <a:endParaRPr lang="cs-CZ" dirty="0" smtClean="0"/>
          </a:p>
          <a:p>
            <a:r>
              <a:rPr lang="cs-CZ" dirty="0" smtClean="0"/>
              <a:t>Průzkum (</a:t>
            </a:r>
            <a:r>
              <a:rPr lang="cs-CZ" dirty="0" err="1" smtClean="0"/>
              <a:t>Survey</a:t>
            </a:r>
            <a:r>
              <a:rPr lang="cs-CZ" dirty="0" smtClean="0"/>
              <a:t>)</a:t>
            </a:r>
          </a:p>
          <a:p>
            <a:r>
              <a:rPr lang="cs-CZ" dirty="0" smtClean="0"/>
              <a:t>Sledování (</a:t>
            </a:r>
            <a:r>
              <a:rPr lang="cs-CZ" dirty="0" err="1" smtClean="0"/>
              <a:t>Tracking</a:t>
            </a:r>
            <a:r>
              <a:rPr lang="cs-CZ" dirty="0" smtClean="0"/>
              <a:t>)</a:t>
            </a:r>
          </a:p>
          <a:p>
            <a:r>
              <a:rPr lang="cs-CZ" smtClean="0"/>
              <a:t>Experiment</a:t>
            </a:r>
            <a:endParaRPr lang="cs-CZ" dirty="0" smtClean="0"/>
          </a:p>
          <a:p>
            <a:pPr lvl="1"/>
            <a:endParaRPr lang="cs-CZ"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Sběr kvalitativních dat</a:t>
            </a:r>
            <a:endParaRPr lang="cs-CZ" dirty="0"/>
          </a:p>
        </p:txBody>
      </p:sp>
      <p:sp>
        <p:nvSpPr>
          <p:cNvPr id="3" name="Zástupný symbol pro obsah 2"/>
          <p:cNvSpPr>
            <a:spLocks noGrp="1"/>
          </p:cNvSpPr>
          <p:nvPr>
            <p:ph idx="1"/>
          </p:nvPr>
        </p:nvSpPr>
        <p:spPr/>
        <p:txBody>
          <a:bodyPr/>
          <a:lstStyle/>
          <a:p>
            <a:pPr>
              <a:spcBef>
                <a:spcPts val="1200"/>
              </a:spcBef>
            </a:pPr>
            <a:r>
              <a:rPr lang="cs-CZ" dirty="0" smtClean="0"/>
              <a:t>Omezené kapacity</a:t>
            </a:r>
          </a:p>
          <a:p>
            <a:pPr>
              <a:spcBef>
                <a:spcPts val="1200"/>
              </a:spcBef>
            </a:pPr>
            <a:r>
              <a:rPr lang="cs-CZ" dirty="0" smtClean="0"/>
              <a:t>Interview – možnost jít velmi do hloubky, omezeno schopnostmi tazatele, náročné na vyhodnocování, drahé</a:t>
            </a:r>
          </a:p>
          <a:p>
            <a:pPr>
              <a:spcBef>
                <a:spcPts val="1200"/>
              </a:spcBef>
            </a:pPr>
            <a:r>
              <a:rPr lang="cs-CZ" dirty="0" err="1" smtClean="0"/>
              <a:t>Focus</a:t>
            </a:r>
            <a:r>
              <a:rPr lang="cs-CZ" dirty="0" smtClean="0"/>
              <a:t> </a:t>
            </a:r>
            <a:r>
              <a:rPr lang="cs-CZ" dirty="0" err="1" smtClean="0"/>
              <a:t>groups</a:t>
            </a:r>
            <a:r>
              <a:rPr lang="cs-CZ" dirty="0" smtClean="0"/>
              <a:t> – možnost online řízení – snižuje náklady, lepší poměr kvalita/cena než interview</a:t>
            </a:r>
          </a:p>
          <a:p>
            <a:pPr>
              <a:spcBef>
                <a:spcPts val="1200"/>
              </a:spcBef>
            </a:pPr>
            <a:r>
              <a:rPr lang="cs-CZ" dirty="0" smtClean="0"/>
              <a:t>Pozorování – např. chování zákazníků</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Úkol </a:t>
            </a:r>
            <a:endParaRPr lang="cs-CZ" dirty="0"/>
          </a:p>
        </p:txBody>
      </p:sp>
      <p:sp>
        <p:nvSpPr>
          <p:cNvPr id="3" name="Content Placeholder 2"/>
          <p:cNvSpPr>
            <a:spLocks noGrp="1"/>
          </p:cNvSpPr>
          <p:nvPr>
            <p:ph idx="1"/>
          </p:nvPr>
        </p:nvSpPr>
        <p:spPr/>
        <p:txBody>
          <a:bodyPr/>
          <a:lstStyle/>
          <a:p>
            <a:r>
              <a:rPr lang="cs-CZ" dirty="0" smtClean="0"/>
              <a:t>…</a:t>
            </a:r>
            <a:endParaRPr lang="cs-CZ"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Rozhovor </a:t>
            </a:r>
            <a:endParaRPr lang="cs-CZ" dirty="0"/>
          </a:p>
        </p:txBody>
      </p:sp>
      <p:sp>
        <p:nvSpPr>
          <p:cNvPr id="3" name="Zástupný symbol pro obsah 2"/>
          <p:cNvSpPr>
            <a:spLocks noGrp="1"/>
          </p:cNvSpPr>
          <p:nvPr>
            <p:ph idx="1"/>
          </p:nvPr>
        </p:nvSpPr>
        <p:spPr/>
        <p:txBody>
          <a:bodyPr/>
          <a:lstStyle/>
          <a:p>
            <a:r>
              <a:rPr lang="cs-CZ" dirty="0" smtClean="0"/>
              <a:t>Telefonní/osobní – nejpřínosnější zdroj informací</a:t>
            </a:r>
          </a:p>
          <a:p>
            <a:r>
              <a:rPr lang="cs-CZ" dirty="0" smtClean="0"/>
              <a:t>Komplikace – nechuť sdělovat informace</a:t>
            </a:r>
          </a:p>
          <a:p>
            <a:pPr lvl="1"/>
            <a:r>
              <a:rPr lang="cs-CZ" dirty="0" smtClean="0"/>
              <a:t>Obvyklé otázky:</a:t>
            </a:r>
          </a:p>
          <a:p>
            <a:pPr lvl="4"/>
            <a:r>
              <a:rPr lang="cs-CZ" dirty="0" smtClean="0"/>
              <a:t>Proč bych s Vámi o tom měl mluvit? </a:t>
            </a:r>
          </a:p>
          <a:p>
            <a:pPr lvl="4"/>
            <a:r>
              <a:rPr lang="cs-CZ" dirty="0" smtClean="0"/>
              <a:t>Pro koho to děláte? </a:t>
            </a:r>
          </a:p>
          <a:p>
            <a:pPr lvl="4"/>
            <a:r>
              <a:rPr lang="cs-CZ" dirty="0" smtClean="0"/>
              <a:t>Kdo že jste? </a:t>
            </a:r>
          </a:p>
          <a:p>
            <a:pPr lvl="4"/>
            <a:r>
              <a:rPr lang="cs-CZ" dirty="0" smtClean="0"/>
              <a:t>Proč to děláte? </a:t>
            </a:r>
          </a:p>
          <a:p>
            <a:pPr lvl="4"/>
            <a:r>
              <a:rPr lang="cs-CZ" dirty="0" smtClean="0"/>
              <a:t>Jak jste získal moje jméno? </a:t>
            </a:r>
          </a:p>
          <a:p>
            <a:pPr lvl="4"/>
            <a:r>
              <a:rPr lang="cs-CZ" dirty="0" smtClean="0"/>
              <a:t>Nemůžu s Vámi mluvit, mám moc práce. </a:t>
            </a:r>
          </a:p>
          <a:p>
            <a:pPr lvl="4"/>
            <a:r>
              <a:rPr lang="cs-CZ" dirty="0" smtClean="0"/>
              <a:t>To je soukromé, to Vám neřeknu. </a:t>
            </a:r>
          </a:p>
          <a:p>
            <a:pPr lvl="4"/>
            <a:r>
              <a:rPr lang="cs-CZ" dirty="0" smtClean="0"/>
              <a:t>Na to neznám odpověď.</a:t>
            </a:r>
            <a:endParaRPr lang="cs-CZ"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Techniky získávání odpovědí</a:t>
            </a:r>
            <a:endParaRPr lang="cs-CZ" dirty="0"/>
          </a:p>
        </p:txBody>
      </p:sp>
      <p:sp>
        <p:nvSpPr>
          <p:cNvPr id="3" name="Zástupný symbol pro obsah 2"/>
          <p:cNvSpPr>
            <a:spLocks noGrp="1"/>
          </p:cNvSpPr>
          <p:nvPr>
            <p:ph idx="1"/>
          </p:nvPr>
        </p:nvSpPr>
        <p:spPr>
          <a:xfrm>
            <a:off x="455613" y="1412875"/>
            <a:ext cx="8234362" cy="4824437"/>
          </a:xfrm>
        </p:spPr>
        <p:txBody>
          <a:bodyPr>
            <a:normAutofit fontScale="85000" lnSpcReduction="10000"/>
          </a:bodyPr>
          <a:lstStyle/>
          <a:p>
            <a:pPr>
              <a:lnSpc>
                <a:spcPct val="110000"/>
              </a:lnSpc>
              <a:spcBef>
                <a:spcPts val="600"/>
              </a:spcBef>
            </a:pPr>
            <a:r>
              <a:rPr lang="cs-CZ" dirty="0" smtClean="0"/>
              <a:t>Provokativní prohlášení</a:t>
            </a:r>
          </a:p>
          <a:p>
            <a:pPr lvl="2">
              <a:lnSpc>
                <a:spcPct val="110000"/>
              </a:lnSpc>
              <a:spcBef>
                <a:spcPts val="600"/>
              </a:spcBef>
            </a:pPr>
            <a:r>
              <a:rPr lang="cs-CZ" dirty="0" smtClean="0"/>
              <a:t>Prohlášení, většinou, ale ne vždy neškodné, které přinese další otázky</a:t>
            </a:r>
          </a:p>
          <a:p>
            <a:pPr lvl="2">
              <a:lnSpc>
                <a:spcPct val="110000"/>
              </a:lnSpc>
              <a:spcBef>
                <a:spcPts val="600"/>
              </a:spcBef>
            </a:pPr>
            <a:r>
              <a:rPr lang="cs-CZ" dirty="0" err="1" smtClean="0"/>
              <a:t>Např</a:t>
            </a:r>
            <a:r>
              <a:rPr lang="cs-CZ" dirty="0" smtClean="0"/>
              <a:t>: „Vaše firma je opravdu špičkou ve Vašem oboru!“</a:t>
            </a:r>
          </a:p>
          <a:p>
            <a:pPr>
              <a:lnSpc>
                <a:spcPct val="110000"/>
              </a:lnSpc>
              <a:spcBef>
                <a:spcPts val="600"/>
              </a:spcBef>
            </a:pPr>
            <a:r>
              <a:rPr lang="cs-CZ" dirty="0" err="1" smtClean="0"/>
              <a:t>Quid</a:t>
            </a:r>
            <a:r>
              <a:rPr lang="cs-CZ" dirty="0" smtClean="0"/>
              <a:t> pro quo</a:t>
            </a:r>
          </a:p>
          <a:p>
            <a:pPr lvl="2">
              <a:lnSpc>
                <a:spcPct val="110000"/>
              </a:lnSpc>
              <a:spcBef>
                <a:spcPts val="600"/>
              </a:spcBef>
            </a:pPr>
            <a:r>
              <a:rPr lang="cs-CZ" dirty="0" smtClean="0"/>
              <a:t>Gesto nebo nabídka výměny informací</a:t>
            </a:r>
          </a:p>
          <a:p>
            <a:pPr lvl="2">
              <a:lnSpc>
                <a:spcPct val="110000"/>
              </a:lnSpc>
              <a:spcBef>
                <a:spcPts val="600"/>
              </a:spcBef>
            </a:pPr>
            <a:r>
              <a:rPr lang="cs-CZ" dirty="0" err="1" smtClean="0"/>
              <a:t>Např</a:t>
            </a:r>
            <a:r>
              <a:rPr lang="cs-CZ" dirty="0" smtClean="0"/>
              <a:t>: „Mohu se s Vámi podělit o informace o našich nákladech, když mi nastíníte Vaši strukturu nákladů.“</a:t>
            </a:r>
          </a:p>
          <a:p>
            <a:pPr>
              <a:lnSpc>
                <a:spcPct val="110000"/>
              </a:lnSpc>
              <a:spcBef>
                <a:spcPts val="600"/>
              </a:spcBef>
            </a:pPr>
            <a:r>
              <a:rPr lang="cs-CZ" dirty="0" smtClean="0"/>
              <a:t>Využít nutkání si stěžovat</a:t>
            </a:r>
          </a:p>
          <a:p>
            <a:pPr lvl="2">
              <a:lnSpc>
                <a:spcPct val="110000"/>
              </a:lnSpc>
              <a:spcBef>
                <a:spcPts val="600"/>
              </a:spcBef>
            </a:pPr>
            <a:r>
              <a:rPr lang="cs-CZ" dirty="0" smtClean="0"/>
              <a:t>Využít tendenci k tomu, že lidé si rádi stěžují k nasměrování hovoru</a:t>
            </a:r>
          </a:p>
          <a:p>
            <a:pPr lvl="2">
              <a:lnSpc>
                <a:spcPct val="110000"/>
              </a:lnSpc>
              <a:spcBef>
                <a:spcPts val="600"/>
              </a:spcBef>
            </a:pPr>
            <a:r>
              <a:rPr lang="cs-CZ" dirty="0" err="1" smtClean="0"/>
              <a:t>Např</a:t>
            </a:r>
            <a:r>
              <a:rPr lang="cs-CZ" dirty="0" smtClean="0"/>
              <a:t>: „Zákazníci jsou někdy velmi nároční, že? Jaké s tím máte zkušenosti?“</a:t>
            </a:r>
          </a:p>
          <a:p>
            <a:pPr>
              <a:lnSpc>
                <a:spcPct val="110000"/>
              </a:lnSpc>
              <a:spcBef>
                <a:spcPts val="600"/>
              </a:spcBef>
            </a:pPr>
            <a:r>
              <a:rPr lang="cs-CZ" dirty="0" smtClean="0"/>
              <a:t>Opakování slov</a:t>
            </a:r>
          </a:p>
          <a:p>
            <a:pPr lvl="2">
              <a:lnSpc>
                <a:spcPct val="110000"/>
              </a:lnSpc>
              <a:spcBef>
                <a:spcPts val="600"/>
              </a:spcBef>
            </a:pPr>
            <a:r>
              <a:rPr lang="cs-CZ" dirty="0" smtClean="0"/>
              <a:t>Opakování klíčových slov nebo faktů nám dovolí pokračovat požadovaným směrem</a:t>
            </a:r>
          </a:p>
          <a:p>
            <a:pPr lvl="2">
              <a:lnSpc>
                <a:spcPct val="110000"/>
              </a:lnSpc>
              <a:spcBef>
                <a:spcPts val="600"/>
              </a:spcBef>
            </a:pPr>
            <a:r>
              <a:rPr lang="cs-CZ" dirty="0" err="1" smtClean="0"/>
              <a:t>Např</a:t>
            </a:r>
            <a:r>
              <a:rPr lang="cs-CZ" dirty="0" smtClean="0"/>
              <a:t>: „Použil jste termín </a:t>
            </a:r>
            <a:r>
              <a:rPr lang="en-US" dirty="0" smtClean="0"/>
              <a:t>‘</a:t>
            </a:r>
            <a:r>
              <a:rPr lang="cs-CZ" dirty="0" err="1" smtClean="0"/>
              <a:t>xxx</a:t>
            </a:r>
            <a:r>
              <a:rPr lang="en-US" dirty="0" smtClean="0"/>
              <a:t>’</a:t>
            </a:r>
            <a:r>
              <a:rPr lang="cs-CZ" dirty="0" smtClean="0"/>
              <a:t>. Můžete mi říct jak tento proces funguje u Vás?“</a:t>
            </a:r>
            <a:endParaRPr lang="cs-CZ"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Techniky získávání odpovědí</a:t>
            </a:r>
            <a:endParaRPr lang="cs-CZ" dirty="0"/>
          </a:p>
        </p:txBody>
      </p:sp>
      <p:sp>
        <p:nvSpPr>
          <p:cNvPr id="3" name="Zástupný symbol pro obsah 2"/>
          <p:cNvSpPr>
            <a:spLocks noGrp="1"/>
          </p:cNvSpPr>
          <p:nvPr>
            <p:ph idx="1"/>
          </p:nvPr>
        </p:nvSpPr>
        <p:spPr>
          <a:xfrm>
            <a:off x="455613" y="1412875"/>
            <a:ext cx="8234362" cy="4680421"/>
          </a:xfrm>
        </p:spPr>
        <p:txBody>
          <a:bodyPr>
            <a:normAutofit fontScale="77500" lnSpcReduction="20000"/>
          </a:bodyPr>
          <a:lstStyle/>
          <a:p>
            <a:pPr>
              <a:lnSpc>
                <a:spcPct val="120000"/>
              </a:lnSpc>
              <a:spcBef>
                <a:spcPts val="600"/>
              </a:spcBef>
            </a:pPr>
            <a:r>
              <a:rPr lang="cs-CZ" dirty="0" smtClean="0"/>
              <a:t>Citování oficiálních faktů</a:t>
            </a:r>
          </a:p>
          <a:p>
            <a:pPr lvl="2">
              <a:lnSpc>
                <a:spcPct val="120000"/>
              </a:lnSpc>
              <a:spcBef>
                <a:spcPts val="600"/>
              </a:spcBef>
            </a:pPr>
            <a:r>
              <a:rPr lang="cs-CZ" dirty="0" smtClean="0"/>
              <a:t>Využití známých faktů s tím, že lidé mají tendenci opravovat nebo vysvětlovat detaily</a:t>
            </a:r>
          </a:p>
          <a:p>
            <a:pPr lvl="2">
              <a:lnSpc>
                <a:spcPct val="120000"/>
              </a:lnSpc>
              <a:spcBef>
                <a:spcPts val="600"/>
              </a:spcBef>
            </a:pPr>
            <a:r>
              <a:rPr lang="cs-CZ" dirty="0" err="1" smtClean="0"/>
              <a:t>Např</a:t>
            </a:r>
            <a:r>
              <a:rPr lang="cs-CZ" dirty="0" smtClean="0"/>
              <a:t>: „Četl jsem v novinách, že jste zavedli novou službu a nebyla úspěšná. Co se stalo?“</a:t>
            </a:r>
          </a:p>
          <a:p>
            <a:pPr>
              <a:lnSpc>
                <a:spcPct val="120000"/>
              </a:lnSpc>
              <a:spcBef>
                <a:spcPts val="600"/>
              </a:spcBef>
            </a:pPr>
            <a:r>
              <a:rPr lang="cs-CZ" dirty="0" smtClean="0"/>
              <a:t>Naivita</a:t>
            </a:r>
          </a:p>
          <a:p>
            <a:pPr lvl="2">
              <a:lnSpc>
                <a:spcPct val="120000"/>
              </a:lnSpc>
              <a:spcBef>
                <a:spcPts val="600"/>
              </a:spcBef>
            </a:pPr>
            <a:r>
              <a:rPr lang="cs-CZ" dirty="0" smtClean="0"/>
              <a:t>Vystupovat jako naivní člověk a využít zkušenějšího člověka, aby cítil potřebu nás poučit</a:t>
            </a:r>
          </a:p>
          <a:p>
            <a:pPr lvl="2">
              <a:lnSpc>
                <a:spcPct val="120000"/>
              </a:lnSpc>
              <a:spcBef>
                <a:spcPts val="600"/>
              </a:spcBef>
            </a:pPr>
            <a:r>
              <a:rPr lang="cs-CZ" dirty="0" err="1" smtClean="0"/>
              <a:t>Např</a:t>
            </a:r>
            <a:r>
              <a:rPr lang="cs-CZ" dirty="0" smtClean="0"/>
              <a:t>: „Nejsem v tom zběhlý, můžete mi vysvětlit jaké možnosti má tato účetní aplikace?“</a:t>
            </a:r>
          </a:p>
          <a:p>
            <a:pPr>
              <a:lnSpc>
                <a:spcPct val="120000"/>
              </a:lnSpc>
              <a:spcBef>
                <a:spcPts val="600"/>
              </a:spcBef>
            </a:pPr>
            <a:r>
              <a:rPr lang="cs-CZ" dirty="0" smtClean="0"/>
              <a:t>Nepřímý odkaz</a:t>
            </a:r>
          </a:p>
          <a:p>
            <a:pPr lvl="2">
              <a:lnSpc>
                <a:spcPct val="120000"/>
              </a:lnSpc>
              <a:spcBef>
                <a:spcPts val="600"/>
              </a:spcBef>
            </a:pPr>
            <a:r>
              <a:rPr lang="cs-CZ" dirty="0" smtClean="0"/>
              <a:t>Nepřímé narážky, negativní i pozitivní, které vyvolávají obranu nebo kritiku</a:t>
            </a:r>
          </a:p>
          <a:p>
            <a:pPr lvl="2">
              <a:lnSpc>
                <a:spcPct val="120000"/>
              </a:lnSpc>
              <a:spcBef>
                <a:spcPts val="600"/>
              </a:spcBef>
            </a:pPr>
            <a:r>
              <a:rPr lang="cs-CZ" dirty="0" err="1" smtClean="0"/>
              <a:t>Např</a:t>
            </a:r>
            <a:r>
              <a:rPr lang="cs-CZ" dirty="0" smtClean="0"/>
              <a:t>: „Slyšel jsem, že Váš konkurent získává v Evropě čím dál větší podíl.“</a:t>
            </a:r>
          </a:p>
          <a:p>
            <a:pPr>
              <a:lnSpc>
                <a:spcPct val="120000"/>
              </a:lnSpc>
              <a:spcBef>
                <a:spcPts val="600"/>
              </a:spcBef>
            </a:pPr>
            <a:r>
              <a:rPr lang="cs-CZ" dirty="0" smtClean="0"/>
              <a:t>Kritika</a:t>
            </a:r>
          </a:p>
          <a:p>
            <a:pPr lvl="2">
              <a:lnSpc>
                <a:spcPct val="120000"/>
              </a:lnSpc>
              <a:spcBef>
                <a:spcPts val="600"/>
              </a:spcBef>
            </a:pPr>
            <a:r>
              <a:rPr lang="cs-CZ" dirty="0" smtClean="0"/>
              <a:t>Nepřímá kritika individua či organizace vyvolává obranný postoj a předkládání informací, které to podloží</a:t>
            </a:r>
          </a:p>
          <a:p>
            <a:pPr lvl="2">
              <a:lnSpc>
                <a:spcPct val="120000"/>
              </a:lnSpc>
              <a:spcBef>
                <a:spcPts val="600"/>
              </a:spcBef>
            </a:pPr>
            <a:r>
              <a:rPr lang="cs-CZ" dirty="0" err="1" smtClean="0"/>
              <a:t>Např</a:t>
            </a:r>
            <a:r>
              <a:rPr lang="cs-CZ" dirty="0" smtClean="0"/>
              <a:t>: „Slyšel jsem, že Vaše výrobky jsou pro zákazníky složité.“</a:t>
            </a:r>
            <a:endParaRPr lang="cs-CZ"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Techniky získávání odpovědí</a:t>
            </a:r>
            <a:endParaRPr lang="cs-CZ" dirty="0"/>
          </a:p>
        </p:txBody>
      </p:sp>
      <p:sp>
        <p:nvSpPr>
          <p:cNvPr id="3" name="Zástupný symbol pro obsah 2"/>
          <p:cNvSpPr>
            <a:spLocks noGrp="1"/>
          </p:cNvSpPr>
          <p:nvPr>
            <p:ph idx="1"/>
          </p:nvPr>
        </p:nvSpPr>
        <p:spPr>
          <a:xfrm>
            <a:off x="455613" y="1412875"/>
            <a:ext cx="8234362" cy="4752429"/>
          </a:xfrm>
        </p:spPr>
        <p:txBody>
          <a:bodyPr>
            <a:normAutofit fontScale="92500" lnSpcReduction="10000"/>
          </a:bodyPr>
          <a:lstStyle/>
          <a:p>
            <a:r>
              <a:rPr lang="cs-CZ" dirty="0" smtClean="0"/>
              <a:t>Závorkování</a:t>
            </a:r>
          </a:p>
          <a:p>
            <a:pPr lvl="2"/>
            <a:r>
              <a:rPr lang="cs-CZ" dirty="0" smtClean="0"/>
              <a:t>Využití rozhovoru pro získání kvantitativních dat</a:t>
            </a:r>
          </a:p>
          <a:p>
            <a:pPr lvl="2"/>
            <a:r>
              <a:rPr lang="cs-CZ" dirty="0" err="1" smtClean="0"/>
              <a:t>Např</a:t>
            </a:r>
            <a:r>
              <a:rPr lang="cs-CZ" dirty="0" smtClean="0"/>
              <a:t>: „Jestli tomu správně rozumím, bude cena Vašeho výrobku mezi 100 a 200 korunami…“</a:t>
            </a:r>
          </a:p>
          <a:p>
            <a:r>
              <a:rPr lang="cs-CZ" dirty="0" smtClean="0"/>
              <a:t>Fiktivní nebo opravdová nedůvěra</a:t>
            </a:r>
          </a:p>
          <a:p>
            <a:pPr lvl="2"/>
            <a:r>
              <a:rPr lang="cs-CZ" dirty="0" smtClean="0"/>
              <a:t>Vyjádření obsahující nedůvěru způsobí, že lidé mají tendenci rozšířit předcházející prohlášení</a:t>
            </a:r>
          </a:p>
          <a:p>
            <a:pPr lvl="2"/>
            <a:r>
              <a:rPr lang="cs-CZ" dirty="0" err="1" smtClean="0"/>
              <a:t>Např</a:t>
            </a:r>
            <a:r>
              <a:rPr lang="cs-CZ" dirty="0" smtClean="0"/>
              <a:t>: „Nemohu uvěřit všemu tomu pozitivnímu ohlasu na Váš nový produkt!“</a:t>
            </a:r>
          </a:p>
          <a:p>
            <a:r>
              <a:rPr lang="cs-CZ" dirty="0" smtClean="0"/>
              <a:t>Chybné prohlášení</a:t>
            </a:r>
          </a:p>
          <a:p>
            <a:pPr lvl="2"/>
            <a:r>
              <a:rPr lang="cs-CZ" dirty="0" smtClean="0"/>
              <a:t>Záměrně chybné prohlášení, chyba si žádá o napravení</a:t>
            </a:r>
          </a:p>
          <a:p>
            <a:pPr lvl="2"/>
            <a:r>
              <a:rPr lang="cs-CZ" dirty="0" err="1" smtClean="0"/>
              <a:t>Např</a:t>
            </a:r>
            <a:r>
              <a:rPr lang="cs-CZ" dirty="0" smtClean="0"/>
              <a:t>: „Slyšel jsem, že Microsoft má velmi vážné problémy.“</a:t>
            </a:r>
          </a:p>
          <a:p>
            <a:pPr lvl="2"/>
            <a:endParaRPr lang="cs-CZ" dirty="0" smtClean="0"/>
          </a:p>
          <a:p>
            <a:r>
              <a:rPr lang="cs-CZ" dirty="0" smtClean="0"/>
              <a:t>Poslouchat, </a:t>
            </a:r>
            <a:r>
              <a:rPr lang="cs-CZ" dirty="0" err="1" smtClean="0"/>
              <a:t>poslouchat</a:t>
            </a:r>
            <a:r>
              <a:rPr lang="cs-CZ" dirty="0" smtClean="0"/>
              <a:t>, </a:t>
            </a:r>
            <a:r>
              <a:rPr lang="cs-CZ" dirty="0" err="1" smtClean="0"/>
              <a:t>poslouchat</a:t>
            </a:r>
            <a:endParaRPr lang="cs-CZ" dirty="0" smtClean="0"/>
          </a:p>
          <a:p>
            <a:r>
              <a:rPr lang="cs-CZ" dirty="0" smtClean="0"/>
              <a:t>Ověřovat, </a:t>
            </a:r>
            <a:r>
              <a:rPr lang="cs-CZ" dirty="0" err="1" smtClean="0"/>
              <a:t>ověřovat</a:t>
            </a:r>
            <a:r>
              <a:rPr lang="cs-CZ" dirty="0" smtClean="0"/>
              <a:t>, </a:t>
            </a:r>
            <a:r>
              <a:rPr lang="cs-CZ" dirty="0" err="1" smtClean="0"/>
              <a:t>ověřovat</a:t>
            </a:r>
            <a:endParaRPr lang="cs-C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Příklad</a:t>
            </a:r>
            <a:endParaRPr lang="cs-CZ" dirty="0"/>
          </a:p>
        </p:txBody>
      </p:sp>
      <p:sp>
        <p:nvSpPr>
          <p:cNvPr id="3" name="Content Placeholder 2"/>
          <p:cNvSpPr>
            <a:spLocks noGrp="1"/>
          </p:cNvSpPr>
          <p:nvPr>
            <p:ph idx="1"/>
          </p:nvPr>
        </p:nvSpPr>
        <p:spPr/>
        <p:txBody>
          <a:bodyPr/>
          <a:lstStyle/>
          <a:p>
            <a:pPr>
              <a:buNone/>
            </a:pPr>
            <a:endParaRPr lang="cs-CZ" dirty="0" smtClean="0"/>
          </a:p>
          <a:p>
            <a:endParaRPr lang="cs-CZ" dirty="0" smtClean="0"/>
          </a:p>
          <a:p>
            <a:endParaRPr lang="cs-CZ" dirty="0" smtClean="0"/>
          </a:p>
          <a:p>
            <a:r>
              <a:rPr lang="cs-CZ" dirty="0" smtClean="0"/>
              <a:t>Chci kontakt na všechny firmy z důlního </a:t>
            </a:r>
            <a:r>
              <a:rPr lang="cs-CZ" dirty="0" smtClean="0"/>
              <a:t>průmyslu</a:t>
            </a:r>
          </a:p>
          <a:p>
            <a:endParaRPr lang="cs-CZ" dirty="0" smtClean="0"/>
          </a:p>
          <a:p>
            <a:r>
              <a:rPr lang="cs-CZ" dirty="0" smtClean="0"/>
              <a:t>Finanční informace o firmě </a:t>
            </a:r>
            <a:r>
              <a:rPr lang="cs-CZ" dirty="0" err="1" smtClean="0"/>
              <a:t>Symbio</a:t>
            </a:r>
            <a:endParaRPr 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Referenční interview</a:t>
            </a:r>
            <a:endParaRPr lang="cs-CZ" dirty="0"/>
          </a:p>
        </p:txBody>
      </p:sp>
      <p:sp>
        <p:nvSpPr>
          <p:cNvPr id="3" name="Content Placeholder 2"/>
          <p:cNvSpPr>
            <a:spLocks noGrp="1"/>
          </p:cNvSpPr>
          <p:nvPr>
            <p:ph idx="1"/>
          </p:nvPr>
        </p:nvSpPr>
        <p:spPr>
          <a:xfrm>
            <a:off x="455613" y="1323667"/>
            <a:ext cx="8234362" cy="4519613"/>
          </a:xfrm>
        </p:spPr>
        <p:txBody>
          <a:bodyPr/>
          <a:lstStyle/>
          <a:p>
            <a:pPr>
              <a:lnSpc>
                <a:spcPct val="80000"/>
              </a:lnSpc>
            </a:pPr>
            <a:r>
              <a:rPr lang="cs-CZ" dirty="0" smtClean="0"/>
              <a:t>zadání požadavku - referenční interview</a:t>
            </a:r>
          </a:p>
          <a:p>
            <a:pPr lvl="1">
              <a:lnSpc>
                <a:spcPct val="80000"/>
              </a:lnSpc>
            </a:pPr>
            <a:r>
              <a:rPr lang="cs-CZ" dirty="0" smtClean="0"/>
              <a:t>poučený klient – zná postupy, možnosti vstupů a výstupů, umí zpracovat svoji informační potřebu</a:t>
            </a:r>
          </a:p>
          <a:p>
            <a:pPr lvl="1">
              <a:lnSpc>
                <a:spcPct val="80000"/>
              </a:lnSpc>
            </a:pPr>
            <a:r>
              <a:rPr lang="cs-CZ" dirty="0" smtClean="0"/>
              <a:t>nový / nezkušený klient</a:t>
            </a:r>
          </a:p>
          <a:p>
            <a:pPr>
              <a:lnSpc>
                <a:spcPct val="80000"/>
              </a:lnSpc>
            </a:pPr>
            <a:endParaRPr lang="cs-CZ" dirty="0" smtClean="0"/>
          </a:p>
          <a:p>
            <a:pPr>
              <a:lnSpc>
                <a:spcPct val="80000"/>
              </a:lnSpc>
            </a:pPr>
            <a:r>
              <a:rPr lang="cs-CZ" dirty="0" smtClean="0"/>
              <a:t>často se v důsledku referenčního interview výrazně mění zadání</a:t>
            </a:r>
          </a:p>
          <a:p>
            <a:pPr lvl="1">
              <a:lnSpc>
                <a:spcPct val="80000"/>
              </a:lnSpc>
            </a:pPr>
            <a:r>
              <a:rPr lang="cs-CZ" dirty="0" smtClean="0"/>
              <a:t>klient neumí formulovat potřebu</a:t>
            </a:r>
          </a:p>
          <a:p>
            <a:pPr lvl="1">
              <a:lnSpc>
                <a:spcPct val="80000"/>
              </a:lnSpc>
            </a:pPr>
            <a:r>
              <a:rPr lang="cs-CZ" dirty="0" smtClean="0"/>
              <a:t>klient si neuvědomuje svoji potřebu</a:t>
            </a:r>
          </a:p>
          <a:p>
            <a:pPr>
              <a:lnSpc>
                <a:spcPct val="80000"/>
              </a:lnSpc>
              <a:buNone/>
            </a:pPr>
            <a:r>
              <a:rPr lang="cs-CZ" dirty="0" smtClean="0"/>
              <a:t>	</a:t>
            </a:r>
          </a:p>
          <a:p>
            <a:pPr>
              <a:lnSpc>
                <a:spcPct val="80000"/>
              </a:lnSpc>
            </a:pPr>
            <a:r>
              <a:rPr lang="cs-CZ" dirty="0" smtClean="0"/>
              <a:t>- formulář</a:t>
            </a:r>
          </a:p>
          <a:p>
            <a:pPr>
              <a:lnSpc>
                <a:spcPct val="80000"/>
              </a:lnSpc>
            </a:pPr>
            <a:r>
              <a:rPr lang="cs-CZ" dirty="0" smtClean="0"/>
              <a:t>- rozhovor</a:t>
            </a:r>
          </a:p>
          <a:p>
            <a:pPr lvl="1">
              <a:lnSpc>
                <a:spcPct val="80000"/>
              </a:lnSpc>
            </a:pPr>
            <a:r>
              <a:rPr lang="cs-CZ" dirty="0" smtClean="0"/>
              <a:t>nejlépe osobní setkání</a:t>
            </a:r>
          </a:p>
          <a:p>
            <a:pPr lvl="1">
              <a:lnSpc>
                <a:spcPct val="80000"/>
              </a:lnSpc>
            </a:pPr>
            <a:r>
              <a:rPr lang="cs-CZ" dirty="0" smtClean="0"/>
              <a:t>někdy stačí i telefon</a:t>
            </a:r>
          </a:p>
          <a:p>
            <a:pPr lvl="1">
              <a:lnSpc>
                <a:spcPct val="80000"/>
              </a:lnSpc>
            </a:pPr>
            <a:r>
              <a:rPr lang="cs-CZ" dirty="0" smtClean="0"/>
              <a:t>nejhorší mail - pomalá/žádná zpětná vazba</a:t>
            </a:r>
          </a:p>
          <a:p>
            <a:endParaRPr lang="cs-CZ"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Cíle RI</a:t>
            </a:r>
            <a:endParaRPr lang="cs-CZ" dirty="0"/>
          </a:p>
        </p:txBody>
      </p:sp>
      <p:sp>
        <p:nvSpPr>
          <p:cNvPr id="3" name="Content Placeholder 2"/>
          <p:cNvSpPr>
            <a:spLocks noGrp="1"/>
          </p:cNvSpPr>
          <p:nvPr>
            <p:ph idx="1"/>
          </p:nvPr>
        </p:nvSpPr>
        <p:spPr/>
        <p:txBody>
          <a:bodyPr/>
          <a:lstStyle/>
          <a:p>
            <a:r>
              <a:rPr lang="cs-CZ" dirty="0" smtClean="0"/>
              <a:t>porozumění problému a literatuře – téma</a:t>
            </a:r>
          </a:p>
          <a:p>
            <a:r>
              <a:rPr lang="cs-CZ" dirty="0" smtClean="0"/>
              <a:t>zjistit, co má již uživatel zjištěno/hotovo (pokud něco)</a:t>
            </a:r>
          </a:p>
          <a:p>
            <a:r>
              <a:rPr lang="cs-CZ" dirty="0" smtClean="0"/>
              <a:t>zjistit klíčové pojmy a synonyma</a:t>
            </a:r>
          </a:p>
          <a:p>
            <a:r>
              <a:rPr lang="cs-CZ" dirty="0" smtClean="0"/>
              <a:t>formální zpřesnění - limity/omezení (chronolog. omezení, druh dokumentů apod.) a úroveň – odborná či populár. </a:t>
            </a:r>
          </a:p>
          <a:p>
            <a:r>
              <a:rPr lang="cs-CZ" dirty="0" smtClean="0"/>
              <a:t>cíle rešerše – kolik, datum odevzdání</a:t>
            </a:r>
          </a:p>
          <a:p>
            <a:r>
              <a:rPr lang="cs-CZ" dirty="0" smtClean="0"/>
              <a:t>obecně - příprava strategie – výběr zdrojů (web, databáze, katalog)</a:t>
            </a:r>
            <a:endParaRPr lang="cs-CZ"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Náležitosti RI</a:t>
            </a:r>
            <a:endParaRPr lang="cs-CZ" dirty="0"/>
          </a:p>
        </p:txBody>
      </p:sp>
      <p:sp>
        <p:nvSpPr>
          <p:cNvPr id="3" name="Content Placeholder 2"/>
          <p:cNvSpPr>
            <a:spLocks noGrp="1"/>
          </p:cNvSpPr>
          <p:nvPr>
            <p:ph idx="1"/>
          </p:nvPr>
        </p:nvSpPr>
        <p:spPr/>
        <p:txBody>
          <a:bodyPr>
            <a:normAutofit fontScale="85000" lnSpcReduction="10000"/>
          </a:bodyPr>
          <a:lstStyle/>
          <a:p>
            <a:pPr>
              <a:lnSpc>
                <a:spcPct val="120000"/>
              </a:lnSpc>
              <a:spcBef>
                <a:spcPct val="0"/>
              </a:spcBef>
              <a:spcAft>
                <a:spcPts val="600"/>
              </a:spcAft>
              <a:buNone/>
            </a:pPr>
            <a:r>
              <a:rPr lang="cs-CZ" dirty="0" smtClean="0"/>
              <a:t>Formulář</a:t>
            </a:r>
          </a:p>
          <a:p>
            <a:pPr>
              <a:lnSpc>
                <a:spcPct val="120000"/>
              </a:lnSpc>
              <a:spcBef>
                <a:spcPct val="0"/>
              </a:spcBef>
              <a:spcAft>
                <a:spcPts val="600"/>
              </a:spcAft>
            </a:pPr>
            <a:r>
              <a:rPr lang="cs-CZ" dirty="0" err="1" smtClean="0"/>
              <a:t>deadline</a:t>
            </a:r>
            <a:r>
              <a:rPr lang="cs-CZ" dirty="0" smtClean="0"/>
              <a:t> - dobré kriterium pro řazení důležitosti požadavků</a:t>
            </a:r>
          </a:p>
          <a:p>
            <a:pPr>
              <a:lnSpc>
                <a:spcPct val="120000"/>
              </a:lnSpc>
              <a:spcBef>
                <a:spcPct val="0"/>
              </a:spcBef>
              <a:spcAft>
                <a:spcPts val="600"/>
              </a:spcAft>
            </a:pPr>
            <a:r>
              <a:rPr lang="cs-CZ" dirty="0" smtClean="0"/>
              <a:t>slovní formulace žádosti</a:t>
            </a:r>
          </a:p>
          <a:p>
            <a:pPr>
              <a:lnSpc>
                <a:spcPct val="120000"/>
              </a:lnSpc>
              <a:spcBef>
                <a:spcPct val="0"/>
              </a:spcBef>
              <a:spcAft>
                <a:spcPts val="600"/>
              </a:spcAft>
            </a:pPr>
            <a:r>
              <a:rPr lang="cs-CZ" dirty="0" smtClean="0"/>
              <a:t>rozsah / časový horizont</a:t>
            </a:r>
          </a:p>
          <a:p>
            <a:pPr>
              <a:lnSpc>
                <a:spcPct val="120000"/>
              </a:lnSpc>
              <a:spcBef>
                <a:spcPct val="0"/>
              </a:spcBef>
              <a:spcAft>
                <a:spcPts val="600"/>
              </a:spcAft>
            </a:pPr>
            <a:r>
              <a:rPr lang="cs-CZ" dirty="0" smtClean="0"/>
              <a:t>vymezení oblasti / odvětví - např. </a:t>
            </a:r>
            <a:r>
              <a:rPr lang="cs-CZ" dirty="0" err="1" smtClean="0"/>
              <a:t>automotive</a:t>
            </a:r>
            <a:r>
              <a:rPr lang="cs-CZ" dirty="0" smtClean="0"/>
              <a:t>, </a:t>
            </a:r>
            <a:r>
              <a:rPr lang="cs-CZ" dirty="0" err="1" smtClean="0"/>
              <a:t>pharma</a:t>
            </a:r>
            <a:r>
              <a:rPr lang="cs-CZ" dirty="0" smtClean="0"/>
              <a:t>, ...</a:t>
            </a:r>
          </a:p>
          <a:p>
            <a:pPr>
              <a:lnSpc>
                <a:spcPct val="120000"/>
              </a:lnSpc>
              <a:spcBef>
                <a:spcPct val="0"/>
              </a:spcBef>
              <a:spcAft>
                <a:spcPts val="600"/>
              </a:spcAft>
            </a:pPr>
            <a:r>
              <a:rPr lang="cs-CZ" dirty="0" smtClean="0"/>
              <a:t>typ požadavku - </a:t>
            </a:r>
            <a:r>
              <a:rPr lang="cs-CZ" dirty="0" err="1" smtClean="0"/>
              <a:t>press</a:t>
            </a:r>
            <a:r>
              <a:rPr lang="cs-CZ" dirty="0" smtClean="0"/>
              <a:t> </a:t>
            </a:r>
            <a:r>
              <a:rPr lang="cs-CZ" dirty="0" err="1" smtClean="0"/>
              <a:t>search</a:t>
            </a:r>
            <a:r>
              <a:rPr lang="cs-CZ" dirty="0" smtClean="0"/>
              <a:t>, profile, </a:t>
            </a:r>
            <a:r>
              <a:rPr lang="cs-CZ" dirty="0" err="1" smtClean="0"/>
              <a:t>industry</a:t>
            </a:r>
            <a:r>
              <a:rPr lang="cs-CZ" dirty="0" smtClean="0"/>
              <a:t> </a:t>
            </a:r>
            <a:r>
              <a:rPr lang="cs-CZ" dirty="0" err="1" smtClean="0"/>
              <a:t>analyses</a:t>
            </a:r>
            <a:r>
              <a:rPr lang="cs-CZ" dirty="0" smtClean="0"/>
              <a:t>, ...</a:t>
            </a:r>
          </a:p>
          <a:p>
            <a:pPr>
              <a:lnSpc>
                <a:spcPct val="120000"/>
              </a:lnSpc>
              <a:spcBef>
                <a:spcPct val="0"/>
              </a:spcBef>
              <a:spcAft>
                <a:spcPts val="600"/>
              </a:spcAft>
            </a:pPr>
            <a:r>
              <a:rPr lang="cs-CZ" dirty="0" smtClean="0"/>
              <a:t>komu je výsledek určen - pro upřesnění rozsahu, hloubky zpracování</a:t>
            </a:r>
          </a:p>
          <a:p>
            <a:pPr>
              <a:lnSpc>
                <a:spcPct val="120000"/>
              </a:lnSpc>
              <a:spcBef>
                <a:spcPct val="0"/>
              </a:spcBef>
              <a:spcAft>
                <a:spcPts val="600"/>
              </a:spcAft>
            </a:pPr>
            <a:r>
              <a:rPr lang="cs-CZ" dirty="0" smtClean="0"/>
              <a:t>pokud možno ještě jedna formulace zadání, tentokrát jinými slovy, rozsáhleji</a:t>
            </a:r>
          </a:p>
          <a:p>
            <a:pPr>
              <a:lnSpc>
                <a:spcPct val="120000"/>
              </a:lnSpc>
              <a:spcBef>
                <a:spcPct val="0"/>
              </a:spcBef>
              <a:spcAft>
                <a:spcPts val="600"/>
              </a:spcAft>
            </a:pPr>
            <a:r>
              <a:rPr lang="cs-CZ" dirty="0" smtClean="0"/>
              <a:t>doplňující informace - jazyk, dodání primárních dokumentů, formát výsledků,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Forma RI</a:t>
            </a:r>
            <a:endParaRPr lang="cs-CZ" dirty="0"/>
          </a:p>
        </p:txBody>
      </p:sp>
      <p:sp>
        <p:nvSpPr>
          <p:cNvPr id="3" name="Content Placeholder 2"/>
          <p:cNvSpPr>
            <a:spLocks noGrp="1"/>
          </p:cNvSpPr>
          <p:nvPr>
            <p:ph idx="1"/>
          </p:nvPr>
        </p:nvSpPr>
        <p:spPr/>
        <p:txBody>
          <a:bodyPr>
            <a:normAutofit fontScale="92500" lnSpcReduction="10000"/>
          </a:bodyPr>
          <a:lstStyle/>
          <a:p>
            <a:pPr>
              <a:spcAft>
                <a:spcPts val="600"/>
              </a:spcAft>
              <a:buNone/>
            </a:pPr>
            <a:r>
              <a:rPr lang="cs-CZ" dirty="0" smtClean="0"/>
              <a:t>Rozhovor</a:t>
            </a:r>
          </a:p>
          <a:p>
            <a:pPr>
              <a:spcAft>
                <a:spcPts val="600"/>
              </a:spcAft>
            </a:pPr>
            <a:r>
              <a:rPr lang="cs-CZ" dirty="0" smtClean="0"/>
              <a:t>maximální pozornost a soustředění obou stran</a:t>
            </a:r>
          </a:p>
          <a:p>
            <a:pPr>
              <a:spcAft>
                <a:spcPts val="600"/>
              </a:spcAft>
            </a:pPr>
            <a:r>
              <a:rPr lang="cs-CZ" dirty="0" smtClean="0"/>
              <a:t>vše si poznamenávat</a:t>
            </a:r>
          </a:p>
          <a:p>
            <a:pPr>
              <a:spcAft>
                <a:spcPts val="600"/>
              </a:spcAft>
            </a:pPr>
            <a:r>
              <a:rPr lang="cs-CZ" dirty="0" smtClean="0"/>
              <a:t>je dobré znát souvislosti dotazu a použití výsledků rešerše - pomůže to odhalit hlubší zájem o problematiku</a:t>
            </a:r>
          </a:p>
          <a:p>
            <a:pPr>
              <a:spcAft>
                <a:spcPts val="600"/>
              </a:spcAft>
            </a:pPr>
            <a:r>
              <a:rPr lang="cs-CZ" dirty="0" smtClean="0"/>
              <a:t>pokládat otevřené otázky - klient by neměl odpovídat ANO / NE</a:t>
            </a:r>
          </a:p>
          <a:p>
            <a:pPr>
              <a:spcAft>
                <a:spcPts val="600"/>
              </a:spcAft>
            </a:pPr>
            <a:r>
              <a:rPr lang="cs-CZ" dirty="0" smtClean="0"/>
              <a:t>je vhodné obsah projektu polopatisticky interpretovat - jestli jsme opravdu pochopili zadání</a:t>
            </a:r>
          </a:p>
          <a:p>
            <a:pPr>
              <a:spcAft>
                <a:spcPts val="600"/>
              </a:spcAft>
            </a:pPr>
            <a:r>
              <a:rPr lang="cs-CZ" dirty="0" smtClean="0"/>
              <a:t>spolu s klientem ještě jednou formulovat dotaz jinými slovy</a:t>
            </a:r>
          </a:p>
          <a:p>
            <a:pPr>
              <a:spcAft>
                <a:spcPts val="600"/>
              </a:spcAft>
            </a:pPr>
            <a:r>
              <a:rPr lang="cs-CZ" dirty="0" smtClean="0"/>
              <a:t>nabídnout další přidanou hodnotu - hlubší analýzu, informace o širších souvislostech, ...</a:t>
            </a:r>
          </a:p>
        </p:txBody>
      </p:sp>
    </p:spTree>
  </p:cSld>
  <p:clrMapOvr>
    <a:masterClrMapping/>
  </p:clrMapOvr>
</p:sld>
</file>

<file path=ppt/theme/theme1.xml><?xml version="1.0" encoding="utf-8"?>
<a:theme xmlns:a="http://schemas.openxmlformats.org/drawingml/2006/main" name="Blank">
  <a:themeElements>
    <a:clrScheme name="EY_Handout 1">
      <a:dk1>
        <a:srgbClr val="646464"/>
      </a:dk1>
      <a:lt1>
        <a:srgbClr val="FFFFFF"/>
      </a:lt1>
      <a:dk2>
        <a:srgbClr val="646464"/>
      </a:dk2>
      <a:lt2>
        <a:srgbClr val="808080"/>
      </a:lt2>
      <a:accent1>
        <a:srgbClr val="808080"/>
      </a:accent1>
      <a:accent2>
        <a:srgbClr val="FFD200"/>
      </a:accent2>
      <a:accent3>
        <a:srgbClr val="FFFFFF"/>
      </a:accent3>
      <a:accent4>
        <a:srgbClr val="545454"/>
      </a:accent4>
      <a:accent5>
        <a:srgbClr val="C0C0C0"/>
      </a:accent5>
      <a:accent6>
        <a:srgbClr val="E7BE00"/>
      </a:accent6>
      <a:hlink>
        <a:srgbClr val="808080"/>
      </a:hlink>
      <a:folHlink>
        <a:srgbClr val="C0C0C0"/>
      </a:folHlink>
    </a:clrScheme>
    <a:fontScheme name="EY_Hando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Y_Handout 1">
        <a:dk1>
          <a:srgbClr val="646464"/>
        </a:dk1>
        <a:lt1>
          <a:srgbClr val="FFFFFF"/>
        </a:lt1>
        <a:dk2>
          <a:srgbClr val="646464"/>
        </a:dk2>
        <a:lt2>
          <a:srgbClr val="808080"/>
        </a:lt2>
        <a:accent1>
          <a:srgbClr val="808080"/>
        </a:accent1>
        <a:accent2>
          <a:srgbClr val="FFD200"/>
        </a:accent2>
        <a:accent3>
          <a:srgbClr val="FFFFFF"/>
        </a:accent3>
        <a:accent4>
          <a:srgbClr val="545454"/>
        </a:accent4>
        <a:accent5>
          <a:srgbClr val="C0C0C0"/>
        </a:accent5>
        <a:accent6>
          <a:srgbClr val="E7BE00"/>
        </a:accent6>
        <a:hlink>
          <a:srgbClr val="808080"/>
        </a:hlink>
        <a:folHlink>
          <a:srgbClr val="C0C0C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Blank">
  <a:themeElements>
    <a:clrScheme name="EY_Handout 1">
      <a:dk1>
        <a:srgbClr val="646464"/>
      </a:dk1>
      <a:lt1>
        <a:srgbClr val="FFFFFF"/>
      </a:lt1>
      <a:dk2>
        <a:srgbClr val="646464"/>
      </a:dk2>
      <a:lt2>
        <a:srgbClr val="808080"/>
      </a:lt2>
      <a:accent1>
        <a:srgbClr val="808080"/>
      </a:accent1>
      <a:accent2>
        <a:srgbClr val="FFD200"/>
      </a:accent2>
      <a:accent3>
        <a:srgbClr val="FFFFFF"/>
      </a:accent3>
      <a:accent4>
        <a:srgbClr val="545454"/>
      </a:accent4>
      <a:accent5>
        <a:srgbClr val="C0C0C0"/>
      </a:accent5>
      <a:accent6>
        <a:srgbClr val="E7BE00"/>
      </a:accent6>
      <a:hlink>
        <a:srgbClr val="808080"/>
      </a:hlink>
      <a:folHlink>
        <a:srgbClr val="C0C0C0"/>
      </a:folHlink>
    </a:clrScheme>
    <a:fontScheme name="EY_Hando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Y_Handout 1">
        <a:dk1>
          <a:srgbClr val="646464"/>
        </a:dk1>
        <a:lt1>
          <a:srgbClr val="FFFFFF"/>
        </a:lt1>
        <a:dk2>
          <a:srgbClr val="646464"/>
        </a:dk2>
        <a:lt2>
          <a:srgbClr val="808080"/>
        </a:lt2>
        <a:accent1>
          <a:srgbClr val="808080"/>
        </a:accent1>
        <a:accent2>
          <a:srgbClr val="FFD200"/>
        </a:accent2>
        <a:accent3>
          <a:srgbClr val="FFFFFF"/>
        </a:accent3>
        <a:accent4>
          <a:srgbClr val="545454"/>
        </a:accent4>
        <a:accent5>
          <a:srgbClr val="C0C0C0"/>
        </a:accent5>
        <a:accent6>
          <a:srgbClr val="E7BE00"/>
        </a:accent6>
        <a:hlink>
          <a:srgbClr val="808080"/>
        </a:hlink>
        <a:folHlink>
          <a:srgbClr val="C0C0C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808080"/>
      </a:accent1>
      <a:accent2>
        <a:srgbClr val="FFD200"/>
      </a:accent2>
      <a:accent3>
        <a:srgbClr val="FFFFFF"/>
      </a:accent3>
      <a:accent4>
        <a:srgbClr val="000000"/>
      </a:accent4>
      <a:accent5>
        <a:srgbClr val="C0C0C0"/>
      </a:accent5>
      <a:accent6>
        <a:srgbClr val="E7BE00"/>
      </a:accent6>
      <a:hlink>
        <a:srgbClr val="808080"/>
      </a:hlink>
      <a:folHlink>
        <a:srgbClr val="C0C0C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2486</TotalTime>
  <Words>2053</Words>
  <Application>Microsoft Office PowerPoint</Application>
  <PresentationFormat>On-screen Show (4:3)</PresentationFormat>
  <Paragraphs>443</Paragraphs>
  <Slides>48</Slides>
  <Notes>1</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48</vt:i4>
      </vt:variant>
    </vt:vector>
  </HeadingPairs>
  <TitlesOfParts>
    <vt:vector size="52" baseType="lpstr">
      <vt:lpstr>Arial</vt:lpstr>
      <vt:lpstr>Wingdings</vt:lpstr>
      <vt:lpstr>Blank</vt:lpstr>
      <vt:lpstr>1_Blank</vt:lpstr>
      <vt:lpstr>Informační průmysl 2012/13</vt:lpstr>
      <vt:lpstr>Referenční interview  </vt:lpstr>
      <vt:lpstr>Zpracování informačního požadavku</vt:lpstr>
      <vt:lpstr>Zpracování informa- čního požadavku</vt:lpstr>
      <vt:lpstr>Příklad</vt:lpstr>
      <vt:lpstr>Referenční interview</vt:lpstr>
      <vt:lpstr>Cíle RI</vt:lpstr>
      <vt:lpstr>Náležitosti RI</vt:lpstr>
      <vt:lpstr>Forma RI</vt:lpstr>
      <vt:lpstr>Úspěch RI</vt:lpstr>
      <vt:lpstr>Příklad</vt:lpstr>
      <vt:lpstr>Práce s informacemi</vt:lpstr>
      <vt:lpstr>Analýza získaných dat</vt:lpstr>
      <vt:lpstr>Způsob zpracování informačních zdrojů</vt:lpstr>
      <vt:lpstr>Způsob zpracování informačních zdrojů</vt:lpstr>
      <vt:lpstr>vyhledávání</vt:lpstr>
      <vt:lpstr>Vyhledávací proces</vt:lpstr>
      <vt:lpstr>Zdroje, nástroje a techniky získávání informací</vt:lpstr>
      <vt:lpstr>Vyhledávací strategie</vt:lpstr>
      <vt:lpstr>Vyhledávání</vt:lpstr>
      <vt:lpstr>Vyhledávání </vt:lpstr>
      <vt:lpstr>Typy úkolů</vt:lpstr>
      <vt:lpstr>Informační cyklus</vt:lpstr>
      <vt:lpstr>Hodnocení informací</vt:lpstr>
      <vt:lpstr>Spolehlivost informace</vt:lpstr>
      <vt:lpstr>Spolehlivost informace</vt:lpstr>
      <vt:lpstr>Spolehlivost informace</vt:lpstr>
      <vt:lpstr>Spolehlivost informace</vt:lpstr>
      <vt:lpstr>Spolehlivost informace</vt:lpstr>
      <vt:lpstr>dezinformace</vt:lpstr>
      <vt:lpstr>Dezinformace</vt:lpstr>
      <vt:lpstr>Dezinformace</vt:lpstr>
      <vt:lpstr>Druhy dezinformace </vt:lpstr>
      <vt:lpstr>Způsoby dezinformace</vt:lpstr>
      <vt:lpstr>Příklad</vt:lpstr>
      <vt:lpstr>research</vt:lpstr>
      <vt:lpstr>Způsoby získávání informací</vt:lpstr>
      <vt:lpstr>Získání informace </vt:lpstr>
      <vt:lpstr>Příklad</vt:lpstr>
      <vt:lpstr>Sběr dat primárním výzkumem</vt:lpstr>
      <vt:lpstr>Primární výzkum</vt:lpstr>
      <vt:lpstr>Sběr kvantitativních dat</vt:lpstr>
      <vt:lpstr>Sběr kvalitativních dat</vt:lpstr>
      <vt:lpstr>Úkol </vt:lpstr>
      <vt:lpstr>Rozhovor </vt:lpstr>
      <vt:lpstr>Techniky získávání odpovědí</vt:lpstr>
      <vt:lpstr>Techniky získávání odpovědí</vt:lpstr>
      <vt:lpstr>Techniky získávání odpovědí</vt:lpstr>
    </vt:vector>
  </TitlesOfParts>
  <Company>Ernst &amp; Young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(Arial bold 30 point) second line title</dc:title>
  <dc:creator>Petr Smejkal</dc:creator>
  <cp:lastModifiedBy>Petr Smejkal</cp:lastModifiedBy>
  <cp:revision>131</cp:revision>
  <dcterms:created xsi:type="dcterms:W3CDTF">2010-09-06T12:20:12Z</dcterms:created>
  <dcterms:modified xsi:type="dcterms:W3CDTF">2012-10-18T21:55:49Z</dcterms:modified>
</cp:coreProperties>
</file>