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40"/>
  </p:notesMasterIdLst>
  <p:handoutMasterIdLst>
    <p:handoutMasterId r:id="rId41"/>
  </p:handoutMasterIdLst>
  <p:sldIdLst>
    <p:sldId id="259" r:id="rId3"/>
    <p:sldId id="372" r:id="rId4"/>
    <p:sldId id="373" r:id="rId5"/>
    <p:sldId id="386" r:id="rId6"/>
    <p:sldId id="338" r:id="rId7"/>
    <p:sldId id="339" r:id="rId8"/>
    <p:sldId id="340" r:id="rId9"/>
    <p:sldId id="341" r:id="rId10"/>
    <p:sldId id="342" r:id="rId11"/>
    <p:sldId id="343" r:id="rId12"/>
    <p:sldId id="344" r:id="rId13"/>
    <p:sldId id="345" r:id="rId14"/>
    <p:sldId id="385" r:id="rId15"/>
    <p:sldId id="347" r:id="rId16"/>
    <p:sldId id="371" r:id="rId17"/>
    <p:sldId id="348" r:id="rId18"/>
    <p:sldId id="349" r:id="rId19"/>
    <p:sldId id="350" r:id="rId20"/>
    <p:sldId id="351" r:id="rId21"/>
    <p:sldId id="356" r:id="rId22"/>
    <p:sldId id="352" r:id="rId23"/>
    <p:sldId id="355" r:id="rId24"/>
    <p:sldId id="357" r:id="rId25"/>
    <p:sldId id="358" r:id="rId26"/>
    <p:sldId id="359" r:id="rId27"/>
    <p:sldId id="360" r:id="rId28"/>
    <p:sldId id="361" r:id="rId29"/>
    <p:sldId id="362" r:id="rId30"/>
    <p:sldId id="363" r:id="rId31"/>
    <p:sldId id="364" r:id="rId32"/>
    <p:sldId id="365" r:id="rId33"/>
    <p:sldId id="366" r:id="rId34"/>
    <p:sldId id="368" r:id="rId35"/>
    <p:sldId id="369" r:id="rId36"/>
    <p:sldId id="370" r:id="rId37"/>
    <p:sldId id="387" r:id="rId38"/>
    <p:sldId id="389" r:id="rId39"/>
  </p:sldIdLst>
  <p:sldSz cx="9144000" cy="6858000" type="screen4x3"/>
  <p:notesSz cx="7086600" cy="9410700"/>
  <p:embeddedFontLst>
    <p:embeddedFont>
      <p:font typeface="Lucida Sans Unicode" pitchFamily="34" charset="0"/>
      <p:regular r:id="rId42"/>
    </p:embeddedFont>
  </p:embeddedFont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9" autoAdjust="0"/>
    <p:restoredTop sz="81593" autoAdjust="0"/>
  </p:normalViewPr>
  <p:slideViewPr>
    <p:cSldViewPr>
      <p:cViewPr varScale="1">
        <p:scale>
          <a:sx n="85" d="100"/>
          <a:sy n="85" d="100"/>
        </p:scale>
        <p:origin x="-462" y="-84"/>
      </p:cViewPr>
      <p:guideLst>
        <p:guide orient="horz" pos="3884"/>
        <p:guide orient="horz" pos="2051"/>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font" Target="fonts/font1.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a:t>
            </a:r>
            <a:r>
              <a:rPr lang="cs-CZ" sz="1100" baseline="0" dirty="0" smtClean="0">
                <a:solidFill>
                  <a:srgbClr val="000000"/>
                </a:solidFill>
                <a:cs typeface="Arial" charset="0"/>
              </a:rPr>
              <a:t> 2012/13</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marketresearch.com/Business-Monitor-International-v304/Czech-Republic-Oil-Gas-Q4-714481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businessinfo.cz/cs/clanky/marketing-situace-analyza-predikce-vyvoj-2802.html" TargetMode="External"/><Relationship Id="rId7" Type="http://schemas.openxmlformats.org/officeDocument/2006/relationships/hyperlink" Target="http://www.rba.co.uk/sources/mr.htm" TargetMode="External"/><Relationship Id="rId2" Type="http://schemas.openxmlformats.org/officeDocument/2006/relationships/hyperlink" Target="http://www.businessinfo.cz/cs/clanky/techniky-a-metody-financni-analyzy-3384.html" TargetMode="External"/><Relationship Id="rId1" Type="http://schemas.openxmlformats.org/officeDocument/2006/relationships/slideLayout" Target="../slideLayouts/slideLayout2.xml"/><Relationship Id="rId6" Type="http://schemas.openxmlformats.org/officeDocument/2006/relationships/hyperlink" Target="http://www.datamonitor.com/" TargetMode="External"/><Relationship Id="rId5" Type="http://schemas.openxmlformats.org/officeDocument/2006/relationships/hyperlink" Target="http://www.businessmonitor.com/" TargetMode="External"/><Relationship Id="rId4" Type="http://schemas.openxmlformats.org/officeDocument/2006/relationships/hyperlink" Target="http://www.ihsglobalinsight.co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2012/13</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Primární výzkum</a:t>
            </a:r>
            <a:endParaRPr lang="cs-CZ" dirty="0"/>
          </a:p>
        </p:txBody>
      </p:sp>
      <p:sp>
        <p:nvSpPr>
          <p:cNvPr id="3" name="Zástupný symbol pro obsah 2"/>
          <p:cNvSpPr>
            <a:spLocks noGrp="1"/>
          </p:cNvSpPr>
          <p:nvPr>
            <p:ph idx="1"/>
          </p:nvPr>
        </p:nvSpPr>
        <p:spPr/>
        <p:txBody>
          <a:bodyPr/>
          <a:lstStyle/>
          <a:p>
            <a:r>
              <a:rPr lang="cs-CZ" dirty="0" smtClean="0"/>
              <a:t>Výhody:</a:t>
            </a:r>
          </a:p>
          <a:p>
            <a:pPr lvl="1"/>
            <a:r>
              <a:rPr lang="cs-CZ" dirty="0" smtClean="0"/>
              <a:t>Přesně adresované odpovědi na základní otázky – co potřebujeme vědět</a:t>
            </a:r>
          </a:p>
          <a:p>
            <a:pPr lvl="1"/>
            <a:r>
              <a:rPr lang="cs-CZ" dirty="0" smtClean="0"/>
              <a:t>Větší kontrola nad sběrem – co přesně získáváme, kolik, atd.</a:t>
            </a:r>
          </a:p>
          <a:p>
            <a:pPr lvl="1"/>
            <a:r>
              <a:rPr lang="cs-CZ" dirty="0" smtClean="0"/>
              <a:t>Efektivnější utrácení prostředků – platíme jen za to, co nás zajímá</a:t>
            </a:r>
          </a:p>
          <a:p>
            <a:pPr lvl="1"/>
            <a:r>
              <a:rPr lang="cs-CZ" dirty="0" err="1" smtClean="0"/>
              <a:t>Prorietární</a:t>
            </a:r>
            <a:r>
              <a:rPr lang="cs-CZ" dirty="0" smtClean="0"/>
              <a:t> informace – výsledky jen pro nás</a:t>
            </a:r>
          </a:p>
          <a:p>
            <a:pPr lvl="1"/>
            <a:endParaRPr lang="cs-CZ" dirty="0" smtClean="0"/>
          </a:p>
          <a:p>
            <a:r>
              <a:rPr lang="cs-CZ" dirty="0" smtClean="0"/>
              <a:t>Nevýhody</a:t>
            </a:r>
          </a:p>
          <a:p>
            <a:pPr lvl="1"/>
            <a:r>
              <a:rPr lang="cs-CZ" dirty="0" smtClean="0"/>
              <a:t>Cena – vyšší než u sekundárního</a:t>
            </a:r>
          </a:p>
          <a:p>
            <a:pPr lvl="1"/>
            <a:r>
              <a:rPr lang="cs-CZ" dirty="0" smtClean="0"/>
              <a:t>Časová náročnost – není to „</a:t>
            </a:r>
            <a:r>
              <a:rPr lang="cs-CZ" dirty="0" err="1" smtClean="0"/>
              <a:t>ready</a:t>
            </a:r>
            <a:r>
              <a:rPr lang="cs-CZ" dirty="0" smtClean="0"/>
              <a:t> to use“</a:t>
            </a:r>
          </a:p>
          <a:p>
            <a:pPr lvl="1"/>
            <a:r>
              <a:rPr lang="cs-CZ" dirty="0" smtClean="0"/>
              <a:t>Ne vždy proveditelné – někdy nevhodná situace, moc velký záběr apod.</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kvantitativních dat</a:t>
            </a:r>
            <a:endParaRPr lang="cs-CZ" dirty="0"/>
          </a:p>
        </p:txBody>
      </p:sp>
      <p:sp>
        <p:nvSpPr>
          <p:cNvPr id="3" name="Zástupný symbol pro obsah 2"/>
          <p:cNvSpPr>
            <a:spLocks noGrp="1"/>
          </p:cNvSpPr>
          <p:nvPr>
            <p:ph idx="1"/>
          </p:nvPr>
        </p:nvSpPr>
        <p:spPr/>
        <p:txBody>
          <a:bodyPr/>
          <a:lstStyle/>
          <a:p>
            <a:r>
              <a:rPr lang="cs-CZ" dirty="0" smtClean="0"/>
              <a:t>Vhodné pro testování hypotéz</a:t>
            </a:r>
          </a:p>
          <a:p>
            <a:endParaRPr lang="cs-CZ" dirty="0" smtClean="0"/>
          </a:p>
          <a:p>
            <a:r>
              <a:rPr lang="cs-CZ" dirty="0" smtClean="0"/>
              <a:t>Průzkum (</a:t>
            </a:r>
            <a:r>
              <a:rPr lang="cs-CZ" dirty="0" err="1" smtClean="0"/>
              <a:t>Survey</a:t>
            </a:r>
            <a:r>
              <a:rPr lang="cs-CZ" dirty="0" smtClean="0"/>
              <a:t>)</a:t>
            </a:r>
          </a:p>
          <a:p>
            <a:r>
              <a:rPr lang="cs-CZ" dirty="0" smtClean="0"/>
              <a:t>Sledování (</a:t>
            </a:r>
            <a:r>
              <a:rPr lang="cs-CZ" dirty="0" err="1" smtClean="0"/>
              <a:t>Tracking</a:t>
            </a:r>
            <a:r>
              <a:rPr lang="cs-CZ" dirty="0" smtClean="0"/>
              <a:t>)</a:t>
            </a:r>
          </a:p>
          <a:p>
            <a:r>
              <a:rPr lang="cs-CZ" smtClean="0"/>
              <a:t>Experiment</a:t>
            </a:r>
            <a:endParaRPr lang="cs-CZ" dirty="0" smtClean="0"/>
          </a:p>
          <a:p>
            <a:pPr lvl="1"/>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kvalitativních dat</a:t>
            </a:r>
            <a:endParaRPr lang="cs-CZ" dirty="0"/>
          </a:p>
        </p:txBody>
      </p:sp>
      <p:sp>
        <p:nvSpPr>
          <p:cNvPr id="3" name="Zástupný symbol pro obsah 2"/>
          <p:cNvSpPr>
            <a:spLocks noGrp="1"/>
          </p:cNvSpPr>
          <p:nvPr>
            <p:ph idx="1"/>
          </p:nvPr>
        </p:nvSpPr>
        <p:spPr/>
        <p:txBody>
          <a:bodyPr/>
          <a:lstStyle/>
          <a:p>
            <a:pPr>
              <a:spcBef>
                <a:spcPts val="1200"/>
              </a:spcBef>
            </a:pPr>
            <a:r>
              <a:rPr lang="cs-CZ" dirty="0" smtClean="0"/>
              <a:t>Omezené kapacity</a:t>
            </a:r>
          </a:p>
          <a:p>
            <a:pPr>
              <a:spcBef>
                <a:spcPts val="1200"/>
              </a:spcBef>
            </a:pPr>
            <a:r>
              <a:rPr lang="cs-CZ" dirty="0" smtClean="0"/>
              <a:t>Interview – možnost jít velmi do hloubky, omezeno schopnostmi tazatele, náročné na vyhodnocování, drahé</a:t>
            </a:r>
          </a:p>
          <a:p>
            <a:pPr>
              <a:spcBef>
                <a:spcPts val="1200"/>
              </a:spcBef>
            </a:pPr>
            <a:r>
              <a:rPr lang="cs-CZ" dirty="0" err="1" smtClean="0"/>
              <a:t>Focus</a:t>
            </a:r>
            <a:r>
              <a:rPr lang="cs-CZ" dirty="0" smtClean="0"/>
              <a:t> </a:t>
            </a:r>
            <a:r>
              <a:rPr lang="cs-CZ" dirty="0" err="1" smtClean="0"/>
              <a:t>groups</a:t>
            </a:r>
            <a:r>
              <a:rPr lang="cs-CZ" dirty="0" smtClean="0"/>
              <a:t> – možnost online řízení – snižuje náklady, lepší poměr kvalita/cena než interview</a:t>
            </a:r>
          </a:p>
          <a:p>
            <a:pPr>
              <a:spcBef>
                <a:spcPts val="1200"/>
              </a:spcBef>
            </a:pPr>
            <a:r>
              <a:rPr lang="cs-CZ" dirty="0" smtClean="0"/>
              <a:t>Pozorování – např. chování zákazníků</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a:xfrm>
            <a:off x="446087" y="228600"/>
            <a:ext cx="8697913" cy="476478"/>
          </a:xfrm>
        </p:spPr>
        <p:txBody>
          <a:bodyPr/>
          <a:lstStyle/>
          <a:p>
            <a:r>
              <a:rPr lang="cs-CZ" dirty="0" smtClean="0"/>
              <a:t>Techniky primárního sběru</a:t>
            </a:r>
            <a:endParaRPr lang="en-US" dirty="0"/>
          </a:p>
        </p:txBody>
      </p:sp>
      <p:sp>
        <p:nvSpPr>
          <p:cNvPr id="772099" name="Rectangle 3"/>
          <p:cNvSpPr>
            <a:spLocks noGrp="1" noChangeArrowheads="1"/>
          </p:cNvSpPr>
          <p:nvPr>
            <p:ph type="body" idx="1"/>
          </p:nvPr>
        </p:nvSpPr>
        <p:spPr>
          <a:xfrm>
            <a:off x="446087" y="1143001"/>
            <a:ext cx="8316913" cy="4419600"/>
          </a:xfrm>
        </p:spPr>
        <p:txBody>
          <a:bodyPr/>
          <a:lstStyle/>
          <a:p>
            <a:pPr marL="0" indent="0">
              <a:buFontTx/>
              <a:buNone/>
            </a:pPr>
            <a:endParaRPr lang="cs-CZ" sz="1600" b="1" dirty="0" smtClean="0">
              <a:latin typeface="Arial" pitchFamily="34" charset="0"/>
              <a:cs typeface="Arial" pitchFamily="34" charset="0"/>
            </a:endParaRPr>
          </a:p>
          <a:p>
            <a:pPr marL="0" indent="0">
              <a:buFontTx/>
              <a:buNone/>
            </a:pPr>
            <a:r>
              <a:rPr lang="cs-CZ" sz="1600" b="1" dirty="0" smtClean="0">
                <a:latin typeface="Arial" pitchFamily="34" charset="0"/>
                <a:cs typeface="Arial" pitchFamily="34" charset="0"/>
              </a:rPr>
              <a:t>Výslech</a:t>
            </a:r>
            <a:r>
              <a:rPr lang="en-US" sz="1600" b="1" dirty="0" smtClean="0">
                <a:latin typeface="Arial" pitchFamily="34" charset="0"/>
                <a:cs typeface="Arial" pitchFamily="34" charset="0"/>
              </a:rPr>
              <a:t>:</a:t>
            </a:r>
            <a:r>
              <a:rPr lang="en-US" sz="1600" dirty="0" smtClean="0">
                <a:latin typeface="Arial" pitchFamily="34" charset="0"/>
                <a:cs typeface="Arial" pitchFamily="34" charset="0"/>
              </a:rPr>
              <a:t> </a:t>
            </a:r>
            <a:r>
              <a:rPr lang="en-US" sz="1400" dirty="0" err="1" smtClean="0">
                <a:latin typeface="Arial" pitchFamily="34" charset="0"/>
                <a:cs typeface="Arial" pitchFamily="34" charset="0"/>
              </a:rPr>
              <a:t>Technika</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využívan</a:t>
            </a:r>
            <a:r>
              <a:rPr lang="cs-CZ" sz="1400" dirty="0" smtClean="0">
                <a:latin typeface="Arial" pitchFamily="34" charset="0"/>
                <a:cs typeface="Arial" pitchFamily="34" charset="0"/>
              </a:rPr>
              <a:t>á </a:t>
            </a:r>
            <a:r>
              <a:rPr lang="en-US" sz="1400" dirty="0" err="1" smtClean="0">
                <a:latin typeface="Arial" pitchFamily="34" charset="0"/>
                <a:cs typeface="Arial" pitchFamily="34" charset="0"/>
              </a:rPr>
              <a:t>ve</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zpravodajství</a:t>
            </a:r>
            <a:r>
              <a:rPr lang="en-US" sz="1400" dirty="0" smtClean="0">
                <a:latin typeface="Arial" pitchFamily="34" charset="0"/>
                <a:cs typeface="Arial" pitchFamily="34" charset="0"/>
              </a:rPr>
              <a:t> </a:t>
            </a:r>
            <a:r>
              <a:rPr lang="cs-CZ" sz="1400" dirty="0" smtClean="0">
                <a:latin typeface="Arial" pitchFamily="34" charset="0"/>
                <a:cs typeface="Arial" pitchFamily="34" charset="0"/>
              </a:rPr>
              <a:t>k získání informací od někoho, kdo ji pravděpodobně má, ale nedává to najevo a kdo ví, kdo jste a proč tu informaci chcete.</a:t>
            </a:r>
            <a:endParaRPr lang="en-US" sz="1400" dirty="0">
              <a:latin typeface="Arial" pitchFamily="34" charset="0"/>
              <a:cs typeface="Arial" pitchFamily="34" charset="0"/>
            </a:endParaRPr>
          </a:p>
          <a:p>
            <a:pPr lvl="1"/>
            <a:r>
              <a:rPr lang="cs-CZ" sz="1400" dirty="0" smtClean="0">
                <a:latin typeface="Arial" pitchFamily="34" charset="0"/>
                <a:cs typeface="Arial" pitchFamily="34" charset="0"/>
              </a:rPr>
              <a:t>Obecně je tato technika chápána jako nepřátelská.</a:t>
            </a:r>
          </a:p>
          <a:p>
            <a:pPr lvl="1"/>
            <a:r>
              <a:rPr lang="cs-CZ" sz="1400" dirty="0" smtClean="0">
                <a:latin typeface="Arial" pitchFamily="34" charset="0"/>
                <a:cs typeface="Arial" pitchFamily="34" charset="0"/>
              </a:rPr>
              <a:t>Využívá se v ozbrojených složkách a u policie.</a:t>
            </a:r>
            <a:endParaRPr lang="en-US" sz="1400" dirty="0">
              <a:latin typeface="Arial" pitchFamily="34" charset="0"/>
              <a:cs typeface="Arial" pitchFamily="34" charset="0"/>
            </a:endParaRPr>
          </a:p>
          <a:p>
            <a:pPr marL="0" indent="0">
              <a:buFontTx/>
              <a:buNone/>
            </a:pPr>
            <a:endParaRPr lang="en-US" sz="1600" b="1" dirty="0">
              <a:latin typeface="Arial" pitchFamily="34" charset="0"/>
              <a:cs typeface="Arial" pitchFamily="34" charset="0"/>
            </a:endParaRPr>
          </a:p>
          <a:p>
            <a:pPr marL="0" indent="0">
              <a:buFontTx/>
              <a:buNone/>
            </a:pPr>
            <a:r>
              <a:rPr lang="en-US" sz="1600" b="1" dirty="0" smtClean="0">
                <a:latin typeface="Arial" pitchFamily="34" charset="0"/>
                <a:cs typeface="Arial" pitchFamily="34" charset="0"/>
              </a:rPr>
              <a:t>Interview</a:t>
            </a:r>
            <a:r>
              <a:rPr lang="cs-CZ" sz="1600" b="1" dirty="0" smtClean="0">
                <a:latin typeface="Arial" pitchFamily="34" charset="0"/>
                <a:cs typeface="Arial" pitchFamily="34" charset="0"/>
              </a:rPr>
              <a:t>/Rozhovor</a:t>
            </a:r>
            <a:r>
              <a:rPr lang="en-US" sz="1600" b="1" dirty="0" smtClean="0">
                <a:latin typeface="Arial" pitchFamily="34" charset="0"/>
                <a:cs typeface="Arial" pitchFamily="34" charset="0"/>
              </a:rPr>
              <a:t>:</a:t>
            </a:r>
            <a:r>
              <a:rPr lang="en-US" sz="1600" dirty="0" smtClean="0">
                <a:latin typeface="Arial" pitchFamily="34" charset="0"/>
                <a:cs typeface="Arial" pitchFamily="34" charset="0"/>
              </a:rPr>
              <a:t> </a:t>
            </a:r>
            <a:r>
              <a:rPr lang="cs-CZ" sz="1400" dirty="0" smtClean="0">
                <a:latin typeface="Arial" pitchFamily="34" charset="0"/>
                <a:cs typeface="Arial" pitchFamily="34" charset="0"/>
              </a:rPr>
              <a:t>Proces získávání informací od někoho, kdo ji pravděpodobně</a:t>
            </a:r>
            <a:r>
              <a:rPr lang="en-US" sz="1400" dirty="0" smtClean="0">
                <a:latin typeface="Arial" pitchFamily="34" charset="0"/>
                <a:cs typeface="Arial" pitchFamily="34" charset="0"/>
              </a:rPr>
              <a:t> </a:t>
            </a:r>
            <a:r>
              <a:rPr lang="cs-CZ" sz="1400" dirty="0" smtClean="0">
                <a:latin typeface="Arial" pitchFamily="34" charset="0"/>
                <a:cs typeface="Arial" pitchFamily="34" charset="0"/>
              </a:rPr>
              <a:t> má, víceméně přiznává, že ji </a:t>
            </a:r>
            <a:r>
              <a:rPr lang="cs-CZ" sz="1400" dirty="0" smtClean="0">
                <a:latin typeface="Arial" pitchFamily="34" charset="0"/>
                <a:cs typeface="Arial" pitchFamily="34" charset="0"/>
              </a:rPr>
              <a:t>má a kdo ví, kdo jste a proč tu informaci chcete.</a:t>
            </a:r>
            <a:endParaRPr lang="en-US" sz="1400" dirty="0">
              <a:latin typeface="Arial" pitchFamily="34" charset="0"/>
              <a:cs typeface="Arial" pitchFamily="34" charset="0"/>
            </a:endParaRPr>
          </a:p>
          <a:p>
            <a:pPr lvl="1"/>
            <a:r>
              <a:rPr lang="cs-CZ" sz="1400" dirty="0" smtClean="0">
                <a:latin typeface="Arial" pitchFamily="34" charset="0"/>
                <a:cs typeface="Arial" pitchFamily="34" charset="0"/>
              </a:rPr>
              <a:t>Ideální k získávání informací z interních zdrojů. </a:t>
            </a:r>
            <a:endParaRPr lang="en-US" sz="1400" dirty="0">
              <a:latin typeface="Arial" pitchFamily="34" charset="0"/>
              <a:cs typeface="Arial" pitchFamily="34" charset="0"/>
            </a:endParaRPr>
          </a:p>
          <a:p>
            <a:pPr lvl="1"/>
            <a:r>
              <a:rPr lang="cs-CZ" sz="1400" dirty="0" smtClean="0">
                <a:latin typeface="Arial" pitchFamily="34" charset="0"/>
                <a:cs typeface="Arial" pitchFamily="34" charset="0"/>
              </a:rPr>
              <a:t>Vylákání může být použito k rozšíření výsledků.</a:t>
            </a:r>
            <a:endParaRPr lang="en-US" sz="1600" b="1" dirty="0">
              <a:latin typeface="Arial" pitchFamily="34" charset="0"/>
              <a:cs typeface="Arial" pitchFamily="34" charset="0"/>
            </a:endParaRPr>
          </a:p>
          <a:p>
            <a:pPr marL="0" indent="0">
              <a:buFontTx/>
              <a:buNone/>
            </a:pPr>
            <a:endParaRPr lang="cs-CZ" sz="1600" b="1" dirty="0" smtClean="0">
              <a:latin typeface="Arial" pitchFamily="34" charset="0"/>
              <a:cs typeface="Arial" pitchFamily="34" charset="0"/>
            </a:endParaRPr>
          </a:p>
          <a:p>
            <a:pPr marL="0" indent="0">
              <a:buFontTx/>
              <a:buNone/>
            </a:pPr>
            <a:r>
              <a:rPr lang="cs-CZ" sz="1600" b="1" dirty="0" smtClean="0">
                <a:latin typeface="Arial" pitchFamily="34" charset="0"/>
                <a:cs typeface="Arial" pitchFamily="34" charset="0"/>
              </a:rPr>
              <a:t>Vylákání</a:t>
            </a:r>
            <a:r>
              <a:rPr lang="en-US" sz="1600" b="1" dirty="0" smtClean="0">
                <a:latin typeface="Arial" pitchFamily="34" charset="0"/>
                <a:cs typeface="Arial" pitchFamily="34" charset="0"/>
              </a:rPr>
              <a:t>:</a:t>
            </a:r>
            <a:r>
              <a:rPr lang="en-US" sz="1600" dirty="0" smtClean="0">
                <a:latin typeface="Arial" pitchFamily="34" charset="0"/>
                <a:cs typeface="Arial" pitchFamily="34" charset="0"/>
              </a:rPr>
              <a:t>  </a:t>
            </a:r>
            <a:r>
              <a:rPr lang="cs-CZ" sz="1400" dirty="0" smtClean="0">
                <a:latin typeface="Arial" pitchFamily="34" charset="0"/>
                <a:cs typeface="Arial" pitchFamily="34" charset="0"/>
              </a:rPr>
              <a:t>Způsob jak sbírat informace při vyhnutí se přímé otázce. Často při běžné konverzaci, která sníží ostražitost a podezření.</a:t>
            </a:r>
            <a:r>
              <a:rPr lang="cs-CZ" sz="1400" dirty="0" smtClean="0">
                <a:latin typeface="Arial" pitchFamily="34" charset="0"/>
                <a:cs typeface="Arial" pitchFamily="34" charset="0"/>
              </a:rPr>
              <a:t> </a:t>
            </a:r>
            <a:endParaRPr lang="en-US" sz="1400" dirty="0" smtClean="0">
              <a:latin typeface="Arial" pitchFamily="34" charset="0"/>
              <a:cs typeface="Arial" pitchFamily="34" charset="0"/>
            </a:endParaRPr>
          </a:p>
          <a:p>
            <a:pPr lvl="1"/>
            <a:r>
              <a:rPr lang="cs-CZ" sz="1400" dirty="0" smtClean="0">
                <a:latin typeface="Arial" pitchFamily="34" charset="0"/>
                <a:cs typeface="Arial" pitchFamily="34" charset="0"/>
              </a:rPr>
              <a:t>Technika je nejvíce účinná při získávání informací mimo firmu.</a:t>
            </a:r>
            <a:endParaRPr lang="en-US" sz="14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Rozhovor </a:t>
            </a:r>
            <a:endParaRPr lang="cs-CZ" dirty="0"/>
          </a:p>
        </p:txBody>
      </p:sp>
      <p:sp>
        <p:nvSpPr>
          <p:cNvPr id="3" name="Zástupný symbol pro obsah 2"/>
          <p:cNvSpPr>
            <a:spLocks noGrp="1"/>
          </p:cNvSpPr>
          <p:nvPr>
            <p:ph idx="1"/>
          </p:nvPr>
        </p:nvSpPr>
        <p:spPr/>
        <p:txBody>
          <a:bodyPr/>
          <a:lstStyle/>
          <a:p>
            <a:r>
              <a:rPr lang="cs-CZ" dirty="0" smtClean="0"/>
              <a:t>Telefonní/osobní – nejpřínosnější zdroj informací</a:t>
            </a:r>
          </a:p>
          <a:p>
            <a:r>
              <a:rPr lang="cs-CZ" dirty="0" smtClean="0"/>
              <a:t>Komplikace – nechuť sdělovat informace</a:t>
            </a:r>
          </a:p>
          <a:p>
            <a:pPr lvl="1"/>
            <a:r>
              <a:rPr lang="cs-CZ" dirty="0" smtClean="0"/>
              <a:t>Obvyklé otázky:</a:t>
            </a:r>
          </a:p>
          <a:p>
            <a:pPr lvl="4"/>
            <a:r>
              <a:rPr lang="cs-CZ" dirty="0" smtClean="0"/>
              <a:t>Proč bych s Vámi o tom měl mluvit? </a:t>
            </a:r>
          </a:p>
          <a:p>
            <a:pPr lvl="4"/>
            <a:r>
              <a:rPr lang="cs-CZ" dirty="0" smtClean="0"/>
              <a:t>Pro koho to děláte? </a:t>
            </a:r>
          </a:p>
          <a:p>
            <a:pPr lvl="4"/>
            <a:r>
              <a:rPr lang="cs-CZ" dirty="0" smtClean="0"/>
              <a:t>Kdo že jste? </a:t>
            </a:r>
          </a:p>
          <a:p>
            <a:pPr lvl="4"/>
            <a:r>
              <a:rPr lang="cs-CZ" dirty="0" smtClean="0"/>
              <a:t>Proč to děláte? </a:t>
            </a:r>
          </a:p>
          <a:p>
            <a:pPr lvl="4"/>
            <a:r>
              <a:rPr lang="cs-CZ" dirty="0" smtClean="0"/>
              <a:t>Jak jste získal moje jméno? </a:t>
            </a:r>
          </a:p>
          <a:p>
            <a:pPr lvl="4"/>
            <a:r>
              <a:rPr lang="cs-CZ" dirty="0" smtClean="0"/>
              <a:t>Nemůžu s Vámi mluvit, mám moc práce. </a:t>
            </a:r>
          </a:p>
          <a:p>
            <a:pPr lvl="4"/>
            <a:r>
              <a:rPr lang="cs-CZ" dirty="0" smtClean="0"/>
              <a:t>To je soukromé, to Vám neřeknu. </a:t>
            </a:r>
          </a:p>
          <a:p>
            <a:pPr lvl="4"/>
            <a:r>
              <a:rPr lang="cs-CZ" dirty="0" smtClean="0"/>
              <a:t>Na to neznám odpověď.</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Rozhovor</a:t>
            </a:r>
            <a:endParaRPr lang="cs-CZ" dirty="0"/>
          </a:p>
        </p:txBody>
      </p:sp>
      <p:sp>
        <p:nvSpPr>
          <p:cNvPr id="3" name="Content Placeholder 2"/>
          <p:cNvSpPr>
            <a:spLocks noGrp="1"/>
          </p:cNvSpPr>
          <p:nvPr>
            <p:ph idx="1"/>
          </p:nvPr>
        </p:nvSpPr>
        <p:spPr/>
        <p:txBody>
          <a:bodyPr/>
          <a:lstStyle/>
          <a:p>
            <a:r>
              <a:rPr lang="cs-CZ" dirty="0" smtClean="0"/>
              <a:t>Připravená struktura:</a:t>
            </a:r>
          </a:p>
          <a:p>
            <a:pPr lvl="1">
              <a:lnSpc>
                <a:spcPct val="150000"/>
              </a:lnSpc>
            </a:pPr>
            <a:r>
              <a:rPr lang="cs-CZ" dirty="0" smtClean="0"/>
              <a:t>Představení</a:t>
            </a:r>
          </a:p>
          <a:p>
            <a:pPr lvl="1">
              <a:lnSpc>
                <a:spcPct val="150000"/>
              </a:lnSpc>
            </a:pPr>
            <a:r>
              <a:rPr lang="cs-CZ" dirty="0" smtClean="0"/>
              <a:t>Vysvětlení důvodu kontaktu – ideálně uvést reference</a:t>
            </a:r>
          </a:p>
          <a:p>
            <a:pPr lvl="1">
              <a:lnSpc>
                <a:spcPct val="150000"/>
              </a:lnSpc>
            </a:pPr>
            <a:r>
              <a:rPr lang="cs-CZ" dirty="0" smtClean="0"/>
              <a:t>Otázky – většinou otevřené, připravené dopředu</a:t>
            </a:r>
          </a:p>
          <a:p>
            <a:pPr lvl="1">
              <a:lnSpc>
                <a:spcPct val="150000"/>
              </a:lnSpc>
            </a:pPr>
            <a:r>
              <a:rPr lang="cs-CZ" dirty="0" smtClean="0"/>
              <a:t>Shrnutí </a:t>
            </a:r>
          </a:p>
          <a:p>
            <a:pPr lvl="1">
              <a:lnSpc>
                <a:spcPct val="150000"/>
              </a:lnSpc>
            </a:pPr>
            <a:r>
              <a:rPr lang="cs-CZ" dirty="0" smtClean="0"/>
              <a:t>Otevřít si možnost pro další kontakt</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824437"/>
          </a:xfrm>
        </p:spPr>
        <p:txBody>
          <a:bodyPr>
            <a:normAutofit fontScale="85000" lnSpcReduction="10000"/>
          </a:bodyPr>
          <a:lstStyle/>
          <a:p>
            <a:pPr>
              <a:lnSpc>
                <a:spcPct val="110000"/>
              </a:lnSpc>
              <a:spcBef>
                <a:spcPts val="600"/>
              </a:spcBef>
            </a:pPr>
            <a:r>
              <a:rPr lang="cs-CZ" dirty="0" smtClean="0"/>
              <a:t>Provokativní prohlášení</a:t>
            </a:r>
          </a:p>
          <a:p>
            <a:pPr lvl="2">
              <a:lnSpc>
                <a:spcPct val="110000"/>
              </a:lnSpc>
              <a:spcBef>
                <a:spcPts val="600"/>
              </a:spcBef>
            </a:pPr>
            <a:r>
              <a:rPr lang="cs-CZ" dirty="0" smtClean="0"/>
              <a:t>Prohlášení, většinou, ale ne vždy neškodné, které přinese další otázky</a:t>
            </a:r>
          </a:p>
          <a:p>
            <a:pPr lvl="2">
              <a:lnSpc>
                <a:spcPct val="110000"/>
              </a:lnSpc>
              <a:spcBef>
                <a:spcPts val="600"/>
              </a:spcBef>
            </a:pPr>
            <a:r>
              <a:rPr lang="cs-CZ" dirty="0" err="1" smtClean="0"/>
              <a:t>Např</a:t>
            </a:r>
            <a:r>
              <a:rPr lang="cs-CZ" dirty="0" smtClean="0"/>
              <a:t>: „Vaše firma je opravdu špičkou ve Vašem oboru!“</a:t>
            </a:r>
          </a:p>
          <a:p>
            <a:pPr>
              <a:lnSpc>
                <a:spcPct val="110000"/>
              </a:lnSpc>
              <a:spcBef>
                <a:spcPts val="600"/>
              </a:spcBef>
            </a:pPr>
            <a:r>
              <a:rPr lang="cs-CZ" dirty="0" err="1" smtClean="0"/>
              <a:t>Quid</a:t>
            </a:r>
            <a:r>
              <a:rPr lang="cs-CZ" dirty="0" smtClean="0"/>
              <a:t> pro quo</a:t>
            </a:r>
          </a:p>
          <a:p>
            <a:pPr lvl="2">
              <a:lnSpc>
                <a:spcPct val="110000"/>
              </a:lnSpc>
              <a:spcBef>
                <a:spcPts val="600"/>
              </a:spcBef>
            </a:pPr>
            <a:r>
              <a:rPr lang="cs-CZ" dirty="0" smtClean="0"/>
              <a:t>Gesto nebo nabídka výměny informací</a:t>
            </a:r>
          </a:p>
          <a:p>
            <a:pPr lvl="2">
              <a:lnSpc>
                <a:spcPct val="110000"/>
              </a:lnSpc>
              <a:spcBef>
                <a:spcPts val="600"/>
              </a:spcBef>
            </a:pPr>
            <a:r>
              <a:rPr lang="cs-CZ" dirty="0" err="1" smtClean="0"/>
              <a:t>Např</a:t>
            </a:r>
            <a:r>
              <a:rPr lang="cs-CZ" dirty="0" smtClean="0"/>
              <a:t>: „Mohu se s Vámi podělit o informace o našich nákladech, když mi nastíníte Vaši strukturu nákladů.“</a:t>
            </a:r>
          </a:p>
          <a:p>
            <a:pPr>
              <a:lnSpc>
                <a:spcPct val="110000"/>
              </a:lnSpc>
              <a:spcBef>
                <a:spcPts val="600"/>
              </a:spcBef>
            </a:pPr>
            <a:r>
              <a:rPr lang="cs-CZ" dirty="0" smtClean="0"/>
              <a:t>Využít nutkání si stěžovat</a:t>
            </a:r>
          </a:p>
          <a:p>
            <a:pPr lvl="2">
              <a:lnSpc>
                <a:spcPct val="110000"/>
              </a:lnSpc>
              <a:spcBef>
                <a:spcPts val="600"/>
              </a:spcBef>
            </a:pPr>
            <a:r>
              <a:rPr lang="cs-CZ" dirty="0" smtClean="0"/>
              <a:t>Využít tendenci k tomu, že lidé si rádi stěžují k nasměrování hovoru</a:t>
            </a:r>
          </a:p>
          <a:p>
            <a:pPr lvl="2">
              <a:lnSpc>
                <a:spcPct val="110000"/>
              </a:lnSpc>
              <a:spcBef>
                <a:spcPts val="600"/>
              </a:spcBef>
            </a:pPr>
            <a:r>
              <a:rPr lang="cs-CZ" dirty="0" err="1" smtClean="0"/>
              <a:t>Např</a:t>
            </a:r>
            <a:r>
              <a:rPr lang="cs-CZ" dirty="0" smtClean="0"/>
              <a:t>: „Zákazníci jsou někdy velmi nároční, že? Jaké s tím máte zkušenosti?“</a:t>
            </a:r>
          </a:p>
          <a:p>
            <a:pPr>
              <a:lnSpc>
                <a:spcPct val="110000"/>
              </a:lnSpc>
              <a:spcBef>
                <a:spcPts val="600"/>
              </a:spcBef>
            </a:pPr>
            <a:r>
              <a:rPr lang="cs-CZ" dirty="0" smtClean="0"/>
              <a:t>Opakování slov</a:t>
            </a:r>
          </a:p>
          <a:p>
            <a:pPr lvl="2">
              <a:lnSpc>
                <a:spcPct val="110000"/>
              </a:lnSpc>
              <a:spcBef>
                <a:spcPts val="600"/>
              </a:spcBef>
            </a:pPr>
            <a:r>
              <a:rPr lang="cs-CZ" dirty="0" smtClean="0"/>
              <a:t>Opakování klíčových slov nebo faktů nám dovolí pokračovat požadovaným směrem</a:t>
            </a:r>
          </a:p>
          <a:p>
            <a:pPr lvl="2">
              <a:lnSpc>
                <a:spcPct val="110000"/>
              </a:lnSpc>
              <a:spcBef>
                <a:spcPts val="600"/>
              </a:spcBef>
            </a:pPr>
            <a:r>
              <a:rPr lang="cs-CZ" dirty="0" err="1" smtClean="0"/>
              <a:t>Např</a:t>
            </a:r>
            <a:r>
              <a:rPr lang="cs-CZ" dirty="0" smtClean="0"/>
              <a:t>: „Použil jste termín </a:t>
            </a:r>
            <a:r>
              <a:rPr lang="en-US" dirty="0" smtClean="0"/>
              <a:t>‘</a:t>
            </a:r>
            <a:r>
              <a:rPr lang="cs-CZ" dirty="0" err="1" smtClean="0"/>
              <a:t>xxx</a:t>
            </a:r>
            <a:r>
              <a:rPr lang="en-US" dirty="0" smtClean="0"/>
              <a:t>’</a:t>
            </a:r>
            <a:r>
              <a:rPr lang="cs-CZ" dirty="0" smtClean="0"/>
              <a:t>. Můžete mi říct jak tento proces funguje u Vás?“</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680421"/>
          </a:xfrm>
        </p:spPr>
        <p:txBody>
          <a:bodyPr>
            <a:normAutofit fontScale="77500" lnSpcReduction="20000"/>
          </a:bodyPr>
          <a:lstStyle/>
          <a:p>
            <a:pPr>
              <a:lnSpc>
                <a:spcPct val="120000"/>
              </a:lnSpc>
              <a:spcBef>
                <a:spcPts val="600"/>
              </a:spcBef>
            </a:pPr>
            <a:r>
              <a:rPr lang="cs-CZ" dirty="0" smtClean="0"/>
              <a:t>Citování oficiálních faktů</a:t>
            </a:r>
          </a:p>
          <a:p>
            <a:pPr lvl="2">
              <a:lnSpc>
                <a:spcPct val="120000"/>
              </a:lnSpc>
              <a:spcBef>
                <a:spcPts val="600"/>
              </a:spcBef>
            </a:pPr>
            <a:r>
              <a:rPr lang="cs-CZ" dirty="0" smtClean="0"/>
              <a:t>Využití známých faktů s tím, že lidé mají tendenci opravovat nebo vysvětlovat detaily</a:t>
            </a:r>
          </a:p>
          <a:p>
            <a:pPr lvl="2">
              <a:lnSpc>
                <a:spcPct val="120000"/>
              </a:lnSpc>
              <a:spcBef>
                <a:spcPts val="600"/>
              </a:spcBef>
            </a:pPr>
            <a:r>
              <a:rPr lang="cs-CZ" dirty="0" err="1" smtClean="0"/>
              <a:t>Např</a:t>
            </a:r>
            <a:r>
              <a:rPr lang="cs-CZ" dirty="0" smtClean="0"/>
              <a:t>: „Četl jsem v novinách, že jste zavedli novou službu a nebyla úspěšná. Co se stalo?“</a:t>
            </a:r>
          </a:p>
          <a:p>
            <a:pPr>
              <a:lnSpc>
                <a:spcPct val="120000"/>
              </a:lnSpc>
              <a:spcBef>
                <a:spcPts val="600"/>
              </a:spcBef>
            </a:pPr>
            <a:r>
              <a:rPr lang="cs-CZ" dirty="0" smtClean="0"/>
              <a:t>Naivita</a:t>
            </a:r>
          </a:p>
          <a:p>
            <a:pPr lvl="2">
              <a:lnSpc>
                <a:spcPct val="120000"/>
              </a:lnSpc>
              <a:spcBef>
                <a:spcPts val="600"/>
              </a:spcBef>
            </a:pPr>
            <a:r>
              <a:rPr lang="cs-CZ" dirty="0" smtClean="0"/>
              <a:t>Vystupovat jako naivní člověk a využít zkušenějšího člověka, aby cítil potřebu nás poučit</a:t>
            </a:r>
          </a:p>
          <a:p>
            <a:pPr lvl="2">
              <a:lnSpc>
                <a:spcPct val="120000"/>
              </a:lnSpc>
              <a:spcBef>
                <a:spcPts val="600"/>
              </a:spcBef>
            </a:pPr>
            <a:r>
              <a:rPr lang="cs-CZ" dirty="0" err="1" smtClean="0"/>
              <a:t>Např</a:t>
            </a:r>
            <a:r>
              <a:rPr lang="cs-CZ" dirty="0" smtClean="0"/>
              <a:t>: „Nejsem v tom zběhlý, můžete mi vysvětlit jaké možnosti má tato účetní aplikace?“</a:t>
            </a:r>
          </a:p>
          <a:p>
            <a:pPr>
              <a:lnSpc>
                <a:spcPct val="120000"/>
              </a:lnSpc>
              <a:spcBef>
                <a:spcPts val="600"/>
              </a:spcBef>
            </a:pPr>
            <a:r>
              <a:rPr lang="cs-CZ" dirty="0" smtClean="0"/>
              <a:t>Nepřímý odkaz</a:t>
            </a:r>
          </a:p>
          <a:p>
            <a:pPr lvl="2">
              <a:lnSpc>
                <a:spcPct val="120000"/>
              </a:lnSpc>
              <a:spcBef>
                <a:spcPts val="600"/>
              </a:spcBef>
            </a:pPr>
            <a:r>
              <a:rPr lang="cs-CZ" dirty="0" smtClean="0"/>
              <a:t>Nepřímé narážky, negativní i pozitivní, které vyvolávají obranu nebo kritiku</a:t>
            </a:r>
          </a:p>
          <a:p>
            <a:pPr lvl="2">
              <a:lnSpc>
                <a:spcPct val="120000"/>
              </a:lnSpc>
              <a:spcBef>
                <a:spcPts val="600"/>
              </a:spcBef>
            </a:pPr>
            <a:r>
              <a:rPr lang="cs-CZ" dirty="0" err="1" smtClean="0"/>
              <a:t>Např</a:t>
            </a:r>
            <a:r>
              <a:rPr lang="cs-CZ" dirty="0" smtClean="0"/>
              <a:t>: „Slyšel jsem, že Váš konkurent získává v Evropě čím dál větší podíl.“</a:t>
            </a:r>
          </a:p>
          <a:p>
            <a:pPr>
              <a:lnSpc>
                <a:spcPct val="120000"/>
              </a:lnSpc>
              <a:spcBef>
                <a:spcPts val="600"/>
              </a:spcBef>
            </a:pPr>
            <a:r>
              <a:rPr lang="cs-CZ" dirty="0" smtClean="0"/>
              <a:t>Kritika</a:t>
            </a:r>
          </a:p>
          <a:p>
            <a:pPr lvl="2">
              <a:lnSpc>
                <a:spcPct val="120000"/>
              </a:lnSpc>
              <a:spcBef>
                <a:spcPts val="600"/>
              </a:spcBef>
            </a:pPr>
            <a:r>
              <a:rPr lang="cs-CZ" dirty="0" smtClean="0"/>
              <a:t>Nepřímá kritika individua či organizace vyvolává obranný postoj a předkládání informací, které to podloží</a:t>
            </a:r>
          </a:p>
          <a:p>
            <a:pPr lvl="2">
              <a:lnSpc>
                <a:spcPct val="120000"/>
              </a:lnSpc>
              <a:spcBef>
                <a:spcPts val="600"/>
              </a:spcBef>
            </a:pPr>
            <a:r>
              <a:rPr lang="cs-CZ" dirty="0" err="1" smtClean="0"/>
              <a:t>Např</a:t>
            </a:r>
            <a:r>
              <a:rPr lang="cs-CZ" dirty="0" smtClean="0"/>
              <a:t>: „Slyšel jsem, že Vaše výrobky jsou pro zákazníky složité.“</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752429"/>
          </a:xfrm>
        </p:spPr>
        <p:txBody>
          <a:bodyPr>
            <a:normAutofit fontScale="92500" lnSpcReduction="10000"/>
          </a:bodyPr>
          <a:lstStyle/>
          <a:p>
            <a:r>
              <a:rPr lang="cs-CZ" dirty="0" smtClean="0"/>
              <a:t>Závorkování</a:t>
            </a:r>
          </a:p>
          <a:p>
            <a:pPr lvl="2"/>
            <a:r>
              <a:rPr lang="cs-CZ" dirty="0" smtClean="0"/>
              <a:t>Využití rozhovoru pro získání kvantitativních dat</a:t>
            </a:r>
          </a:p>
          <a:p>
            <a:pPr lvl="2"/>
            <a:r>
              <a:rPr lang="cs-CZ" dirty="0" err="1" smtClean="0"/>
              <a:t>Např</a:t>
            </a:r>
            <a:r>
              <a:rPr lang="cs-CZ" dirty="0" smtClean="0"/>
              <a:t>: „Jestli tomu správně rozumím, bude cena Vašeho výrobku mezi 100 a 200 korunami…“</a:t>
            </a:r>
          </a:p>
          <a:p>
            <a:r>
              <a:rPr lang="cs-CZ" dirty="0" smtClean="0"/>
              <a:t>Fiktivní nebo opravdová nedůvěra</a:t>
            </a:r>
          </a:p>
          <a:p>
            <a:pPr lvl="2"/>
            <a:r>
              <a:rPr lang="cs-CZ" dirty="0" smtClean="0"/>
              <a:t>Vyjádření obsahující nedůvěru způsobí, že lidé mají tendenci rozšířit předcházející prohlášení</a:t>
            </a:r>
          </a:p>
          <a:p>
            <a:pPr lvl="2"/>
            <a:r>
              <a:rPr lang="cs-CZ" dirty="0" err="1" smtClean="0"/>
              <a:t>Např</a:t>
            </a:r>
            <a:r>
              <a:rPr lang="cs-CZ" dirty="0" smtClean="0"/>
              <a:t>: „Nemohu uvěřit všemu tomu pozitivnímu ohlasu na Váš nový produkt!“</a:t>
            </a:r>
          </a:p>
          <a:p>
            <a:r>
              <a:rPr lang="cs-CZ" dirty="0" smtClean="0"/>
              <a:t>Chybné prohlášení</a:t>
            </a:r>
          </a:p>
          <a:p>
            <a:pPr lvl="2"/>
            <a:r>
              <a:rPr lang="cs-CZ" dirty="0" smtClean="0"/>
              <a:t>Záměrně chybné prohlášení, chyba si žádá o napravení</a:t>
            </a:r>
          </a:p>
          <a:p>
            <a:pPr lvl="2"/>
            <a:r>
              <a:rPr lang="cs-CZ" dirty="0" err="1" smtClean="0"/>
              <a:t>Např</a:t>
            </a:r>
            <a:r>
              <a:rPr lang="cs-CZ" dirty="0" smtClean="0"/>
              <a:t>: „Slyšel jsem, že Microsoft má velmi vážné problémy.“</a:t>
            </a:r>
          </a:p>
          <a:p>
            <a:pPr lvl="2"/>
            <a:endParaRPr lang="cs-CZ" dirty="0" smtClean="0"/>
          </a:p>
          <a:p>
            <a:r>
              <a:rPr lang="cs-CZ" dirty="0" smtClean="0"/>
              <a:t>Poslouchat, </a:t>
            </a:r>
            <a:r>
              <a:rPr lang="cs-CZ" dirty="0" err="1" smtClean="0"/>
              <a:t>poslouchat</a:t>
            </a:r>
            <a:r>
              <a:rPr lang="cs-CZ" dirty="0" smtClean="0"/>
              <a:t>, </a:t>
            </a:r>
            <a:r>
              <a:rPr lang="cs-CZ" dirty="0" err="1" smtClean="0"/>
              <a:t>poslouchat</a:t>
            </a:r>
            <a:endParaRPr lang="cs-CZ" dirty="0" smtClean="0"/>
          </a:p>
          <a:p>
            <a:r>
              <a:rPr lang="cs-CZ" dirty="0" smtClean="0"/>
              <a:t>Ověřovat, </a:t>
            </a:r>
            <a:r>
              <a:rPr lang="cs-CZ" dirty="0" err="1" smtClean="0"/>
              <a:t>ověřovat</a:t>
            </a:r>
            <a:r>
              <a:rPr lang="cs-CZ" dirty="0" smtClean="0"/>
              <a:t>, </a:t>
            </a:r>
            <a:r>
              <a:rPr lang="cs-CZ" dirty="0" err="1" smtClean="0"/>
              <a:t>ověřovat</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dirty="0" smtClean="0"/>
              <a:t>Sekundární </a:t>
            </a:r>
            <a:r>
              <a:rPr lang="cs-CZ" dirty="0" err="1" smtClean="0"/>
              <a:t>research</a:t>
            </a:r>
            <a:endParaRPr lang="cs-CZ" dirty="0"/>
          </a:p>
        </p:txBody>
      </p:sp>
      <p:sp>
        <p:nvSpPr>
          <p:cNvPr id="54274"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Cvičení</a:t>
            </a:r>
            <a:endParaRPr lang="cs-CZ" dirty="0"/>
          </a:p>
        </p:txBody>
      </p:sp>
      <p:sp>
        <p:nvSpPr>
          <p:cNvPr id="3" name="Content Placeholder 2"/>
          <p:cNvSpPr>
            <a:spLocks noGrp="1"/>
          </p:cNvSpPr>
          <p:nvPr>
            <p:ph idx="1"/>
          </p:nvPr>
        </p:nvSpPr>
        <p:spPr/>
        <p:txBody>
          <a:bodyPr/>
          <a:lstStyle/>
          <a:p>
            <a:pPr lvl="1"/>
            <a:r>
              <a:rPr lang="en-US" sz="1600" dirty="0" smtClean="0">
                <a:solidFill>
                  <a:srgbClr val="000000"/>
                </a:solidFill>
              </a:rPr>
              <a:t>Example 1: Company ABC in 2010 had $3 billion net income. </a:t>
            </a:r>
          </a:p>
          <a:p>
            <a:pPr lvl="2"/>
            <a:r>
              <a:rPr lang="en-US" sz="1400" dirty="0" smtClean="0">
                <a:solidFill>
                  <a:srgbClr val="000000"/>
                </a:solidFill>
              </a:rPr>
              <a:t>Q: What does the $3 billion mean to you?  </a:t>
            </a:r>
          </a:p>
          <a:p>
            <a:pPr lvl="2"/>
            <a:r>
              <a:rPr lang="en-US" sz="1400" dirty="0" smtClean="0">
                <a:solidFill>
                  <a:srgbClr val="000000"/>
                </a:solidFill>
              </a:rPr>
              <a:t>A: The company is large-cap and </a:t>
            </a:r>
            <a:r>
              <a:rPr lang="en-US" sz="1400" dirty="0" smtClean="0">
                <a:solidFill>
                  <a:srgbClr val="000000"/>
                </a:solidFill>
              </a:rPr>
              <a:t>profitable</a:t>
            </a:r>
            <a:endParaRPr lang="cs-CZ" sz="1400" dirty="0" smtClean="0">
              <a:solidFill>
                <a:srgbClr val="000000"/>
              </a:solidFill>
            </a:endParaRPr>
          </a:p>
          <a:p>
            <a:pPr lvl="2"/>
            <a:endParaRPr lang="cs-CZ" sz="1400" dirty="0" smtClean="0">
              <a:solidFill>
                <a:srgbClr val="000000"/>
              </a:solidFill>
            </a:endParaRPr>
          </a:p>
          <a:p>
            <a:pPr lvl="2"/>
            <a:endParaRPr lang="en-US" sz="1400" dirty="0" smtClean="0">
              <a:solidFill>
                <a:srgbClr val="000000"/>
              </a:solidFill>
            </a:endParaRPr>
          </a:p>
          <a:p>
            <a:pPr lvl="1"/>
            <a:r>
              <a:rPr lang="en-US" sz="1600" dirty="0" smtClean="0">
                <a:solidFill>
                  <a:srgbClr val="000000"/>
                </a:solidFill>
              </a:rPr>
              <a:t>Example 2: Company ABC in 2010 had $10 billion revenue and $3 billion net income. </a:t>
            </a:r>
          </a:p>
          <a:p>
            <a:pPr lvl="2"/>
            <a:r>
              <a:rPr lang="en-US" sz="1400" dirty="0" smtClean="0">
                <a:solidFill>
                  <a:srgbClr val="000000"/>
                </a:solidFill>
              </a:rPr>
              <a:t>Q: What does the $3 billion mean to you? </a:t>
            </a:r>
          </a:p>
          <a:p>
            <a:pPr lvl="2"/>
            <a:r>
              <a:rPr lang="en-US" sz="1400" dirty="0" smtClean="0">
                <a:solidFill>
                  <a:srgbClr val="000000"/>
                </a:solidFill>
              </a:rPr>
              <a:t>A: For every dollar in sales, the company makes 30 cents, assuming everything is constant</a:t>
            </a:r>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Nadpis 1"/>
          <p:cNvSpPr>
            <a:spLocks noGrp="1"/>
          </p:cNvSpPr>
          <p:nvPr>
            <p:ph type="title"/>
          </p:nvPr>
        </p:nvSpPr>
        <p:spPr>
          <a:xfrm>
            <a:off x="468313" y="200025"/>
            <a:ext cx="7559675" cy="863600"/>
          </a:xfrm>
        </p:spPr>
        <p:txBody>
          <a:bodyPr/>
          <a:lstStyle/>
          <a:p>
            <a:r>
              <a:rPr lang="cs-CZ" dirty="0" err="1" smtClean="0"/>
              <a:t>Desk</a:t>
            </a:r>
            <a:r>
              <a:rPr lang="cs-CZ" dirty="0" smtClean="0"/>
              <a:t> </a:t>
            </a:r>
            <a:r>
              <a:rPr lang="cs-CZ" dirty="0" err="1" smtClean="0"/>
              <a:t>research</a:t>
            </a:r>
            <a:r>
              <a:rPr lang="cs-CZ" dirty="0" smtClean="0"/>
              <a:t> - </a:t>
            </a:r>
            <a:r>
              <a:rPr lang="cs-CZ" dirty="0" smtClean="0"/>
              <a:t>výhody</a:t>
            </a:r>
            <a:endParaRPr lang="cs-CZ" dirty="0" smtClean="0"/>
          </a:p>
        </p:txBody>
      </p:sp>
      <p:sp>
        <p:nvSpPr>
          <p:cNvPr id="3" name="Zástupný symbol pro obsah 2"/>
          <p:cNvSpPr>
            <a:spLocks noGrp="1"/>
          </p:cNvSpPr>
          <p:nvPr>
            <p:ph idx="1"/>
          </p:nvPr>
        </p:nvSpPr>
        <p:spPr/>
        <p:txBody>
          <a:bodyPr>
            <a:normAutofit/>
          </a:bodyPr>
          <a:lstStyle/>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Dostupnost</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Výsledky jsou k dispozici, většinou on-line (24/7)</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Cena </a:t>
            </a:r>
            <a:endParaRPr lang="cs-CZ" sz="1600" b="1" dirty="0" smtClean="0">
              <a:solidFill>
                <a:schemeClr val="accent1">
                  <a:lumMod val="75000"/>
                </a:schemeClr>
              </a:solidFill>
            </a:endParaRPr>
          </a:p>
          <a:p>
            <a:pPr lvl="1">
              <a:spcBef>
                <a:spcPts val="1200"/>
              </a:spcBef>
              <a:defRPr/>
            </a:pPr>
            <a:r>
              <a:rPr lang="cs-CZ" sz="1400" dirty="0" smtClean="0">
                <a:solidFill>
                  <a:schemeClr val="accent1">
                    <a:lumMod val="75000"/>
                  </a:schemeClr>
                </a:solidFill>
              </a:rPr>
              <a:t>Díky použitelnosti pro více koncových uživatelů bývá cena „rozumná“ – </a:t>
            </a:r>
          </a:p>
          <a:p>
            <a:pPr lvl="1">
              <a:spcBef>
                <a:spcPts val="1200"/>
              </a:spcBef>
              <a:buNone/>
              <a:defRPr/>
            </a:pPr>
            <a:r>
              <a:rPr lang="cs-CZ" sz="1400" dirty="0" smtClean="0">
                <a:solidFill>
                  <a:schemeClr val="accent1">
                    <a:lumMod val="75000"/>
                  </a:schemeClr>
                </a:solidFill>
              </a:rPr>
              <a:t>viz.: </a:t>
            </a:r>
            <a:r>
              <a:rPr lang="cs-CZ" sz="1400" dirty="0" smtClean="0">
                <a:hlinkClick r:id="rId2"/>
              </a:rPr>
              <a:t>http://www.</a:t>
            </a:r>
            <a:r>
              <a:rPr lang="cs-CZ" sz="1400" dirty="0" err="1" smtClean="0">
                <a:hlinkClick r:id="rId2"/>
              </a:rPr>
              <a:t>marketresearch.com</a:t>
            </a:r>
            <a:r>
              <a:rPr lang="cs-CZ" sz="1400" dirty="0" smtClean="0">
                <a:hlinkClick r:id="rId2"/>
              </a:rPr>
              <a:t>/Business-Monitor-</a:t>
            </a:r>
            <a:r>
              <a:rPr lang="cs-CZ" sz="1400" dirty="0" err="1" smtClean="0">
                <a:hlinkClick r:id="rId2"/>
              </a:rPr>
              <a:t>International</a:t>
            </a:r>
            <a:r>
              <a:rPr lang="cs-CZ" sz="1400" dirty="0" smtClean="0">
                <a:hlinkClick r:id="rId2"/>
              </a:rPr>
              <a:t>-v304/</a:t>
            </a:r>
            <a:r>
              <a:rPr lang="cs-CZ" sz="1400" dirty="0" err="1" smtClean="0">
                <a:hlinkClick r:id="rId2"/>
              </a:rPr>
              <a:t>Czech</a:t>
            </a:r>
            <a:r>
              <a:rPr lang="cs-CZ" sz="1400" dirty="0" smtClean="0">
                <a:hlinkClick r:id="rId2"/>
              </a:rPr>
              <a:t>-</a:t>
            </a:r>
            <a:r>
              <a:rPr lang="cs-CZ" sz="1400" dirty="0" err="1" smtClean="0">
                <a:hlinkClick r:id="rId2"/>
              </a:rPr>
              <a:t>Republic</a:t>
            </a:r>
            <a:r>
              <a:rPr lang="cs-CZ" sz="1400" dirty="0" smtClean="0">
                <a:hlinkClick r:id="rId2"/>
              </a:rPr>
              <a:t>-</a:t>
            </a:r>
            <a:r>
              <a:rPr lang="cs-CZ" sz="1400" dirty="0" err="1" smtClean="0">
                <a:hlinkClick r:id="rId2"/>
              </a:rPr>
              <a:t>Oil</a:t>
            </a:r>
            <a:r>
              <a:rPr lang="cs-CZ" sz="1400" dirty="0" smtClean="0">
                <a:hlinkClick r:id="rId2"/>
              </a:rPr>
              <a:t>-</a:t>
            </a:r>
            <a:r>
              <a:rPr lang="cs-CZ" sz="1400" dirty="0" err="1" smtClean="0">
                <a:hlinkClick r:id="rId2"/>
              </a:rPr>
              <a:t>Gas</a:t>
            </a:r>
            <a:r>
              <a:rPr lang="cs-CZ" sz="1400" dirty="0" smtClean="0">
                <a:hlinkClick r:id="rId2"/>
              </a:rPr>
              <a:t>-Q4-7144811/</a:t>
            </a:r>
            <a:endParaRPr lang="cs-CZ" sz="1400" dirty="0" smtClean="0">
              <a:solidFill>
                <a:schemeClr val="accent1">
                  <a:lumMod val="75000"/>
                </a:schemeClr>
              </a:solidFill>
            </a:endParaRP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Čas</a:t>
            </a:r>
            <a:endParaRPr lang="cs-CZ" sz="1600" b="1" dirty="0" smtClean="0">
              <a:solidFill>
                <a:schemeClr val="accent1">
                  <a:lumMod val="75000"/>
                </a:schemeClr>
              </a:solidFill>
            </a:endParaRPr>
          </a:p>
          <a:p>
            <a:pPr lvl="1">
              <a:spcBef>
                <a:spcPts val="1200"/>
              </a:spcBef>
              <a:defRPr/>
            </a:pPr>
            <a:r>
              <a:rPr lang="cs-CZ" sz="1400" dirty="0" smtClean="0"/>
              <a:t>Obrovská úspora času a energie</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Nadpis 1"/>
          <p:cNvSpPr>
            <a:spLocks noGrp="1"/>
          </p:cNvSpPr>
          <p:nvPr>
            <p:ph type="title"/>
          </p:nvPr>
        </p:nvSpPr>
        <p:spPr>
          <a:xfrm>
            <a:off x="468313" y="200025"/>
            <a:ext cx="7559675" cy="863600"/>
          </a:xfrm>
        </p:spPr>
        <p:txBody>
          <a:bodyPr/>
          <a:lstStyle/>
          <a:p>
            <a:r>
              <a:rPr lang="cs-CZ" smtClean="0"/>
              <a:t>Desk research - omezení</a:t>
            </a:r>
          </a:p>
        </p:txBody>
      </p:sp>
      <p:sp>
        <p:nvSpPr>
          <p:cNvPr id="3" name="Zástupný symbol pro obsah 2"/>
          <p:cNvSpPr>
            <a:spLocks noGrp="1"/>
          </p:cNvSpPr>
          <p:nvPr>
            <p:ph idx="1"/>
          </p:nvPr>
        </p:nvSpPr>
        <p:spPr/>
        <p:txBody>
          <a:bodyPr>
            <a:normAutofit fontScale="92500" lnSpcReduction="10000"/>
          </a:bodyPr>
          <a:lstStyle/>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Dostupnost</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k dispozici pro malé obory činností nebo malé geografické oblasti. Případně jsou k dispozici jen v lokálním jazyce.</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Použitelnost</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v souvislosti přímo s dotazem – vyhnout se pokušení je použít, protože mohou být zavádějící.</a:t>
            </a:r>
          </a:p>
          <a:p>
            <a:pPr lvl="1">
              <a:spcBef>
                <a:spcPts val="1200"/>
              </a:spcBef>
              <a:buClr>
                <a:schemeClr val="bg2">
                  <a:lumMod val="75000"/>
                </a:schemeClr>
              </a:buClr>
              <a:buFont typeface="Arial" pitchFamily="34" charset="0"/>
              <a:buChar char="■"/>
              <a:defRPr/>
            </a:pPr>
            <a:r>
              <a:rPr lang="cs-CZ" sz="1400" dirty="0" err="1" smtClean="0">
                <a:solidFill>
                  <a:schemeClr val="accent1">
                    <a:lumMod val="75000"/>
                  </a:schemeClr>
                </a:solidFill>
              </a:rPr>
              <a:t>Např</a:t>
            </a:r>
            <a:r>
              <a:rPr lang="cs-CZ" sz="1400" dirty="0" smtClean="0">
                <a:solidFill>
                  <a:schemeClr val="accent1">
                    <a:lumMod val="75000"/>
                  </a:schemeClr>
                </a:solidFill>
              </a:rPr>
              <a:t>: hledáme </a:t>
            </a:r>
            <a:r>
              <a:rPr lang="cs-CZ" sz="1400" dirty="0" err="1" smtClean="0">
                <a:solidFill>
                  <a:schemeClr val="accent1">
                    <a:lumMod val="75000"/>
                  </a:schemeClr>
                </a:solidFill>
              </a:rPr>
              <a:t>info</a:t>
            </a:r>
            <a:r>
              <a:rPr lang="cs-CZ" sz="1400" dirty="0" smtClean="0">
                <a:solidFill>
                  <a:schemeClr val="accent1">
                    <a:lumMod val="75000"/>
                  </a:schemeClr>
                </a:solidFill>
              </a:rPr>
              <a:t> o trhu s platinou a </a:t>
            </a:r>
            <a:r>
              <a:rPr lang="cs-CZ" sz="1400" dirty="0" smtClean="0">
                <a:solidFill>
                  <a:schemeClr val="accent1">
                    <a:lumMod val="75000"/>
                  </a:schemeClr>
                </a:solidFill>
              </a:rPr>
              <a:t>zjistíme jen </a:t>
            </a:r>
            <a:r>
              <a:rPr lang="cs-CZ" sz="1400" dirty="0" err="1" smtClean="0">
                <a:solidFill>
                  <a:schemeClr val="accent1">
                    <a:lumMod val="75000"/>
                  </a:schemeClr>
                </a:solidFill>
              </a:rPr>
              <a:t>info</a:t>
            </a:r>
            <a:r>
              <a:rPr lang="cs-CZ" sz="1400" dirty="0" smtClean="0">
                <a:solidFill>
                  <a:schemeClr val="accent1">
                    <a:lumMod val="75000"/>
                  </a:schemeClr>
                </a:solidFill>
              </a:rPr>
              <a:t> o růstu trhu s diamanty</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Přesnost </a:t>
            </a: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kompletní nebo byla sbírána pro nějaký specifický důvod (statistiky mezi mladistvými). Některá zdroje dat mohou být nespolehlivé (např. některé africké nebo čínské statistiky)</a:t>
            </a:r>
          </a:p>
          <a:p>
            <a:pPr lvl="1">
              <a:spcBef>
                <a:spcPts val="1200"/>
              </a:spcBef>
              <a:buClr>
                <a:schemeClr val="bg2">
                  <a:lumMod val="75000"/>
                </a:schemeClr>
              </a:buClr>
              <a:buFont typeface="Arial" pitchFamily="34" charset="0"/>
              <a:buChar char="■"/>
              <a:defRPr/>
            </a:pPr>
            <a:endParaRPr lang="cs-CZ" sz="1400" dirty="0" smtClean="0">
              <a:solidFill>
                <a:schemeClr val="accent1">
                  <a:lumMod val="75000"/>
                </a:schemeClr>
              </a:solidFill>
            </a:endParaRPr>
          </a:p>
          <a:p>
            <a:pPr>
              <a:spcBef>
                <a:spcPts val="1200"/>
              </a:spcBef>
              <a:buClr>
                <a:schemeClr val="bg2">
                  <a:lumMod val="75000"/>
                </a:schemeClr>
              </a:buClr>
              <a:buFont typeface="Arial" pitchFamily="34" charset="0"/>
              <a:buChar char="■"/>
              <a:defRPr/>
            </a:pPr>
            <a:r>
              <a:rPr lang="cs-CZ" sz="1600" b="1" dirty="0" smtClean="0">
                <a:solidFill>
                  <a:schemeClr val="accent1">
                    <a:lumMod val="75000"/>
                  </a:schemeClr>
                </a:solidFill>
              </a:rPr>
              <a:t>Srovnatelnost</a:t>
            </a:r>
            <a:endParaRPr lang="cs-CZ" sz="1600" dirty="0" smtClean="0">
              <a:solidFill>
                <a:schemeClr val="accent1">
                  <a:lumMod val="75000"/>
                </a:schemeClr>
              </a:solidFill>
            </a:endParaRPr>
          </a:p>
          <a:p>
            <a:pPr lvl="1">
              <a:spcBef>
                <a:spcPts val="1200"/>
              </a:spcBef>
              <a:buClr>
                <a:schemeClr val="bg2">
                  <a:lumMod val="75000"/>
                </a:schemeClr>
              </a:buClr>
              <a:buFont typeface="Arial" pitchFamily="34" charset="0"/>
              <a:buChar char="■"/>
              <a:defRPr/>
            </a:pPr>
            <a:r>
              <a:rPr lang="cs-CZ" sz="1400" dirty="0" smtClean="0">
                <a:solidFill>
                  <a:schemeClr val="accent1">
                    <a:lumMod val="75000"/>
                  </a:schemeClr>
                </a:solidFill>
              </a:rPr>
              <a:t>Data nemusí být přímo porovnatelné (jiné standardy na jiných trzích apod.)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Zdroje </a:t>
            </a:r>
            <a:endParaRPr lang="cs-CZ" dirty="0"/>
          </a:p>
        </p:txBody>
      </p:sp>
      <p:sp>
        <p:nvSpPr>
          <p:cNvPr id="3" name="Content Placeholder 2"/>
          <p:cNvSpPr>
            <a:spLocks noGrp="1"/>
          </p:cNvSpPr>
          <p:nvPr>
            <p:ph idx="1"/>
          </p:nvPr>
        </p:nvSpPr>
        <p:spPr/>
        <p:txBody>
          <a:bodyPr/>
          <a:lstStyle/>
          <a:p>
            <a:r>
              <a:rPr lang="cs-CZ" dirty="0" err="1" smtClean="0"/>
              <a:t>BusinessInfo</a:t>
            </a:r>
            <a:r>
              <a:rPr lang="cs-CZ" dirty="0" smtClean="0"/>
              <a:t> – </a:t>
            </a:r>
            <a:r>
              <a:rPr lang="cs-CZ" dirty="0" smtClean="0"/>
              <a:t>proč a jak </a:t>
            </a:r>
            <a:r>
              <a:rPr lang="cs-CZ" dirty="0" smtClean="0"/>
              <a:t>dělat analýzu odvětví</a:t>
            </a:r>
          </a:p>
          <a:p>
            <a:pPr lvl="2"/>
            <a:r>
              <a:rPr lang="cs-CZ" dirty="0" smtClean="0">
                <a:hlinkClick r:id="rId2"/>
              </a:rPr>
              <a:t>http://</a:t>
            </a:r>
            <a:r>
              <a:rPr lang="cs-CZ" dirty="0" smtClean="0">
                <a:hlinkClick r:id="rId2"/>
              </a:rPr>
              <a:t>www.</a:t>
            </a:r>
            <a:r>
              <a:rPr lang="cs-CZ" dirty="0" err="1" smtClean="0">
                <a:hlinkClick r:id="rId2"/>
              </a:rPr>
              <a:t>businessinfo.cz</a:t>
            </a:r>
            <a:r>
              <a:rPr lang="cs-CZ" dirty="0" smtClean="0">
                <a:hlinkClick r:id="rId2"/>
              </a:rPr>
              <a:t>/</a:t>
            </a:r>
            <a:r>
              <a:rPr lang="cs-CZ" dirty="0" err="1" smtClean="0">
                <a:hlinkClick r:id="rId2"/>
              </a:rPr>
              <a:t>cs</a:t>
            </a:r>
            <a:r>
              <a:rPr lang="cs-CZ" dirty="0" smtClean="0">
                <a:hlinkClick r:id="rId2"/>
              </a:rPr>
              <a:t>/</a:t>
            </a:r>
            <a:r>
              <a:rPr lang="cs-CZ" dirty="0" err="1" smtClean="0">
                <a:hlinkClick r:id="rId2"/>
              </a:rPr>
              <a:t>clanky</a:t>
            </a:r>
            <a:r>
              <a:rPr lang="cs-CZ" dirty="0" smtClean="0">
                <a:hlinkClick r:id="rId2"/>
              </a:rPr>
              <a:t>/techniky-a-metody-</a:t>
            </a:r>
            <a:r>
              <a:rPr lang="cs-CZ" dirty="0" err="1" smtClean="0">
                <a:hlinkClick r:id="rId2"/>
              </a:rPr>
              <a:t>financni</a:t>
            </a:r>
            <a:r>
              <a:rPr lang="cs-CZ" dirty="0" smtClean="0">
                <a:hlinkClick r:id="rId2"/>
              </a:rPr>
              <a:t>-</a:t>
            </a:r>
            <a:r>
              <a:rPr lang="cs-CZ" dirty="0" err="1" smtClean="0">
                <a:hlinkClick r:id="rId2"/>
              </a:rPr>
              <a:t>analyzy</a:t>
            </a:r>
            <a:r>
              <a:rPr lang="cs-CZ" dirty="0" smtClean="0">
                <a:hlinkClick r:id="rId2"/>
              </a:rPr>
              <a:t>-3384.html</a:t>
            </a:r>
            <a:endParaRPr lang="cs-CZ" dirty="0" smtClean="0"/>
          </a:p>
          <a:p>
            <a:pPr lvl="2"/>
            <a:r>
              <a:rPr lang="cs-CZ" dirty="0" smtClean="0">
                <a:hlinkClick r:id="rId3"/>
              </a:rPr>
              <a:t>http://www.</a:t>
            </a:r>
            <a:r>
              <a:rPr lang="cs-CZ" dirty="0" err="1" smtClean="0">
                <a:hlinkClick r:id="rId3"/>
              </a:rPr>
              <a:t>businessinfo.cz</a:t>
            </a:r>
            <a:r>
              <a:rPr lang="cs-CZ" dirty="0" smtClean="0">
                <a:hlinkClick r:id="rId3"/>
              </a:rPr>
              <a:t>/</a:t>
            </a:r>
            <a:r>
              <a:rPr lang="cs-CZ" dirty="0" err="1" smtClean="0">
                <a:hlinkClick r:id="rId3"/>
              </a:rPr>
              <a:t>cs</a:t>
            </a:r>
            <a:r>
              <a:rPr lang="cs-CZ" dirty="0" smtClean="0">
                <a:hlinkClick r:id="rId3"/>
              </a:rPr>
              <a:t>/</a:t>
            </a:r>
            <a:r>
              <a:rPr lang="cs-CZ" dirty="0" err="1" smtClean="0">
                <a:hlinkClick r:id="rId3"/>
              </a:rPr>
              <a:t>clanky</a:t>
            </a:r>
            <a:r>
              <a:rPr lang="cs-CZ" dirty="0" smtClean="0">
                <a:hlinkClick r:id="rId3"/>
              </a:rPr>
              <a:t>/marketing-situace-</a:t>
            </a:r>
            <a:r>
              <a:rPr lang="cs-CZ" dirty="0" err="1" smtClean="0">
                <a:hlinkClick r:id="rId3"/>
              </a:rPr>
              <a:t>analyza</a:t>
            </a:r>
            <a:r>
              <a:rPr lang="cs-CZ" dirty="0" smtClean="0">
                <a:hlinkClick r:id="rId3"/>
              </a:rPr>
              <a:t>-predikce-</a:t>
            </a:r>
            <a:r>
              <a:rPr lang="cs-CZ" dirty="0" err="1" smtClean="0">
                <a:hlinkClick r:id="rId3"/>
              </a:rPr>
              <a:t>vyvoj</a:t>
            </a:r>
            <a:r>
              <a:rPr lang="cs-CZ" dirty="0" smtClean="0">
                <a:hlinkClick r:id="rId3"/>
              </a:rPr>
              <a:t>-2802.html</a:t>
            </a:r>
            <a:endParaRPr lang="cs-CZ" dirty="0" smtClean="0"/>
          </a:p>
          <a:p>
            <a:r>
              <a:rPr lang="cs-CZ" dirty="0" smtClean="0"/>
              <a:t>Makroekonomické </a:t>
            </a:r>
            <a:r>
              <a:rPr lang="cs-CZ" dirty="0" smtClean="0"/>
              <a:t>ukazatele</a:t>
            </a:r>
          </a:p>
          <a:p>
            <a:pPr lvl="2"/>
            <a:r>
              <a:rPr lang="cs-CZ" dirty="0" smtClean="0"/>
              <a:t>MFČR </a:t>
            </a:r>
            <a:r>
              <a:rPr lang="cs-CZ" dirty="0" smtClean="0"/>
              <a:t>a ČSÚ</a:t>
            </a:r>
            <a:endParaRPr lang="cs-CZ" dirty="0" smtClean="0"/>
          </a:p>
          <a:p>
            <a:pPr lvl="2"/>
            <a:r>
              <a:rPr lang="cs-CZ" dirty="0" err="1" smtClean="0"/>
              <a:t>Global</a:t>
            </a:r>
            <a:r>
              <a:rPr lang="cs-CZ" dirty="0" smtClean="0"/>
              <a:t> </a:t>
            </a:r>
            <a:r>
              <a:rPr lang="cs-CZ" dirty="0" err="1" smtClean="0"/>
              <a:t>Insight</a:t>
            </a:r>
            <a:r>
              <a:rPr lang="cs-CZ" dirty="0" smtClean="0"/>
              <a:t> - </a:t>
            </a:r>
            <a:r>
              <a:rPr lang="cs-CZ" dirty="0" smtClean="0">
                <a:hlinkClick r:id="rId4"/>
              </a:rPr>
              <a:t>http://www.</a:t>
            </a:r>
            <a:r>
              <a:rPr lang="cs-CZ" dirty="0" err="1" smtClean="0">
                <a:hlinkClick r:id="rId4"/>
              </a:rPr>
              <a:t>ihsglobalinsight.com</a:t>
            </a:r>
            <a:endParaRPr lang="cs-CZ" dirty="0" smtClean="0"/>
          </a:p>
          <a:p>
            <a:r>
              <a:rPr lang="cs-CZ" dirty="0" err="1" smtClean="0"/>
              <a:t>Ready</a:t>
            </a:r>
            <a:r>
              <a:rPr lang="cs-CZ" dirty="0" smtClean="0"/>
              <a:t> to Use </a:t>
            </a:r>
            <a:r>
              <a:rPr lang="cs-CZ" dirty="0" err="1" smtClean="0"/>
              <a:t>Analyses</a:t>
            </a:r>
            <a:endParaRPr lang="cs-CZ" dirty="0" smtClean="0"/>
          </a:p>
          <a:p>
            <a:pPr lvl="2"/>
            <a:r>
              <a:rPr lang="cs-CZ" dirty="0" smtClean="0"/>
              <a:t>BMI - </a:t>
            </a:r>
            <a:r>
              <a:rPr lang="cs-CZ" dirty="0" smtClean="0">
                <a:hlinkClick r:id="rId5"/>
              </a:rPr>
              <a:t>http://www.</a:t>
            </a:r>
            <a:r>
              <a:rPr lang="cs-CZ" dirty="0" err="1" smtClean="0">
                <a:hlinkClick r:id="rId5"/>
              </a:rPr>
              <a:t>businessmonitor.com</a:t>
            </a:r>
            <a:endParaRPr lang="cs-CZ" dirty="0" smtClean="0"/>
          </a:p>
          <a:p>
            <a:pPr lvl="2"/>
            <a:r>
              <a:rPr lang="cs-CZ" dirty="0" err="1" smtClean="0"/>
              <a:t>Datamonitor</a:t>
            </a:r>
            <a:r>
              <a:rPr lang="cs-CZ" dirty="0" smtClean="0"/>
              <a:t> - </a:t>
            </a:r>
            <a:r>
              <a:rPr lang="cs-CZ" dirty="0" smtClean="0">
                <a:hlinkClick r:id="rId6"/>
              </a:rPr>
              <a:t>www.</a:t>
            </a:r>
            <a:r>
              <a:rPr lang="cs-CZ" dirty="0" err="1" smtClean="0">
                <a:hlinkClick r:id="rId6"/>
              </a:rPr>
              <a:t>datamonitor.com</a:t>
            </a:r>
            <a:endParaRPr lang="cs-CZ" dirty="0" smtClean="0"/>
          </a:p>
          <a:p>
            <a:r>
              <a:rPr lang="cs-CZ" dirty="0" smtClean="0"/>
              <a:t>Market </a:t>
            </a:r>
            <a:r>
              <a:rPr lang="cs-CZ" dirty="0" err="1" smtClean="0"/>
              <a:t>Research</a:t>
            </a:r>
            <a:r>
              <a:rPr lang="cs-CZ" dirty="0" smtClean="0"/>
              <a:t> rozcestník</a:t>
            </a:r>
          </a:p>
          <a:p>
            <a:pPr lvl="2"/>
            <a:r>
              <a:rPr lang="cs-CZ" dirty="0" smtClean="0">
                <a:hlinkClick r:id="rId7"/>
              </a:rPr>
              <a:t>http://www.</a:t>
            </a:r>
            <a:r>
              <a:rPr lang="cs-CZ" dirty="0" err="1" smtClean="0">
                <a:hlinkClick r:id="rId7"/>
              </a:rPr>
              <a:t>rba.co.uk</a:t>
            </a:r>
            <a:r>
              <a:rPr lang="cs-CZ" dirty="0" smtClean="0">
                <a:hlinkClick r:id="rId7"/>
              </a:rPr>
              <a:t>/</a:t>
            </a:r>
            <a:r>
              <a:rPr lang="cs-CZ" dirty="0" err="1" smtClean="0">
                <a:hlinkClick r:id="rId7"/>
              </a:rPr>
              <a:t>sources</a:t>
            </a:r>
            <a:r>
              <a:rPr lang="cs-CZ" dirty="0" smtClean="0">
                <a:hlinkClick r:id="rId7"/>
              </a:rPr>
              <a:t>/</a:t>
            </a:r>
            <a:r>
              <a:rPr lang="cs-CZ" dirty="0" err="1" smtClean="0">
                <a:hlinkClick r:id="rId7"/>
              </a:rPr>
              <a:t>mr.htm</a:t>
            </a:r>
            <a:endParaRPr lang="cs-CZ" dirty="0" smtClean="0"/>
          </a:p>
          <a:p>
            <a:pPr lvl="2"/>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cs-CZ" sz="3600" dirty="0" smtClean="0"/>
              <a:t>Základy analýzy informací</a:t>
            </a:r>
            <a:endParaRPr lang="cs-CZ" sz="3600" dirty="0"/>
          </a:p>
        </p:txBody>
      </p:sp>
      <p:sp>
        <p:nvSpPr>
          <p:cNvPr id="67586" name="Text Placeholder 4"/>
          <p:cNvSpPr>
            <a:spLocks noGrp="1"/>
          </p:cNvSpPr>
          <p:nvPr>
            <p:ph type="body" idx="1"/>
          </p:nvPr>
        </p:nvSpPr>
        <p:spPr/>
        <p:txBody>
          <a:bodyPr/>
          <a:lstStyle/>
          <a:p>
            <a:r>
              <a:rPr lang="cs-CZ" smtClean="0"/>
              <a:t>Informační průmysl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Nadpis 3"/>
          <p:cNvSpPr>
            <a:spLocks noGrp="1"/>
          </p:cNvSpPr>
          <p:nvPr>
            <p:ph type="title"/>
          </p:nvPr>
        </p:nvSpPr>
        <p:spPr>
          <a:xfrm>
            <a:off x="468313" y="200025"/>
            <a:ext cx="7559675" cy="863600"/>
          </a:xfrm>
        </p:spPr>
        <p:txBody>
          <a:bodyPr/>
          <a:lstStyle/>
          <a:p>
            <a:r>
              <a:rPr lang="cs-CZ" smtClean="0"/>
              <a:t>Analýza</a:t>
            </a:r>
          </a:p>
        </p:txBody>
      </p:sp>
      <p:sp>
        <p:nvSpPr>
          <p:cNvPr id="68610" name="Zástupný symbol pro obsah 4"/>
          <p:cNvSpPr>
            <a:spLocks noGrp="1"/>
          </p:cNvSpPr>
          <p:nvPr>
            <p:ph idx="1"/>
          </p:nvPr>
        </p:nvSpPr>
        <p:spPr/>
        <p:txBody>
          <a:bodyPr/>
          <a:lstStyle/>
          <a:p>
            <a:pPr>
              <a:lnSpc>
                <a:spcPct val="90000"/>
              </a:lnSpc>
            </a:pPr>
            <a:r>
              <a:rPr lang="cs-CZ" smtClean="0"/>
              <a:t>multifacetová a multidisciplinární kombinace procesů, kterými člověk interpretuje data nebo informace aby poskytl vhled do problematiky a doporuční pro akci a rozhodování</a:t>
            </a:r>
          </a:p>
          <a:p>
            <a:pPr>
              <a:lnSpc>
                <a:spcPct val="90000"/>
              </a:lnSpc>
            </a:pPr>
            <a:r>
              <a:rPr lang="cs-CZ" smtClean="0"/>
              <a:t>lepší porozumění informacím, dávání informací do nových kontextů</a:t>
            </a:r>
          </a:p>
          <a:p>
            <a:pPr>
              <a:lnSpc>
                <a:spcPct val="90000"/>
              </a:lnSpc>
            </a:pPr>
            <a:endParaRPr lang="cs-CZ" smtClean="0"/>
          </a:p>
          <a:p>
            <a:pPr>
              <a:lnSpc>
                <a:spcPct val="90000"/>
              </a:lnSpc>
            </a:pPr>
            <a:r>
              <a:rPr lang="cs-CZ" sz="2000" smtClean="0"/>
              <a:t>analýzou informací vznikají nové znalosti</a:t>
            </a:r>
          </a:p>
          <a:p>
            <a:pPr>
              <a:lnSpc>
                <a:spcPct val="90000"/>
              </a:lnSpc>
            </a:pPr>
            <a:r>
              <a:rPr lang="cs-CZ" sz="2000" smtClean="0"/>
              <a:t>pomůže odhalit slabiny a silné stránky</a:t>
            </a:r>
          </a:p>
          <a:p>
            <a:pPr>
              <a:lnSpc>
                <a:spcPct val="90000"/>
              </a:lnSpc>
            </a:pPr>
            <a:endParaRPr lang="cs-CZ" sz="1600" smtClean="0"/>
          </a:p>
          <a:p>
            <a:r>
              <a:rPr lang="cs-CZ" sz="1600" smtClean="0"/>
              <a:t>je potřeba mít široký záběr</a:t>
            </a:r>
          </a:p>
          <a:p>
            <a:r>
              <a:rPr lang="cs-CZ" sz="1600" smtClean="0"/>
              <a:t>vlastní styl – více cestami jedno řešení</a:t>
            </a:r>
          </a:p>
          <a:p>
            <a:r>
              <a:rPr lang="cs-CZ" sz="1600" smtClean="0"/>
              <a:t>kritický pohled</a:t>
            </a:r>
          </a:p>
          <a:p>
            <a:r>
              <a:rPr lang="cs-CZ" sz="1600" smtClean="0"/>
              <a:t>kreativní myšlení</a:t>
            </a:r>
          </a:p>
          <a:p>
            <a:pPr>
              <a:lnSpc>
                <a:spcPct val="90000"/>
              </a:lnSpc>
            </a:pPr>
            <a:endParaRPr lang="cs-CZ" smtClean="0"/>
          </a:p>
          <a:p>
            <a:endParaRPr lang="cs-CZ"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Nadpis 1"/>
          <p:cNvSpPr>
            <a:spLocks noGrp="1"/>
          </p:cNvSpPr>
          <p:nvPr>
            <p:ph type="title"/>
          </p:nvPr>
        </p:nvSpPr>
        <p:spPr>
          <a:xfrm>
            <a:off x="468313" y="200025"/>
            <a:ext cx="7559675" cy="863600"/>
          </a:xfrm>
        </p:spPr>
        <p:txBody>
          <a:bodyPr/>
          <a:lstStyle/>
          <a:p>
            <a:r>
              <a:rPr lang="cs-CZ" smtClean="0"/>
              <a:t>Analytický postup</a:t>
            </a:r>
          </a:p>
        </p:txBody>
      </p:sp>
      <p:sp>
        <p:nvSpPr>
          <p:cNvPr id="69634" name="Zástupný symbol pro obsah 2"/>
          <p:cNvSpPr>
            <a:spLocks noGrp="1"/>
          </p:cNvSpPr>
          <p:nvPr>
            <p:ph idx="1"/>
          </p:nvPr>
        </p:nvSpPr>
        <p:spPr/>
        <p:txBody>
          <a:bodyPr/>
          <a:lstStyle/>
          <a:p>
            <a:r>
              <a:rPr lang="cs-CZ" smtClean="0"/>
              <a:t>účel – užitek</a:t>
            </a:r>
          </a:p>
          <a:p>
            <a:pPr lvl="1"/>
            <a:r>
              <a:rPr lang="cs-CZ" smtClean="0"/>
              <a:t>vztah ke konečnému uživateli, zákazníkovi</a:t>
            </a:r>
          </a:p>
          <a:p>
            <a:pPr lvl="1"/>
            <a:endParaRPr lang="cs-CZ" smtClean="0"/>
          </a:p>
          <a:p>
            <a:r>
              <a:rPr lang="cs-CZ" smtClean="0"/>
              <a:t>cíle – idea</a:t>
            </a:r>
          </a:p>
          <a:p>
            <a:pPr lvl="1"/>
            <a:r>
              <a:rPr lang="cs-CZ" smtClean="0"/>
              <a:t>konkrétní cesta, podstata problému</a:t>
            </a:r>
          </a:p>
          <a:p>
            <a:pPr lvl="1"/>
            <a:endParaRPr lang="cs-CZ" smtClean="0"/>
          </a:p>
          <a:p>
            <a:r>
              <a:rPr lang="cs-CZ" smtClean="0"/>
              <a:t>osnova – forma</a:t>
            </a:r>
          </a:p>
          <a:p>
            <a:endParaRPr lang="cs-CZ" smtClean="0"/>
          </a:p>
          <a:p>
            <a:endParaRPr lang="cs-CZ" smtClean="0"/>
          </a:p>
          <a:p>
            <a:r>
              <a:rPr lang="cs-CZ" smtClean="0"/>
              <a:t>Důraz na vstupní informace – GIGO </a:t>
            </a:r>
          </a:p>
          <a:p>
            <a:pPr lvl="1">
              <a:buFont typeface="Arial" charset="0"/>
              <a:buNone/>
            </a:pPr>
            <a:r>
              <a:rPr lang="cs-CZ" smtClean="0"/>
              <a:t>(Garbage In = Gargage Out)</a:t>
            </a:r>
          </a:p>
          <a:p>
            <a:endParaRPr lang="cs-CZ" smtClean="0"/>
          </a:p>
          <a:p>
            <a:endParaRPr lang="cs-CZ"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Nadpis 1"/>
          <p:cNvSpPr>
            <a:spLocks noGrp="1"/>
          </p:cNvSpPr>
          <p:nvPr>
            <p:ph type="title"/>
          </p:nvPr>
        </p:nvSpPr>
        <p:spPr>
          <a:xfrm>
            <a:off x="468313" y="200025"/>
            <a:ext cx="7559675" cy="863600"/>
          </a:xfrm>
        </p:spPr>
        <p:txBody>
          <a:bodyPr/>
          <a:lstStyle/>
          <a:p>
            <a:r>
              <a:rPr lang="cs-CZ" smtClean="0"/>
              <a:t>Analytický postup</a:t>
            </a:r>
          </a:p>
        </p:txBody>
      </p:sp>
      <p:sp>
        <p:nvSpPr>
          <p:cNvPr id="3" name="Zástupný symbol pro obsah 2"/>
          <p:cNvSpPr>
            <a:spLocks noGrp="1"/>
          </p:cNvSpPr>
          <p:nvPr>
            <p:ph idx="1"/>
          </p:nvPr>
        </p:nvSpPr>
        <p:spPr>
          <a:xfrm>
            <a:off x="455613" y="1268413"/>
            <a:ext cx="8234362" cy="4968875"/>
          </a:xfrm>
        </p:spPr>
        <p:txBody>
          <a:bodyPr>
            <a:normAutofit fontScale="92500" lnSpcReduction="10000"/>
          </a:bodyPr>
          <a:lstStyle/>
          <a:p>
            <a:pPr>
              <a:buClr>
                <a:schemeClr val="bg2">
                  <a:lumMod val="75000"/>
                </a:schemeClr>
              </a:buClr>
              <a:buFont typeface="Arial" pitchFamily="34" charset="0"/>
              <a:buChar char="■"/>
              <a:defRPr/>
            </a:pPr>
            <a:r>
              <a:rPr lang="cs-CZ" dirty="0" smtClean="0">
                <a:solidFill>
                  <a:schemeClr val="accent1">
                    <a:lumMod val="75000"/>
                  </a:schemeClr>
                </a:solidFill>
              </a:rPr>
              <a:t>Analýza problému </a:t>
            </a:r>
          </a:p>
          <a:p>
            <a:pPr lvl="1">
              <a:buClr>
                <a:schemeClr val="bg2">
                  <a:lumMod val="75000"/>
                </a:schemeClr>
              </a:buClr>
              <a:buFont typeface="Arial" pitchFamily="34" charset="0"/>
              <a:buChar char="■"/>
              <a:defRPr/>
            </a:pPr>
            <a:r>
              <a:rPr lang="cs-CZ" dirty="0" smtClean="0">
                <a:solidFill>
                  <a:schemeClr val="accent1">
                    <a:lumMod val="75000"/>
                  </a:schemeClr>
                </a:solidFill>
              </a:rPr>
              <a:t>Na čem to je založené</a:t>
            </a:r>
          </a:p>
          <a:p>
            <a:pPr lvl="1">
              <a:buClr>
                <a:schemeClr val="bg2">
                  <a:lumMod val="75000"/>
                </a:schemeClr>
              </a:buClr>
              <a:buFont typeface="Arial" pitchFamily="34" charset="0"/>
              <a:buChar char="■"/>
              <a:defRPr/>
            </a:pPr>
            <a:r>
              <a:rPr lang="cs-CZ" dirty="0" smtClean="0">
                <a:solidFill>
                  <a:schemeClr val="accent1">
                    <a:lumMod val="75000"/>
                  </a:schemeClr>
                </a:solidFill>
              </a:rPr>
              <a:t>Za jakých podmínek to nastane</a:t>
            </a:r>
          </a:p>
          <a:p>
            <a:pPr lvl="1">
              <a:buClr>
                <a:schemeClr val="bg2">
                  <a:lumMod val="75000"/>
                </a:schemeClr>
              </a:buClr>
              <a:buFont typeface="Arial" pitchFamily="34" charset="0"/>
              <a:buChar char="■"/>
              <a:defRPr/>
            </a:pPr>
            <a:r>
              <a:rPr lang="cs-CZ" dirty="0" smtClean="0">
                <a:solidFill>
                  <a:schemeClr val="accent1">
                    <a:lumMod val="75000"/>
                  </a:schemeClr>
                </a:solidFill>
              </a:rPr>
              <a:t>Sledovat zákonitosti</a:t>
            </a:r>
          </a:p>
          <a:p>
            <a:pPr lvl="1">
              <a:buClr>
                <a:schemeClr val="bg2">
                  <a:lumMod val="75000"/>
                </a:schemeClr>
              </a:buClr>
              <a:buFont typeface="Arial" pitchFamily="34" charset="0"/>
              <a:buChar char="■"/>
              <a:defRPr/>
            </a:pPr>
            <a:endParaRPr lang="cs-CZ" sz="1800"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Projevy problému – symptomy</a:t>
            </a:r>
          </a:p>
          <a:p>
            <a:pPr lvl="1">
              <a:buClr>
                <a:schemeClr val="bg2">
                  <a:lumMod val="75000"/>
                </a:schemeClr>
              </a:buClr>
              <a:buFont typeface="Arial" pitchFamily="34" charset="0"/>
              <a:buChar char="■"/>
              <a:defRPr/>
            </a:pPr>
            <a:r>
              <a:rPr lang="cs-CZ" dirty="0" smtClean="0">
                <a:solidFill>
                  <a:schemeClr val="accent1">
                    <a:lumMod val="75000"/>
                  </a:schemeClr>
                </a:solidFill>
              </a:rPr>
              <a:t>Analýza symptomů – zdrojů dat</a:t>
            </a:r>
          </a:p>
          <a:p>
            <a:pPr lvl="2">
              <a:buClr>
                <a:schemeClr val="bg2">
                  <a:lumMod val="75000"/>
                </a:schemeClr>
              </a:buClr>
              <a:buFont typeface="Arial" pitchFamily="34" charset="0"/>
              <a:buChar char="■"/>
              <a:defRPr/>
            </a:pPr>
            <a:r>
              <a:rPr lang="cs-CZ" dirty="0" smtClean="0">
                <a:solidFill>
                  <a:schemeClr val="accent1">
                    <a:lumMod val="75000"/>
                  </a:schemeClr>
                </a:solidFill>
              </a:rPr>
              <a:t>Pravdivost</a:t>
            </a:r>
          </a:p>
          <a:p>
            <a:pPr lvl="2">
              <a:buClr>
                <a:schemeClr val="bg2">
                  <a:lumMod val="75000"/>
                </a:schemeClr>
              </a:buClr>
              <a:buFont typeface="Arial" pitchFamily="34" charset="0"/>
              <a:buChar char="■"/>
              <a:defRPr/>
            </a:pPr>
            <a:r>
              <a:rPr lang="cs-CZ" dirty="0" smtClean="0">
                <a:solidFill>
                  <a:schemeClr val="accent1">
                    <a:lumMod val="75000"/>
                  </a:schemeClr>
                </a:solidFill>
              </a:rPr>
              <a:t>Bezpečnost</a:t>
            </a:r>
          </a:p>
          <a:p>
            <a:pPr lvl="2">
              <a:buClr>
                <a:schemeClr val="bg2">
                  <a:lumMod val="75000"/>
                </a:schemeClr>
              </a:buClr>
              <a:buFont typeface="Arial" pitchFamily="34" charset="0"/>
              <a:buChar char="■"/>
              <a:defRPr/>
            </a:pPr>
            <a:r>
              <a:rPr lang="cs-CZ" dirty="0" smtClean="0">
                <a:solidFill>
                  <a:schemeClr val="accent1">
                    <a:lumMod val="75000"/>
                  </a:schemeClr>
                </a:solidFill>
              </a:rPr>
              <a:t>Náklady </a:t>
            </a:r>
          </a:p>
          <a:p>
            <a:pPr lvl="2">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r>
              <a:rPr lang="cs-CZ" dirty="0" smtClean="0">
                <a:solidFill>
                  <a:schemeClr val="accent1">
                    <a:lumMod val="75000"/>
                  </a:schemeClr>
                </a:solidFill>
              </a:rPr>
              <a:t>Výstup ovlivňuje</a:t>
            </a:r>
          </a:p>
          <a:p>
            <a:pPr lvl="2">
              <a:buClr>
                <a:schemeClr val="bg2">
                  <a:lumMod val="75000"/>
                </a:schemeClr>
              </a:buClr>
              <a:buFont typeface="Arial" pitchFamily="34" charset="0"/>
              <a:buChar char="■"/>
              <a:defRPr/>
            </a:pPr>
            <a:r>
              <a:rPr lang="cs-CZ" dirty="0" smtClean="0">
                <a:solidFill>
                  <a:schemeClr val="accent1">
                    <a:lumMod val="75000"/>
                  </a:schemeClr>
                </a:solidFill>
              </a:rPr>
              <a:t>Volba optimálního zdroje dat</a:t>
            </a:r>
          </a:p>
          <a:p>
            <a:pPr lvl="2">
              <a:buClr>
                <a:schemeClr val="bg2">
                  <a:lumMod val="75000"/>
                </a:schemeClr>
              </a:buClr>
              <a:buFont typeface="Arial" pitchFamily="34" charset="0"/>
              <a:buChar char="■"/>
              <a:defRPr/>
            </a:pPr>
            <a:r>
              <a:rPr lang="cs-CZ" dirty="0" smtClean="0">
                <a:solidFill>
                  <a:schemeClr val="accent1">
                    <a:lumMod val="75000"/>
                  </a:schemeClr>
                </a:solidFill>
              </a:rPr>
              <a:t>Volba způsobu získávání údajů</a:t>
            </a:r>
          </a:p>
          <a:p>
            <a:pPr lvl="2">
              <a:buClr>
                <a:schemeClr val="bg2">
                  <a:lumMod val="75000"/>
                </a:schemeClr>
              </a:buClr>
              <a:buFont typeface="Arial" pitchFamily="34" charset="0"/>
              <a:buChar char="■"/>
              <a:defRPr/>
            </a:pPr>
            <a:r>
              <a:rPr lang="cs-CZ" dirty="0" smtClean="0">
                <a:solidFill>
                  <a:schemeClr val="accent1">
                    <a:lumMod val="75000"/>
                  </a:schemeClr>
                </a:solidFill>
              </a:rPr>
              <a:t>Vytvoření podmínek pro úspěšné získání</a:t>
            </a:r>
          </a:p>
          <a:p>
            <a:pPr lvl="2">
              <a:buClr>
                <a:schemeClr val="bg2">
                  <a:lumMod val="75000"/>
                </a:schemeClr>
              </a:buClr>
              <a:buFont typeface="Arial" pitchFamily="34" charset="0"/>
              <a:buChar char="■"/>
              <a:defRPr/>
            </a:pPr>
            <a:r>
              <a:rPr lang="cs-CZ" dirty="0" smtClean="0">
                <a:solidFill>
                  <a:schemeClr val="accent1">
                    <a:lumMod val="75000"/>
                  </a:schemeClr>
                </a:solidFill>
              </a:rPr>
              <a:t>Sběr údajů</a:t>
            </a:r>
          </a:p>
          <a:p>
            <a:pPr>
              <a:buClr>
                <a:schemeClr val="bg2">
                  <a:lumMod val="75000"/>
                </a:schemeClr>
              </a:buClr>
              <a:buFont typeface="Arial" pitchFamily="34" charset="0"/>
              <a:buChar char="■"/>
              <a:defRPr/>
            </a:pPr>
            <a:endParaRPr lang="cs-CZ" dirty="0" smtClean="0">
              <a:solidFill>
                <a:schemeClr val="accent1">
                  <a:lumMod val="75000"/>
                </a:schemeClr>
              </a:solidFill>
            </a:endParaRPr>
          </a:p>
          <a:p>
            <a:pPr>
              <a:buClr>
                <a:schemeClr val="bg2">
                  <a:lumMod val="75000"/>
                </a:schemeClr>
              </a:buClr>
              <a:buFont typeface="Arial" pitchFamily="34" charset="0"/>
              <a:buChar char="■"/>
              <a:defRPr/>
            </a:pPr>
            <a:endParaRPr lang="cs-CZ"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Nadpis 1"/>
          <p:cNvSpPr>
            <a:spLocks noGrp="1"/>
          </p:cNvSpPr>
          <p:nvPr>
            <p:ph type="title"/>
          </p:nvPr>
        </p:nvSpPr>
        <p:spPr>
          <a:xfrm>
            <a:off x="468313" y="200025"/>
            <a:ext cx="7559675" cy="863600"/>
          </a:xfrm>
        </p:spPr>
        <p:txBody>
          <a:bodyPr/>
          <a:lstStyle/>
          <a:p>
            <a:r>
              <a:rPr lang="cs-CZ" smtClean="0"/>
              <a:t>Analýza získávání informací</a:t>
            </a:r>
          </a:p>
        </p:txBody>
      </p:sp>
      <p:sp>
        <p:nvSpPr>
          <p:cNvPr id="71682" name="Zástupný symbol pro obsah 2"/>
          <p:cNvSpPr>
            <a:spLocks noGrp="1"/>
          </p:cNvSpPr>
          <p:nvPr>
            <p:ph idx="1"/>
          </p:nvPr>
        </p:nvSpPr>
        <p:spPr/>
        <p:txBody>
          <a:bodyPr/>
          <a:lstStyle/>
          <a:p>
            <a:r>
              <a:rPr lang="cs-CZ" smtClean="0"/>
              <a:t>Nepřímé sledování – bez focusu</a:t>
            </a:r>
          </a:p>
          <a:p>
            <a:pPr lvl="2"/>
            <a:r>
              <a:rPr lang="cs-CZ" smtClean="0"/>
              <a:t>Co nejširší záběr</a:t>
            </a:r>
          </a:p>
          <a:p>
            <a:pPr lvl="2"/>
            <a:r>
              <a:rPr lang="cs-CZ" smtClean="0"/>
              <a:t>Snaha zachytit i „lehký vánek“</a:t>
            </a:r>
          </a:p>
          <a:p>
            <a:pPr lvl="2"/>
            <a:r>
              <a:rPr lang="cs-CZ" smtClean="0"/>
              <a:t>Co nejcitlivější</a:t>
            </a:r>
          </a:p>
          <a:p>
            <a:r>
              <a:rPr lang="cs-CZ" smtClean="0"/>
              <a:t>Podmíněné sledování – jen určitá oblast</a:t>
            </a:r>
          </a:p>
          <a:p>
            <a:endParaRPr lang="cs-CZ" smtClean="0"/>
          </a:p>
          <a:p>
            <a:r>
              <a:rPr lang="cs-CZ" sz="2800" smtClean="0"/>
              <a:t>Hypotézy &gt; předvýzkum &gt; výzkum</a:t>
            </a:r>
          </a:p>
          <a:p>
            <a:endParaRPr lang="cs-CZ" sz="2800" smtClean="0"/>
          </a:p>
          <a:p>
            <a:r>
              <a:rPr lang="cs-CZ" sz="2800" smtClean="0"/>
              <a:t>Neformální výzkum – bez metodiky postupu</a:t>
            </a:r>
          </a:p>
          <a:p>
            <a:r>
              <a:rPr lang="cs-CZ" sz="2800" smtClean="0"/>
              <a:t>Formální výzkum – vychází z analýzy problému</a:t>
            </a:r>
          </a:p>
          <a:p>
            <a:endParaRPr lang="cs-CZ" smtClean="0"/>
          </a:p>
          <a:p>
            <a:endParaRPr lang="cs-CZ"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Nadpis 1"/>
          <p:cNvSpPr>
            <a:spLocks noGrp="1"/>
          </p:cNvSpPr>
          <p:nvPr>
            <p:ph type="title"/>
          </p:nvPr>
        </p:nvSpPr>
        <p:spPr>
          <a:xfrm>
            <a:off x="468313" y="200025"/>
            <a:ext cx="7559675" cy="863600"/>
          </a:xfrm>
        </p:spPr>
        <p:txBody>
          <a:bodyPr/>
          <a:lstStyle/>
          <a:p>
            <a:r>
              <a:rPr lang="cs-CZ" smtClean="0"/>
              <a:t>Analýza dokumentu</a:t>
            </a:r>
          </a:p>
        </p:txBody>
      </p:sp>
      <p:sp>
        <p:nvSpPr>
          <p:cNvPr id="72706" name="Zástupný symbol pro obsah 2"/>
          <p:cNvSpPr>
            <a:spLocks noGrp="1"/>
          </p:cNvSpPr>
          <p:nvPr>
            <p:ph idx="1"/>
          </p:nvPr>
        </p:nvSpPr>
        <p:spPr/>
        <p:txBody>
          <a:bodyPr/>
          <a:lstStyle/>
          <a:p>
            <a:pPr>
              <a:lnSpc>
                <a:spcPct val="90000"/>
              </a:lnSpc>
            </a:pPr>
            <a:r>
              <a:rPr lang="cs-CZ" smtClean="0"/>
              <a:t>definovat pojmy</a:t>
            </a:r>
          </a:p>
          <a:p>
            <a:pPr>
              <a:lnSpc>
                <a:spcPct val="90000"/>
              </a:lnSpc>
            </a:pPr>
            <a:r>
              <a:rPr lang="cs-CZ" smtClean="0"/>
              <a:t>charakteristiky problému</a:t>
            </a:r>
          </a:p>
          <a:p>
            <a:pPr>
              <a:lnSpc>
                <a:spcPct val="90000"/>
              </a:lnSpc>
            </a:pPr>
            <a:r>
              <a:rPr lang="cs-CZ" smtClean="0"/>
              <a:t>přínosy</a:t>
            </a:r>
          </a:p>
          <a:p>
            <a:pPr>
              <a:lnSpc>
                <a:spcPct val="90000"/>
              </a:lnSpc>
            </a:pPr>
            <a:r>
              <a:rPr lang="cs-CZ" smtClean="0"/>
              <a:t>rizika</a:t>
            </a:r>
          </a:p>
          <a:p>
            <a:pPr>
              <a:lnSpc>
                <a:spcPct val="90000"/>
              </a:lnSpc>
            </a:pPr>
            <a:r>
              <a:rPr lang="cs-CZ" smtClean="0"/>
              <a:t>…</a:t>
            </a:r>
          </a:p>
          <a:p>
            <a:pPr>
              <a:lnSpc>
                <a:spcPct val="90000"/>
              </a:lnSpc>
            </a:pPr>
            <a:endParaRPr lang="cs-CZ" smtClean="0"/>
          </a:p>
          <a:p>
            <a:pPr>
              <a:lnSpc>
                <a:spcPct val="90000"/>
              </a:lnSpc>
            </a:pPr>
            <a:r>
              <a:rPr lang="cs-CZ" smtClean="0"/>
              <a:t>nejen při tvoření nových dokumentů, ale i při zpracovávání</a:t>
            </a:r>
          </a:p>
          <a:p>
            <a:endParaRPr lang="cs-CZ"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Nadpis 1"/>
          <p:cNvSpPr>
            <a:spLocks noGrp="1"/>
          </p:cNvSpPr>
          <p:nvPr>
            <p:ph type="title"/>
          </p:nvPr>
        </p:nvSpPr>
        <p:spPr>
          <a:xfrm>
            <a:off x="468313" y="200025"/>
            <a:ext cx="7559675" cy="863600"/>
          </a:xfrm>
        </p:spPr>
        <p:txBody>
          <a:bodyPr/>
          <a:lstStyle/>
          <a:p>
            <a:r>
              <a:rPr lang="cs-CZ" smtClean="0"/>
              <a:t>Strukturování analytických problémů</a:t>
            </a:r>
          </a:p>
        </p:txBody>
      </p:sp>
      <p:sp>
        <p:nvSpPr>
          <p:cNvPr id="73730" name="Zástupný symbol pro obsah 2"/>
          <p:cNvSpPr>
            <a:spLocks noGrp="1"/>
          </p:cNvSpPr>
          <p:nvPr>
            <p:ph idx="1"/>
          </p:nvPr>
        </p:nvSpPr>
        <p:spPr/>
        <p:txBody>
          <a:bodyPr/>
          <a:lstStyle/>
          <a:p>
            <a:r>
              <a:rPr lang="cs-CZ" smtClean="0"/>
              <a:t>Dekompozice</a:t>
            </a:r>
          </a:p>
          <a:p>
            <a:pPr lvl="1"/>
            <a:r>
              <a:rPr lang="cs-CZ" smtClean="0"/>
              <a:t>Rozložení problému na komponenty</a:t>
            </a:r>
          </a:p>
          <a:p>
            <a:pPr lvl="1"/>
            <a:r>
              <a:rPr lang="cs-CZ" smtClean="0"/>
              <a:t>Nejsme často schopni si uvědomit celek</a:t>
            </a:r>
          </a:p>
          <a:p>
            <a:pPr lvl="1"/>
            <a:endParaRPr lang="cs-CZ" smtClean="0"/>
          </a:p>
          <a:p>
            <a:pPr lvl="1"/>
            <a:endParaRPr lang="cs-CZ" sz="1100" smtClean="0"/>
          </a:p>
          <a:p>
            <a:r>
              <a:rPr lang="cs-CZ" smtClean="0"/>
              <a:t>Externalizace</a:t>
            </a:r>
          </a:p>
          <a:p>
            <a:pPr lvl="1"/>
            <a:r>
              <a:rPr lang="cs-CZ" smtClean="0"/>
              <a:t>Přenesení dekomponovaného problému na externí médium (papír, monitor)</a:t>
            </a:r>
          </a:p>
          <a:p>
            <a:pPr lvl="1"/>
            <a:r>
              <a:rPr lang="cs-CZ" smtClean="0"/>
              <a:t>Omezení mysli</a:t>
            </a:r>
          </a:p>
          <a:p>
            <a:pPr lvl="1"/>
            <a:endParaRPr lang="cs-CZ" smtClean="0"/>
          </a:p>
          <a:p>
            <a:r>
              <a:rPr lang="cs-CZ" smtClean="0"/>
              <a:t>Vše co má části, má i strukturu</a:t>
            </a:r>
          </a:p>
          <a:p>
            <a:endParaRPr lang="cs-CZ"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2" name="Rectangle 8"/>
          <p:cNvSpPr>
            <a:spLocks noGrp="1" noChangeArrowheads="1"/>
          </p:cNvSpPr>
          <p:nvPr>
            <p:ph type="title"/>
          </p:nvPr>
        </p:nvSpPr>
        <p:spPr/>
        <p:txBody>
          <a:bodyPr/>
          <a:lstStyle/>
          <a:p>
            <a:r>
              <a:rPr lang="cs-CZ" dirty="0" smtClean="0">
                <a:solidFill>
                  <a:schemeClr val="accent1">
                    <a:lumMod val="75000"/>
                  </a:schemeClr>
                </a:solidFill>
              </a:rPr>
              <a:t>Poměrové ukazatele</a:t>
            </a:r>
            <a:endParaRPr lang="en-US" dirty="0">
              <a:solidFill>
                <a:schemeClr val="accent1">
                  <a:lumMod val="75000"/>
                </a:schemeClr>
              </a:solidFill>
            </a:endParaRPr>
          </a:p>
        </p:txBody>
      </p:sp>
      <p:sp>
        <p:nvSpPr>
          <p:cNvPr id="52233" name="Rectangle 9"/>
          <p:cNvSpPr>
            <a:spLocks noGrp="1" noChangeArrowheads="1"/>
          </p:cNvSpPr>
          <p:nvPr>
            <p:ph idx="1"/>
          </p:nvPr>
        </p:nvSpPr>
        <p:spPr/>
        <p:txBody>
          <a:bodyPr/>
          <a:lstStyle/>
          <a:p>
            <a:pPr marL="0" indent="0">
              <a:buNone/>
            </a:pPr>
            <a:r>
              <a:rPr lang="cs-CZ" sz="1400" b="1" dirty="0" smtClean="0"/>
              <a:t>Ukazatele specifické pro určitý segment</a:t>
            </a:r>
            <a:endParaRPr lang="en-US" sz="1400" b="1" dirty="0"/>
          </a:p>
          <a:p>
            <a:pPr marL="166688" indent="-166688"/>
            <a:r>
              <a:rPr lang="en-US" sz="1400" b="1" dirty="0"/>
              <a:t>Retail: </a:t>
            </a:r>
            <a:r>
              <a:rPr lang="cs-CZ" sz="1400" dirty="0" smtClean="0"/>
              <a:t>Tržba na čtvereční metr – porovnání různých velikostí a oborů.</a:t>
            </a:r>
          </a:p>
          <a:p>
            <a:pPr marL="523875" lvl="1" indent="-166688"/>
            <a:r>
              <a:rPr lang="cs-CZ" sz="1000" dirty="0" smtClean="0"/>
              <a:t>S</a:t>
            </a:r>
            <a:r>
              <a:rPr lang="en-US" sz="1000" dirty="0" smtClean="0"/>
              <a:t>ales </a:t>
            </a:r>
            <a:r>
              <a:rPr lang="en-US" sz="1000" dirty="0"/>
              <a:t>per square foot (sales/sq ft) to measure store profitability and utilization; not every store is created equally — Tiffany vs. Wal-Mart; how can we compare them? (high vs. low profit margin; </a:t>
            </a:r>
            <a:br>
              <a:rPr lang="en-US" sz="1000" dirty="0"/>
            </a:br>
            <a:r>
              <a:rPr lang="en-US" sz="1000" dirty="0"/>
              <a:t>low vs. high sales turnover)</a:t>
            </a:r>
          </a:p>
          <a:p>
            <a:pPr marL="166688" indent="-166688"/>
            <a:r>
              <a:rPr lang="en-US" sz="1400" b="1" dirty="0"/>
              <a:t>Hotel: </a:t>
            </a:r>
            <a:r>
              <a:rPr lang="cs-CZ" sz="1400" dirty="0" smtClean="0"/>
              <a:t>Cena za pokoj</a:t>
            </a:r>
            <a:r>
              <a:rPr lang="en-US" sz="1400" dirty="0" smtClean="0"/>
              <a:t> — Hilton vs. Holiday Inn</a:t>
            </a:r>
            <a:r>
              <a:rPr lang="cs-CZ" sz="1400" dirty="0" smtClean="0"/>
              <a:t> </a:t>
            </a:r>
            <a:endParaRPr lang="en-US" sz="1400" dirty="0"/>
          </a:p>
          <a:p>
            <a:pPr marL="166688" indent="-166688"/>
            <a:r>
              <a:rPr lang="cs-CZ" sz="1400" b="1" dirty="0" err="1" smtClean="0"/>
              <a:t>Transportation</a:t>
            </a:r>
            <a:r>
              <a:rPr lang="cs-CZ" sz="1400" b="1" dirty="0" smtClean="0"/>
              <a:t>: </a:t>
            </a:r>
            <a:r>
              <a:rPr lang="cs-CZ" sz="1400" dirty="0" err="1" smtClean="0"/>
              <a:t>člověkokilometr</a:t>
            </a:r>
            <a:r>
              <a:rPr lang="cs-CZ" sz="1400" dirty="0" smtClean="0"/>
              <a:t> / tunokilometr – počet přepravených lidí/tun na jeden kilometr</a:t>
            </a:r>
            <a:endParaRPr lang="en-US" sz="1400" dirty="0"/>
          </a:p>
          <a:p>
            <a:pPr marL="0" indent="0">
              <a:buNone/>
            </a:pPr>
            <a:endParaRPr lang="en-US" sz="1400" dirty="0"/>
          </a:p>
          <a:p>
            <a:pPr marL="0" indent="0">
              <a:buNone/>
            </a:pPr>
            <a:r>
              <a:rPr lang="cs-CZ" sz="1400" b="1" dirty="0" smtClean="0"/>
              <a:t>Ekonomické indikátory</a:t>
            </a:r>
            <a:endParaRPr lang="en-US" sz="1400" b="1" dirty="0"/>
          </a:p>
          <a:p>
            <a:pPr marL="0" indent="0">
              <a:buNone/>
            </a:pPr>
            <a:r>
              <a:rPr lang="cs-CZ" sz="1400" dirty="0" smtClean="0"/>
              <a:t>H</a:t>
            </a:r>
            <a:r>
              <a:rPr lang="en-US" sz="1400" dirty="0" smtClean="0"/>
              <a:t>DP </a:t>
            </a:r>
            <a:r>
              <a:rPr lang="cs-CZ" sz="1400" dirty="0" smtClean="0"/>
              <a:t>ukazuje sílu ekonomiky</a:t>
            </a:r>
          </a:p>
          <a:p>
            <a:pPr marL="0" indent="0">
              <a:buNone/>
            </a:pPr>
            <a:r>
              <a:rPr lang="en-US" sz="1400" dirty="0" smtClean="0"/>
              <a:t>US </a:t>
            </a:r>
            <a:r>
              <a:rPr lang="en-US" sz="1400" dirty="0"/>
              <a:t>= $14.6 trillion 	China = $5.7 trillion	Japan = $5.4 trillion</a:t>
            </a:r>
          </a:p>
          <a:p>
            <a:pPr marL="0" indent="0">
              <a:buNone/>
            </a:pPr>
            <a:r>
              <a:rPr lang="en-US" sz="1400" dirty="0"/>
              <a:t>Can we say people in China are richer or have a higher standard of living than people in Japan?</a:t>
            </a:r>
          </a:p>
          <a:p>
            <a:pPr marL="0" indent="0">
              <a:buNone/>
            </a:pPr>
            <a:endParaRPr lang="en-US" sz="1400" dirty="0"/>
          </a:p>
          <a:p>
            <a:pPr marL="0" indent="0">
              <a:buNone/>
            </a:pPr>
            <a:r>
              <a:rPr lang="cs-CZ" sz="1400" dirty="0" smtClean="0"/>
              <a:t>H</a:t>
            </a:r>
            <a:r>
              <a:rPr lang="en-US" sz="1400" dirty="0" smtClean="0"/>
              <a:t>DP </a:t>
            </a:r>
            <a:r>
              <a:rPr lang="en-US" sz="1400" dirty="0"/>
              <a:t>per capita = </a:t>
            </a:r>
            <a:r>
              <a:rPr lang="cs-CZ" sz="1400" dirty="0" smtClean="0"/>
              <a:t>celkové HDP dělené počtem obyvatel</a:t>
            </a:r>
            <a:endParaRPr lang="en-US" sz="1400" dirty="0"/>
          </a:p>
          <a:p>
            <a:pPr marL="0" indent="0">
              <a:buNone/>
            </a:pPr>
            <a:r>
              <a:rPr lang="en-US" sz="1400" dirty="0"/>
              <a:t>US = $47,123 	China = $7,518	Japan = $33,828</a:t>
            </a:r>
          </a:p>
          <a:p>
            <a:pPr marL="0" indent="0">
              <a:buNone/>
            </a:pPr>
            <a:r>
              <a:rPr lang="cs-CZ" sz="1400" dirty="0" smtClean="0"/>
              <a:t>V Japonsku je vyšší životní standart.</a:t>
            </a:r>
            <a:endParaRPr lang="en-US" sz="1400" dirty="0"/>
          </a:p>
          <a:p>
            <a:pPr marL="0" indent="0">
              <a:buNone/>
            </a:pPr>
            <a:endParaRPr lang="en-US" sz="1400" dirty="0"/>
          </a:p>
          <a:p>
            <a:pPr marL="0" indent="0">
              <a:buNone/>
            </a:pPr>
            <a:endParaRPr lang="en-US" sz="1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Nadpis 1"/>
          <p:cNvSpPr>
            <a:spLocks noGrp="1"/>
          </p:cNvSpPr>
          <p:nvPr>
            <p:ph type="title"/>
          </p:nvPr>
        </p:nvSpPr>
        <p:spPr>
          <a:xfrm>
            <a:off x="468313" y="200025"/>
            <a:ext cx="7559675" cy="863600"/>
          </a:xfrm>
        </p:spPr>
        <p:txBody>
          <a:bodyPr/>
          <a:lstStyle/>
          <a:p>
            <a:r>
              <a:rPr lang="cs-CZ" smtClean="0"/>
              <a:t>Odvození závěrů ze získaných dat</a:t>
            </a:r>
          </a:p>
        </p:txBody>
      </p:sp>
      <p:sp>
        <p:nvSpPr>
          <p:cNvPr id="74754" name="Zástupný symbol pro obsah 2"/>
          <p:cNvSpPr>
            <a:spLocks noGrp="1"/>
          </p:cNvSpPr>
          <p:nvPr>
            <p:ph idx="1"/>
          </p:nvPr>
        </p:nvSpPr>
        <p:spPr>
          <a:xfrm>
            <a:off x="455613" y="1268761"/>
            <a:ext cx="8234362" cy="4663728"/>
          </a:xfrm>
        </p:spPr>
        <p:txBody>
          <a:bodyPr/>
          <a:lstStyle/>
          <a:p>
            <a:pPr>
              <a:buFont typeface="Arial" charset="0"/>
              <a:buNone/>
            </a:pPr>
            <a:r>
              <a:rPr lang="cs-CZ" dirty="0" smtClean="0"/>
              <a:t>Metody:</a:t>
            </a:r>
          </a:p>
          <a:p>
            <a:pPr lvl="1"/>
            <a:r>
              <a:rPr lang="cs-CZ" b="1" dirty="0" smtClean="0"/>
              <a:t>Abstrakce</a:t>
            </a:r>
            <a:r>
              <a:rPr lang="cs-CZ" dirty="0" smtClean="0"/>
              <a:t> </a:t>
            </a:r>
          </a:p>
          <a:p>
            <a:pPr lvl="3"/>
            <a:r>
              <a:rPr lang="cs-CZ" dirty="0" smtClean="0"/>
              <a:t>snížení komplexnosti systému, je </a:t>
            </a:r>
            <a:r>
              <a:rPr lang="cs-CZ" dirty="0" smtClean="0"/>
              <a:t>účelová</a:t>
            </a:r>
          </a:p>
          <a:p>
            <a:pPr lvl="3"/>
            <a:endParaRPr lang="cs-CZ" sz="600" dirty="0" smtClean="0"/>
          </a:p>
          <a:p>
            <a:pPr lvl="1"/>
            <a:r>
              <a:rPr lang="cs-CZ" b="1" dirty="0" smtClean="0"/>
              <a:t>Strukturalizace </a:t>
            </a:r>
            <a:endParaRPr lang="cs-CZ" dirty="0" smtClean="0"/>
          </a:p>
          <a:p>
            <a:pPr lvl="3"/>
            <a:r>
              <a:rPr lang="cs-CZ" dirty="0" smtClean="0"/>
              <a:t>redukované znázornění, které zanechá charakter celku; dělení na subsystémy – není tak </a:t>
            </a:r>
            <a:r>
              <a:rPr lang="cs-CZ" dirty="0" smtClean="0"/>
              <a:t>složité/nákladné/nemožné</a:t>
            </a:r>
          </a:p>
          <a:p>
            <a:pPr lvl="3"/>
            <a:endParaRPr lang="cs-CZ" sz="600" dirty="0" smtClean="0"/>
          </a:p>
          <a:p>
            <a:pPr lvl="1"/>
            <a:r>
              <a:rPr lang="cs-CZ" b="1" dirty="0" smtClean="0"/>
              <a:t>Hierarchizace </a:t>
            </a:r>
            <a:endParaRPr lang="cs-CZ" dirty="0" smtClean="0"/>
          </a:p>
          <a:p>
            <a:pPr lvl="3"/>
            <a:r>
              <a:rPr lang="cs-CZ" dirty="0" smtClean="0"/>
              <a:t>rozklad do subsystémů podle </a:t>
            </a:r>
            <a:r>
              <a:rPr lang="cs-CZ" dirty="0" smtClean="0"/>
              <a:t>nad/podřazenosti</a:t>
            </a:r>
          </a:p>
          <a:p>
            <a:pPr lvl="3"/>
            <a:endParaRPr lang="cs-CZ" sz="600" dirty="0" smtClean="0"/>
          </a:p>
          <a:p>
            <a:pPr lvl="1"/>
            <a:r>
              <a:rPr lang="cs-CZ" b="1" dirty="0" smtClean="0"/>
              <a:t>Analogie </a:t>
            </a:r>
            <a:endParaRPr lang="cs-CZ" dirty="0" smtClean="0"/>
          </a:p>
          <a:p>
            <a:pPr lvl="3"/>
            <a:r>
              <a:rPr lang="cs-CZ" dirty="0" smtClean="0"/>
              <a:t>podobnost</a:t>
            </a:r>
            <a:endParaRPr lang="cs-CZ" sz="800" dirty="0" smtClean="0"/>
          </a:p>
          <a:p>
            <a:pPr lvl="3"/>
            <a:endParaRPr lang="cs-CZ" sz="600" dirty="0" smtClean="0"/>
          </a:p>
          <a:p>
            <a:pPr lvl="1"/>
            <a:r>
              <a:rPr lang="cs-CZ" b="1" dirty="0" smtClean="0"/>
              <a:t>Klasifikace a srovnání </a:t>
            </a:r>
            <a:endParaRPr lang="cs-CZ" dirty="0" smtClean="0"/>
          </a:p>
          <a:p>
            <a:pPr lvl="3"/>
            <a:r>
              <a:rPr lang="cs-CZ" dirty="0" smtClean="0"/>
              <a:t>mapování základních strukturních charakteristik</a:t>
            </a:r>
          </a:p>
          <a:p>
            <a:endParaRPr lang="cs-CZ"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Nadpis 1"/>
          <p:cNvSpPr>
            <a:spLocks noGrp="1"/>
          </p:cNvSpPr>
          <p:nvPr>
            <p:ph type="title"/>
          </p:nvPr>
        </p:nvSpPr>
        <p:spPr>
          <a:xfrm>
            <a:off x="468313" y="200025"/>
            <a:ext cx="7559675" cy="863600"/>
          </a:xfrm>
        </p:spPr>
        <p:txBody>
          <a:bodyPr/>
          <a:lstStyle/>
          <a:p>
            <a:r>
              <a:rPr lang="cs-CZ" smtClean="0"/>
              <a:t>Nahlížení na problém</a:t>
            </a:r>
          </a:p>
        </p:txBody>
      </p:sp>
      <p:pic>
        <p:nvPicPr>
          <p:cNvPr id="75778" name="Picture 7" descr="fap"/>
          <p:cNvPicPr>
            <a:picLocks noGrp="1" noChangeAspect="1" noChangeArrowheads="1"/>
          </p:cNvPicPr>
          <p:nvPr>
            <p:ph idx="1"/>
          </p:nvPr>
        </p:nvPicPr>
        <p:blipFill>
          <a:blip r:embed="rId2" cstate="print"/>
          <a:srcRect/>
          <a:stretch>
            <a:fillRect/>
          </a:stretch>
        </p:blipFill>
        <p:spPr>
          <a:xfrm>
            <a:off x="1416050" y="1597025"/>
            <a:ext cx="6313488" cy="4151313"/>
          </a:xfr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Analytický postup</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Lucida Sans Unicode" pitchFamily="34" charset="0"/>
              </a:rPr>
              <a:t>Analýza dat</a:t>
            </a:r>
            <a:endParaRPr lang="cs-CZ" dirty="0"/>
          </a:p>
        </p:txBody>
      </p:sp>
      <p:sp>
        <p:nvSpPr>
          <p:cNvPr id="3" name="Zástupný symbol pro obsah 2"/>
          <p:cNvSpPr>
            <a:spLocks noGrp="1"/>
          </p:cNvSpPr>
          <p:nvPr>
            <p:ph idx="1"/>
          </p:nvPr>
        </p:nvSpPr>
        <p:spPr/>
        <p:txBody>
          <a:bodyPr>
            <a:noAutofit/>
          </a:bodyPr>
          <a:lstStyle/>
          <a:p>
            <a:pPr>
              <a:spcAft>
                <a:spcPts val="600"/>
              </a:spcAft>
            </a:pPr>
            <a:r>
              <a:rPr lang="cs-CZ" dirty="0" smtClean="0"/>
              <a:t>Sledujeme trendy – nárůst, průměr, odchylky, časové osy, rozptyly</a:t>
            </a:r>
          </a:p>
          <a:p>
            <a:pPr lvl="1">
              <a:spcAft>
                <a:spcPts val="600"/>
              </a:spcAft>
            </a:pPr>
            <a:r>
              <a:rPr lang="cs-CZ" sz="1800" dirty="0" smtClean="0"/>
              <a:t>hledáme vzory a zákonitosti</a:t>
            </a:r>
          </a:p>
          <a:p>
            <a:pPr lvl="1">
              <a:spcAft>
                <a:spcPts val="600"/>
              </a:spcAft>
            </a:pPr>
            <a:r>
              <a:rPr lang="cs-CZ" sz="1800" dirty="0" smtClean="0"/>
              <a:t>posuzujeme vliv externích faktorů, sezónních obměn, náhodných událostí a cyklických trendů</a:t>
            </a:r>
          </a:p>
          <a:p>
            <a:pPr>
              <a:spcAft>
                <a:spcPts val="600"/>
              </a:spcAft>
            </a:pPr>
            <a:r>
              <a:rPr lang="cs-CZ" dirty="0" smtClean="0"/>
              <a:t>Statistické metody</a:t>
            </a:r>
          </a:p>
          <a:p>
            <a:pPr lvl="1">
              <a:spcAft>
                <a:spcPts val="600"/>
              </a:spcAft>
            </a:pPr>
            <a:r>
              <a:rPr lang="cs-CZ" sz="1800" dirty="0" smtClean="0"/>
              <a:t>průměr – součet položek v sadě/počtem položek</a:t>
            </a:r>
          </a:p>
          <a:p>
            <a:pPr lvl="1">
              <a:spcAft>
                <a:spcPts val="600"/>
              </a:spcAft>
            </a:pPr>
            <a:r>
              <a:rPr lang="cs-CZ" sz="1800" dirty="0" smtClean="0"/>
              <a:t>medián - hodnota, jež dělí řadu podle velikosti seřazených výsledků na dvě stejně početné poloviny</a:t>
            </a:r>
          </a:p>
          <a:p>
            <a:pPr lvl="1">
              <a:spcAft>
                <a:spcPts val="600"/>
              </a:spcAft>
            </a:pPr>
            <a:r>
              <a:rPr lang="cs-CZ" sz="1800" dirty="0" smtClean="0"/>
              <a:t>modus – nejčastěji se vyskytující hodnota v sadě dat</a:t>
            </a:r>
          </a:p>
          <a:p>
            <a:pPr lvl="1">
              <a:spcAft>
                <a:spcPts val="600"/>
              </a:spcAft>
            </a:pPr>
            <a:r>
              <a:rPr lang="cs-CZ" sz="1800" dirty="0" smtClean="0"/>
              <a:t>odchylky - rozsah – rozdíl mezi největší a nejmenší hodnotou; standardní odchylka – ke zjištění odchylky od průměru</a:t>
            </a:r>
            <a:endParaRPr lang="cs-CZ" sz="24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Lucida Sans Unicode" pitchFamily="34" charset="0"/>
              </a:rPr>
              <a:t>Analýza dat</a:t>
            </a:r>
            <a:endParaRPr lang="cs-CZ" dirty="0"/>
          </a:p>
        </p:txBody>
      </p:sp>
      <p:sp>
        <p:nvSpPr>
          <p:cNvPr id="3" name="Zástupný symbol pro obsah 2"/>
          <p:cNvSpPr>
            <a:spLocks noGrp="1"/>
          </p:cNvSpPr>
          <p:nvPr>
            <p:ph idx="1"/>
          </p:nvPr>
        </p:nvSpPr>
        <p:spPr/>
        <p:txBody>
          <a:bodyPr/>
          <a:lstStyle/>
          <a:p>
            <a:pPr>
              <a:spcAft>
                <a:spcPts val="600"/>
              </a:spcAft>
            </a:pPr>
            <a:r>
              <a:rPr lang="cs-CZ" dirty="0" smtClean="0"/>
              <a:t>Korelace</a:t>
            </a:r>
          </a:p>
          <a:p>
            <a:pPr lvl="2"/>
            <a:r>
              <a:rPr lang="cs-CZ" dirty="0" smtClean="0"/>
              <a:t>vzájemný vztah mezi znaky či veličinami</a:t>
            </a:r>
          </a:p>
          <a:p>
            <a:pPr lvl="2"/>
            <a:r>
              <a:rPr lang="cs-CZ" dirty="0" smtClean="0"/>
              <a:t>korelační koeficient může nabývat hodnot od −1 až po +1</a:t>
            </a:r>
          </a:p>
          <a:p>
            <a:pPr lvl="2"/>
            <a:r>
              <a:rPr lang="cs-CZ" dirty="0" smtClean="0"/>
              <a:t>perfektní korelace je rovna +1</a:t>
            </a:r>
          </a:p>
          <a:p>
            <a:pPr lvl="2"/>
            <a:r>
              <a:rPr lang="cs-CZ" dirty="0" smtClean="0"/>
              <a:t>čím bližší vztah dvou veličin, tím vyšší míra korelace</a:t>
            </a:r>
          </a:p>
          <a:p>
            <a:pPr lvl="2"/>
            <a:endParaRPr lang="cs-CZ" dirty="0" smtClean="0"/>
          </a:p>
          <a:p>
            <a:r>
              <a:rPr lang="cs-CZ" dirty="0" smtClean="0">
                <a:latin typeface="Lucida Sans Unicode" pitchFamily="34" charset="0"/>
              </a:rPr>
              <a:t>Časová osa</a:t>
            </a:r>
          </a:p>
          <a:p>
            <a:pPr lvl="2"/>
            <a:r>
              <a:rPr lang="cs-CZ" dirty="0" smtClean="0"/>
              <a:t>sledujeme pohyb a vývoj veličin v závislosti na čase</a:t>
            </a:r>
          </a:p>
          <a:p>
            <a:pPr lvl="2"/>
            <a:r>
              <a:rPr lang="cs-CZ" dirty="0" smtClean="0"/>
              <a:t>důležité při odhalování:</a:t>
            </a:r>
          </a:p>
          <a:p>
            <a:pPr lvl="3"/>
            <a:r>
              <a:rPr lang="cs-CZ" dirty="0" smtClean="0"/>
              <a:t>trendů</a:t>
            </a:r>
          </a:p>
          <a:p>
            <a:pPr lvl="3"/>
            <a:r>
              <a:rPr lang="cs-CZ" dirty="0" smtClean="0"/>
              <a:t>sezónností</a:t>
            </a:r>
          </a:p>
          <a:p>
            <a:pPr lvl="3"/>
            <a:r>
              <a:rPr lang="cs-CZ" dirty="0" smtClean="0"/>
              <a:t>klíčových momentů</a:t>
            </a:r>
          </a:p>
          <a:p>
            <a:pPr lvl="3"/>
            <a:r>
              <a:rPr lang="cs-CZ" dirty="0" smtClean="0"/>
              <a:t>amplitud</a:t>
            </a:r>
          </a:p>
          <a:p>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latin typeface="Lucida Sans Unicode" pitchFamily="34" charset="0"/>
              </a:rPr>
              <a:t>Prezentace výsledků analýzy</a:t>
            </a:r>
            <a:endParaRPr lang="cs-CZ" dirty="0"/>
          </a:p>
        </p:txBody>
      </p:sp>
      <p:sp>
        <p:nvSpPr>
          <p:cNvPr id="3" name="Zástupný symbol pro obsah 2"/>
          <p:cNvSpPr>
            <a:spLocks noGrp="1"/>
          </p:cNvSpPr>
          <p:nvPr>
            <p:ph idx="1"/>
          </p:nvPr>
        </p:nvSpPr>
        <p:spPr/>
        <p:txBody>
          <a:bodyPr/>
          <a:lstStyle/>
          <a:p>
            <a:r>
              <a:rPr lang="cs-CZ" dirty="0" smtClean="0"/>
              <a:t>Vizualizace</a:t>
            </a:r>
          </a:p>
          <a:p>
            <a:pPr lvl="1"/>
            <a:r>
              <a:rPr lang="cs-CZ" dirty="0" smtClean="0"/>
              <a:t>grafy:</a:t>
            </a:r>
          </a:p>
          <a:p>
            <a:pPr lvl="2"/>
            <a:r>
              <a:rPr lang="cs-CZ" dirty="0" smtClean="0"/>
              <a:t>plošné – </a:t>
            </a:r>
            <a:r>
              <a:rPr lang="cs-CZ" dirty="0" err="1" smtClean="0"/>
              <a:t>spider</a:t>
            </a:r>
            <a:r>
              <a:rPr lang="cs-CZ" dirty="0" smtClean="0"/>
              <a:t>, koláče, mapy, …</a:t>
            </a:r>
          </a:p>
          <a:p>
            <a:pPr lvl="2"/>
            <a:r>
              <a:rPr lang="cs-CZ" dirty="0" smtClean="0"/>
              <a:t>sloupcové – poměry, průměry, …</a:t>
            </a:r>
          </a:p>
          <a:p>
            <a:pPr lvl="1"/>
            <a:r>
              <a:rPr lang="cs-CZ" dirty="0" smtClean="0"/>
              <a:t>diagramy</a:t>
            </a:r>
          </a:p>
          <a:p>
            <a:pPr lvl="1"/>
            <a:r>
              <a:rPr lang="cs-CZ" dirty="0" smtClean="0"/>
              <a:t>tabulky</a:t>
            </a:r>
          </a:p>
          <a:p>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dirty="0"/>
          </a:p>
        </p:txBody>
      </p:sp>
      <p:sp>
        <p:nvSpPr>
          <p:cNvPr id="3" name="Content Placeholder 2"/>
          <p:cNvSpPr>
            <a:spLocks noGrp="1"/>
          </p:cNvSpPr>
          <p:nvPr>
            <p:ph idx="1"/>
          </p:nvPr>
        </p:nvSpPr>
        <p:spPr/>
        <p:txBody>
          <a:bodyPr/>
          <a:lstStyle/>
          <a:p>
            <a:endParaRPr lang="cs-CZ" dirty="0" smtClean="0"/>
          </a:p>
          <a:p>
            <a:endParaRPr lang="cs-CZ" dirty="0"/>
          </a:p>
        </p:txBody>
      </p:sp>
      <p:pic>
        <p:nvPicPr>
          <p:cNvPr id="4" name="Picture 4"/>
          <p:cNvPicPr>
            <a:picLocks noChangeAspect="1" noChangeArrowheads="1"/>
          </p:cNvPicPr>
          <p:nvPr/>
        </p:nvPicPr>
        <p:blipFill>
          <a:blip r:embed="rId2" cstate="print"/>
          <a:srcRect/>
          <a:stretch>
            <a:fillRect/>
          </a:stretch>
        </p:blipFill>
        <p:spPr bwMode="auto">
          <a:xfrm>
            <a:off x="0" y="0"/>
            <a:ext cx="9144000" cy="68627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a:t>
            </a:r>
            <a:endParaRPr lang="cs-CZ" dirty="0"/>
          </a:p>
        </p:txBody>
      </p:sp>
      <p:sp>
        <p:nvSpPr>
          <p:cNvPr id="3" name="Content Placeholder 2"/>
          <p:cNvSpPr>
            <a:spLocks noGrp="1"/>
          </p:cNvSpPr>
          <p:nvPr>
            <p:ph idx="1"/>
          </p:nvPr>
        </p:nvSpPr>
        <p:spPr/>
        <p:txBody>
          <a:bodyPr>
            <a:normAutofit fontScale="92500" lnSpcReduction="20000"/>
          </a:bodyPr>
          <a:lstStyle/>
          <a:p>
            <a:r>
              <a:rPr lang="cs-CZ" sz="2000" dirty="0" smtClean="0"/>
              <a:t>Skupina </a:t>
            </a:r>
            <a:r>
              <a:rPr lang="cs-CZ" sz="2000" dirty="0" smtClean="0"/>
              <a:t>1</a:t>
            </a:r>
          </a:p>
          <a:p>
            <a:pPr lvl="1"/>
            <a:r>
              <a:rPr lang="cs-CZ" sz="1800" dirty="0" smtClean="0"/>
              <a:t>Pro firmu </a:t>
            </a:r>
            <a:r>
              <a:rPr lang="cs-CZ" sz="1800" dirty="0" err="1" smtClean="0"/>
              <a:t>firmu</a:t>
            </a:r>
            <a:r>
              <a:rPr lang="cs-CZ" sz="1800" dirty="0" smtClean="0"/>
              <a:t> </a:t>
            </a:r>
            <a:r>
              <a:rPr lang="pl-PL" sz="1800" b="1" dirty="0" smtClean="0"/>
              <a:t>STOMIX, spol. s r. o</a:t>
            </a:r>
            <a:r>
              <a:rPr lang="pl-PL" sz="1800" b="1" dirty="0" smtClean="0"/>
              <a:t>. </a:t>
            </a:r>
            <a:r>
              <a:rPr lang="pl-PL" sz="1800" dirty="0" smtClean="0"/>
              <a:t>dodat seznam 100 potenciálních klientů v Maďarsku.</a:t>
            </a:r>
          </a:p>
          <a:p>
            <a:pPr lvl="1"/>
            <a:r>
              <a:rPr lang="pl-PL" sz="1800" dirty="0" smtClean="0"/>
              <a:t>Stavební firmy velikosti zhruba 30-70 zaměstnanců a obrat zhruba 1-2 mil. </a:t>
            </a:r>
            <a:r>
              <a:rPr lang="pl-PL" sz="1800" smtClean="0"/>
              <a:t>€.</a:t>
            </a:r>
            <a:endParaRPr lang="cs-CZ" sz="1800" dirty="0" smtClean="0"/>
          </a:p>
          <a:p>
            <a:r>
              <a:rPr lang="cs-CZ" sz="2000" dirty="0" smtClean="0"/>
              <a:t>Skupina 2</a:t>
            </a:r>
          </a:p>
          <a:p>
            <a:pPr lvl="1"/>
            <a:r>
              <a:rPr lang="cs-CZ" sz="1800" dirty="0" smtClean="0"/>
              <a:t>Kontakt na ex-zaměstnance na vyšších pozicích ve firmě </a:t>
            </a:r>
            <a:r>
              <a:rPr lang="cs-CZ" sz="1800" b="1" dirty="0" smtClean="0"/>
              <a:t>ZETOR TRACTORS a.s</a:t>
            </a:r>
            <a:r>
              <a:rPr lang="cs-CZ" sz="1800" b="1" dirty="0" smtClean="0"/>
              <a:t>.</a:t>
            </a:r>
          </a:p>
          <a:p>
            <a:pPr lvl="1"/>
            <a:r>
              <a:rPr lang="cs-CZ" sz="1800" dirty="0" smtClean="0"/>
              <a:t>Pokud možno kontaktní údaje a informace o tom kdy a na jaké pozici pracovali.</a:t>
            </a:r>
            <a:endParaRPr lang="cs-CZ" sz="1800" dirty="0" smtClean="0"/>
          </a:p>
          <a:p>
            <a:r>
              <a:rPr lang="cs-CZ" sz="2000" dirty="0" smtClean="0"/>
              <a:t>Skupina 3</a:t>
            </a:r>
          </a:p>
          <a:p>
            <a:pPr lvl="1"/>
            <a:r>
              <a:rPr lang="cs-CZ" sz="1800" dirty="0" smtClean="0"/>
              <a:t>Najít 2 vhodné kandidáty pro akvizici pro firmu </a:t>
            </a:r>
            <a:r>
              <a:rPr lang="cs-CZ" sz="1800" b="1" dirty="0" smtClean="0"/>
              <a:t>AB </a:t>
            </a:r>
            <a:r>
              <a:rPr lang="cs-CZ" sz="1800" b="1" dirty="0" err="1" smtClean="0"/>
              <a:t>Facility</a:t>
            </a:r>
            <a:r>
              <a:rPr lang="cs-CZ" sz="1800" b="1" dirty="0" smtClean="0"/>
              <a:t> a. s.</a:t>
            </a:r>
          </a:p>
          <a:p>
            <a:pPr lvl="1"/>
            <a:r>
              <a:rPr lang="cs-CZ" sz="1800" dirty="0" smtClean="0"/>
              <a:t>Zdravé, ziskové firmy v osobním vlastnictví. Ideálně takové, které firmě něco přinesou</a:t>
            </a:r>
            <a:r>
              <a:rPr lang="cs-CZ" sz="1800" dirty="0" smtClean="0"/>
              <a:t>.</a:t>
            </a:r>
            <a:endParaRPr lang="cs-CZ" sz="1800" dirty="0" smtClean="0"/>
          </a:p>
          <a:p>
            <a:r>
              <a:rPr lang="cs-CZ" sz="2000" dirty="0" smtClean="0"/>
              <a:t>Skupina 4</a:t>
            </a:r>
          </a:p>
          <a:p>
            <a:pPr lvl="1"/>
            <a:r>
              <a:rPr lang="cs-CZ" sz="1800" dirty="0" smtClean="0"/>
              <a:t>Pro firmu </a:t>
            </a:r>
            <a:r>
              <a:rPr lang="cs-CZ" sz="1800" b="1" dirty="0" smtClean="0"/>
              <a:t>STUDENT AGENCY, s.r.o</a:t>
            </a:r>
            <a:r>
              <a:rPr lang="cs-CZ" sz="1800" b="1" dirty="0" smtClean="0"/>
              <a:t>.</a:t>
            </a:r>
            <a:r>
              <a:rPr lang="cs-CZ" sz="1800" dirty="0" smtClean="0"/>
              <a:t> </a:t>
            </a:r>
            <a:r>
              <a:rPr lang="cs-CZ" sz="1800" dirty="0" smtClean="0"/>
              <a:t>zpracovat přehled vhodných tras vlaků a autobusů, na kterých by mohli a měli jezdit. </a:t>
            </a:r>
          </a:p>
          <a:p>
            <a:pPr lvl="1"/>
            <a:r>
              <a:rPr lang="cs-CZ" sz="1800" dirty="0" smtClean="0"/>
              <a:t>Fakta a odůvodnění výběru, vytíženost tras.</a:t>
            </a:r>
            <a:endParaRPr lang="cs-CZ" sz="1800" dirty="0" smtClean="0"/>
          </a:p>
          <a:p>
            <a:endParaRPr lang="cs-CZ"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Ukazatele</a:t>
            </a:r>
            <a:endParaRPr lang="cs-CZ" dirty="0"/>
          </a:p>
        </p:txBody>
      </p:sp>
      <p:sp>
        <p:nvSpPr>
          <p:cNvPr id="3" name="Content Placeholder 2"/>
          <p:cNvSpPr>
            <a:spLocks noGrp="1"/>
          </p:cNvSpPr>
          <p:nvPr>
            <p:ph idx="1"/>
          </p:nvPr>
        </p:nvSpPr>
        <p:spPr/>
        <p:txBody>
          <a:bodyPr/>
          <a:lstStyle/>
          <a:p>
            <a:r>
              <a:rPr lang="cs-CZ" dirty="0" smtClean="0"/>
              <a:t>Poměrové</a:t>
            </a:r>
          </a:p>
          <a:p>
            <a:pPr lvl="1"/>
            <a:r>
              <a:rPr lang="cs-CZ" dirty="0" smtClean="0"/>
              <a:t>Procenta – nesmysl u záporných čísel</a:t>
            </a:r>
          </a:p>
          <a:p>
            <a:pPr lvl="1"/>
            <a:r>
              <a:rPr lang="cs-CZ" dirty="0" smtClean="0"/>
              <a:t>Změna </a:t>
            </a:r>
          </a:p>
          <a:p>
            <a:pPr marL="0" indent="0">
              <a:buNone/>
            </a:pPr>
            <a:endParaRPr lang="cs-CZ" sz="1600" b="1" dirty="0" smtClean="0">
              <a:solidFill>
                <a:srgbClr val="000000"/>
              </a:solidFill>
            </a:endParaRPr>
          </a:p>
          <a:p>
            <a:pPr marL="0" indent="0">
              <a:buNone/>
            </a:pPr>
            <a:r>
              <a:rPr lang="en-US" sz="1600" b="1" dirty="0" smtClean="0"/>
              <a:t>E</a:t>
            </a:r>
            <a:r>
              <a:rPr lang="cs-CZ" sz="1600" b="1" dirty="0" smtClean="0"/>
              <a:t>k</a:t>
            </a:r>
            <a:r>
              <a:rPr lang="en-US" sz="1600" b="1" dirty="0" err="1" smtClean="0"/>
              <a:t>onomic</a:t>
            </a:r>
            <a:r>
              <a:rPr lang="cs-CZ" sz="1600" b="1" dirty="0" err="1" smtClean="0"/>
              <a:t>ké</a:t>
            </a:r>
            <a:r>
              <a:rPr lang="en-US" sz="1600" b="1" dirty="0" smtClean="0"/>
              <a:t> </a:t>
            </a:r>
            <a:r>
              <a:rPr lang="en-US" sz="1600" b="1" dirty="0" err="1" smtClean="0"/>
              <a:t>indi</a:t>
            </a:r>
            <a:r>
              <a:rPr lang="cs-CZ" sz="1600" b="1" dirty="0" err="1" smtClean="0"/>
              <a:t>kátory</a:t>
            </a:r>
            <a:endParaRPr lang="en-US" sz="1600" b="1" dirty="0" smtClean="0"/>
          </a:p>
          <a:p>
            <a:pPr marL="0" indent="0">
              <a:buNone/>
            </a:pPr>
            <a:r>
              <a:rPr lang="en-US" sz="1600" b="1" dirty="0" smtClean="0"/>
              <a:t>Consumer Price Index (CPI</a:t>
            </a:r>
            <a:r>
              <a:rPr lang="en-US" sz="1600" b="1" dirty="0" smtClean="0"/>
              <a:t>)</a:t>
            </a:r>
            <a:r>
              <a:rPr lang="cs-CZ" sz="1600" b="1" dirty="0" smtClean="0"/>
              <a:t> = index spotřebitelských cen</a:t>
            </a:r>
            <a:r>
              <a:rPr lang="en-US" sz="1600" b="1" dirty="0" smtClean="0"/>
              <a:t> </a:t>
            </a:r>
            <a:r>
              <a:rPr lang="cs-CZ" sz="1600" dirty="0" smtClean="0"/>
              <a:t>– vyjádřen v </a:t>
            </a:r>
            <a:r>
              <a:rPr lang="en-US" sz="1600" dirty="0" smtClean="0"/>
              <a:t>%</a:t>
            </a:r>
            <a:endParaRPr lang="en-US" sz="1600" dirty="0" smtClean="0"/>
          </a:p>
          <a:p>
            <a:pPr marL="0" indent="0">
              <a:buNone/>
            </a:pPr>
            <a:r>
              <a:rPr lang="cs-CZ" sz="1600" dirty="0" smtClean="0"/>
              <a:t>Př.</a:t>
            </a:r>
            <a:r>
              <a:rPr lang="en-US" sz="1600" dirty="0" smtClean="0"/>
              <a:t>: </a:t>
            </a:r>
            <a:r>
              <a:rPr lang="cs-CZ" sz="1600" dirty="0" smtClean="0"/>
              <a:t>Benzín zdražil z 30Kč na 34Kč a rohlík z 1Kč na 1,25Kč.</a:t>
            </a:r>
            <a:endParaRPr lang="en-US" sz="1600" dirty="0" smtClean="0"/>
          </a:p>
          <a:p>
            <a:pPr marL="569913" lvl="1" indent="-214313"/>
            <a:r>
              <a:rPr lang="cs-CZ" sz="1600" dirty="0" smtClean="0"/>
              <a:t>Benzín zdražil o 4Kč a 13%</a:t>
            </a:r>
            <a:endParaRPr lang="en-US" sz="1600" dirty="0" smtClean="0"/>
          </a:p>
          <a:p>
            <a:pPr marL="569913" lvl="1" indent="-214313"/>
            <a:r>
              <a:rPr lang="cs-CZ" sz="1600" dirty="0" smtClean="0"/>
              <a:t>Rohlík zdražil o 0,25Kč, což je 25% nárůst. </a:t>
            </a:r>
          </a:p>
          <a:p>
            <a:pPr marL="569913" lvl="1" indent="-214313"/>
            <a:endParaRPr lang="cs-CZ" dirty="0" smtClean="0"/>
          </a:p>
          <a:p>
            <a:r>
              <a:rPr lang="cs-CZ" dirty="0" smtClean="0"/>
              <a:t>Absolutní </a:t>
            </a:r>
          </a:p>
          <a:p>
            <a:pPr lvl="1"/>
            <a:r>
              <a:rPr lang="cs-CZ" dirty="0" smtClean="0"/>
              <a:t>Např. obrat, zisk, …</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err="1" smtClean="0"/>
              <a:t>research</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Způsoby získávání informací</a:t>
            </a:r>
            <a:endParaRPr lang="cs-CZ" dirty="0"/>
          </a:p>
        </p:txBody>
      </p:sp>
      <p:sp>
        <p:nvSpPr>
          <p:cNvPr id="3" name="Zástupný symbol pro obsah 2"/>
          <p:cNvSpPr>
            <a:spLocks noGrp="1"/>
          </p:cNvSpPr>
          <p:nvPr>
            <p:ph idx="1"/>
          </p:nvPr>
        </p:nvSpPr>
        <p:spPr/>
        <p:txBody>
          <a:bodyPr/>
          <a:lstStyle/>
          <a:p>
            <a:r>
              <a:rPr lang="cs-CZ" dirty="0" smtClean="0"/>
              <a:t>Analýza problému</a:t>
            </a:r>
          </a:p>
          <a:p>
            <a:pPr lvl="1"/>
            <a:r>
              <a:rPr lang="cs-CZ" dirty="0" smtClean="0"/>
              <a:t>Posouzení potřeby informace – skutečně to potřebujeme vědět?</a:t>
            </a:r>
          </a:p>
          <a:p>
            <a:pPr lvl="1"/>
            <a:r>
              <a:rPr lang="cs-CZ" dirty="0" smtClean="0"/>
              <a:t>Identifikace průvodních znaků zkoumaného jevu – symptomy problému</a:t>
            </a:r>
          </a:p>
          <a:p>
            <a:r>
              <a:rPr lang="cs-CZ" dirty="0" smtClean="0"/>
              <a:t>Získání informace</a:t>
            </a:r>
          </a:p>
          <a:p>
            <a:pPr lvl="1"/>
            <a:r>
              <a:rPr lang="cs-CZ" dirty="0" smtClean="0"/>
              <a:t>Informace, které se nezjistí ve zdrojích, které jsou běžně dostupné, je nutno hledat ve zdrojích jiných, většinou běžnou cestou nedostupných</a:t>
            </a:r>
          </a:p>
          <a:p>
            <a:pPr lvl="1"/>
            <a:r>
              <a:rPr lang="cs-CZ" dirty="0" smtClean="0"/>
              <a:t>Doporučený postup:</a:t>
            </a:r>
          </a:p>
          <a:p>
            <a:pPr lvl="3"/>
            <a:r>
              <a:rPr lang="cs-CZ" dirty="0" smtClean="0"/>
              <a:t>Analýza možných zdrojů</a:t>
            </a:r>
          </a:p>
          <a:p>
            <a:pPr lvl="3"/>
            <a:r>
              <a:rPr lang="cs-CZ" dirty="0" smtClean="0"/>
              <a:t>Analýza možných metod a způsobů získání informací</a:t>
            </a:r>
          </a:p>
          <a:p>
            <a:pPr lvl="3"/>
            <a:r>
              <a:rPr lang="cs-CZ" dirty="0" smtClean="0"/>
              <a:t>Vytvoření podmínek pro úspěšné získání informací</a:t>
            </a:r>
          </a:p>
          <a:p>
            <a:pPr lvl="3"/>
            <a:r>
              <a:rPr lang="cs-CZ" dirty="0" smtClean="0"/>
              <a:t>Vlastní získání informací</a:t>
            </a:r>
          </a:p>
          <a:p>
            <a:pPr lvl="3"/>
            <a:endParaRPr lang="cs-CZ" dirty="0" smtClean="0"/>
          </a:p>
          <a:p>
            <a:pPr lvl="1"/>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Získání informace</a:t>
            </a:r>
            <a:br>
              <a:rPr lang="cs-CZ" dirty="0" smtClean="0"/>
            </a:br>
            <a:endParaRPr lang="cs-CZ" dirty="0"/>
          </a:p>
        </p:txBody>
      </p:sp>
      <p:sp>
        <p:nvSpPr>
          <p:cNvPr id="3" name="Zástupný symbol pro obsah 2"/>
          <p:cNvSpPr>
            <a:spLocks noGrp="1"/>
          </p:cNvSpPr>
          <p:nvPr>
            <p:ph idx="1"/>
          </p:nvPr>
        </p:nvSpPr>
        <p:spPr/>
        <p:txBody>
          <a:bodyPr/>
          <a:lstStyle/>
          <a:p>
            <a:r>
              <a:rPr lang="cs-CZ" dirty="0" smtClean="0"/>
              <a:t>Analýza možných metod a způsobů získání informací</a:t>
            </a:r>
          </a:p>
          <a:p>
            <a:pPr lvl="1"/>
            <a:r>
              <a:rPr lang="cs-CZ" dirty="0" smtClean="0"/>
              <a:t>Nepřímé vs. podmíněné sledování – všeobecné X sledování určité oblasti</a:t>
            </a:r>
          </a:p>
          <a:p>
            <a:pPr lvl="1"/>
            <a:r>
              <a:rPr lang="cs-CZ" dirty="0" smtClean="0"/>
              <a:t>Formální vs. neformální výzkum – podle plánu X bez struktury</a:t>
            </a:r>
          </a:p>
          <a:p>
            <a:r>
              <a:rPr lang="cs-CZ" dirty="0" smtClean="0"/>
              <a:t>Analýza získaných informací</a:t>
            </a:r>
          </a:p>
          <a:p>
            <a:pPr lvl="1"/>
            <a:r>
              <a:rPr lang="cs-CZ" dirty="0" smtClean="0"/>
              <a:t>Informace může být:</a:t>
            </a:r>
          </a:p>
          <a:p>
            <a:pPr lvl="3"/>
            <a:r>
              <a:rPr lang="cs-CZ" dirty="0" smtClean="0"/>
              <a:t>Zastaralá</a:t>
            </a:r>
          </a:p>
          <a:p>
            <a:pPr lvl="3"/>
            <a:r>
              <a:rPr lang="cs-CZ" dirty="0" smtClean="0"/>
              <a:t>Nepravdivá a považovaná za pravdivou – bez vlastního výzkumu nezjistíme</a:t>
            </a:r>
          </a:p>
          <a:p>
            <a:pPr lvl="3"/>
            <a:r>
              <a:rPr lang="cs-CZ" dirty="0" smtClean="0"/>
              <a:t>Nesprávná manipulace s informací – zkreslena při přenosu, chybně vyhodnocena, …</a:t>
            </a:r>
          </a:p>
          <a:p>
            <a:pPr lvl="3"/>
            <a:r>
              <a:rPr lang="cs-CZ" dirty="0" smtClean="0"/>
              <a:t>Chybná informace je vytvořena záměrně – účel zmást konkurenci</a:t>
            </a:r>
          </a:p>
          <a:p>
            <a:pPr lvl="3"/>
            <a:endParaRPr lang="cs-CZ" dirty="0" smtClean="0"/>
          </a:p>
          <a:p>
            <a:pPr lvl="1"/>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r>
              <a:rPr lang="cs-CZ" dirty="0" smtClean="0"/>
              <a:t>Kde budeme hledat informace o důvěryhodnosti firmy?</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dat primárním výzkumem</a:t>
            </a:r>
            <a:endParaRPr lang="cs-CZ" dirty="0"/>
          </a:p>
        </p:txBody>
      </p:sp>
      <p:sp>
        <p:nvSpPr>
          <p:cNvPr id="3" name="Zástupný symbol pro obsah 2"/>
          <p:cNvSpPr>
            <a:spLocks noGrp="1"/>
          </p:cNvSpPr>
          <p:nvPr>
            <p:ph idx="1"/>
          </p:nvPr>
        </p:nvSpPr>
        <p:spPr/>
        <p:txBody>
          <a:bodyPr/>
          <a:lstStyle/>
          <a:p>
            <a:r>
              <a:rPr lang="cs-CZ" dirty="0" smtClean="0"/>
              <a:t>Jedinečná data</a:t>
            </a:r>
          </a:p>
          <a:p>
            <a:r>
              <a:rPr lang="cs-CZ" dirty="0" smtClean="0"/>
              <a:t>Problém s kvalitou</a:t>
            </a:r>
          </a:p>
          <a:p>
            <a:endParaRPr lang="cs-CZ" dirty="0" smtClean="0"/>
          </a:p>
          <a:p>
            <a:r>
              <a:rPr lang="cs-CZ" dirty="0" smtClean="0"/>
              <a:t>Dva přístupy:</a:t>
            </a:r>
          </a:p>
          <a:p>
            <a:pPr lvl="2"/>
            <a:r>
              <a:rPr lang="cs-CZ" dirty="0" smtClean="0"/>
              <a:t>Kvalitativní</a:t>
            </a:r>
          </a:p>
          <a:p>
            <a:pPr lvl="2"/>
            <a:r>
              <a:rPr lang="cs-CZ" dirty="0" smtClean="0"/>
              <a:t>Kvantitativní</a:t>
            </a:r>
          </a:p>
          <a:p>
            <a:pPr lvl="2"/>
            <a:r>
              <a:rPr lang="cs-CZ" dirty="0" smtClean="0"/>
              <a:t>- oba výhody i nevýhody</a:t>
            </a:r>
          </a:p>
          <a:p>
            <a:pPr lvl="2"/>
            <a:endParaRPr lang="cs-CZ" dirty="0" smtClean="0"/>
          </a:p>
          <a:p>
            <a:r>
              <a:rPr lang="cs-CZ" dirty="0" smtClean="0"/>
              <a:t>Často jako podklad pro další analýzu</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2362</TotalTime>
  <Words>1941</Words>
  <Application>Microsoft Office PowerPoint</Application>
  <PresentationFormat>On-screen Show (4:3)</PresentationFormat>
  <Paragraphs>349</Paragraphs>
  <Slides>37</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37</vt:i4>
      </vt:variant>
    </vt:vector>
  </HeadingPairs>
  <TitlesOfParts>
    <vt:vector size="41" baseType="lpstr">
      <vt:lpstr>Arial</vt:lpstr>
      <vt:lpstr>Lucida Sans Unicode</vt:lpstr>
      <vt:lpstr>Blank</vt:lpstr>
      <vt:lpstr>1_Blank</vt:lpstr>
      <vt:lpstr>Informační průmysl 2012/13</vt:lpstr>
      <vt:lpstr>Cvičení</vt:lpstr>
      <vt:lpstr>Poměrové ukazatele</vt:lpstr>
      <vt:lpstr>Ukazatele</vt:lpstr>
      <vt:lpstr>research</vt:lpstr>
      <vt:lpstr>Způsoby získávání informací</vt:lpstr>
      <vt:lpstr>Získání informace </vt:lpstr>
      <vt:lpstr>Příklad</vt:lpstr>
      <vt:lpstr>Sběr dat primárním výzkumem</vt:lpstr>
      <vt:lpstr>Primární výzkum</vt:lpstr>
      <vt:lpstr>Sběr kvantitativních dat</vt:lpstr>
      <vt:lpstr>Sběr kvalitativních dat</vt:lpstr>
      <vt:lpstr>Techniky primárního sběru</vt:lpstr>
      <vt:lpstr>Rozhovor </vt:lpstr>
      <vt:lpstr>Rozhovor</vt:lpstr>
      <vt:lpstr>Techniky získávání odpovědí</vt:lpstr>
      <vt:lpstr>Techniky získávání odpovědí</vt:lpstr>
      <vt:lpstr>Techniky získávání odpovědí</vt:lpstr>
      <vt:lpstr>Sekundární research</vt:lpstr>
      <vt:lpstr>Desk research - výhody</vt:lpstr>
      <vt:lpstr>Desk research - omezení</vt:lpstr>
      <vt:lpstr>Zdroje </vt:lpstr>
      <vt:lpstr>Základy analýzy informací</vt:lpstr>
      <vt:lpstr>Analýza</vt:lpstr>
      <vt:lpstr>Analytický postup</vt:lpstr>
      <vt:lpstr>Analytický postup</vt:lpstr>
      <vt:lpstr>Analýza získávání informací</vt:lpstr>
      <vt:lpstr>Analýza dokumentu</vt:lpstr>
      <vt:lpstr>Strukturování analytických problémů</vt:lpstr>
      <vt:lpstr>Odvození závěrů ze získaných dat</vt:lpstr>
      <vt:lpstr>Nahlížení na problém</vt:lpstr>
      <vt:lpstr>Analytický postup</vt:lpstr>
      <vt:lpstr>Analýza dat</vt:lpstr>
      <vt:lpstr>Analýza dat</vt:lpstr>
      <vt:lpstr>Prezentace výsledků analýzy</vt:lpstr>
      <vt:lpstr>Slide 36</vt:lpstr>
      <vt:lpstr>Úkol </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129</cp:revision>
  <dcterms:created xsi:type="dcterms:W3CDTF">2010-09-06T12:20:12Z</dcterms:created>
  <dcterms:modified xsi:type="dcterms:W3CDTF">2012-10-25T22:40:39Z</dcterms:modified>
</cp:coreProperties>
</file>