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7.xml" ContentType="application/vnd.openxmlformats-officedocument.presentationml.notesSlide+xml"/>
  <Default Extension="xlsx" ContentType="application/vnd.openxmlformats-officedocument.spreadsheetml.sheet"/>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 id="2147483670" r:id="rId2"/>
  </p:sldMasterIdLst>
  <p:notesMasterIdLst>
    <p:notesMasterId r:id="rId41"/>
  </p:notesMasterIdLst>
  <p:handoutMasterIdLst>
    <p:handoutMasterId r:id="rId42"/>
  </p:handoutMasterIdLst>
  <p:sldIdLst>
    <p:sldId id="259" r:id="rId3"/>
    <p:sldId id="477" r:id="rId4"/>
    <p:sldId id="475" r:id="rId5"/>
    <p:sldId id="429" r:id="rId6"/>
    <p:sldId id="428" r:id="rId7"/>
    <p:sldId id="438" r:id="rId8"/>
    <p:sldId id="439" r:id="rId9"/>
    <p:sldId id="440" r:id="rId10"/>
    <p:sldId id="476" r:id="rId11"/>
    <p:sldId id="442" r:id="rId12"/>
    <p:sldId id="444" r:id="rId13"/>
    <p:sldId id="454" r:id="rId14"/>
    <p:sldId id="455" r:id="rId15"/>
    <p:sldId id="485" r:id="rId16"/>
    <p:sldId id="456" r:id="rId17"/>
    <p:sldId id="357" r:id="rId18"/>
    <p:sldId id="358" r:id="rId19"/>
    <p:sldId id="359" r:id="rId20"/>
    <p:sldId id="360" r:id="rId21"/>
    <p:sldId id="361" r:id="rId22"/>
    <p:sldId id="362" r:id="rId23"/>
    <p:sldId id="363" r:id="rId24"/>
    <p:sldId id="364" r:id="rId25"/>
    <p:sldId id="365" r:id="rId26"/>
    <p:sldId id="366" r:id="rId27"/>
    <p:sldId id="482" r:id="rId28"/>
    <p:sldId id="483" r:id="rId29"/>
    <p:sldId id="484" r:id="rId30"/>
    <p:sldId id="487" r:id="rId31"/>
    <p:sldId id="374" r:id="rId32"/>
    <p:sldId id="478" r:id="rId33"/>
    <p:sldId id="479" r:id="rId34"/>
    <p:sldId id="480" r:id="rId35"/>
    <p:sldId id="489" r:id="rId36"/>
    <p:sldId id="490" r:id="rId37"/>
    <p:sldId id="491" r:id="rId38"/>
    <p:sldId id="488" r:id="rId39"/>
    <p:sldId id="481" r:id="rId40"/>
  </p:sldIdLst>
  <p:sldSz cx="9144000" cy="6858000" type="screen4x3"/>
  <p:notesSz cx="7086600" cy="9410700"/>
  <p:embeddedFontLst>
    <p:embeddedFont>
      <p:font typeface="Lucida Sans Unicode" pitchFamily="34" charset="0"/>
      <p:regular r:id="rId43"/>
    </p:embeddedFont>
  </p:embeddedFont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2828"/>
    <a:srgbClr val="F1F1F1"/>
    <a:srgbClr val="FAE600"/>
    <a:srgbClr val="B4B4B4"/>
    <a:srgbClr val="FFD200"/>
    <a:srgbClr val="000000"/>
    <a:srgbClr val="646464"/>
    <a:srgbClr val="80808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796" autoAdjust="0"/>
    <p:restoredTop sz="81593" autoAdjust="0"/>
  </p:normalViewPr>
  <p:slideViewPr>
    <p:cSldViewPr>
      <p:cViewPr varScale="1">
        <p:scale>
          <a:sx n="82" d="100"/>
          <a:sy n="82" d="100"/>
        </p:scale>
        <p:origin x="-102" y="-84"/>
      </p:cViewPr>
      <p:guideLst>
        <p:guide orient="horz" pos="3884"/>
        <p:guide orient="horz" pos="2051"/>
        <p:guide pos="2880"/>
      </p:guideLst>
    </p:cSldViewPr>
  </p:slideViewPr>
  <p:notesTextViewPr>
    <p:cViewPr>
      <p:scale>
        <a:sx n="100" d="100"/>
        <a:sy n="100" d="100"/>
      </p:scale>
      <p:origin x="0" y="0"/>
    </p:cViewPr>
  </p:notesTextViewPr>
  <p:sorterViewPr>
    <p:cViewPr>
      <p:scale>
        <a:sx n="50" d="100"/>
        <a:sy n="50" d="100"/>
      </p:scale>
      <p:origin x="0" y="0"/>
    </p:cViewPr>
  </p:sorter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font" Target="fonts/font1.fntdata"/></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cs-CZ"/>
  <c:chart>
    <c:title>
      <c:tx>
        <c:rich>
          <a:bodyPr/>
          <a:lstStyle/>
          <a:p>
            <a:pPr>
              <a:defRPr sz="1600"/>
            </a:pPr>
            <a:r>
              <a:rPr lang="en-GB" sz="1600" dirty="0" smtClean="0"/>
              <a:t>Beverage KPIs</a:t>
            </a:r>
            <a:endParaRPr lang="en-GB" sz="1600" dirty="0"/>
          </a:p>
        </c:rich>
      </c:tx>
      <c:layout/>
    </c:title>
    <c:plotArea>
      <c:layout>
        <c:manualLayout>
          <c:layoutTarget val="inner"/>
          <c:xMode val="edge"/>
          <c:yMode val="edge"/>
          <c:x val="8.8806044208244408E-2"/>
          <c:y val="3.5807110036749946E-2"/>
          <c:w val="0.83847355545043423"/>
          <c:h val="0.65702505501041208"/>
        </c:manualLayout>
      </c:layout>
      <c:barChart>
        <c:barDir val="col"/>
        <c:grouping val="clustered"/>
        <c:ser>
          <c:idx val="0"/>
          <c:order val="0"/>
          <c:tx>
            <c:strRef>
              <c:f>Sheet1!$B$1</c:f>
              <c:strCache>
                <c:ptCount val="1"/>
                <c:pt idx="0">
                  <c:v>Frequency</c:v>
                </c:pt>
              </c:strCache>
            </c:strRef>
          </c:tx>
          <c:dPt>
            <c:idx val="0"/>
            <c:spPr>
              <a:solidFill>
                <a:schemeClr val="accent6"/>
              </a:solidFill>
            </c:spPr>
          </c:dPt>
          <c:dPt>
            <c:idx val="2"/>
            <c:spPr>
              <a:solidFill>
                <a:schemeClr val="accent6"/>
              </a:solidFill>
            </c:spPr>
          </c:dPt>
          <c:dPt>
            <c:idx val="3"/>
            <c:spPr>
              <a:solidFill>
                <a:schemeClr val="accent6"/>
              </a:solidFill>
            </c:spPr>
          </c:dPt>
          <c:dPt>
            <c:idx val="5"/>
            <c:spPr>
              <a:solidFill>
                <a:srgbClr val="00A3AE"/>
              </a:solidFill>
            </c:spPr>
          </c:dPt>
          <c:dPt>
            <c:idx val="6"/>
            <c:spPr>
              <a:solidFill>
                <a:srgbClr val="00A3AE"/>
              </a:solidFill>
            </c:spPr>
          </c:dPt>
          <c:dPt>
            <c:idx val="7"/>
            <c:spPr>
              <a:solidFill>
                <a:srgbClr val="00A3AE"/>
              </a:solidFill>
            </c:spPr>
          </c:dPt>
          <c:cat>
            <c:strRef>
              <c:f>Sheet1!$A$2:$A$9</c:f>
              <c:strCache>
                <c:ptCount val="8"/>
                <c:pt idx="0">
                  <c:v>Flavour</c:v>
                </c:pt>
                <c:pt idx="1">
                  <c:v>cost</c:v>
                </c:pt>
                <c:pt idx="2">
                  <c:v>strength</c:v>
                </c:pt>
                <c:pt idx="3">
                  <c:v>milk</c:v>
                </c:pt>
                <c:pt idx="4">
                  <c:v>cup quality</c:v>
                </c:pt>
                <c:pt idx="5">
                  <c:v>hot chocolate</c:v>
                </c:pt>
                <c:pt idx="6">
                  <c:v>froth</c:v>
                </c:pt>
                <c:pt idx="7">
                  <c:v>herbal tea</c:v>
                </c:pt>
              </c:strCache>
            </c:strRef>
          </c:cat>
          <c:val>
            <c:numRef>
              <c:f>Sheet1!$B$2:$B$9</c:f>
              <c:numCache>
                <c:formatCode>General</c:formatCode>
                <c:ptCount val="8"/>
                <c:pt idx="0">
                  <c:v>80</c:v>
                </c:pt>
                <c:pt idx="1">
                  <c:v>65</c:v>
                </c:pt>
                <c:pt idx="2">
                  <c:v>50</c:v>
                </c:pt>
                <c:pt idx="3">
                  <c:v>21</c:v>
                </c:pt>
                <c:pt idx="4">
                  <c:v>12</c:v>
                </c:pt>
                <c:pt idx="5">
                  <c:v>12</c:v>
                </c:pt>
                <c:pt idx="6">
                  <c:v>8</c:v>
                </c:pt>
                <c:pt idx="7">
                  <c:v>5</c:v>
                </c:pt>
              </c:numCache>
            </c:numRef>
          </c:val>
        </c:ser>
        <c:axId val="133855872"/>
        <c:axId val="134034944"/>
      </c:barChart>
      <c:lineChart>
        <c:grouping val="standard"/>
        <c:ser>
          <c:idx val="1"/>
          <c:order val="1"/>
          <c:tx>
            <c:strRef>
              <c:f>Sheet1!$C$1</c:f>
              <c:strCache>
                <c:ptCount val="1"/>
                <c:pt idx="0">
                  <c:v>Importance (emotional response)</c:v>
                </c:pt>
              </c:strCache>
            </c:strRef>
          </c:tx>
          <c:marker>
            <c:symbol val="none"/>
          </c:marker>
          <c:cat>
            <c:strRef>
              <c:f>Sheet1!$A$2:$A$9</c:f>
              <c:strCache>
                <c:ptCount val="8"/>
                <c:pt idx="0">
                  <c:v>Flavour</c:v>
                </c:pt>
                <c:pt idx="1">
                  <c:v>cost</c:v>
                </c:pt>
                <c:pt idx="2">
                  <c:v>strength</c:v>
                </c:pt>
                <c:pt idx="3">
                  <c:v>milk</c:v>
                </c:pt>
                <c:pt idx="4">
                  <c:v>cup quality</c:v>
                </c:pt>
                <c:pt idx="5">
                  <c:v>hot chocolate</c:v>
                </c:pt>
                <c:pt idx="6">
                  <c:v>froth</c:v>
                </c:pt>
                <c:pt idx="7">
                  <c:v>herbal tea</c:v>
                </c:pt>
              </c:strCache>
            </c:strRef>
          </c:cat>
          <c:val>
            <c:numRef>
              <c:f>Sheet1!$C$2:$C$9</c:f>
              <c:numCache>
                <c:formatCode>General</c:formatCode>
                <c:ptCount val="8"/>
                <c:pt idx="0">
                  <c:v>5</c:v>
                </c:pt>
                <c:pt idx="1">
                  <c:v>8</c:v>
                </c:pt>
                <c:pt idx="2">
                  <c:v>7</c:v>
                </c:pt>
                <c:pt idx="3">
                  <c:v>4</c:v>
                </c:pt>
                <c:pt idx="4">
                  <c:v>2</c:v>
                </c:pt>
                <c:pt idx="5">
                  <c:v>2</c:v>
                </c:pt>
                <c:pt idx="6">
                  <c:v>1</c:v>
                </c:pt>
                <c:pt idx="7">
                  <c:v>1</c:v>
                </c:pt>
              </c:numCache>
            </c:numRef>
          </c:val>
        </c:ser>
        <c:marker val="1"/>
        <c:axId val="168513920"/>
        <c:axId val="167660160"/>
      </c:lineChart>
      <c:catAx>
        <c:axId val="133855872"/>
        <c:scaling>
          <c:orientation val="minMax"/>
        </c:scaling>
        <c:axPos val="b"/>
        <c:tickLblPos val="nextTo"/>
        <c:txPr>
          <a:bodyPr/>
          <a:lstStyle/>
          <a:p>
            <a:pPr>
              <a:defRPr sz="800"/>
            </a:pPr>
            <a:endParaRPr lang="cs-CZ"/>
          </a:p>
        </c:txPr>
        <c:crossAx val="134034944"/>
        <c:crosses val="autoZero"/>
        <c:auto val="1"/>
        <c:lblAlgn val="ctr"/>
        <c:lblOffset val="100"/>
      </c:catAx>
      <c:valAx>
        <c:axId val="134034944"/>
        <c:scaling>
          <c:orientation val="minMax"/>
        </c:scaling>
        <c:axPos val="l"/>
        <c:numFmt formatCode="General" sourceLinked="1"/>
        <c:tickLblPos val="nextTo"/>
        <c:txPr>
          <a:bodyPr/>
          <a:lstStyle/>
          <a:p>
            <a:pPr>
              <a:defRPr sz="1200"/>
            </a:pPr>
            <a:endParaRPr lang="cs-CZ"/>
          </a:p>
        </c:txPr>
        <c:crossAx val="133855872"/>
        <c:crosses val="autoZero"/>
        <c:crossBetween val="between"/>
      </c:valAx>
      <c:valAx>
        <c:axId val="167660160"/>
        <c:scaling>
          <c:orientation val="minMax"/>
        </c:scaling>
        <c:axPos val="r"/>
        <c:numFmt formatCode="General" sourceLinked="1"/>
        <c:tickLblPos val="nextTo"/>
        <c:txPr>
          <a:bodyPr/>
          <a:lstStyle/>
          <a:p>
            <a:pPr>
              <a:defRPr sz="1200"/>
            </a:pPr>
            <a:endParaRPr lang="cs-CZ"/>
          </a:p>
        </c:txPr>
        <c:crossAx val="168513920"/>
        <c:crosses val="max"/>
        <c:crossBetween val="between"/>
      </c:valAx>
      <c:catAx>
        <c:axId val="168513920"/>
        <c:scaling>
          <c:orientation val="minMax"/>
        </c:scaling>
        <c:delete val="1"/>
        <c:axPos val="b"/>
        <c:tickLblPos val="none"/>
        <c:crossAx val="167660160"/>
        <c:crosses val="autoZero"/>
        <c:auto val="1"/>
        <c:lblAlgn val="ctr"/>
        <c:lblOffset val="100"/>
      </c:catAx>
    </c:plotArea>
    <c:legend>
      <c:legendPos val="b"/>
      <c:layout>
        <c:manualLayout>
          <c:xMode val="edge"/>
          <c:yMode val="edge"/>
          <c:x val="0.10207649478295359"/>
          <c:y val="0.81562860820122463"/>
          <c:w val="0.79584677580191276"/>
          <c:h val="6.5420856553664156E-2"/>
        </c:manualLayout>
      </c:layout>
      <c:txPr>
        <a:bodyPr/>
        <a:lstStyle/>
        <a:p>
          <a:pPr>
            <a:defRPr sz="900"/>
          </a:pPr>
          <a:endParaRPr lang="cs-CZ"/>
        </a:p>
      </c:txPr>
    </c:legend>
    <c:plotVisOnly val="1"/>
    <c:dispBlanksAs val="gap"/>
  </c:chart>
  <c:txPr>
    <a:bodyPr/>
    <a:lstStyle/>
    <a:p>
      <a:pPr>
        <a:defRPr sz="1800"/>
      </a:pPr>
      <a:endParaRPr lang="cs-CZ"/>
    </a:p>
  </c:txPr>
  <c:externalData r:id="rId1"/>
</c:chartSpace>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8" name="Rectangle 6"/>
          <p:cNvSpPr>
            <a:spLocks noChangeArrowheads="1"/>
          </p:cNvSpPr>
          <p:nvPr/>
        </p:nvSpPr>
        <p:spPr bwMode="auto">
          <a:xfrm>
            <a:off x="158750" y="9136063"/>
            <a:ext cx="1289050" cy="144462"/>
          </a:xfrm>
          <a:prstGeom prst="rect">
            <a:avLst/>
          </a:prstGeom>
          <a:noFill/>
          <a:ln w="9525">
            <a:noFill/>
            <a:miter lim="800000"/>
            <a:headEnd/>
            <a:tailEnd/>
          </a:ln>
          <a:effectLst/>
        </p:spPr>
        <p:txBody>
          <a:bodyPr lIns="0" tIns="0" rIns="0" bIns="0"/>
          <a:lstStyle/>
          <a:p>
            <a:r>
              <a:rPr lang="en-US" sz="1100">
                <a:cs typeface="Arial" charset="0"/>
              </a:rPr>
              <a:t>May 22, 2008</a:t>
            </a:r>
          </a:p>
        </p:txBody>
      </p:sp>
      <p:sp>
        <p:nvSpPr>
          <p:cNvPr id="69639" name="Rectangle 7"/>
          <p:cNvSpPr>
            <a:spLocks noChangeArrowheads="1"/>
          </p:cNvSpPr>
          <p:nvPr/>
        </p:nvSpPr>
        <p:spPr bwMode="auto">
          <a:xfrm>
            <a:off x="2481263" y="9136063"/>
            <a:ext cx="2057400" cy="196850"/>
          </a:xfrm>
          <a:prstGeom prst="rect">
            <a:avLst/>
          </a:prstGeom>
          <a:noFill/>
          <a:ln w="9525">
            <a:noFill/>
            <a:miter lim="800000"/>
            <a:headEnd/>
            <a:tailEnd/>
          </a:ln>
          <a:effectLst/>
        </p:spPr>
        <p:txBody>
          <a:bodyPr lIns="0" tIns="0" rIns="0" bIns="0"/>
          <a:lstStyle/>
          <a:p>
            <a:r>
              <a:rPr lang="en-US" sz="1100">
                <a:cs typeface="Arial" charset="0"/>
              </a:rPr>
              <a:t>Presentation title</a:t>
            </a:r>
          </a:p>
        </p:txBody>
      </p:sp>
      <p:sp>
        <p:nvSpPr>
          <p:cNvPr id="69640" name="Rectangle 8"/>
          <p:cNvSpPr>
            <a:spLocks noChangeArrowheads="1"/>
          </p:cNvSpPr>
          <p:nvPr/>
        </p:nvSpPr>
        <p:spPr bwMode="auto">
          <a:xfrm>
            <a:off x="1635125" y="9136063"/>
            <a:ext cx="663575" cy="196850"/>
          </a:xfrm>
          <a:prstGeom prst="rect">
            <a:avLst/>
          </a:prstGeom>
          <a:noFill/>
          <a:ln w="9525">
            <a:noFill/>
            <a:miter lim="800000"/>
            <a:headEnd/>
            <a:tailEnd/>
          </a:ln>
          <a:effectLst/>
        </p:spPr>
        <p:txBody>
          <a:bodyPr lIns="0" tIns="0" rIns="0" bIns="0"/>
          <a:lstStyle/>
          <a:p>
            <a:r>
              <a:rPr lang="en-US" sz="1100">
                <a:cs typeface="Arial" charset="0"/>
              </a:rPr>
              <a:t>Page </a:t>
            </a:r>
            <a:fld id="{74984DEF-64B7-4B0D-9CAD-88AC71C7ACA2}" type="slidenum">
              <a:rPr lang="en-US" sz="1100">
                <a:cs typeface="Arial" charset="0"/>
              </a:rPr>
              <a:pPr/>
              <a:t>‹#›</a:t>
            </a:fld>
            <a:endParaRPr lang="en-US" sz="1100">
              <a:cs typeface="Arial" charset="0"/>
            </a:endParaRPr>
          </a:p>
        </p:txBody>
      </p:sp>
      <p:pic>
        <p:nvPicPr>
          <p:cNvPr id="69641" name="Picture 9" descr="logo_tagblack"/>
          <p:cNvPicPr>
            <a:picLocks noChangeAspect="1" noChangeArrowheads="1"/>
          </p:cNvPicPr>
          <p:nvPr/>
        </p:nvPicPr>
        <p:blipFill>
          <a:blip r:embed="rId2" cstate="print"/>
          <a:srcRect/>
          <a:stretch>
            <a:fillRect/>
          </a:stretch>
        </p:blipFill>
        <p:spPr bwMode="auto">
          <a:xfrm>
            <a:off x="5462588" y="8953500"/>
            <a:ext cx="1485900" cy="333375"/>
          </a:xfrm>
          <a:prstGeom prst="rect">
            <a:avLst/>
          </a:prstGeom>
          <a:noFill/>
        </p:spPr>
      </p:pic>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6" name="Rectangle 4"/>
          <p:cNvSpPr>
            <a:spLocks noGrp="1" noRot="1" noChangeAspect="1" noChangeArrowheads="1" noTextEdit="1"/>
          </p:cNvSpPr>
          <p:nvPr>
            <p:ph type="sldImg" idx="2"/>
          </p:nvPr>
        </p:nvSpPr>
        <p:spPr bwMode="auto">
          <a:xfrm>
            <a:off x="1190625" y="706438"/>
            <a:ext cx="4705350" cy="3529012"/>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708025" y="4470400"/>
            <a:ext cx="5670550" cy="4233863"/>
          </a:xfrm>
          <a:prstGeom prst="rect">
            <a:avLst/>
          </a:prstGeom>
          <a:noFill/>
          <a:ln w="9525">
            <a:noFill/>
            <a:miter lim="800000"/>
            <a:headEnd/>
            <a:tailEnd/>
          </a:ln>
          <a:effectLst/>
        </p:spPr>
        <p:txBody>
          <a:bodyPr vert="horz" wrap="square" lIns="94265" tIns="47133" rIns="94265" bIns="4713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200" name="Rectangle 8"/>
          <p:cNvSpPr>
            <a:spLocks noChangeArrowheads="1"/>
          </p:cNvSpPr>
          <p:nvPr/>
        </p:nvSpPr>
        <p:spPr bwMode="auto">
          <a:xfrm>
            <a:off x="158750" y="9136063"/>
            <a:ext cx="1289050" cy="144462"/>
          </a:xfrm>
          <a:prstGeom prst="rect">
            <a:avLst/>
          </a:prstGeom>
          <a:noFill/>
          <a:ln w="9525">
            <a:noFill/>
            <a:miter lim="800000"/>
            <a:headEnd/>
            <a:tailEnd/>
          </a:ln>
          <a:effectLst/>
        </p:spPr>
        <p:txBody>
          <a:bodyPr lIns="0" tIns="0" rIns="0" bIns="0"/>
          <a:lstStyle/>
          <a:p>
            <a:r>
              <a:rPr lang="en-US" sz="1100">
                <a:cs typeface="Arial" charset="0"/>
              </a:rPr>
              <a:t>May 22, 2008</a:t>
            </a:r>
          </a:p>
        </p:txBody>
      </p:sp>
      <p:sp>
        <p:nvSpPr>
          <p:cNvPr id="8201" name="Rectangle 9"/>
          <p:cNvSpPr>
            <a:spLocks noChangeArrowheads="1"/>
          </p:cNvSpPr>
          <p:nvPr/>
        </p:nvSpPr>
        <p:spPr bwMode="auto">
          <a:xfrm>
            <a:off x="2481263" y="9136063"/>
            <a:ext cx="2057400" cy="196850"/>
          </a:xfrm>
          <a:prstGeom prst="rect">
            <a:avLst/>
          </a:prstGeom>
          <a:noFill/>
          <a:ln w="9525">
            <a:noFill/>
            <a:miter lim="800000"/>
            <a:headEnd/>
            <a:tailEnd/>
          </a:ln>
          <a:effectLst/>
        </p:spPr>
        <p:txBody>
          <a:bodyPr lIns="0" tIns="0" rIns="0" bIns="0"/>
          <a:lstStyle/>
          <a:p>
            <a:r>
              <a:rPr lang="en-US" sz="1100">
                <a:cs typeface="Arial" charset="0"/>
              </a:rPr>
              <a:t>Presentation title</a:t>
            </a:r>
          </a:p>
        </p:txBody>
      </p:sp>
      <p:sp>
        <p:nvSpPr>
          <p:cNvPr id="8202" name="Rectangle 10"/>
          <p:cNvSpPr>
            <a:spLocks noChangeArrowheads="1"/>
          </p:cNvSpPr>
          <p:nvPr/>
        </p:nvSpPr>
        <p:spPr bwMode="auto">
          <a:xfrm>
            <a:off x="1635125" y="9136063"/>
            <a:ext cx="663575" cy="196850"/>
          </a:xfrm>
          <a:prstGeom prst="rect">
            <a:avLst/>
          </a:prstGeom>
          <a:noFill/>
          <a:ln w="9525">
            <a:noFill/>
            <a:miter lim="800000"/>
            <a:headEnd/>
            <a:tailEnd/>
          </a:ln>
          <a:effectLst/>
        </p:spPr>
        <p:txBody>
          <a:bodyPr lIns="0" tIns="0" rIns="0" bIns="0"/>
          <a:lstStyle/>
          <a:p>
            <a:r>
              <a:rPr lang="en-US" sz="1100">
                <a:cs typeface="Arial" charset="0"/>
              </a:rPr>
              <a:t>Page </a:t>
            </a:r>
            <a:fld id="{FA5FCB97-0EDB-4471-BEA3-C3A3F240EE22}" type="slidenum">
              <a:rPr lang="en-US" sz="1100">
                <a:cs typeface="Arial" charset="0"/>
              </a:rPr>
              <a:pPr/>
              <a:t>‹#›</a:t>
            </a:fld>
            <a:endParaRPr lang="en-US" sz="1100">
              <a:cs typeface="Arial" charset="0"/>
            </a:endParaRPr>
          </a:p>
        </p:txBody>
      </p:sp>
      <p:pic>
        <p:nvPicPr>
          <p:cNvPr id="8203" name="Picture 11" descr="logo_tagblack"/>
          <p:cNvPicPr>
            <a:picLocks noChangeAspect="1" noChangeArrowheads="1"/>
          </p:cNvPicPr>
          <p:nvPr/>
        </p:nvPicPr>
        <p:blipFill>
          <a:blip r:embed="rId2"/>
          <a:srcRect/>
          <a:stretch>
            <a:fillRect/>
          </a:stretch>
        </p:blipFill>
        <p:spPr bwMode="auto">
          <a:xfrm>
            <a:off x="5462588" y="8953500"/>
            <a:ext cx="1485900" cy="333375"/>
          </a:xfrm>
          <a:prstGeom prst="rect">
            <a:avLst/>
          </a:prstGeom>
          <a:noFill/>
        </p:spPr>
      </p:pic>
    </p:spTree>
  </p:cSld>
  <p:clrMap bg1="lt1" tx1="dk1" bg2="lt2" tx2="dk2" accent1="accent1" accent2="accent2" accent3="accent3" accent4="accent4" accent5="accent5" accent6="accent6" hlink="hlink" folHlink="folHlink"/>
  <p:notesStyle>
    <a:lvl1pPr algn="l" rtl="0" fontAlgn="base">
      <a:spcBef>
        <a:spcPct val="30000"/>
      </a:spcBef>
      <a:spcAft>
        <a:spcPct val="0"/>
      </a:spcAft>
      <a:buClr>
        <a:srgbClr val="FFD200"/>
      </a:buClr>
      <a:buSzPct val="75000"/>
      <a:buFont typeface="Arial" charset="0"/>
      <a:defRPr sz="1200" kern="1200">
        <a:solidFill>
          <a:schemeClr val="tx1"/>
        </a:solidFill>
        <a:latin typeface="Arial" charset="0"/>
        <a:ea typeface="+mn-ea"/>
        <a:cs typeface="+mn-cs"/>
      </a:defRPr>
    </a:lvl1pPr>
    <a:lvl2pPr marL="1588" indent="179388"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2pPr>
    <a:lvl3pPr marL="360363" indent="190500"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3pPr>
    <a:lvl4pPr marL="723900" indent="177800"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4pPr>
    <a:lvl5pPr marL="1081088" indent="176213"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noRot="1" noChangeAspect="1" noChangeArrowheads="1" noTextEdit="1"/>
          </p:cNvSpPr>
          <p:nvPr>
            <p:ph type="sldImg"/>
          </p:nvPr>
        </p:nvSpPr>
        <p:spPr>
          <a:ln/>
        </p:spPr>
      </p:sp>
      <p:sp>
        <p:nvSpPr>
          <p:cNvPr id="237571" name="Rectangle 3"/>
          <p:cNvSpPr>
            <a:spLocks noGrp="1" noChangeArrowheads="1"/>
          </p:cNvSpPr>
          <p:nvPr>
            <p:ph type="body" idx="1"/>
          </p:nvPr>
        </p:nvSpPr>
        <p:spPr/>
        <p:txBody>
          <a:bodyPr/>
          <a:lstStyle/>
          <a:p>
            <a:pPr>
              <a:lnSpc>
                <a:spcPct val="90000"/>
              </a:lnSpc>
            </a:pPr>
            <a:r>
              <a:rPr lang="en-GB" sz="1000"/>
              <a:t>For information on applying this template onto existing presentations, refer to the notes on slide 2 of this presentation.</a:t>
            </a:r>
          </a:p>
          <a:p>
            <a:pPr>
              <a:lnSpc>
                <a:spcPct val="90000"/>
              </a:lnSpc>
            </a:pPr>
            <a:r>
              <a:rPr lang="en-GB" sz="1000"/>
              <a:t>The Input area of the Beam can be customized to reflect the content of the</a:t>
            </a:r>
            <a:br>
              <a:rPr lang="en-GB" sz="1000"/>
            </a:br>
            <a:r>
              <a:rPr lang="en-GB" sz="1000"/>
              <a:t>presentation. The Input area is an AutoShape with a picture fill. To change this, ensure you have the image you wish to use (ideally a </a:t>
            </a:r>
            <a:r>
              <a:rPr lang="en-GB" sz="1000" b="1"/>
              <a:t>.jpg</a:t>
            </a:r>
            <a:r>
              <a:rPr lang="en-GB" sz="1000"/>
              <a:t> or a </a:t>
            </a:r>
            <a:r>
              <a:rPr lang="en-GB" sz="1000" b="1"/>
              <a:t>.png</a:t>
            </a:r>
            <a:r>
              <a:rPr lang="en-GB" sz="1000"/>
              <a:t> file) in an accessible folder. The image should have a ratio of 1:1 to ensure it does not appear distorted.</a:t>
            </a:r>
          </a:p>
          <a:p>
            <a:pPr>
              <a:lnSpc>
                <a:spcPct val="90000"/>
              </a:lnSpc>
            </a:pPr>
            <a:r>
              <a:rPr lang="en-GB" sz="1000"/>
              <a:t>Acceptable images for importing into the Input area of the Beam are the three approved graphics (lines), and black and white photography or illustrations which follow the principles laid out on </a:t>
            </a:r>
            <a:r>
              <a:rPr lang="en-GB" sz="1000" i="1"/>
              <a:t>The Branding Zone. </a:t>
            </a:r>
            <a:r>
              <a:rPr lang="en-GB" sz="1000"/>
              <a:t>Color images should never be imported into this area.</a:t>
            </a:r>
          </a:p>
          <a:p>
            <a:pPr>
              <a:lnSpc>
                <a:spcPct val="90000"/>
              </a:lnSpc>
            </a:pPr>
            <a:r>
              <a:rPr lang="en-GB" sz="1000"/>
              <a:t>To create a thank you slide with a picture in the Input area of the Beam, duplicate this master slide and create a new master slide. If using the graphic on the title slide the same should be used on the thank you slide. If using a picture in the Input area of the Beam in the title slide, the same or different but related picture can be used on the thank you slide. </a:t>
            </a:r>
          </a:p>
          <a:p>
            <a:pPr>
              <a:lnSpc>
                <a:spcPct val="90000"/>
              </a:lnSpc>
            </a:pPr>
            <a:r>
              <a:rPr lang="en-GB" sz="1000"/>
              <a:t>Customize the Input area of the Beam as described below. </a:t>
            </a:r>
          </a:p>
          <a:p>
            <a:pPr lvl="1">
              <a:lnSpc>
                <a:spcPct val="90000"/>
              </a:lnSpc>
            </a:pPr>
            <a:r>
              <a:rPr lang="en-GB" sz="1000"/>
              <a:t>Click on the </a:t>
            </a:r>
            <a:r>
              <a:rPr lang="en-GB" sz="1000" b="1"/>
              <a:t>View</a:t>
            </a:r>
            <a:r>
              <a:rPr lang="en-GB" sz="1000"/>
              <a:t> tab from the menu bar and select </a:t>
            </a:r>
            <a:r>
              <a:rPr lang="en-GB" sz="1000" b="1"/>
              <a:t>Master&gt;Slide Master</a:t>
            </a:r>
          </a:p>
          <a:p>
            <a:pPr lvl="1">
              <a:lnSpc>
                <a:spcPct val="90000"/>
              </a:lnSpc>
            </a:pPr>
            <a:r>
              <a:rPr lang="en-GB" sz="1000"/>
              <a:t>Right-click on the Input graphic and select </a:t>
            </a:r>
            <a:r>
              <a:rPr lang="en-GB" sz="1000" b="1"/>
              <a:t>Format AutoShape</a:t>
            </a:r>
          </a:p>
          <a:p>
            <a:pPr lvl="1">
              <a:lnSpc>
                <a:spcPct val="90000"/>
              </a:lnSpc>
            </a:pPr>
            <a:r>
              <a:rPr lang="en-GB" sz="1000"/>
              <a:t>From the </a:t>
            </a:r>
            <a:r>
              <a:rPr lang="en-GB" sz="1000" b="1"/>
              <a:t>Fill</a:t>
            </a:r>
            <a:r>
              <a:rPr lang="en-GB" sz="1000"/>
              <a:t> menu, under the </a:t>
            </a:r>
            <a:r>
              <a:rPr lang="en-GB" sz="1000" b="1"/>
              <a:t>Color and Lines</a:t>
            </a:r>
            <a:r>
              <a:rPr lang="en-GB" sz="1000"/>
              <a:t> tab, click on the drop-down arrow next to </a:t>
            </a:r>
            <a:r>
              <a:rPr lang="en-GB" sz="1000" b="1"/>
              <a:t>Color</a:t>
            </a:r>
            <a:r>
              <a:rPr lang="en-GB" sz="1000"/>
              <a:t> and select the </a:t>
            </a:r>
            <a:r>
              <a:rPr lang="en-GB" sz="1000" b="1"/>
              <a:t>Fill Effects</a:t>
            </a:r>
            <a:r>
              <a:rPr lang="en-GB" sz="1000"/>
              <a:t> menu</a:t>
            </a:r>
          </a:p>
          <a:p>
            <a:pPr lvl="1">
              <a:lnSpc>
                <a:spcPct val="90000"/>
              </a:lnSpc>
            </a:pPr>
            <a:r>
              <a:rPr lang="en-GB" sz="1000"/>
              <a:t>From the </a:t>
            </a:r>
            <a:r>
              <a:rPr lang="en-GB" sz="1000" b="1"/>
              <a:t>Picture</a:t>
            </a:r>
            <a:r>
              <a:rPr lang="en-GB" sz="1000"/>
              <a:t> tab, click on </a:t>
            </a:r>
            <a:r>
              <a:rPr lang="en-GB" sz="1000" b="1"/>
              <a:t>Select Picture</a:t>
            </a:r>
            <a:r>
              <a:rPr lang="en-GB" sz="1000"/>
              <a:t>. Navigate to the folder containing the image you wish to insert in the Input area. Highlight the image and tick the </a:t>
            </a:r>
            <a:r>
              <a:rPr lang="en-GB" sz="1000" b="1"/>
              <a:t>Lock picture aspect ratio</a:t>
            </a:r>
            <a:r>
              <a:rPr lang="en-GB" sz="1000"/>
              <a:t> box. Click on </a:t>
            </a:r>
            <a:r>
              <a:rPr lang="en-GB" sz="1000" b="1"/>
              <a:t>OK</a:t>
            </a:r>
            <a:r>
              <a:rPr lang="en-GB" sz="1000"/>
              <a:t>.</a:t>
            </a:r>
          </a:p>
          <a:p>
            <a:pPr lvl="1">
              <a:lnSpc>
                <a:spcPct val="90000"/>
              </a:lnSpc>
            </a:pPr>
            <a:r>
              <a:rPr lang="en-GB" sz="1000"/>
              <a:t>You can now preview the image before continuing. If you are happy with how it looks, click </a:t>
            </a:r>
            <a:r>
              <a:rPr lang="en-GB" sz="1000" b="1"/>
              <a:t>Ok</a:t>
            </a:r>
            <a:r>
              <a:rPr lang="en-GB" sz="1000"/>
              <a:t> to continue. Otherwise, repeat the process until you are happy with your selected image</a:t>
            </a:r>
          </a:p>
          <a:p>
            <a:pPr lvl="1">
              <a:lnSpc>
                <a:spcPct val="90000"/>
              </a:lnSpc>
            </a:pPr>
            <a:r>
              <a:rPr lang="en-GB" sz="1000"/>
              <a:t>To exit from </a:t>
            </a:r>
            <a:r>
              <a:rPr lang="en-GB" sz="1000" b="1"/>
              <a:t>Master View</a:t>
            </a:r>
            <a:r>
              <a:rPr lang="en-GB" sz="1000"/>
              <a:t>, click on </a:t>
            </a:r>
            <a:r>
              <a:rPr lang="en-GB" sz="1000" b="1"/>
              <a:t>View&gt;Normal</a:t>
            </a:r>
            <a:r>
              <a:rPr lang="en-GB" sz="1000"/>
              <a:t>. The change you made to the Input graphic should now be visible on the title slide</a:t>
            </a:r>
            <a:endParaRPr lang="en-US" sz="10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endParaRPr lang="en-US" dirty="0">
              <a:solidFill>
                <a:srgbClr val="0070C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pPr lvl="1"/>
            <a:r>
              <a:rPr lang="en-US" b="1" dirty="0" smtClean="0"/>
              <a:t>Beware of clients who talk in terms of types of content </a:t>
            </a:r>
            <a:r>
              <a:rPr lang="en-US" dirty="0" smtClean="0"/>
              <a:t>(I want a press review, a SWOT analysis…) instead of expression needs (I want to know…)</a:t>
            </a:r>
          </a:p>
          <a:p>
            <a:pPr lvl="2"/>
            <a:r>
              <a:rPr lang="en-US" dirty="0" smtClean="0"/>
              <a:t>Keep in mind that our clients are usually NOT experts in research/analysis and  they have a limited understanding of what we are able to provide. For years, we used to provide them with company profiles, lead packages, SWOT, FIST …, so they tend to ask for what they know.</a:t>
            </a:r>
          </a:p>
          <a:p>
            <a:pPr lvl="2"/>
            <a:r>
              <a:rPr lang="en-US" dirty="0" smtClean="0"/>
              <a:t>We’ve got to change that habit. It is our job as researcher/analyst to identify the best way to answer a specific need and to propose a solution to the client. The best answer to the request may or may not be a press review, a SWOT, etc.</a:t>
            </a:r>
          </a:p>
          <a:p>
            <a:pPr lvl="2"/>
            <a:r>
              <a:rPr lang="en-US" b="1" u="sng" dirty="0" smtClean="0"/>
              <a:t>The start of the dialog with the requester should be his business needs, not the format of the delivery. The objective during your conversation should be to make the customer express information needs.</a:t>
            </a:r>
            <a:r>
              <a:rPr lang="en-US" b="1" dirty="0" smtClean="0"/>
              <a:t> </a:t>
            </a:r>
            <a:r>
              <a:rPr lang="en-US" dirty="0" smtClean="0"/>
              <a:t>(What do they want to understand and why? What questions do they want to be answered? What do they want to achieve?)</a:t>
            </a:r>
          </a:p>
          <a:p>
            <a:pPr lvl="2"/>
            <a:endParaRPr lang="en-US" dirty="0" smtClean="0"/>
          </a:p>
          <a:p>
            <a:pPr lvl="1"/>
            <a:r>
              <a:rPr lang="en-US" dirty="0" smtClean="0"/>
              <a:t>Beware of the iceberg request (a request that could give way to several interpretations).</a:t>
            </a:r>
          </a:p>
          <a:p>
            <a:pPr lvl="2"/>
            <a:r>
              <a:rPr lang="en-US" dirty="0" smtClean="0"/>
              <a:t>Ask questions to know more about the kind of info that is needed.</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See how requests are more focused and business oriented after the requester interview:</a:t>
            </a:r>
          </a:p>
          <a:p>
            <a:pPr lvl="1"/>
            <a:r>
              <a:rPr lang="en-US" dirty="0" smtClean="0"/>
              <a:t>Boeing example: From "I want to know everything" to an analysis focused on a very specific issue</a:t>
            </a:r>
          </a:p>
          <a:p>
            <a:pPr lvl="1"/>
            <a:r>
              <a:rPr lang="en-US" dirty="0" smtClean="0"/>
              <a:t>Siemens: If we had answered "I want a profile of Siemens in China" without further investigation, we would probably have delivered a very descriptive output (a profile of Siemens in China with local activity, location, executives, financials). After requester interview, we are able to focus on issues specifically interesting for TAS and to deliver an output more focused on identification of business opportunities for this service line</a:t>
            </a:r>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famous tire swing cartoon is an excellent example of communication gone awry.  Right from the initial order onward, the message was neither conveyed nor heard correctly.  </a:t>
            </a:r>
            <a:r>
              <a:rPr lang="en-US" smtClean="0"/>
              <a:t>The results are pretty funny, but in real life this kind of situation is time-consuming and costly. </a:t>
            </a:r>
            <a:endParaRPr lang="pt-BR" dirty="0"/>
          </a:p>
        </p:txBody>
      </p:sp>
      <p:sp>
        <p:nvSpPr>
          <p:cNvPr id="4" name="Slide Number Placeholder 3"/>
          <p:cNvSpPr>
            <a:spLocks noGrp="1"/>
          </p:cNvSpPr>
          <p:nvPr>
            <p:ph type="sldNum" sz="quarter" idx="10"/>
          </p:nvPr>
        </p:nvSpPr>
        <p:spPr>
          <a:xfrm>
            <a:off x="4014452" y="8938677"/>
            <a:ext cx="3070941" cy="469898"/>
          </a:xfrm>
          <a:prstGeom prst="rect">
            <a:avLst/>
          </a:prstGeom>
        </p:spPr>
        <p:txBody>
          <a:bodyPr/>
          <a:lstStyle/>
          <a:p>
            <a:fld id="{070D52B1-9871-4CAE-AE4B-EC96063A10A9}" type="slidenum">
              <a:rPr lang="en-US" smtClean="0"/>
              <a:pPr/>
              <a:t>14</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059113" y="3457575"/>
            <a:ext cx="5541962" cy="908050"/>
          </a:xfrm>
        </p:spPr>
        <p:txBody>
          <a:bodyPr tIns="0"/>
          <a:lstStyle>
            <a:lvl1pPr>
              <a:defRPr sz="4400"/>
            </a:lvl1pPr>
          </a:lstStyle>
          <a:p>
            <a:endParaRPr lang="en-US" dirty="0"/>
          </a:p>
        </p:txBody>
      </p:sp>
      <p:sp>
        <p:nvSpPr>
          <p:cNvPr id="3075" name="Rectangle 3"/>
          <p:cNvSpPr>
            <a:spLocks noGrp="1" noChangeArrowheads="1"/>
          </p:cNvSpPr>
          <p:nvPr>
            <p:ph type="subTitle" idx="1"/>
          </p:nvPr>
        </p:nvSpPr>
        <p:spPr>
          <a:xfrm>
            <a:off x="3062288" y="4653136"/>
            <a:ext cx="5541962" cy="720552"/>
          </a:xfrm>
        </p:spPr>
        <p:txBody>
          <a:bodyPr/>
          <a:lstStyle>
            <a:lvl1pPr marL="0" indent="0">
              <a:lnSpc>
                <a:spcPct val="85000"/>
              </a:lnSpc>
              <a:buFont typeface="Arial" charset="0"/>
              <a:buNone/>
              <a:defRPr sz="1600"/>
            </a:lvl1pPr>
          </a:lstStyle>
          <a:p>
            <a:endParaRPr lang="en-US" dirty="0"/>
          </a:p>
        </p:txBody>
      </p:sp>
      <p:pic>
        <p:nvPicPr>
          <p:cNvPr id="1026" name="Picture 2"/>
          <p:cNvPicPr>
            <a:picLocks noChangeAspect="1" noChangeArrowheads="1"/>
          </p:cNvPicPr>
          <p:nvPr userDrawn="1"/>
        </p:nvPicPr>
        <p:blipFill>
          <a:blip r:embed="rId2" cstate="print"/>
          <a:srcRect/>
          <a:stretch>
            <a:fillRect/>
          </a:stretch>
        </p:blipFill>
        <p:spPr bwMode="auto">
          <a:xfrm>
            <a:off x="3077264" y="5569454"/>
            <a:ext cx="2170212" cy="1171914"/>
          </a:xfrm>
          <a:prstGeom prst="rect">
            <a:avLst/>
          </a:prstGeom>
          <a:noFill/>
          <a:ln w="9525">
            <a:noFill/>
            <a:miter lim="800000"/>
            <a:headEnd/>
            <a:tailEnd/>
          </a:ln>
        </p:spPr>
      </p:pic>
      <p:pic>
        <p:nvPicPr>
          <p:cNvPr id="1028" name="Picture 4"/>
          <p:cNvPicPr>
            <a:picLocks noChangeAspect="1" noChangeArrowheads="1"/>
          </p:cNvPicPr>
          <p:nvPr userDrawn="1"/>
        </p:nvPicPr>
        <p:blipFill>
          <a:blip r:embed="rId3" cstate="print"/>
          <a:srcRect/>
          <a:stretch>
            <a:fillRect/>
          </a:stretch>
        </p:blipFill>
        <p:spPr bwMode="auto">
          <a:xfrm rot="10800000" flipV="1">
            <a:off x="0" y="1329466"/>
            <a:ext cx="8604448" cy="947405"/>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2575" y="200025"/>
            <a:ext cx="2057400" cy="57324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200025"/>
            <a:ext cx="6024562" cy="57324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hasCustomPrompt="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dirty="0" smtClean="0"/>
              <a:t>  </a:t>
            </a:r>
            <a:r>
              <a:rPr lang="en-US" dirty="0" smtClean="0"/>
              <a:t>Click to edit Master text styles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059113" y="3457575"/>
            <a:ext cx="5541962" cy="908050"/>
          </a:xfrm>
          <a:prstGeom prst="rect">
            <a:avLst/>
          </a:prstGeom>
        </p:spPr>
        <p:txBody>
          <a:bodyPr tIns="0"/>
          <a:lstStyle>
            <a:lvl1pPr>
              <a:defRPr sz="4400"/>
            </a:lvl1pPr>
          </a:lstStyle>
          <a:p>
            <a:endParaRPr lang="en-US" dirty="0"/>
          </a:p>
        </p:txBody>
      </p:sp>
      <p:sp>
        <p:nvSpPr>
          <p:cNvPr id="3075" name="Rectangle 3"/>
          <p:cNvSpPr>
            <a:spLocks noGrp="1" noChangeArrowheads="1"/>
          </p:cNvSpPr>
          <p:nvPr>
            <p:ph type="subTitle" idx="1"/>
          </p:nvPr>
        </p:nvSpPr>
        <p:spPr>
          <a:xfrm>
            <a:off x="3062288" y="4653136"/>
            <a:ext cx="5541962" cy="720552"/>
          </a:xfrm>
        </p:spPr>
        <p:txBody>
          <a:bodyPr/>
          <a:lstStyle>
            <a:lvl1pPr marL="0" indent="0">
              <a:lnSpc>
                <a:spcPct val="85000"/>
              </a:lnSpc>
              <a:buFont typeface="Arial" charset="0"/>
              <a:buNone/>
              <a:defRPr sz="1600"/>
            </a:lvl1pPr>
          </a:lstStyle>
          <a:p>
            <a:endParaRPr lang="en-US" dirty="0"/>
          </a:p>
        </p:txBody>
      </p:sp>
      <p:pic>
        <p:nvPicPr>
          <p:cNvPr id="1026" name="Picture 2"/>
          <p:cNvPicPr>
            <a:picLocks noChangeAspect="1" noChangeArrowheads="1"/>
          </p:cNvPicPr>
          <p:nvPr userDrawn="1"/>
        </p:nvPicPr>
        <p:blipFill>
          <a:blip r:embed="rId2" cstate="print"/>
          <a:srcRect/>
          <a:stretch>
            <a:fillRect/>
          </a:stretch>
        </p:blipFill>
        <p:spPr bwMode="auto">
          <a:xfrm>
            <a:off x="3077264" y="5569454"/>
            <a:ext cx="2170212" cy="1171914"/>
          </a:xfrm>
          <a:prstGeom prst="rect">
            <a:avLst/>
          </a:prstGeom>
          <a:noFill/>
          <a:ln w="9525">
            <a:noFill/>
            <a:miter lim="800000"/>
            <a:headEnd/>
            <a:tailEnd/>
          </a:ln>
        </p:spPr>
      </p:pic>
      <p:pic>
        <p:nvPicPr>
          <p:cNvPr id="1028" name="Picture 4"/>
          <p:cNvPicPr>
            <a:picLocks noChangeAspect="1" noChangeArrowheads="1"/>
          </p:cNvPicPr>
          <p:nvPr userDrawn="1"/>
        </p:nvPicPr>
        <p:blipFill>
          <a:blip r:embed="rId3" cstate="print"/>
          <a:srcRect/>
          <a:stretch>
            <a:fillRect/>
          </a:stretch>
        </p:blipFill>
        <p:spPr bwMode="auto">
          <a:xfrm rot="10800000" flipV="1">
            <a:off x="0" y="1329466"/>
            <a:ext cx="8604448" cy="947405"/>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200025"/>
            <a:ext cx="7560841" cy="863600"/>
          </a:xfrm>
          <a:prstGeom prst="rect">
            <a:avLst/>
          </a:prstGeo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lIns="0"/>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1"/>
            <a:ext cx="8222431" cy="874984"/>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412875"/>
            <a:ext cx="4040187"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12875"/>
            <a:ext cx="404177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1"/>
            <a:ext cx="8222431" cy="874984"/>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200025"/>
            <a:ext cx="7560841" cy="863600"/>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1"/>
            <a:ext cx="8222431" cy="874984"/>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2575" y="200025"/>
            <a:ext cx="2057400" cy="5732463"/>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200025"/>
            <a:ext cx="6024562" cy="57324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412875"/>
            <a:ext cx="4040187"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12875"/>
            <a:ext cx="404177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2.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7544" y="188641"/>
            <a:ext cx="8222431" cy="874984"/>
          </a:xfrm>
          <a:prstGeom prst="rect">
            <a:avLst/>
          </a:prstGeom>
          <a:noFill/>
          <a:ln w="9525">
            <a:noFill/>
            <a:miter lim="800000"/>
            <a:headEnd/>
            <a:tailEnd/>
          </a:ln>
          <a:effectLst/>
        </p:spPr>
        <p:txBody>
          <a:bodyPr vert="horz" wrap="square" lIns="0" tIns="36000" rIns="0" bIns="0" numCol="1" anchor="t"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455613" y="1412875"/>
            <a:ext cx="8234362" cy="451961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2" name="Rectangle 8"/>
          <p:cNvSpPr>
            <a:spLocks noChangeArrowheads="1"/>
          </p:cNvSpPr>
          <p:nvPr/>
        </p:nvSpPr>
        <p:spPr bwMode="auto">
          <a:xfrm>
            <a:off x="2784475" y="6419850"/>
            <a:ext cx="2057400" cy="196850"/>
          </a:xfrm>
          <a:prstGeom prst="rect">
            <a:avLst/>
          </a:prstGeom>
          <a:noFill/>
          <a:ln w="9525">
            <a:noFill/>
            <a:miter lim="800000"/>
            <a:headEnd/>
            <a:tailEnd/>
          </a:ln>
          <a:effectLst/>
        </p:spPr>
        <p:txBody>
          <a:bodyPr lIns="0" tIns="0" rIns="0" bIns="0"/>
          <a:lstStyle/>
          <a:p>
            <a:r>
              <a:rPr lang="cs-CZ" sz="1100" dirty="0" smtClean="0">
                <a:solidFill>
                  <a:srgbClr val="000000"/>
                </a:solidFill>
                <a:cs typeface="Arial" charset="0"/>
              </a:rPr>
              <a:t>Informační průmysl</a:t>
            </a:r>
            <a:r>
              <a:rPr lang="cs-CZ" sz="1100" baseline="0" dirty="0" smtClean="0">
                <a:solidFill>
                  <a:srgbClr val="000000"/>
                </a:solidFill>
                <a:cs typeface="Arial" charset="0"/>
              </a:rPr>
              <a:t> 2012/13</a:t>
            </a:r>
            <a:endParaRPr lang="en-US" sz="1100" dirty="0">
              <a:solidFill>
                <a:srgbClr val="000000"/>
              </a:solidFill>
              <a:cs typeface="Arial" charset="0"/>
            </a:endParaRPr>
          </a:p>
        </p:txBody>
      </p:sp>
      <p:sp>
        <p:nvSpPr>
          <p:cNvPr id="1033" name="Rectangle 9"/>
          <p:cNvSpPr>
            <a:spLocks noChangeArrowheads="1"/>
          </p:cNvSpPr>
          <p:nvPr/>
        </p:nvSpPr>
        <p:spPr bwMode="auto">
          <a:xfrm>
            <a:off x="457200" y="6419850"/>
            <a:ext cx="663575" cy="196850"/>
          </a:xfrm>
          <a:prstGeom prst="rect">
            <a:avLst/>
          </a:prstGeom>
          <a:noFill/>
          <a:ln w="9525">
            <a:noFill/>
            <a:miter lim="800000"/>
            <a:headEnd/>
            <a:tailEnd/>
          </a:ln>
          <a:effectLst/>
        </p:spPr>
        <p:txBody>
          <a:bodyPr lIns="0" tIns="0" rIns="0" bIns="0"/>
          <a:lstStyle/>
          <a:p>
            <a:r>
              <a:rPr lang="en-US" sz="1100">
                <a:solidFill>
                  <a:srgbClr val="000000"/>
                </a:solidFill>
                <a:cs typeface="Arial" charset="0"/>
              </a:rPr>
              <a:t>Page </a:t>
            </a:r>
            <a:fld id="{92377386-EE50-4FE3-9EAA-3F82571A0486}" type="slidenum">
              <a:rPr lang="en-US" sz="1100">
                <a:solidFill>
                  <a:srgbClr val="000000"/>
                </a:solidFill>
                <a:cs typeface="Arial" charset="0"/>
              </a:rPr>
              <a:pPr/>
              <a:t>‹#›</a:t>
            </a:fld>
            <a:endParaRPr lang="en-US" sz="1100">
              <a:solidFill>
                <a:srgbClr val="000000"/>
              </a:solidFill>
              <a:cs typeface="Arial" charset="0"/>
            </a:endParaRPr>
          </a:p>
        </p:txBody>
      </p:sp>
      <p:sp>
        <p:nvSpPr>
          <p:cNvPr id="1035" name="Line 11"/>
          <p:cNvSpPr>
            <a:spLocks noChangeShapeType="1"/>
          </p:cNvSpPr>
          <p:nvPr/>
        </p:nvSpPr>
        <p:spPr bwMode="auto">
          <a:xfrm>
            <a:off x="455613" y="6243638"/>
            <a:ext cx="8229600" cy="0"/>
          </a:xfrm>
          <a:prstGeom prst="line">
            <a:avLst/>
          </a:prstGeom>
          <a:noFill/>
          <a:ln w="3175">
            <a:solidFill>
              <a:srgbClr val="646464"/>
            </a:solidFill>
            <a:round/>
            <a:headEnd/>
            <a:tailEnd/>
          </a:ln>
          <a:effectLst/>
        </p:spPr>
        <p:txBody>
          <a:bodyPr wrap="none" anchor="ctr"/>
          <a:lstStyle/>
          <a:p>
            <a:endParaRPr lang="en-US"/>
          </a:p>
        </p:txBody>
      </p:sp>
      <p:sp>
        <p:nvSpPr>
          <p:cNvPr id="1036" name="Line 12"/>
          <p:cNvSpPr>
            <a:spLocks noChangeShapeType="1"/>
          </p:cNvSpPr>
          <p:nvPr/>
        </p:nvSpPr>
        <p:spPr bwMode="auto">
          <a:xfrm>
            <a:off x="467545" y="187796"/>
            <a:ext cx="8208912" cy="12230"/>
          </a:xfrm>
          <a:prstGeom prst="line">
            <a:avLst/>
          </a:prstGeom>
          <a:noFill/>
          <a:ln w="6350">
            <a:solidFill>
              <a:srgbClr val="646464"/>
            </a:solidFill>
            <a:round/>
            <a:headEnd/>
            <a:tailEnd/>
          </a:ln>
          <a:effectLst/>
        </p:spPr>
        <p:txBody>
          <a:bodyPr wrap="none" anchor="ctr"/>
          <a:lstStyle/>
          <a:p>
            <a:endParaRPr lang="en-US"/>
          </a:p>
        </p:txBody>
      </p:sp>
      <p:pic>
        <p:nvPicPr>
          <p:cNvPr id="2050" name="Picture 2"/>
          <p:cNvPicPr>
            <a:picLocks noChangeAspect="1" noChangeArrowheads="1"/>
          </p:cNvPicPr>
          <p:nvPr userDrawn="1"/>
        </p:nvPicPr>
        <p:blipFill>
          <a:blip r:embed="rId14" cstate="print"/>
          <a:srcRect/>
          <a:stretch>
            <a:fillRect/>
          </a:stretch>
        </p:blipFill>
        <p:spPr bwMode="auto">
          <a:xfrm>
            <a:off x="7546630" y="6381328"/>
            <a:ext cx="1143000" cy="342900"/>
          </a:xfrm>
          <a:prstGeom prst="rect">
            <a:avLst/>
          </a:prstGeom>
          <a:noFill/>
          <a:ln w="9525">
            <a:noFill/>
            <a:miter lim="800000"/>
            <a:headEnd/>
            <a:tailEnd/>
          </a:ln>
        </p:spPr>
      </p:pic>
      <p:sp>
        <p:nvSpPr>
          <p:cNvPr id="12" name="Rectangle 8"/>
          <p:cNvSpPr>
            <a:spLocks noChangeArrowheads="1"/>
          </p:cNvSpPr>
          <p:nvPr userDrawn="1"/>
        </p:nvSpPr>
        <p:spPr bwMode="auto">
          <a:xfrm>
            <a:off x="6543840" y="6356196"/>
            <a:ext cx="1250855" cy="434898"/>
          </a:xfrm>
          <a:prstGeom prst="rect">
            <a:avLst/>
          </a:prstGeom>
          <a:noFill/>
          <a:ln w="9525">
            <a:noFill/>
            <a:miter lim="800000"/>
            <a:headEnd/>
            <a:tailEnd/>
          </a:ln>
          <a:effectLst/>
        </p:spPr>
        <p:txBody>
          <a:bodyPr lIns="0" tIns="0" rIns="0" bIns="0"/>
          <a:lstStyle/>
          <a:p>
            <a:r>
              <a:rPr lang="cs-CZ" sz="1000" dirty="0" smtClean="0">
                <a:solidFill>
                  <a:srgbClr val="000000"/>
                </a:solidFill>
                <a:cs typeface="Arial" charset="0"/>
              </a:rPr>
              <a:t>Petr</a:t>
            </a:r>
            <a:r>
              <a:rPr lang="cs-CZ" sz="1000" baseline="0" dirty="0" smtClean="0">
                <a:solidFill>
                  <a:srgbClr val="000000"/>
                </a:solidFill>
                <a:cs typeface="Arial" charset="0"/>
              </a:rPr>
              <a:t> Šmejkal, 43262@</a:t>
            </a:r>
            <a:r>
              <a:rPr lang="cs-CZ" sz="1000" baseline="0" dirty="0" err="1" smtClean="0">
                <a:solidFill>
                  <a:srgbClr val="000000"/>
                </a:solidFill>
                <a:cs typeface="Arial" charset="0"/>
              </a:rPr>
              <a:t>muni.cz</a:t>
            </a:r>
            <a:endParaRPr lang="en-US" sz="1000" dirty="0">
              <a:solidFill>
                <a:srgbClr val="000000"/>
              </a:solidFill>
              <a:cs typeface="Arial" charset="0"/>
            </a:endParaRPr>
          </a:p>
        </p:txBody>
      </p:sp>
      <p:sp>
        <p:nvSpPr>
          <p:cNvPr id="1034" name="Line 10"/>
          <p:cNvSpPr>
            <a:spLocks noChangeShapeType="1"/>
          </p:cNvSpPr>
          <p:nvPr/>
        </p:nvSpPr>
        <p:spPr bwMode="auto">
          <a:xfrm>
            <a:off x="455613" y="1052736"/>
            <a:ext cx="8229600" cy="0"/>
          </a:xfrm>
          <a:prstGeom prst="line">
            <a:avLst/>
          </a:prstGeom>
          <a:ln w="19050">
            <a:solidFill>
              <a:srgbClr val="DC2828">
                <a:alpha val="80000"/>
              </a:srgbClr>
            </a:solidFill>
            <a:headEnd/>
            <a:tailEnd/>
          </a:ln>
          <a:effectLst>
            <a:outerShdw blurRad="50800" dist="38100" dir="5400000" algn="t" rotWithShape="0">
              <a:prstClr val="black">
                <a:alpha val="40000"/>
              </a:prstClr>
            </a:outerShdw>
          </a:effectLst>
        </p:spPr>
        <p:style>
          <a:lnRef idx="1">
            <a:schemeClr val="accent4"/>
          </a:lnRef>
          <a:fillRef idx="0">
            <a:schemeClr val="accent4"/>
          </a:fillRef>
          <a:effectRef idx="0">
            <a:schemeClr val="accent4"/>
          </a:effectRef>
          <a:fontRef idx="minor">
            <a:schemeClr val="tx1"/>
          </a:fontRef>
        </p:style>
        <p:txBody>
          <a:bodyPr wrap="none" anchor="ctr"/>
          <a:lstStyle/>
          <a:p>
            <a:endParaRPr lang="en-US"/>
          </a:p>
        </p:txBody>
      </p:sp>
      <p:pic>
        <p:nvPicPr>
          <p:cNvPr id="15" name="Picture 4"/>
          <p:cNvPicPr>
            <a:picLocks noChangeAspect="1" noChangeArrowheads="1"/>
          </p:cNvPicPr>
          <p:nvPr userDrawn="1"/>
        </p:nvPicPr>
        <p:blipFill>
          <a:blip r:embed="rId15" cstate="print"/>
          <a:srcRect/>
          <a:stretch>
            <a:fillRect/>
          </a:stretch>
        </p:blipFill>
        <p:spPr bwMode="auto">
          <a:xfrm rot="10800000" flipH="1" flipV="1">
            <a:off x="5471592" y="620689"/>
            <a:ext cx="3672408" cy="288031"/>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9" r:id="rId2"/>
    <p:sldLayoutId id="2147483660" r:id="rId3"/>
    <p:sldLayoutId id="2147483669"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Lst>
  <p:timing>
    <p:tnLst>
      <p:par>
        <p:cTn id="1" dur="indefinite" restart="never" nodeType="tmRoot"/>
      </p:par>
    </p:tnLst>
  </p:timing>
  <p:txStyles>
    <p:titleStyle>
      <a:lvl1pPr algn="l" rtl="0" eaLnBrk="1" fontAlgn="base" hangingPunct="1">
        <a:lnSpc>
          <a:spcPct val="85000"/>
        </a:lnSpc>
        <a:spcBef>
          <a:spcPct val="0"/>
        </a:spcBef>
        <a:spcAft>
          <a:spcPct val="0"/>
        </a:spcAft>
        <a:defRPr sz="3000" b="1">
          <a:solidFill>
            <a:srgbClr val="646464"/>
          </a:solidFill>
          <a:latin typeface="+mj-lt"/>
          <a:ea typeface="+mj-ea"/>
          <a:cs typeface="+mj-cs"/>
        </a:defRPr>
      </a:lvl1pPr>
      <a:lvl2pPr algn="l" rtl="0" eaLnBrk="1" fontAlgn="base" hangingPunct="1">
        <a:lnSpc>
          <a:spcPct val="85000"/>
        </a:lnSpc>
        <a:spcBef>
          <a:spcPct val="0"/>
        </a:spcBef>
        <a:spcAft>
          <a:spcPct val="0"/>
        </a:spcAft>
        <a:defRPr sz="3000" b="1">
          <a:solidFill>
            <a:srgbClr val="646464"/>
          </a:solidFill>
          <a:latin typeface="Arial" charset="0"/>
        </a:defRPr>
      </a:lvl2pPr>
      <a:lvl3pPr algn="l" rtl="0" eaLnBrk="1" fontAlgn="base" hangingPunct="1">
        <a:lnSpc>
          <a:spcPct val="85000"/>
        </a:lnSpc>
        <a:spcBef>
          <a:spcPct val="0"/>
        </a:spcBef>
        <a:spcAft>
          <a:spcPct val="0"/>
        </a:spcAft>
        <a:defRPr sz="3000" b="1">
          <a:solidFill>
            <a:srgbClr val="646464"/>
          </a:solidFill>
          <a:latin typeface="Arial" charset="0"/>
        </a:defRPr>
      </a:lvl3pPr>
      <a:lvl4pPr algn="l" rtl="0" eaLnBrk="1" fontAlgn="base" hangingPunct="1">
        <a:lnSpc>
          <a:spcPct val="85000"/>
        </a:lnSpc>
        <a:spcBef>
          <a:spcPct val="0"/>
        </a:spcBef>
        <a:spcAft>
          <a:spcPct val="0"/>
        </a:spcAft>
        <a:defRPr sz="3000" b="1">
          <a:solidFill>
            <a:srgbClr val="646464"/>
          </a:solidFill>
          <a:latin typeface="Arial" charset="0"/>
        </a:defRPr>
      </a:lvl4pPr>
      <a:lvl5pPr algn="l" rtl="0" eaLnBrk="1" fontAlgn="base" hangingPunct="1">
        <a:lnSpc>
          <a:spcPct val="85000"/>
        </a:lnSpc>
        <a:spcBef>
          <a:spcPct val="0"/>
        </a:spcBef>
        <a:spcAft>
          <a:spcPct val="0"/>
        </a:spcAft>
        <a:defRPr sz="3000" b="1">
          <a:solidFill>
            <a:srgbClr val="646464"/>
          </a:solidFill>
          <a:latin typeface="Arial" charset="0"/>
        </a:defRPr>
      </a:lvl5pPr>
      <a:lvl6pPr marL="457200" algn="l" rtl="0" eaLnBrk="1" fontAlgn="base" hangingPunct="1">
        <a:lnSpc>
          <a:spcPct val="85000"/>
        </a:lnSpc>
        <a:spcBef>
          <a:spcPct val="0"/>
        </a:spcBef>
        <a:spcAft>
          <a:spcPct val="0"/>
        </a:spcAft>
        <a:defRPr sz="3000" b="1">
          <a:solidFill>
            <a:srgbClr val="646464"/>
          </a:solidFill>
          <a:latin typeface="Arial" charset="0"/>
        </a:defRPr>
      </a:lvl6pPr>
      <a:lvl7pPr marL="914400" algn="l" rtl="0" eaLnBrk="1" fontAlgn="base" hangingPunct="1">
        <a:lnSpc>
          <a:spcPct val="85000"/>
        </a:lnSpc>
        <a:spcBef>
          <a:spcPct val="0"/>
        </a:spcBef>
        <a:spcAft>
          <a:spcPct val="0"/>
        </a:spcAft>
        <a:defRPr sz="3000" b="1">
          <a:solidFill>
            <a:srgbClr val="646464"/>
          </a:solidFill>
          <a:latin typeface="Arial" charset="0"/>
        </a:defRPr>
      </a:lvl7pPr>
      <a:lvl8pPr marL="1371600" algn="l" rtl="0" eaLnBrk="1" fontAlgn="base" hangingPunct="1">
        <a:lnSpc>
          <a:spcPct val="85000"/>
        </a:lnSpc>
        <a:spcBef>
          <a:spcPct val="0"/>
        </a:spcBef>
        <a:spcAft>
          <a:spcPct val="0"/>
        </a:spcAft>
        <a:defRPr sz="3000" b="1">
          <a:solidFill>
            <a:srgbClr val="646464"/>
          </a:solidFill>
          <a:latin typeface="Arial" charset="0"/>
        </a:defRPr>
      </a:lvl8pPr>
      <a:lvl9pPr marL="1828800" algn="l" rtl="0" eaLnBrk="1" fontAlgn="base" hangingPunct="1">
        <a:lnSpc>
          <a:spcPct val="85000"/>
        </a:lnSpc>
        <a:spcBef>
          <a:spcPct val="0"/>
        </a:spcBef>
        <a:spcAft>
          <a:spcPct val="0"/>
        </a:spcAft>
        <a:defRPr sz="3000" b="1">
          <a:solidFill>
            <a:srgbClr val="646464"/>
          </a:solidFill>
          <a:latin typeface="Arial" charset="0"/>
        </a:defRPr>
      </a:lvl9pPr>
    </p:titleStyle>
    <p:bodyStyle>
      <a:lvl1pPr marL="360363" indent="-360363" algn="l" rtl="0" eaLnBrk="1" fontAlgn="base" hangingPunct="1">
        <a:spcBef>
          <a:spcPct val="20000"/>
        </a:spcBef>
        <a:spcAft>
          <a:spcPct val="0"/>
        </a:spcAft>
        <a:buClr>
          <a:schemeClr val="bg2">
            <a:lumMod val="75000"/>
          </a:schemeClr>
        </a:buClr>
        <a:buSzPct val="75000"/>
        <a:buFont typeface="Arial" pitchFamily="34" charset="0"/>
        <a:buChar char="■"/>
        <a:defRPr sz="2400">
          <a:solidFill>
            <a:schemeClr val="accent1">
              <a:lumMod val="75000"/>
            </a:schemeClr>
          </a:solidFill>
          <a:latin typeface="+mn-lt"/>
          <a:ea typeface="+mn-ea"/>
          <a:cs typeface="+mn-cs"/>
        </a:defRPr>
      </a:lvl1pPr>
      <a:lvl2pPr marL="717550" indent="-355600" algn="l" rtl="0" eaLnBrk="1" fontAlgn="base" hangingPunct="1">
        <a:spcBef>
          <a:spcPct val="20000"/>
        </a:spcBef>
        <a:spcAft>
          <a:spcPct val="0"/>
        </a:spcAft>
        <a:buClr>
          <a:schemeClr val="bg2">
            <a:lumMod val="75000"/>
          </a:schemeClr>
        </a:buClr>
        <a:buSzPct val="75000"/>
        <a:buFont typeface="Arial" pitchFamily="34" charset="0"/>
        <a:buChar char="■"/>
        <a:defRPr sz="2000">
          <a:solidFill>
            <a:schemeClr val="accent1">
              <a:lumMod val="75000"/>
            </a:schemeClr>
          </a:solidFill>
          <a:latin typeface="+mn-lt"/>
        </a:defRPr>
      </a:lvl2pPr>
      <a:lvl3pPr marL="1081088" indent="-361950" algn="l" rtl="0" eaLnBrk="1" fontAlgn="base" hangingPunct="1">
        <a:spcBef>
          <a:spcPct val="20000"/>
        </a:spcBef>
        <a:spcAft>
          <a:spcPct val="0"/>
        </a:spcAft>
        <a:buClr>
          <a:schemeClr val="bg2">
            <a:lumMod val="75000"/>
          </a:schemeClr>
        </a:buClr>
        <a:buSzPct val="75000"/>
        <a:buFont typeface="Arial" pitchFamily="34" charset="0"/>
        <a:buChar char="■"/>
        <a:defRPr>
          <a:solidFill>
            <a:schemeClr val="accent1">
              <a:lumMod val="75000"/>
            </a:schemeClr>
          </a:solidFill>
          <a:latin typeface="+mn-lt"/>
        </a:defRPr>
      </a:lvl3pPr>
      <a:lvl4pPr marL="1441450" indent="-358775" algn="l" rtl="0" eaLnBrk="1" fontAlgn="base" hangingPunct="1">
        <a:spcBef>
          <a:spcPct val="20000"/>
        </a:spcBef>
        <a:spcAft>
          <a:spcPct val="0"/>
        </a:spcAft>
        <a:buClr>
          <a:schemeClr val="bg2">
            <a:lumMod val="75000"/>
          </a:schemeClr>
        </a:buClr>
        <a:buSzPct val="75000"/>
        <a:buFont typeface="Arial" pitchFamily="34" charset="0"/>
        <a:buChar char="■"/>
        <a:defRPr sz="1600">
          <a:solidFill>
            <a:schemeClr val="accent1">
              <a:lumMod val="75000"/>
            </a:schemeClr>
          </a:solidFill>
          <a:latin typeface="+mn-lt"/>
        </a:defRPr>
      </a:lvl4pPr>
      <a:lvl5pPr marL="1800225" indent="-357188" algn="l" rtl="0" eaLnBrk="1" fontAlgn="base" hangingPunct="1">
        <a:spcBef>
          <a:spcPct val="20000"/>
        </a:spcBef>
        <a:spcAft>
          <a:spcPct val="0"/>
        </a:spcAft>
        <a:buClr>
          <a:schemeClr val="bg2">
            <a:lumMod val="75000"/>
          </a:schemeClr>
        </a:buClr>
        <a:buSzPct val="75000"/>
        <a:buFont typeface="Arial" pitchFamily="34" charset="0"/>
        <a:buChar char="■"/>
        <a:defRPr sz="1600">
          <a:solidFill>
            <a:schemeClr val="accent1">
              <a:lumMod val="75000"/>
            </a:schemeClr>
          </a:solidFill>
          <a:latin typeface="+mn-lt"/>
        </a:defRPr>
      </a:lvl5pPr>
      <a:lvl6pPr marL="22574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6pPr>
      <a:lvl7pPr marL="27146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7pPr>
      <a:lvl8pPr marL="31718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8pPr>
      <a:lvl9pPr marL="36290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55613" y="1412875"/>
            <a:ext cx="8234362" cy="451961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2" name="Rectangle 8"/>
          <p:cNvSpPr>
            <a:spLocks noChangeArrowheads="1"/>
          </p:cNvSpPr>
          <p:nvPr/>
        </p:nvSpPr>
        <p:spPr bwMode="auto">
          <a:xfrm>
            <a:off x="2784475" y="6419850"/>
            <a:ext cx="2057400" cy="196850"/>
          </a:xfrm>
          <a:prstGeom prst="rect">
            <a:avLst/>
          </a:prstGeom>
          <a:noFill/>
          <a:ln w="9525">
            <a:noFill/>
            <a:miter lim="800000"/>
            <a:headEnd/>
            <a:tailEnd/>
          </a:ln>
          <a:effectLst/>
        </p:spPr>
        <p:txBody>
          <a:bodyPr lIns="0" tIns="0" rIns="0" bIns="0"/>
          <a:lstStyle/>
          <a:p>
            <a:r>
              <a:rPr lang="cs-CZ" sz="1100" dirty="0" smtClean="0">
                <a:solidFill>
                  <a:srgbClr val="000000"/>
                </a:solidFill>
                <a:cs typeface="Arial" charset="0"/>
              </a:rPr>
              <a:t>Informační průmysl 2010</a:t>
            </a:r>
            <a:endParaRPr lang="en-US" sz="1100" dirty="0">
              <a:solidFill>
                <a:srgbClr val="000000"/>
              </a:solidFill>
              <a:cs typeface="Arial" charset="0"/>
            </a:endParaRPr>
          </a:p>
        </p:txBody>
      </p:sp>
      <p:sp>
        <p:nvSpPr>
          <p:cNvPr id="1033" name="Rectangle 9"/>
          <p:cNvSpPr>
            <a:spLocks noChangeArrowheads="1"/>
          </p:cNvSpPr>
          <p:nvPr/>
        </p:nvSpPr>
        <p:spPr bwMode="auto">
          <a:xfrm>
            <a:off x="457200" y="6419850"/>
            <a:ext cx="663575" cy="196850"/>
          </a:xfrm>
          <a:prstGeom prst="rect">
            <a:avLst/>
          </a:prstGeom>
          <a:noFill/>
          <a:ln w="9525">
            <a:noFill/>
            <a:miter lim="800000"/>
            <a:headEnd/>
            <a:tailEnd/>
          </a:ln>
          <a:effectLst/>
        </p:spPr>
        <p:txBody>
          <a:bodyPr lIns="0" tIns="0" rIns="0" bIns="0"/>
          <a:lstStyle/>
          <a:p>
            <a:r>
              <a:rPr lang="en-US" sz="1100">
                <a:solidFill>
                  <a:srgbClr val="000000"/>
                </a:solidFill>
                <a:cs typeface="Arial" charset="0"/>
              </a:rPr>
              <a:t>Page </a:t>
            </a:r>
            <a:fld id="{92377386-EE50-4FE3-9EAA-3F82571A0486}" type="slidenum">
              <a:rPr lang="en-US" sz="1100">
                <a:solidFill>
                  <a:srgbClr val="000000"/>
                </a:solidFill>
                <a:cs typeface="Arial" charset="0"/>
              </a:rPr>
              <a:pPr/>
              <a:t>‹#›</a:t>
            </a:fld>
            <a:endParaRPr lang="en-US" sz="1100">
              <a:solidFill>
                <a:srgbClr val="000000"/>
              </a:solidFill>
              <a:cs typeface="Arial" charset="0"/>
            </a:endParaRPr>
          </a:p>
        </p:txBody>
      </p:sp>
      <p:sp>
        <p:nvSpPr>
          <p:cNvPr id="1035" name="Line 11"/>
          <p:cNvSpPr>
            <a:spLocks noChangeShapeType="1"/>
          </p:cNvSpPr>
          <p:nvPr/>
        </p:nvSpPr>
        <p:spPr bwMode="auto">
          <a:xfrm>
            <a:off x="455613" y="6243638"/>
            <a:ext cx="8229600" cy="0"/>
          </a:xfrm>
          <a:prstGeom prst="line">
            <a:avLst/>
          </a:prstGeom>
          <a:noFill/>
          <a:ln w="3175">
            <a:solidFill>
              <a:srgbClr val="646464"/>
            </a:solidFill>
            <a:round/>
            <a:headEnd/>
            <a:tailEnd/>
          </a:ln>
          <a:effectLst/>
        </p:spPr>
        <p:txBody>
          <a:bodyPr wrap="none" anchor="ctr"/>
          <a:lstStyle/>
          <a:p>
            <a:endParaRPr lang="en-US"/>
          </a:p>
        </p:txBody>
      </p:sp>
      <p:pic>
        <p:nvPicPr>
          <p:cNvPr id="2050" name="Picture 2"/>
          <p:cNvPicPr>
            <a:picLocks noChangeAspect="1" noChangeArrowheads="1"/>
          </p:cNvPicPr>
          <p:nvPr userDrawn="1"/>
        </p:nvPicPr>
        <p:blipFill>
          <a:blip r:embed="rId14" cstate="print"/>
          <a:srcRect/>
          <a:stretch>
            <a:fillRect/>
          </a:stretch>
        </p:blipFill>
        <p:spPr bwMode="auto">
          <a:xfrm>
            <a:off x="251520" y="404664"/>
            <a:ext cx="2160240" cy="648072"/>
          </a:xfrm>
          <a:prstGeom prst="rect">
            <a:avLst/>
          </a:prstGeom>
          <a:noFill/>
          <a:ln w="9525">
            <a:noFill/>
            <a:miter lim="800000"/>
            <a:headEnd/>
            <a:tailEnd/>
          </a:ln>
        </p:spPr>
      </p:pic>
      <p:sp>
        <p:nvSpPr>
          <p:cNvPr id="12" name="Rectangle 8"/>
          <p:cNvSpPr>
            <a:spLocks noChangeArrowheads="1"/>
          </p:cNvSpPr>
          <p:nvPr userDrawn="1"/>
        </p:nvSpPr>
        <p:spPr bwMode="auto">
          <a:xfrm>
            <a:off x="6543840" y="6356196"/>
            <a:ext cx="1250855" cy="434898"/>
          </a:xfrm>
          <a:prstGeom prst="rect">
            <a:avLst/>
          </a:prstGeom>
          <a:noFill/>
          <a:ln w="9525">
            <a:noFill/>
            <a:miter lim="800000"/>
            <a:headEnd/>
            <a:tailEnd/>
          </a:ln>
          <a:effectLst/>
        </p:spPr>
        <p:txBody>
          <a:bodyPr lIns="0" tIns="0" rIns="0" bIns="0"/>
          <a:lstStyle/>
          <a:p>
            <a:r>
              <a:rPr lang="cs-CZ" sz="1000" dirty="0" smtClean="0">
                <a:solidFill>
                  <a:srgbClr val="000000"/>
                </a:solidFill>
                <a:cs typeface="Arial" charset="0"/>
              </a:rPr>
              <a:t>Petr</a:t>
            </a:r>
            <a:r>
              <a:rPr lang="cs-CZ" sz="1000" baseline="0" dirty="0" smtClean="0">
                <a:solidFill>
                  <a:srgbClr val="000000"/>
                </a:solidFill>
                <a:cs typeface="Arial" charset="0"/>
              </a:rPr>
              <a:t> Šmejkal, 43262@</a:t>
            </a:r>
            <a:r>
              <a:rPr lang="cs-CZ" sz="1000" baseline="0" dirty="0" err="1" smtClean="0">
                <a:solidFill>
                  <a:srgbClr val="000000"/>
                </a:solidFill>
                <a:cs typeface="Arial" charset="0"/>
              </a:rPr>
              <a:t>muni.cz</a:t>
            </a:r>
            <a:endParaRPr lang="en-US" sz="1000" dirty="0">
              <a:solidFill>
                <a:srgbClr val="000000"/>
              </a:solidFill>
              <a:cs typeface="Arial" charset="0"/>
            </a:endParaRPr>
          </a:p>
        </p:txBody>
      </p:sp>
      <p:pic>
        <p:nvPicPr>
          <p:cNvPr id="15" name="Picture 4"/>
          <p:cNvPicPr>
            <a:picLocks noChangeAspect="1" noChangeArrowheads="1"/>
          </p:cNvPicPr>
          <p:nvPr userDrawn="1"/>
        </p:nvPicPr>
        <p:blipFill>
          <a:blip r:embed="rId15" cstate="print"/>
          <a:srcRect/>
          <a:stretch>
            <a:fillRect/>
          </a:stretch>
        </p:blipFill>
        <p:spPr bwMode="auto">
          <a:xfrm rot="10800000" flipH="1" flipV="1">
            <a:off x="2717276" y="1700809"/>
            <a:ext cx="6426724" cy="50405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4" r:id="rId1"/>
    <p:sldLayoutId id="2147483671" r:id="rId2"/>
    <p:sldLayoutId id="2147483672" r:id="rId3"/>
    <p:sldLayoutId id="2147483673"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Lst>
  <p:timing>
    <p:tnLst>
      <p:par>
        <p:cTn id="1" dur="indefinite" restart="never" nodeType="tmRoot"/>
      </p:par>
    </p:tnLst>
  </p:timing>
  <p:txStyles>
    <p:titleStyle>
      <a:lvl1pPr algn="l" rtl="0" eaLnBrk="1" fontAlgn="base" hangingPunct="1">
        <a:lnSpc>
          <a:spcPct val="85000"/>
        </a:lnSpc>
        <a:spcBef>
          <a:spcPct val="0"/>
        </a:spcBef>
        <a:spcAft>
          <a:spcPct val="0"/>
        </a:spcAft>
        <a:defRPr sz="3000" b="1">
          <a:solidFill>
            <a:srgbClr val="646464"/>
          </a:solidFill>
          <a:latin typeface="+mj-lt"/>
          <a:ea typeface="+mj-ea"/>
          <a:cs typeface="+mj-cs"/>
        </a:defRPr>
      </a:lvl1pPr>
      <a:lvl2pPr algn="l" rtl="0" eaLnBrk="1" fontAlgn="base" hangingPunct="1">
        <a:lnSpc>
          <a:spcPct val="85000"/>
        </a:lnSpc>
        <a:spcBef>
          <a:spcPct val="0"/>
        </a:spcBef>
        <a:spcAft>
          <a:spcPct val="0"/>
        </a:spcAft>
        <a:defRPr sz="3000" b="1">
          <a:solidFill>
            <a:srgbClr val="646464"/>
          </a:solidFill>
          <a:latin typeface="Arial" charset="0"/>
        </a:defRPr>
      </a:lvl2pPr>
      <a:lvl3pPr algn="l" rtl="0" eaLnBrk="1" fontAlgn="base" hangingPunct="1">
        <a:lnSpc>
          <a:spcPct val="85000"/>
        </a:lnSpc>
        <a:spcBef>
          <a:spcPct val="0"/>
        </a:spcBef>
        <a:spcAft>
          <a:spcPct val="0"/>
        </a:spcAft>
        <a:defRPr sz="3000" b="1">
          <a:solidFill>
            <a:srgbClr val="646464"/>
          </a:solidFill>
          <a:latin typeface="Arial" charset="0"/>
        </a:defRPr>
      </a:lvl3pPr>
      <a:lvl4pPr algn="l" rtl="0" eaLnBrk="1" fontAlgn="base" hangingPunct="1">
        <a:lnSpc>
          <a:spcPct val="85000"/>
        </a:lnSpc>
        <a:spcBef>
          <a:spcPct val="0"/>
        </a:spcBef>
        <a:spcAft>
          <a:spcPct val="0"/>
        </a:spcAft>
        <a:defRPr sz="3000" b="1">
          <a:solidFill>
            <a:srgbClr val="646464"/>
          </a:solidFill>
          <a:latin typeface="Arial" charset="0"/>
        </a:defRPr>
      </a:lvl4pPr>
      <a:lvl5pPr algn="l" rtl="0" eaLnBrk="1" fontAlgn="base" hangingPunct="1">
        <a:lnSpc>
          <a:spcPct val="85000"/>
        </a:lnSpc>
        <a:spcBef>
          <a:spcPct val="0"/>
        </a:spcBef>
        <a:spcAft>
          <a:spcPct val="0"/>
        </a:spcAft>
        <a:defRPr sz="3000" b="1">
          <a:solidFill>
            <a:srgbClr val="646464"/>
          </a:solidFill>
          <a:latin typeface="Arial" charset="0"/>
        </a:defRPr>
      </a:lvl5pPr>
      <a:lvl6pPr marL="457200" algn="l" rtl="0" eaLnBrk="1" fontAlgn="base" hangingPunct="1">
        <a:lnSpc>
          <a:spcPct val="85000"/>
        </a:lnSpc>
        <a:spcBef>
          <a:spcPct val="0"/>
        </a:spcBef>
        <a:spcAft>
          <a:spcPct val="0"/>
        </a:spcAft>
        <a:defRPr sz="3000" b="1">
          <a:solidFill>
            <a:srgbClr val="646464"/>
          </a:solidFill>
          <a:latin typeface="Arial" charset="0"/>
        </a:defRPr>
      </a:lvl6pPr>
      <a:lvl7pPr marL="914400" algn="l" rtl="0" eaLnBrk="1" fontAlgn="base" hangingPunct="1">
        <a:lnSpc>
          <a:spcPct val="85000"/>
        </a:lnSpc>
        <a:spcBef>
          <a:spcPct val="0"/>
        </a:spcBef>
        <a:spcAft>
          <a:spcPct val="0"/>
        </a:spcAft>
        <a:defRPr sz="3000" b="1">
          <a:solidFill>
            <a:srgbClr val="646464"/>
          </a:solidFill>
          <a:latin typeface="Arial" charset="0"/>
        </a:defRPr>
      </a:lvl7pPr>
      <a:lvl8pPr marL="1371600" algn="l" rtl="0" eaLnBrk="1" fontAlgn="base" hangingPunct="1">
        <a:lnSpc>
          <a:spcPct val="85000"/>
        </a:lnSpc>
        <a:spcBef>
          <a:spcPct val="0"/>
        </a:spcBef>
        <a:spcAft>
          <a:spcPct val="0"/>
        </a:spcAft>
        <a:defRPr sz="3000" b="1">
          <a:solidFill>
            <a:srgbClr val="646464"/>
          </a:solidFill>
          <a:latin typeface="Arial" charset="0"/>
        </a:defRPr>
      </a:lvl8pPr>
      <a:lvl9pPr marL="1828800" algn="l" rtl="0" eaLnBrk="1" fontAlgn="base" hangingPunct="1">
        <a:lnSpc>
          <a:spcPct val="85000"/>
        </a:lnSpc>
        <a:spcBef>
          <a:spcPct val="0"/>
        </a:spcBef>
        <a:spcAft>
          <a:spcPct val="0"/>
        </a:spcAft>
        <a:defRPr sz="3000" b="1">
          <a:solidFill>
            <a:srgbClr val="646464"/>
          </a:solidFill>
          <a:latin typeface="Arial" charset="0"/>
        </a:defRPr>
      </a:lvl9pPr>
    </p:titleStyle>
    <p:bodyStyle>
      <a:lvl1pPr marL="360363" indent="-360363" algn="l" rtl="0" eaLnBrk="1" fontAlgn="base" hangingPunct="1">
        <a:spcBef>
          <a:spcPct val="20000"/>
        </a:spcBef>
        <a:spcAft>
          <a:spcPct val="0"/>
        </a:spcAft>
        <a:buClr>
          <a:schemeClr val="tx1">
            <a:lumMod val="50000"/>
          </a:schemeClr>
        </a:buClr>
        <a:buSzPct val="75000"/>
        <a:buFont typeface="Arial" charset="0"/>
        <a:buChar char="►"/>
        <a:defRPr sz="2400">
          <a:solidFill>
            <a:schemeClr val="accent1">
              <a:lumMod val="75000"/>
            </a:schemeClr>
          </a:solidFill>
          <a:latin typeface="+mn-lt"/>
          <a:ea typeface="+mn-ea"/>
          <a:cs typeface="+mn-cs"/>
        </a:defRPr>
      </a:lvl1pPr>
      <a:lvl2pPr marL="717550" indent="-355600" algn="l" rtl="0" eaLnBrk="1" fontAlgn="base" hangingPunct="1">
        <a:spcBef>
          <a:spcPct val="20000"/>
        </a:spcBef>
        <a:spcAft>
          <a:spcPct val="0"/>
        </a:spcAft>
        <a:buClr>
          <a:schemeClr val="tx1">
            <a:lumMod val="50000"/>
          </a:schemeClr>
        </a:buClr>
        <a:buSzPct val="75000"/>
        <a:buFont typeface="Arial" charset="0"/>
        <a:buChar char="►"/>
        <a:defRPr sz="2000">
          <a:solidFill>
            <a:schemeClr val="accent1">
              <a:lumMod val="75000"/>
            </a:schemeClr>
          </a:solidFill>
          <a:latin typeface="+mn-lt"/>
        </a:defRPr>
      </a:lvl2pPr>
      <a:lvl3pPr marL="1081088" indent="-361950" algn="l" rtl="0" eaLnBrk="1" fontAlgn="base" hangingPunct="1">
        <a:spcBef>
          <a:spcPct val="20000"/>
        </a:spcBef>
        <a:spcAft>
          <a:spcPct val="0"/>
        </a:spcAft>
        <a:buClr>
          <a:schemeClr val="tx1">
            <a:lumMod val="50000"/>
          </a:schemeClr>
        </a:buClr>
        <a:buSzPct val="75000"/>
        <a:buFont typeface="Arial" charset="0"/>
        <a:buChar char="►"/>
        <a:defRPr>
          <a:solidFill>
            <a:schemeClr val="accent1">
              <a:lumMod val="75000"/>
            </a:schemeClr>
          </a:solidFill>
          <a:latin typeface="+mn-lt"/>
        </a:defRPr>
      </a:lvl3pPr>
      <a:lvl4pPr marL="1441450" indent="-358775" algn="l" rtl="0" eaLnBrk="1" fontAlgn="base" hangingPunct="1">
        <a:spcBef>
          <a:spcPct val="20000"/>
        </a:spcBef>
        <a:spcAft>
          <a:spcPct val="0"/>
        </a:spcAft>
        <a:buClr>
          <a:schemeClr val="tx1">
            <a:lumMod val="50000"/>
          </a:schemeClr>
        </a:buClr>
        <a:buSzPct val="75000"/>
        <a:buFont typeface="Arial" charset="0"/>
        <a:buChar char="►"/>
        <a:defRPr sz="1600">
          <a:solidFill>
            <a:schemeClr val="accent1">
              <a:lumMod val="75000"/>
            </a:schemeClr>
          </a:solidFill>
          <a:latin typeface="+mn-lt"/>
        </a:defRPr>
      </a:lvl4pPr>
      <a:lvl5pPr marL="1800225" indent="-357188" algn="l" rtl="0" eaLnBrk="1" fontAlgn="base" hangingPunct="1">
        <a:spcBef>
          <a:spcPct val="20000"/>
        </a:spcBef>
        <a:spcAft>
          <a:spcPct val="0"/>
        </a:spcAft>
        <a:buClr>
          <a:schemeClr val="tx1">
            <a:lumMod val="50000"/>
          </a:schemeClr>
        </a:buClr>
        <a:buSzPct val="75000"/>
        <a:buFont typeface="Arial" charset="0"/>
        <a:buChar char="►"/>
        <a:defRPr sz="1600">
          <a:solidFill>
            <a:schemeClr val="accent1">
              <a:lumMod val="75000"/>
            </a:schemeClr>
          </a:solidFill>
          <a:latin typeface="+mn-lt"/>
        </a:defRPr>
      </a:lvl5pPr>
      <a:lvl6pPr marL="22574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6pPr>
      <a:lvl7pPr marL="27146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7pPr>
      <a:lvl8pPr marL="31718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8pPr>
      <a:lvl9pPr marL="36290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5"/>
          <p:cNvSpPr>
            <a:spLocks noGrp="1" noChangeArrowheads="1"/>
          </p:cNvSpPr>
          <p:nvPr>
            <p:ph type="ctrTitle"/>
          </p:nvPr>
        </p:nvSpPr>
        <p:spPr/>
        <p:txBody>
          <a:bodyPr/>
          <a:lstStyle/>
          <a:p>
            <a:r>
              <a:rPr lang="cs-CZ" dirty="0" smtClean="0"/>
              <a:t>Informační průmysl</a:t>
            </a:r>
            <a:br>
              <a:rPr lang="cs-CZ" dirty="0" smtClean="0"/>
            </a:br>
            <a:r>
              <a:rPr lang="cs-CZ" sz="2800" dirty="0" smtClean="0"/>
              <a:t>2012/13</a:t>
            </a:r>
            <a:endParaRPr lang="en-US" dirty="0"/>
          </a:p>
        </p:txBody>
      </p:sp>
      <p:sp>
        <p:nvSpPr>
          <p:cNvPr id="15366" name="Rectangle 6"/>
          <p:cNvSpPr>
            <a:spLocks noGrp="1" noChangeArrowheads="1"/>
          </p:cNvSpPr>
          <p:nvPr>
            <p:ph type="subTitle" idx="1"/>
          </p:nvPr>
        </p:nvSpPr>
        <p:spPr/>
        <p:txBody>
          <a:bodyPr/>
          <a:lstStyle/>
          <a:p>
            <a:r>
              <a:rPr lang="cs-CZ" dirty="0" smtClean="0"/>
              <a:t>Petr Šmejkal</a:t>
            </a:r>
          </a:p>
          <a:p>
            <a:r>
              <a:rPr lang="cs-CZ" dirty="0" smtClean="0"/>
              <a:t>43262@mail.</a:t>
            </a:r>
            <a:r>
              <a:rPr lang="cs-CZ" dirty="0" err="1" smtClean="0"/>
              <a:t>muni.cz</a:t>
            </a:r>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81303" y="192521"/>
            <a:ext cx="8412176" cy="863600"/>
          </a:xfrm>
          <a:noFill/>
          <a:ln w="9525">
            <a:noFill/>
            <a:miter lim="800000"/>
            <a:headEnd/>
            <a:tailEnd/>
          </a:ln>
        </p:spPr>
        <p:txBody>
          <a:bodyPr vert="horz" wrap="square" lIns="0" tIns="36000" rIns="0" bIns="0" numCol="1" anchor="t" anchorCtr="0" compatLnSpc="1">
            <a:prstTxWarp prst="textNoShape">
              <a:avLst/>
            </a:prstTxWarp>
          </a:bodyPr>
          <a:lstStyle/>
          <a:p>
            <a:pPr marL="342900" indent="-342900">
              <a:defRPr/>
            </a:pPr>
            <a:r>
              <a:rPr lang="cs-CZ" dirty="0" smtClean="0">
                <a:solidFill>
                  <a:schemeClr val="tx1"/>
                </a:solidFill>
              </a:rPr>
              <a:t>Jak budou informace použity?</a:t>
            </a:r>
            <a:endParaRPr lang="en-GB" dirty="0">
              <a:solidFill>
                <a:schemeClr val="tx1"/>
              </a:solidFill>
            </a:endParaRPr>
          </a:p>
        </p:txBody>
      </p:sp>
      <p:sp>
        <p:nvSpPr>
          <p:cNvPr id="7" name="Content Placeholder 6"/>
          <p:cNvSpPr>
            <a:spLocks noGrp="1"/>
          </p:cNvSpPr>
          <p:nvPr>
            <p:ph idx="1"/>
          </p:nvPr>
        </p:nvSpPr>
        <p:spPr/>
        <p:txBody>
          <a:bodyPr>
            <a:normAutofit/>
          </a:bodyPr>
          <a:lstStyle/>
          <a:p>
            <a:pPr>
              <a:spcBef>
                <a:spcPts val="600"/>
              </a:spcBef>
            </a:pPr>
            <a:r>
              <a:rPr lang="cs-CZ" dirty="0" smtClean="0">
                <a:solidFill>
                  <a:schemeClr val="tx1"/>
                </a:solidFill>
              </a:rPr>
              <a:t>Otázky, které pomohou při definování výstupů:</a:t>
            </a:r>
          </a:p>
          <a:p>
            <a:pPr lvl="1">
              <a:lnSpc>
                <a:spcPct val="200000"/>
              </a:lnSpc>
              <a:spcBef>
                <a:spcPts val="600"/>
              </a:spcBef>
            </a:pPr>
            <a:r>
              <a:rPr lang="cs-CZ" dirty="0" smtClean="0">
                <a:solidFill>
                  <a:schemeClr val="tx1"/>
                </a:solidFill>
              </a:rPr>
              <a:t>Jak zadavatel výstup použije?</a:t>
            </a:r>
          </a:p>
          <a:p>
            <a:pPr lvl="1" indent="3175">
              <a:lnSpc>
                <a:spcPct val="200000"/>
              </a:lnSpc>
              <a:spcBef>
                <a:spcPts val="600"/>
              </a:spcBef>
              <a:buNone/>
            </a:pPr>
            <a:r>
              <a:rPr lang="cs-CZ" dirty="0" smtClean="0">
                <a:solidFill>
                  <a:schemeClr val="tx1"/>
                </a:solidFill>
              </a:rPr>
              <a:t>Jestli je to potřeba, zjistěte zda informace budou použity pro interní nebo externí potřebu, strategické plánování nebo do materiálů doručovaných klientům třetích stran či jinak.</a:t>
            </a:r>
          </a:p>
          <a:p>
            <a:pPr lvl="1">
              <a:lnSpc>
                <a:spcPct val="200000"/>
              </a:lnSpc>
              <a:spcBef>
                <a:spcPts val="600"/>
              </a:spcBef>
            </a:pPr>
            <a:r>
              <a:rPr lang="cs-CZ" dirty="0" smtClean="0">
                <a:solidFill>
                  <a:schemeClr val="tx1"/>
                </a:solidFill>
              </a:rPr>
              <a:t>Je vhodná syntéza, analýza, </a:t>
            </a:r>
            <a:r>
              <a:rPr lang="cs-CZ" dirty="0" err="1" smtClean="0">
                <a:solidFill>
                  <a:schemeClr val="tx1"/>
                </a:solidFill>
              </a:rPr>
              <a:t>benchmarking</a:t>
            </a:r>
            <a:r>
              <a:rPr lang="cs-CZ" dirty="0" smtClean="0">
                <a:solidFill>
                  <a:schemeClr val="tx1"/>
                </a:solidFill>
              </a:rPr>
              <a:t> nebo zdrojová data?</a:t>
            </a:r>
          </a:p>
          <a:p>
            <a:pPr lvl="1">
              <a:lnSpc>
                <a:spcPct val="200000"/>
              </a:lnSpc>
              <a:spcBef>
                <a:spcPts val="600"/>
              </a:spcBef>
            </a:pPr>
            <a:r>
              <a:rPr lang="cs-CZ" dirty="0" smtClean="0">
                <a:solidFill>
                  <a:schemeClr val="tx1"/>
                </a:solidFill>
              </a:rPr>
              <a:t>Kolik času věnuje konečný klient čtení výstupu?</a:t>
            </a:r>
            <a:endParaRPr lang="en-US" sz="2800" dirty="0">
              <a:solidFill>
                <a:schemeClr val="tx1"/>
              </a:solidFill>
            </a:endParaRPr>
          </a:p>
        </p:txBody>
      </p:sp>
    </p:spTree>
  </p:cSld>
  <p:clrMapOvr>
    <a:masterClrMapping/>
  </p:clrMapOvr>
  <p:transition advClick="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1302" y="192521"/>
            <a:ext cx="8357897" cy="863600"/>
          </a:xfrm>
          <a:noFill/>
          <a:ln w="9525">
            <a:noFill/>
            <a:miter lim="800000"/>
            <a:headEnd/>
            <a:tailEnd/>
          </a:ln>
        </p:spPr>
        <p:txBody>
          <a:bodyPr vert="horz" wrap="square" lIns="0" tIns="36000" rIns="0" bIns="0" numCol="1" anchor="t" anchorCtr="0" compatLnSpc="1">
            <a:prstTxWarp prst="textNoShape">
              <a:avLst/>
            </a:prstTxWarp>
          </a:bodyPr>
          <a:lstStyle/>
          <a:p>
            <a:r>
              <a:rPr lang="cs-CZ" dirty="0" smtClean="0">
                <a:solidFill>
                  <a:schemeClr val="tx1"/>
                </a:solidFill>
              </a:rPr>
              <a:t>Příklad efektivního zjištění potřeb:</a:t>
            </a:r>
            <a:endParaRPr lang="en-US" dirty="0">
              <a:solidFill>
                <a:schemeClr val="tx1"/>
              </a:solidFill>
            </a:endParaRPr>
          </a:p>
        </p:txBody>
      </p:sp>
      <p:pic>
        <p:nvPicPr>
          <p:cNvPr id="2050" name="Picture 2"/>
          <p:cNvPicPr>
            <a:picLocks noChangeAspect="1" noChangeArrowheads="1"/>
          </p:cNvPicPr>
          <p:nvPr/>
        </p:nvPicPr>
        <p:blipFill>
          <a:blip r:embed="rId3" cstate="print"/>
          <a:srcRect/>
          <a:stretch>
            <a:fillRect/>
          </a:stretch>
        </p:blipFill>
        <p:spPr bwMode="auto">
          <a:xfrm>
            <a:off x="572000" y="1191923"/>
            <a:ext cx="8000000" cy="1977143"/>
          </a:xfrm>
          <a:prstGeom prst="rect">
            <a:avLst/>
          </a:prstGeom>
          <a:noFill/>
          <a:ln w="9525">
            <a:noFill/>
            <a:miter lim="800000"/>
            <a:headEnd/>
            <a:tailEnd/>
          </a:ln>
        </p:spPr>
      </p:pic>
      <p:pic>
        <p:nvPicPr>
          <p:cNvPr id="2051" name="Picture 3"/>
          <p:cNvPicPr>
            <a:picLocks noChangeAspect="1" noChangeArrowheads="1"/>
          </p:cNvPicPr>
          <p:nvPr/>
        </p:nvPicPr>
        <p:blipFill>
          <a:blip r:embed="rId4" cstate="print"/>
          <a:srcRect/>
          <a:stretch>
            <a:fillRect/>
          </a:stretch>
        </p:blipFill>
        <p:spPr bwMode="auto">
          <a:xfrm>
            <a:off x="549143" y="3544871"/>
            <a:ext cx="8045714" cy="241142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Pre-work #1 — instructions</a:t>
            </a:r>
            <a:br>
              <a:rPr lang="en-US" dirty="0"/>
            </a:br>
            <a:r>
              <a:rPr lang="en-US" dirty="0"/>
              <a:t>Communicating with the customer</a:t>
            </a:r>
          </a:p>
        </p:txBody>
      </p:sp>
      <p:sp>
        <p:nvSpPr>
          <p:cNvPr id="3" name="Content Placeholder 2"/>
          <p:cNvSpPr>
            <a:spLocks noGrp="1"/>
          </p:cNvSpPr>
          <p:nvPr>
            <p:ph idx="4294967295"/>
          </p:nvPr>
        </p:nvSpPr>
        <p:spPr>
          <a:xfrm>
            <a:off x="683460" y="1412875"/>
            <a:ext cx="7201000" cy="4519613"/>
          </a:xfrm>
        </p:spPr>
        <p:txBody>
          <a:bodyPr/>
          <a:lstStyle/>
          <a:p>
            <a:pPr marL="344488" indent="-344488">
              <a:buFont typeface="Arial" pitchFamily="34" charset="0"/>
              <a:buChar char="►"/>
            </a:pPr>
            <a:r>
              <a:rPr lang="en-US" dirty="0">
                <a:solidFill>
                  <a:schemeClr val="tx1"/>
                </a:solidFill>
              </a:rPr>
              <a:t>The following exercise should take you no more </a:t>
            </a:r>
            <a:r>
              <a:rPr lang="en-US" dirty="0" smtClean="0">
                <a:solidFill>
                  <a:schemeClr val="tx1"/>
                </a:solidFill>
              </a:rPr>
              <a:t>than </a:t>
            </a:r>
            <a:r>
              <a:rPr lang="en-US" b="1" dirty="0" smtClean="0">
                <a:solidFill>
                  <a:schemeClr val="tx1"/>
                </a:solidFill>
              </a:rPr>
              <a:t>5 minutes </a:t>
            </a:r>
            <a:r>
              <a:rPr lang="en-US" dirty="0">
                <a:solidFill>
                  <a:schemeClr val="tx1"/>
                </a:solidFill>
              </a:rPr>
              <a:t>to complete.</a:t>
            </a:r>
          </a:p>
          <a:p>
            <a:pPr marL="344488" indent="-344488">
              <a:buFont typeface="Arial" pitchFamily="34" charset="0"/>
              <a:buChar char="►"/>
            </a:pPr>
            <a:r>
              <a:rPr lang="en-US" dirty="0">
                <a:solidFill>
                  <a:schemeClr val="tx1"/>
                </a:solidFill>
              </a:rPr>
              <a:t>Simply read the following script of dialog, then consider and note down:</a:t>
            </a:r>
          </a:p>
          <a:p>
            <a:pPr marL="1139825" lvl="1" indent="-338138">
              <a:buFont typeface="Arial" pitchFamily="34" charset="0"/>
              <a:buChar char="►"/>
            </a:pPr>
            <a:r>
              <a:rPr lang="en-US" sz="2400" i="1" dirty="0">
                <a:solidFill>
                  <a:schemeClr val="tx1"/>
                </a:solidFill>
              </a:rPr>
              <a:t>What do you think about this email dialog in terms of communication with the customer?</a:t>
            </a:r>
          </a:p>
          <a:p>
            <a:pPr marL="1139825" lvl="1" indent="-338138">
              <a:buFont typeface="Arial" pitchFamily="34" charset="0"/>
              <a:buChar char="►"/>
            </a:pPr>
            <a:r>
              <a:rPr lang="en-US" sz="2400" i="1" dirty="0">
                <a:solidFill>
                  <a:schemeClr val="tx1"/>
                </a:solidFill>
              </a:rPr>
              <a:t>And in terms of scoping of the needs?</a:t>
            </a:r>
          </a:p>
          <a:p>
            <a:pPr marL="1139825" lvl="1" indent="-338138">
              <a:buFont typeface="Arial" pitchFamily="34" charset="0"/>
              <a:buChar char="►"/>
            </a:pPr>
            <a:r>
              <a:rPr lang="en-US" sz="2400" i="1" dirty="0">
                <a:solidFill>
                  <a:schemeClr val="tx1"/>
                </a:solidFill>
              </a:rPr>
              <a:t>How would you improve communication and scoping?</a:t>
            </a:r>
          </a:p>
          <a:p>
            <a:endParaRPr lang="en-US" dirty="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2800" dirty="0"/>
              <a:t>Communicating with the customer ― </a:t>
            </a:r>
            <a:br>
              <a:rPr lang="en-US" sz="2800" dirty="0"/>
            </a:br>
            <a:r>
              <a:rPr lang="en-US" sz="2800" dirty="0"/>
              <a:t>Example of dialog via emails</a:t>
            </a:r>
            <a:r>
              <a:rPr lang="en-US" dirty="0"/>
              <a:t/>
            </a:r>
            <a:br>
              <a:rPr lang="en-US" dirty="0"/>
            </a:br>
            <a:endParaRPr lang="fr-FR" dirty="0"/>
          </a:p>
        </p:txBody>
      </p:sp>
      <p:graphicFrame>
        <p:nvGraphicFramePr>
          <p:cNvPr id="7" name="Content Placeholder 5"/>
          <p:cNvGraphicFramePr>
            <a:graphicFrameLocks noGrp="1"/>
          </p:cNvGraphicFramePr>
          <p:nvPr>
            <p:ph idx="1"/>
          </p:nvPr>
        </p:nvGraphicFramePr>
        <p:xfrm>
          <a:off x="466725" y="1700808"/>
          <a:ext cx="8210550" cy="4480560"/>
        </p:xfrm>
        <a:graphic>
          <a:graphicData uri="http://schemas.openxmlformats.org/drawingml/2006/table">
            <a:tbl>
              <a:tblPr firstRow="1" bandRow="1">
                <a:tableStyleId>{00A15C55-8517-42AA-B614-E9B94910E393}</a:tableStyleId>
              </a:tblPr>
              <a:tblGrid>
                <a:gridCol w="2233015"/>
                <a:gridCol w="5977535"/>
              </a:tblGrid>
              <a:tr h="1139261">
                <a:tc>
                  <a:txBody>
                    <a:bodyPr/>
                    <a:lstStyle/>
                    <a:p>
                      <a:pPr marL="0" marR="0" indent="0" algn="l" defTabSz="914400" rtl="0" eaLnBrk="1" fontAlgn="auto" latinLnBrk="0" hangingPunct="1">
                        <a:lnSpc>
                          <a:spcPts val="1800"/>
                        </a:lnSpc>
                        <a:spcBef>
                          <a:spcPts val="0"/>
                        </a:spcBef>
                        <a:spcAft>
                          <a:spcPts val="0"/>
                        </a:spcAft>
                        <a:buClrTx/>
                        <a:buSzTx/>
                        <a:buFontTx/>
                        <a:buNone/>
                        <a:tabLst/>
                        <a:defRPr/>
                      </a:pPr>
                      <a:r>
                        <a:rPr lang="en-US" sz="1200" b="1" i="1" noProof="0" dirty="0">
                          <a:solidFill>
                            <a:schemeClr val="tx1"/>
                          </a:solidFill>
                        </a:rPr>
                        <a:t>From: </a:t>
                      </a:r>
                      <a:r>
                        <a:rPr lang="en-US" sz="1200" b="0" i="1" noProof="0" dirty="0">
                          <a:solidFill>
                            <a:schemeClr val="tx1"/>
                          </a:solidFill>
                        </a:rPr>
                        <a:t>Mr. Smith — Senior Manager — US </a:t>
                      </a:r>
                      <a:r>
                        <a:rPr lang="en-US" sz="1200" b="0" i="1" noProof="0" dirty="0" smtClean="0">
                          <a:solidFill>
                            <a:schemeClr val="tx1"/>
                          </a:solidFill>
                        </a:rPr>
                        <a:t>advisory</a:t>
                      </a:r>
                    </a:p>
                    <a:p>
                      <a:pPr marL="0" marR="0" indent="0" algn="l" defTabSz="914400" rtl="0" eaLnBrk="1" fontAlgn="auto" latinLnBrk="0" hangingPunct="1">
                        <a:lnSpc>
                          <a:spcPts val="1800"/>
                        </a:lnSpc>
                        <a:spcBef>
                          <a:spcPts val="0"/>
                        </a:spcBef>
                        <a:spcAft>
                          <a:spcPts val="0"/>
                        </a:spcAft>
                        <a:buClrTx/>
                        <a:buSzTx/>
                        <a:buFontTx/>
                        <a:buNone/>
                        <a:tabLst/>
                        <a:defRPr/>
                      </a:pPr>
                      <a:endParaRPr lang="en-US" sz="1200" b="0" i="1" noProof="0" dirty="0">
                        <a:solidFill>
                          <a:schemeClr val="tx1"/>
                        </a:solidFill>
                      </a:endParaRPr>
                    </a:p>
                    <a:p>
                      <a:pPr marL="0" marR="0" indent="0" algn="l" defTabSz="914400" rtl="0" eaLnBrk="1" fontAlgn="auto" latinLnBrk="0" hangingPunct="1">
                        <a:lnSpc>
                          <a:spcPts val="1800"/>
                        </a:lnSpc>
                        <a:spcBef>
                          <a:spcPts val="0"/>
                        </a:spcBef>
                        <a:spcAft>
                          <a:spcPts val="0"/>
                        </a:spcAft>
                        <a:buClrTx/>
                        <a:buSzTx/>
                        <a:buFontTx/>
                        <a:buNone/>
                        <a:tabLst/>
                        <a:defRPr/>
                      </a:pPr>
                      <a:r>
                        <a:rPr lang="en-US" sz="1200" b="1" i="1" noProof="0" dirty="0">
                          <a:solidFill>
                            <a:schemeClr val="tx1"/>
                          </a:solidFill>
                        </a:rPr>
                        <a:t>To: </a:t>
                      </a:r>
                      <a:r>
                        <a:rPr lang="en-US" sz="1200" b="0" i="1" noProof="0" dirty="0">
                          <a:solidFill>
                            <a:schemeClr val="tx1"/>
                          </a:solidFill>
                        </a:rPr>
                        <a:t>EY</a:t>
                      </a:r>
                      <a:r>
                        <a:rPr lang="en-US" sz="1200" b="0" i="1" baseline="0" noProof="0" dirty="0">
                          <a:solidFill>
                            <a:schemeClr val="tx1"/>
                          </a:solidFill>
                        </a:rPr>
                        <a:t> Knowledge analyst</a:t>
                      </a:r>
                    </a:p>
                    <a:p>
                      <a:pPr>
                        <a:lnSpc>
                          <a:spcPts val="1800"/>
                        </a:lnSpc>
                      </a:pPr>
                      <a:endParaRPr lang="en-US" sz="1200" b="0" i="1" noProof="0" dirty="0">
                        <a:solidFill>
                          <a:schemeClr val="tx1"/>
                        </a:solidFill>
                      </a:endParaRPr>
                    </a:p>
                  </a:txBody>
                  <a:tcP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1800"/>
                        </a:lnSpc>
                      </a:pPr>
                      <a:r>
                        <a:rPr lang="en-US" sz="1200" b="0" i="0" baseline="0" noProof="0" dirty="0">
                          <a:solidFill>
                            <a:schemeClr val="tx1"/>
                          </a:solidFill>
                        </a:rPr>
                        <a:t>Subject: SWOT </a:t>
                      </a:r>
                      <a:r>
                        <a:rPr lang="en-US" sz="1200" b="0" i="0" baseline="0" noProof="0" dirty="0" smtClean="0">
                          <a:solidFill>
                            <a:schemeClr val="tx1"/>
                          </a:solidFill>
                        </a:rPr>
                        <a:t>analysis</a:t>
                      </a:r>
                    </a:p>
                    <a:p>
                      <a:pPr>
                        <a:lnSpc>
                          <a:spcPts val="1800"/>
                        </a:lnSpc>
                      </a:pPr>
                      <a:endParaRPr lang="en-US" sz="1200" b="0" i="0" baseline="0" noProof="0" dirty="0">
                        <a:solidFill>
                          <a:schemeClr val="tx1"/>
                        </a:solidFill>
                      </a:endParaRPr>
                    </a:p>
                    <a:p>
                      <a:pPr>
                        <a:lnSpc>
                          <a:spcPts val="1800"/>
                        </a:lnSpc>
                      </a:pPr>
                      <a:r>
                        <a:rPr lang="en-US" sz="1200" b="0" i="0" noProof="0" dirty="0">
                          <a:solidFill>
                            <a:schemeClr val="tx1"/>
                          </a:solidFill>
                        </a:rPr>
                        <a:t>Hello,</a:t>
                      </a:r>
                    </a:p>
                    <a:p>
                      <a:pPr>
                        <a:lnSpc>
                          <a:spcPts val="1800"/>
                        </a:lnSpc>
                      </a:pPr>
                      <a:r>
                        <a:rPr lang="en-US" sz="1200" b="0" i="0" noProof="0" dirty="0">
                          <a:solidFill>
                            <a:schemeClr val="tx1"/>
                          </a:solidFill>
                        </a:rPr>
                        <a:t>Could someone in Knowledge prepare a SWOT analysis for the company </a:t>
                      </a:r>
                      <a:r>
                        <a:rPr lang="en-US" sz="1200" b="0" i="0" noProof="0" dirty="0" smtClean="0">
                          <a:solidFill>
                            <a:schemeClr val="tx1"/>
                          </a:solidFill>
                        </a:rPr>
                        <a:t>Duke</a:t>
                      </a:r>
                      <a:r>
                        <a:rPr lang="en-US" sz="1200" b="0" i="0" baseline="0" noProof="0" dirty="0" smtClean="0">
                          <a:solidFill>
                            <a:schemeClr val="tx1"/>
                          </a:solidFill>
                        </a:rPr>
                        <a:t> Energy</a:t>
                      </a:r>
                      <a:r>
                        <a:rPr lang="en-US" sz="1200" b="0" i="0" noProof="0" dirty="0" smtClean="0">
                          <a:solidFill>
                            <a:schemeClr val="tx1"/>
                          </a:solidFill>
                        </a:rPr>
                        <a:t>?</a:t>
                      </a:r>
                      <a:r>
                        <a:rPr lang="en-US" sz="1200" b="0" i="0" baseline="0" noProof="0" dirty="0" smtClean="0">
                          <a:solidFill>
                            <a:schemeClr val="tx1"/>
                          </a:solidFill>
                        </a:rPr>
                        <a:t> </a:t>
                      </a:r>
                      <a:r>
                        <a:rPr lang="en-US" sz="1200" b="0" i="0" baseline="0" noProof="0" dirty="0">
                          <a:solidFill>
                            <a:schemeClr val="tx1"/>
                          </a:solidFill>
                        </a:rPr>
                        <a:t>Thanks</a:t>
                      </a:r>
                      <a:endParaRPr lang="en-US" sz="1200" b="0" i="0" noProof="0" dirty="0">
                        <a:solidFill>
                          <a:schemeClr val="tx1"/>
                        </a:solidFill>
                      </a:endParaRPr>
                    </a:p>
                  </a:txBody>
                  <a:tcP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tr>
              <a:tr h="927145">
                <a:tc>
                  <a:txBody>
                    <a:bodyPr/>
                    <a:lstStyle/>
                    <a:p>
                      <a:pPr lvl="0">
                        <a:lnSpc>
                          <a:spcPts val="1800"/>
                        </a:lnSpc>
                      </a:pPr>
                      <a:r>
                        <a:rPr lang="en-US" sz="1200" b="1" i="1" noProof="0" dirty="0">
                          <a:solidFill>
                            <a:schemeClr val="tx1"/>
                          </a:solidFill>
                        </a:rPr>
                        <a:t>From: </a:t>
                      </a:r>
                      <a:r>
                        <a:rPr lang="en-US" sz="1200" b="0" i="1" noProof="0" dirty="0">
                          <a:solidFill>
                            <a:schemeClr val="tx1"/>
                          </a:solidFill>
                        </a:rPr>
                        <a:t>EY</a:t>
                      </a:r>
                      <a:r>
                        <a:rPr lang="en-US" sz="1200" b="0" i="1" baseline="0" noProof="0" dirty="0">
                          <a:solidFill>
                            <a:schemeClr val="tx1"/>
                          </a:solidFill>
                        </a:rPr>
                        <a:t> Knowledge analyst</a:t>
                      </a:r>
                    </a:p>
                    <a:p>
                      <a:pPr lvl="0">
                        <a:lnSpc>
                          <a:spcPts val="1800"/>
                        </a:lnSpc>
                      </a:pPr>
                      <a:endParaRPr lang="en-US" sz="1200" b="1" i="1" noProof="0" dirty="0" smtClean="0">
                        <a:solidFill>
                          <a:schemeClr val="tx1"/>
                        </a:solidFill>
                      </a:endParaRPr>
                    </a:p>
                    <a:p>
                      <a:pPr lvl="0">
                        <a:lnSpc>
                          <a:spcPts val="1800"/>
                        </a:lnSpc>
                      </a:pPr>
                      <a:r>
                        <a:rPr lang="en-US" sz="1200" b="1" i="1" noProof="0" dirty="0" smtClean="0">
                          <a:solidFill>
                            <a:schemeClr val="tx1"/>
                          </a:solidFill>
                        </a:rPr>
                        <a:t>To</a:t>
                      </a:r>
                      <a:r>
                        <a:rPr lang="en-US" sz="1200" b="1" i="1" noProof="0" dirty="0">
                          <a:solidFill>
                            <a:schemeClr val="tx1"/>
                          </a:solidFill>
                        </a:rPr>
                        <a:t>:</a:t>
                      </a:r>
                      <a:r>
                        <a:rPr lang="en-US" sz="1200" b="1" i="1" baseline="0" noProof="0" dirty="0">
                          <a:solidFill>
                            <a:schemeClr val="tx1"/>
                          </a:solidFill>
                        </a:rPr>
                        <a:t> </a:t>
                      </a:r>
                      <a:r>
                        <a:rPr lang="en-US" sz="1200" b="0" i="1" baseline="0" noProof="0" dirty="0">
                          <a:solidFill>
                            <a:schemeClr val="tx1"/>
                          </a:solidFill>
                        </a:rPr>
                        <a:t>Mr. Smith</a:t>
                      </a:r>
                    </a:p>
                  </a:txBody>
                  <a:tcP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nSpc>
                          <a:spcPts val="1800"/>
                        </a:lnSpc>
                      </a:pPr>
                      <a:r>
                        <a:rPr lang="en-US" sz="1200" b="0" i="0" baseline="0" noProof="0" dirty="0">
                          <a:solidFill>
                            <a:schemeClr val="tx1"/>
                          </a:solidFill>
                        </a:rPr>
                        <a:t>Re: SWOT analysis</a:t>
                      </a:r>
                    </a:p>
                    <a:p>
                      <a:pPr lvl="0">
                        <a:lnSpc>
                          <a:spcPts val="1800"/>
                        </a:lnSpc>
                      </a:pPr>
                      <a:endParaRPr lang="en-US" sz="1200" b="0" i="0" noProof="0" dirty="0" smtClean="0">
                        <a:solidFill>
                          <a:schemeClr val="tx1"/>
                        </a:solidFill>
                      </a:endParaRPr>
                    </a:p>
                    <a:p>
                      <a:pPr lvl="0">
                        <a:lnSpc>
                          <a:spcPts val="1800"/>
                        </a:lnSpc>
                      </a:pPr>
                      <a:r>
                        <a:rPr lang="en-US" sz="1200" b="0" i="0" noProof="0" dirty="0" smtClean="0">
                          <a:solidFill>
                            <a:schemeClr val="tx1"/>
                          </a:solidFill>
                        </a:rPr>
                        <a:t>Mr</a:t>
                      </a:r>
                      <a:r>
                        <a:rPr lang="en-US" sz="1200" b="0" i="0" noProof="0" dirty="0">
                          <a:solidFill>
                            <a:schemeClr val="tx1"/>
                          </a:solidFill>
                        </a:rPr>
                        <a:t>. Smith,</a:t>
                      </a:r>
                    </a:p>
                    <a:p>
                      <a:pPr lvl="0">
                        <a:lnSpc>
                          <a:spcPts val="1800"/>
                        </a:lnSpc>
                      </a:pPr>
                      <a:r>
                        <a:rPr lang="en-US" sz="1200" b="0" i="0" noProof="0" dirty="0">
                          <a:solidFill>
                            <a:schemeClr val="tx1"/>
                          </a:solidFill>
                        </a:rPr>
                        <a:t>Could you please let me know your deadline</a:t>
                      </a:r>
                      <a:r>
                        <a:rPr lang="en-US" sz="1200" b="0" i="0" baseline="0" noProof="0" dirty="0">
                          <a:solidFill>
                            <a:schemeClr val="tx1"/>
                          </a:solidFill>
                        </a:rPr>
                        <a:t> for this analysis? Thanks.</a:t>
                      </a:r>
                      <a:endParaRPr lang="en-US" sz="1200" b="0" i="0" noProof="0" dirty="0">
                        <a:solidFill>
                          <a:schemeClr val="tx1"/>
                        </a:solidFill>
                      </a:endParaRPr>
                    </a:p>
                  </a:txBody>
                  <a:tcP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tr>
              <a:tr h="927145">
                <a:tc>
                  <a:txBody>
                    <a:bodyPr/>
                    <a:lstStyle/>
                    <a:p>
                      <a:pPr>
                        <a:lnSpc>
                          <a:spcPts val="1800"/>
                        </a:lnSpc>
                      </a:pPr>
                      <a:r>
                        <a:rPr lang="en-US" sz="1200" b="1" i="1" noProof="0" dirty="0">
                          <a:solidFill>
                            <a:schemeClr val="tx1"/>
                          </a:solidFill>
                        </a:rPr>
                        <a:t>From: </a:t>
                      </a:r>
                      <a:r>
                        <a:rPr lang="en-US" sz="1200" b="0" i="1" noProof="0" dirty="0">
                          <a:solidFill>
                            <a:schemeClr val="tx1"/>
                          </a:solidFill>
                        </a:rPr>
                        <a:t>Mr. Smith</a:t>
                      </a:r>
                    </a:p>
                    <a:p>
                      <a:pPr>
                        <a:lnSpc>
                          <a:spcPts val="1800"/>
                        </a:lnSpc>
                      </a:pPr>
                      <a:endParaRPr lang="en-US" sz="1200" b="1" i="1" noProof="0" dirty="0" smtClean="0">
                        <a:solidFill>
                          <a:schemeClr val="tx1"/>
                        </a:solidFill>
                      </a:endParaRPr>
                    </a:p>
                    <a:p>
                      <a:pPr>
                        <a:lnSpc>
                          <a:spcPts val="1800"/>
                        </a:lnSpc>
                      </a:pPr>
                      <a:r>
                        <a:rPr lang="en-US" sz="1200" b="1" i="1" noProof="0" dirty="0" smtClean="0">
                          <a:solidFill>
                            <a:schemeClr val="tx1"/>
                          </a:solidFill>
                        </a:rPr>
                        <a:t>To</a:t>
                      </a:r>
                      <a:r>
                        <a:rPr lang="en-US" sz="1200" b="1" i="1" noProof="0" dirty="0">
                          <a:solidFill>
                            <a:schemeClr val="tx1"/>
                          </a:solidFill>
                        </a:rPr>
                        <a:t>: </a:t>
                      </a:r>
                      <a:r>
                        <a:rPr lang="en-US" sz="1200" b="0" i="1" noProof="0" dirty="0">
                          <a:solidFill>
                            <a:schemeClr val="tx1"/>
                          </a:solidFill>
                        </a:rPr>
                        <a:t>EY</a:t>
                      </a:r>
                      <a:r>
                        <a:rPr lang="en-US" sz="1200" b="0" i="1" baseline="0" noProof="0" dirty="0">
                          <a:solidFill>
                            <a:schemeClr val="tx1"/>
                          </a:solidFill>
                        </a:rPr>
                        <a:t> Knowledge analyst</a:t>
                      </a:r>
                      <a:endParaRPr lang="en-US" sz="1200" b="0" i="1" noProof="0" dirty="0">
                        <a:solidFill>
                          <a:schemeClr val="tx1"/>
                        </a:solidFill>
                      </a:endParaRPr>
                    </a:p>
                  </a:txBody>
                  <a:tcP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1800"/>
                        </a:lnSpc>
                      </a:pPr>
                      <a:r>
                        <a:rPr lang="en-US" sz="1200" b="0" i="0" noProof="0" dirty="0">
                          <a:solidFill>
                            <a:schemeClr val="tx1"/>
                          </a:solidFill>
                        </a:rPr>
                        <a:t>Re: SWOT analysis</a:t>
                      </a:r>
                    </a:p>
                    <a:p>
                      <a:pPr>
                        <a:lnSpc>
                          <a:spcPts val="1800"/>
                        </a:lnSpc>
                      </a:pPr>
                      <a:endParaRPr lang="en-US" sz="1200" b="0" i="0" noProof="0" dirty="0" smtClean="0">
                        <a:solidFill>
                          <a:schemeClr val="tx1"/>
                        </a:solidFill>
                      </a:endParaRPr>
                    </a:p>
                    <a:p>
                      <a:pPr>
                        <a:lnSpc>
                          <a:spcPts val="1800"/>
                        </a:lnSpc>
                      </a:pPr>
                      <a:r>
                        <a:rPr lang="en-US" sz="1200" b="0" i="0" noProof="0" dirty="0" smtClean="0">
                          <a:solidFill>
                            <a:schemeClr val="tx1"/>
                          </a:solidFill>
                        </a:rPr>
                        <a:t>The </a:t>
                      </a:r>
                      <a:r>
                        <a:rPr lang="en-US" sz="1200" b="0" i="0" noProof="0" dirty="0">
                          <a:solidFill>
                            <a:schemeClr val="tx1"/>
                          </a:solidFill>
                        </a:rPr>
                        <a:t>end of the month would</a:t>
                      </a:r>
                      <a:r>
                        <a:rPr lang="en-US" sz="1200" b="0" i="0" baseline="0" noProof="0" dirty="0">
                          <a:solidFill>
                            <a:schemeClr val="tx1"/>
                          </a:solidFill>
                        </a:rPr>
                        <a:t> be great, as the account meeting is on the 5th next month.</a:t>
                      </a:r>
                      <a:endParaRPr lang="en-US" sz="1200" b="0" i="0" noProof="0" dirty="0">
                        <a:solidFill>
                          <a:schemeClr val="tx1"/>
                        </a:solidFill>
                      </a:endParaRPr>
                    </a:p>
                  </a:txBody>
                  <a:tcP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tr>
              <a:tr h="1139261">
                <a:tc>
                  <a:txBody>
                    <a:bodyPr/>
                    <a:lstStyle/>
                    <a:p>
                      <a:pPr lvl="0">
                        <a:lnSpc>
                          <a:spcPts val="1800"/>
                        </a:lnSpc>
                      </a:pPr>
                      <a:r>
                        <a:rPr lang="en-US" sz="1200" b="1" i="1" noProof="0" dirty="0">
                          <a:solidFill>
                            <a:schemeClr val="tx1"/>
                          </a:solidFill>
                        </a:rPr>
                        <a:t>From:</a:t>
                      </a:r>
                      <a:r>
                        <a:rPr lang="en-US" sz="1200" b="1" i="1" baseline="0" noProof="0" dirty="0">
                          <a:solidFill>
                            <a:schemeClr val="tx1"/>
                          </a:solidFill>
                        </a:rPr>
                        <a:t> </a:t>
                      </a:r>
                      <a:r>
                        <a:rPr lang="en-US" sz="1200" b="0" i="1" noProof="0" dirty="0">
                          <a:solidFill>
                            <a:schemeClr val="tx1"/>
                          </a:solidFill>
                        </a:rPr>
                        <a:t>EY</a:t>
                      </a:r>
                      <a:r>
                        <a:rPr lang="en-US" sz="1200" b="0" i="1" baseline="0" noProof="0" dirty="0">
                          <a:solidFill>
                            <a:schemeClr val="tx1"/>
                          </a:solidFill>
                        </a:rPr>
                        <a:t> Knowledge analyst</a:t>
                      </a:r>
                    </a:p>
                    <a:p>
                      <a:pPr lvl="0">
                        <a:lnSpc>
                          <a:spcPts val="1800"/>
                        </a:lnSpc>
                      </a:pPr>
                      <a:endParaRPr lang="en-US" sz="1200" b="1" i="1" baseline="0" noProof="0" dirty="0" smtClean="0">
                        <a:solidFill>
                          <a:schemeClr val="tx1"/>
                        </a:solidFill>
                      </a:endParaRPr>
                    </a:p>
                    <a:p>
                      <a:pPr lvl="0">
                        <a:lnSpc>
                          <a:spcPts val="1800"/>
                        </a:lnSpc>
                      </a:pPr>
                      <a:r>
                        <a:rPr lang="en-US" sz="1200" b="1" i="1" baseline="0" noProof="0" dirty="0" smtClean="0">
                          <a:solidFill>
                            <a:schemeClr val="tx1"/>
                          </a:solidFill>
                        </a:rPr>
                        <a:t>To</a:t>
                      </a:r>
                      <a:r>
                        <a:rPr lang="en-US" sz="1200" b="1" i="1" baseline="0" noProof="0" dirty="0">
                          <a:solidFill>
                            <a:schemeClr val="tx1"/>
                          </a:solidFill>
                        </a:rPr>
                        <a:t>: </a:t>
                      </a:r>
                      <a:r>
                        <a:rPr lang="en-US" sz="1200" b="0" i="1" baseline="0" noProof="0" dirty="0">
                          <a:solidFill>
                            <a:schemeClr val="tx1"/>
                          </a:solidFill>
                        </a:rPr>
                        <a:t>His/her team members</a:t>
                      </a:r>
                    </a:p>
                  </a:txBody>
                  <a:tcP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nSpc>
                          <a:spcPts val="1800"/>
                        </a:lnSpc>
                      </a:pPr>
                      <a:r>
                        <a:rPr lang="en-US" sz="1200" b="0" i="0" baseline="0" noProof="0" dirty="0">
                          <a:solidFill>
                            <a:schemeClr val="tx1"/>
                          </a:solidFill>
                        </a:rPr>
                        <a:t>Re: SWOT analysis</a:t>
                      </a:r>
                    </a:p>
                    <a:p>
                      <a:pPr lvl="0">
                        <a:lnSpc>
                          <a:spcPts val="1800"/>
                        </a:lnSpc>
                      </a:pPr>
                      <a:endParaRPr lang="en-US" sz="1200" b="0" i="0" baseline="0" noProof="0" dirty="0" smtClean="0">
                        <a:solidFill>
                          <a:schemeClr val="tx1"/>
                        </a:solidFill>
                      </a:endParaRPr>
                    </a:p>
                    <a:p>
                      <a:pPr lvl="0">
                        <a:lnSpc>
                          <a:spcPts val="1800"/>
                        </a:lnSpc>
                      </a:pPr>
                      <a:r>
                        <a:rPr lang="en-US" sz="1200" b="0" i="0" baseline="0" noProof="0" dirty="0" smtClean="0">
                          <a:solidFill>
                            <a:schemeClr val="tx1"/>
                          </a:solidFill>
                        </a:rPr>
                        <a:t>Hello </a:t>
                      </a:r>
                      <a:r>
                        <a:rPr lang="en-US" sz="1200" b="0" i="0" baseline="0" noProof="0" dirty="0">
                          <a:solidFill>
                            <a:schemeClr val="tx1"/>
                          </a:solidFill>
                        </a:rPr>
                        <a:t>team,</a:t>
                      </a:r>
                    </a:p>
                    <a:p>
                      <a:pPr lvl="0">
                        <a:lnSpc>
                          <a:spcPts val="1800"/>
                        </a:lnSpc>
                      </a:pPr>
                      <a:r>
                        <a:rPr lang="en-US" sz="1200" b="0" i="0" baseline="0" noProof="0" dirty="0" smtClean="0">
                          <a:solidFill>
                            <a:schemeClr val="tx1"/>
                          </a:solidFill>
                        </a:rPr>
                        <a:t>Duke Energy is </a:t>
                      </a:r>
                      <a:r>
                        <a:rPr lang="en-US" sz="1200" b="0" i="0" baseline="0" noProof="0" dirty="0">
                          <a:solidFill>
                            <a:schemeClr val="tx1"/>
                          </a:solidFill>
                        </a:rPr>
                        <a:t>one of our priority accounts. Does someone have availability in the next few weeks to take on this request? Please advise. Thanks.</a:t>
                      </a:r>
                      <a:endParaRPr lang="en-US" sz="1200" b="0" i="0" noProof="0" dirty="0">
                        <a:solidFill>
                          <a:schemeClr val="tx1"/>
                        </a:solidFill>
                      </a:endParaRPr>
                    </a:p>
                  </a:txBody>
                  <a:tcP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8" name="TextBox 7"/>
          <p:cNvSpPr txBox="1"/>
          <p:nvPr/>
        </p:nvSpPr>
        <p:spPr>
          <a:xfrm>
            <a:off x="467544" y="1196752"/>
            <a:ext cx="5364623" cy="369332"/>
          </a:xfrm>
          <a:prstGeom prst="rect">
            <a:avLst/>
          </a:prstGeom>
          <a:noFill/>
        </p:spPr>
        <p:txBody>
          <a:bodyPr wrap="square" rtlCol="0">
            <a:spAutoFit/>
          </a:bodyPr>
          <a:lstStyle/>
          <a:p>
            <a:pPr algn="l"/>
            <a:r>
              <a:rPr lang="fr-FR" b="1" u="sng" dirty="0"/>
              <a:t>Email dialog, ordered chronologically</a:t>
            </a:r>
          </a:p>
        </p:txBody>
      </p:sp>
      <p:cxnSp>
        <p:nvCxnSpPr>
          <p:cNvPr id="6" name="Straight Connector 5"/>
          <p:cNvCxnSpPr/>
          <p:nvPr/>
        </p:nvCxnSpPr>
        <p:spPr>
          <a:xfrm>
            <a:off x="418947" y="2917331"/>
            <a:ext cx="842493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41786" y="3910217"/>
            <a:ext cx="842493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21294" y="4895490"/>
            <a:ext cx="8424936"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beckynaylor.co.uk/wp-content/uploads/2010/05/managing-expectations.JPG"/>
          <p:cNvPicPr>
            <a:picLocks noChangeAspect="1" noChangeArrowheads="1"/>
          </p:cNvPicPr>
          <p:nvPr/>
        </p:nvPicPr>
        <p:blipFill>
          <a:blip r:embed="rId3" cstate="print"/>
          <a:srcRect/>
          <a:stretch>
            <a:fillRect/>
          </a:stretch>
        </p:blipFill>
        <p:spPr bwMode="auto">
          <a:xfrm>
            <a:off x="1223227" y="699817"/>
            <a:ext cx="6781800" cy="5076825"/>
          </a:xfrm>
          <a:prstGeom prst="rect">
            <a:avLst/>
          </a:prstGeom>
          <a:noFill/>
        </p:spPr>
      </p:pic>
      <p:sp>
        <p:nvSpPr>
          <p:cNvPr id="4" name="Title 1"/>
          <p:cNvSpPr txBox="1">
            <a:spLocks/>
          </p:cNvSpPr>
          <p:nvPr/>
        </p:nvSpPr>
        <p:spPr>
          <a:xfrm>
            <a:off x="220035" y="257507"/>
            <a:ext cx="8661400" cy="538162"/>
          </a:xfrm>
          <a:prstGeom prst="rect">
            <a:avLst/>
          </a:prstGeom>
        </p:spPr>
        <p:txBody>
          <a:bodyPr/>
          <a:lstStyle/>
          <a:p>
            <a:pPr algn="l" defTabSz="912813" eaLnBrk="0" hangingPunct="0">
              <a:spcAft>
                <a:spcPct val="54000"/>
              </a:spcAft>
              <a:defRPr/>
            </a:pPr>
            <a:r>
              <a:rPr kumimoji="0" lang="en-US" sz="1700" b="1" i="0" u="none" strike="noStrike" kern="0" cap="none" spc="0" normalizeH="0" noProof="0" dirty="0" smtClean="0">
                <a:ln>
                  <a:noFill/>
                </a:ln>
                <a:solidFill>
                  <a:srgbClr val="646464"/>
                </a:solidFill>
                <a:effectLst/>
                <a:uLnTx/>
                <a:uFillTx/>
                <a:latin typeface="+mj-lt"/>
                <a:ea typeface="+mj-ea"/>
                <a:cs typeface="+mj-cs"/>
              </a:rPr>
              <a:t>Expectations management </a:t>
            </a:r>
            <a:r>
              <a:rPr lang="en-US" sz="1700" b="1" kern="0" dirty="0" smtClean="0">
                <a:solidFill>
                  <a:srgbClr val="646464"/>
                </a:solidFill>
                <a:latin typeface="+mj-lt"/>
                <a:ea typeface="+mj-ea"/>
                <a:cs typeface="+mj-cs"/>
              </a:rPr>
              <a:t>avoids big surprises at the end of the project</a:t>
            </a:r>
            <a:endParaRPr kumimoji="0" lang="en-US" sz="1700" b="1" i="0" u="none" strike="noStrike" kern="0" cap="none" spc="0" normalizeH="0" baseline="0" noProof="0" dirty="0">
              <a:ln>
                <a:noFill/>
              </a:ln>
              <a:solidFill>
                <a:srgbClr val="646464"/>
              </a:solidFill>
              <a:effectLst/>
              <a:uLnTx/>
              <a:uFillTx/>
              <a:latin typeface="+mj-lt"/>
              <a:ea typeface="+mj-ea"/>
              <a:cs typeface="+mj-cs"/>
            </a:endParaRPr>
          </a:p>
        </p:txBody>
      </p:sp>
      <p:sp>
        <p:nvSpPr>
          <p:cNvPr id="5" name="Rectangle 4"/>
          <p:cNvSpPr/>
          <p:nvPr/>
        </p:nvSpPr>
        <p:spPr>
          <a:xfrm>
            <a:off x="1304692" y="5777890"/>
            <a:ext cx="6612673" cy="276999"/>
          </a:xfrm>
          <a:prstGeom prst="rect">
            <a:avLst/>
          </a:prstGeom>
        </p:spPr>
        <p:txBody>
          <a:bodyPr wrap="square">
            <a:spAutoFit/>
          </a:bodyPr>
          <a:lstStyle/>
          <a:p>
            <a:r>
              <a:rPr lang="en-US" sz="1200" b="1" i="1" dirty="0" smtClean="0">
                <a:latin typeface="+mn-lt"/>
              </a:rPr>
              <a:t>Have you been delivering the step ladder or the tire swing when leading your projects?</a:t>
            </a:r>
            <a:endParaRPr lang="en-US" sz="1200" b="1" i="1" dirty="0">
              <a:latin typeface="+mn-l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Your answers for #1: </a:t>
            </a:r>
            <a:br>
              <a:rPr lang="en-US" dirty="0"/>
            </a:br>
            <a:r>
              <a:rPr lang="en-US" dirty="0"/>
              <a:t>Communicating with the customer </a:t>
            </a:r>
          </a:p>
        </p:txBody>
      </p:sp>
      <p:graphicFrame>
        <p:nvGraphicFramePr>
          <p:cNvPr id="9" name="Table 8"/>
          <p:cNvGraphicFramePr>
            <a:graphicFrameLocks noGrp="1"/>
          </p:cNvGraphicFramePr>
          <p:nvPr/>
        </p:nvGraphicFramePr>
        <p:xfrm>
          <a:off x="466724" y="1397000"/>
          <a:ext cx="8210550" cy="3114040"/>
        </p:xfrm>
        <a:graphic>
          <a:graphicData uri="http://schemas.openxmlformats.org/drawingml/2006/table">
            <a:tbl>
              <a:tblPr firstRow="1" bandRow="1">
                <a:tableStyleId>{5C22544A-7EE6-4342-B048-85BDC9FD1C3A}</a:tableStyleId>
              </a:tblPr>
              <a:tblGrid>
                <a:gridCol w="4105275"/>
                <a:gridCol w="4105275"/>
              </a:tblGrid>
              <a:tr h="370840">
                <a:tc>
                  <a:txBody>
                    <a:bodyPr/>
                    <a:lstStyle/>
                    <a:p>
                      <a:r>
                        <a:rPr lang="en-US" dirty="0"/>
                        <a:t>Question</a:t>
                      </a:r>
                    </a:p>
                  </a:txBody>
                  <a:tcPr>
                    <a:solidFill>
                      <a:schemeClr val="accent2"/>
                    </a:solidFill>
                  </a:tcPr>
                </a:tc>
                <a:tc>
                  <a:txBody>
                    <a:bodyPr/>
                    <a:lstStyle/>
                    <a:p>
                      <a:r>
                        <a:rPr lang="en-US" dirty="0"/>
                        <a:t>Your answer</a:t>
                      </a:r>
                    </a:p>
                  </a:txBody>
                  <a:tcPr>
                    <a:solidFill>
                      <a:schemeClr val="accent2"/>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What do you think about this email dialog in terms of communication with the customer?</a:t>
                      </a:r>
                    </a:p>
                    <a:p>
                      <a:endParaRPr lang="en-US" dirty="0"/>
                    </a:p>
                  </a:txBody>
                  <a:tcPr>
                    <a:noFill/>
                  </a:tcPr>
                </a:tc>
                <a:tc>
                  <a:txBody>
                    <a:bodyPr/>
                    <a:lstStyle/>
                    <a:p>
                      <a:endParaRPr lang="en-US" dirty="0"/>
                    </a:p>
                  </a:txBody>
                  <a:tcPr>
                    <a:no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And in terms of scoping of the needs?</a:t>
                      </a:r>
                    </a:p>
                    <a:p>
                      <a:endParaRPr lang="en-US" dirty="0"/>
                    </a:p>
                  </a:txBody>
                  <a:tcPr>
                    <a:noFill/>
                  </a:tcPr>
                </a:tc>
                <a:tc>
                  <a:txBody>
                    <a:bodyPr/>
                    <a:lstStyle/>
                    <a:p>
                      <a:endParaRPr lang="en-US" dirty="0"/>
                    </a:p>
                  </a:txBody>
                  <a:tcPr>
                    <a:no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How would you improve communication and scoping?</a:t>
                      </a:r>
                    </a:p>
                    <a:p>
                      <a:endParaRPr lang="en-US" dirty="0"/>
                    </a:p>
                  </a:txBody>
                  <a:tcPr>
                    <a:noFill/>
                  </a:tcPr>
                </a:tc>
                <a:tc>
                  <a:txBody>
                    <a:bodyPr/>
                    <a:lstStyle/>
                    <a:p>
                      <a:endParaRPr lang="en-US" dirty="0"/>
                    </a:p>
                  </a:txBody>
                  <a:tcPr>
                    <a:no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cs-CZ" sz="3600" dirty="0" smtClean="0"/>
              <a:t>Základy analýzy informací</a:t>
            </a:r>
            <a:endParaRPr lang="cs-CZ" sz="3600" dirty="0"/>
          </a:p>
        </p:txBody>
      </p:sp>
      <p:sp>
        <p:nvSpPr>
          <p:cNvPr id="67586" name="Text Placeholder 4"/>
          <p:cNvSpPr>
            <a:spLocks noGrp="1"/>
          </p:cNvSpPr>
          <p:nvPr>
            <p:ph type="body" idx="1"/>
          </p:nvPr>
        </p:nvSpPr>
        <p:spPr/>
        <p:txBody>
          <a:bodyPr/>
          <a:lstStyle/>
          <a:p>
            <a:r>
              <a:rPr lang="cs-CZ" smtClean="0"/>
              <a:t>Informační průmysl</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Nadpis 3"/>
          <p:cNvSpPr>
            <a:spLocks noGrp="1"/>
          </p:cNvSpPr>
          <p:nvPr>
            <p:ph type="title"/>
          </p:nvPr>
        </p:nvSpPr>
        <p:spPr>
          <a:xfrm>
            <a:off x="468313" y="200025"/>
            <a:ext cx="7559675" cy="863600"/>
          </a:xfrm>
        </p:spPr>
        <p:txBody>
          <a:bodyPr/>
          <a:lstStyle/>
          <a:p>
            <a:r>
              <a:rPr lang="cs-CZ" smtClean="0"/>
              <a:t>Analýza</a:t>
            </a:r>
          </a:p>
        </p:txBody>
      </p:sp>
      <p:sp>
        <p:nvSpPr>
          <p:cNvPr id="68610" name="Zástupný symbol pro obsah 4"/>
          <p:cNvSpPr>
            <a:spLocks noGrp="1"/>
          </p:cNvSpPr>
          <p:nvPr>
            <p:ph idx="1"/>
          </p:nvPr>
        </p:nvSpPr>
        <p:spPr/>
        <p:txBody>
          <a:bodyPr/>
          <a:lstStyle/>
          <a:p>
            <a:pPr>
              <a:lnSpc>
                <a:spcPct val="90000"/>
              </a:lnSpc>
            </a:pPr>
            <a:r>
              <a:rPr lang="cs-CZ" smtClean="0"/>
              <a:t>multifacetová a multidisciplinární kombinace procesů, kterými člověk interpretuje data nebo informace aby poskytl vhled do problematiky a doporuční pro akci a rozhodování</a:t>
            </a:r>
          </a:p>
          <a:p>
            <a:pPr>
              <a:lnSpc>
                <a:spcPct val="90000"/>
              </a:lnSpc>
            </a:pPr>
            <a:r>
              <a:rPr lang="cs-CZ" smtClean="0"/>
              <a:t>lepší porozumění informacím, dávání informací do nových kontextů</a:t>
            </a:r>
          </a:p>
          <a:p>
            <a:pPr>
              <a:lnSpc>
                <a:spcPct val="90000"/>
              </a:lnSpc>
            </a:pPr>
            <a:endParaRPr lang="cs-CZ" smtClean="0"/>
          </a:p>
          <a:p>
            <a:pPr>
              <a:lnSpc>
                <a:spcPct val="90000"/>
              </a:lnSpc>
            </a:pPr>
            <a:r>
              <a:rPr lang="cs-CZ" sz="2000" smtClean="0"/>
              <a:t>analýzou informací vznikají nové znalosti</a:t>
            </a:r>
          </a:p>
          <a:p>
            <a:pPr>
              <a:lnSpc>
                <a:spcPct val="90000"/>
              </a:lnSpc>
            </a:pPr>
            <a:r>
              <a:rPr lang="cs-CZ" sz="2000" smtClean="0"/>
              <a:t>pomůže odhalit slabiny a silné stránky</a:t>
            </a:r>
          </a:p>
          <a:p>
            <a:pPr>
              <a:lnSpc>
                <a:spcPct val="90000"/>
              </a:lnSpc>
            </a:pPr>
            <a:endParaRPr lang="cs-CZ" sz="1600" smtClean="0"/>
          </a:p>
          <a:p>
            <a:r>
              <a:rPr lang="cs-CZ" sz="1600" smtClean="0"/>
              <a:t>je potřeba mít široký záběr</a:t>
            </a:r>
          </a:p>
          <a:p>
            <a:r>
              <a:rPr lang="cs-CZ" sz="1600" smtClean="0"/>
              <a:t>vlastní styl – více cestami jedno řešení</a:t>
            </a:r>
          </a:p>
          <a:p>
            <a:r>
              <a:rPr lang="cs-CZ" sz="1600" smtClean="0"/>
              <a:t>kritický pohled</a:t>
            </a:r>
          </a:p>
          <a:p>
            <a:r>
              <a:rPr lang="cs-CZ" sz="1600" smtClean="0"/>
              <a:t>kreativní myšlení</a:t>
            </a:r>
          </a:p>
          <a:p>
            <a:pPr>
              <a:lnSpc>
                <a:spcPct val="90000"/>
              </a:lnSpc>
            </a:pPr>
            <a:endParaRPr lang="cs-CZ" smtClean="0"/>
          </a:p>
          <a:p>
            <a:endParaRPr lang="cs-CZ"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Nadpis 1"/>
          <p:cNvSpPr>
            <a:spLocks noGrp="1"/>
          </p:cNvSpPr>
          <p:nvPr>
            <p:ph type="title"/>
          </p:nvPr>
        </p:nvSpPr>
        <p:spPr>
          <a:xfrm>
            <a:off x="468313" y="200025"/>
            <a:ext cx="7559675" cy="863600"/>
          </a:xfrm>
        </p:spPr>
        <p:txBody>
          <a:bodyPr/>
          <a:lstStyle/>
          <a:p>
            <a:r>
              <a:rPr lang="cs-CZ" smtClean="0"/>
              <a:t>Analytický postup</a:t>
            </a:r>
          </a:p>
        </p:txBody>
      </p:sp>
      <p:sp>
        <p:nvSpPr>
          <p:cNvPr id="69634" name="Zástupný symbol pro obsah 2"/>
          <p:cNvSpPr>
            <a:spLocks noGrp="1"/>
          </p:cNvSpPr>
          <p:nvPr>
            <p:ph idx="1"/>
          </p:nvPr>
        </p:nvSpPr>
        <p:spPr/>
        <p:txBody>
          <a:bodyPr/>
          <a:lstStyle/>
          <a:p>
            <a:r>
              <a:rPr lang="cs-CZ" smtClean="0"/>
              <a:t>účel – užitek</a:t>
            </a:r>
          </a:p>
          <a:p>
            <a:pPr lvl="1"/>
            <a:r>
              <a:rPr lang="cs-CZ" smtClean="0"/>
              <a:t>vztah ke konečnému uživateli, zákazníkovi</a:t>
            </a:r>
          </a:p>
          <a:p>
            <a:pPr lvl="1"/>
            <a:endParaRPr lang="cs-CZ" smtClean="0"/>
          </a:p>
          <a:p>
            <a:r>
              <a:rPr lang="cs-CZ" smtClean="0"/>
              <a:t>cíle – idea</a:t>
            </a:r>
          </a:p>
          <a:p>
            <a:pPr lvl="1"/>
            <a:r>
              <a:rPr lang="cs-CZ" smtClean="0"/>
              <a:t>konkrétní cesta, podstata problému</a:t>
            </a:r>
          </a:p>
          <a:p>
            <a:pPr lvl="1"/>
            <a:endParaRPr lang="cs-CZ" smtClean="0"/>
          </a:p>
          <a:p>
            <a:r>
              <a:rPr lang="cs-CZ" smtClean="0"/>
              <a:t>osnova – forma</a:t>
            </a:r>
          </a:p>
          <a:p>
            <a:endParaRPr lang="cs-CZ" smtClean="0"/>
          </a:p>
          <a:p>
            <a:endParaRPr lang="cs-CZ" smtClean="0"/>
          </a:p>
          <a:p>
            <a:r>
              <a:rPr lang="cs-CZ" smtClean="0"/>
              <a:t>Důraz na vstupní informace – GIGO </a:t>
            </a:r>
          </a:p>
          <a:p>
            <a:pPr lvl="1">
              <a:buFont typeface="Arial" charset="0"/>
              <a:buNone/>
            </a:pPr>
            <a:r>
              <a:rPr lang="cs-CZ" smtClean="0"/>
              <a:t>(Garbage In = Gargage Out)</a:t>
            </a:r>
          </a:p>
          <a:p>
            <a:endParaRPr lang="cs-CZ" smtClean="0"/>
          </a:p>
          <a:p>
            <a:endParaRPr lang="cs-CZ"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Nadpis 1"/>
          <p:cNvSpPr>
            <a:spLocks noGrp="1"/>
          </p:cNvSpPr>
          <p:nvPr>
            <p:ph type="title"/>
          </p:nvPr>
        </p:nvSpPr>
        <p:spPr>
          <a:xfrm>
            <a:off x="468313" y="200025"/>
            <a:ext cx="7559675" cy="863600"/>
          </a:xfrm>
        </p:spPr>
        <p:txBody>
          <a:bodyPr/>
          <a:lstStyle/>
          <a:p>
            <a:r>
              <a:rPr lang="cs-CZ" smtClean="0"/>
              <a:t>Analytický postup</a:t>
            </a:r>
          </a:p>
        </p:txBody>
      </p:sp>
      <p:sp>
        <p:nvSpPr>
          <p:cNvPr id="3" name="Zástupný symbol pro obsah 2"/>
          <p:cNvSpPr>
            <a:spLocks noGrp="1"/>
          </p:cNvSpPr>
          <p:nvPr>
            <p:ph idx="1"/>
          </p:nvPr>
        </p:nvSpPr>
        <p:spPr>
          <a:xfrm>
            <a:off x="455613" y="1268413"/>
            <a:ext cx="8234362" cy="4968875"/>
          </a:xfrm>
        </p:spPr>
        <p:txBody>
          <a:bodyPr>
            <a:normAutofit lnSpcReduction="10000"/>
          </a:bodyPr>
          <a:lstStyle/>
          <a:p>
            <a:pPr>
              <a:buClr>
                <a:schemeClr val="bg2">
                  <a:lumMod val="75000"/>
                </a:schemeClr>
              </a:buClr>
              <a:buFont typeface="Arial" pitchFamily="34" charset="0"/>
              <a:buChar char="■"/>
              <a:defRPr/>
            </a:pPr>
            <a:r>
              <a:rPr lang="cs-CZ" dirty="0" smtClean="0">
                <a:solidFill>
                  <a:schemeClr val="accent1">
                    <a:lumMod val="75000"/>
                  </a:schemeClr>
                </a:solidFill>
              </a:rPr>
              <a:t>Kontext &gt; „spoušť“/</a:t>
            </a:r>
            <a:r>
              <a:rPr lang="cs-CZ" dirty="0" err="1" smtClean="0">
                <a:solidFill>
                  <a:schemeClr val="accent1">
                    <a:lumMod val="75000"/>
                  </a:schemeClr>
                </a:solidFill>
              </a:rPr>
              <a:t>trigger</a:t>
            </a:r>
            <a:r>
              <a:rPr lang="cs-CZ" dirty="0" smtClean="0">
                <a:solidFill>
                  <a:schemeClr val="accent1">
                    <a:lumMod val="75000"/>
                  </a:schemeClr>
                </a:solidFill>
              </a:rPr>
              <a:t> &gt; otázky</a:t>
            </a:r>
          </a:p>
          <a:p>
            <a:pPr>
              <a:buClr>
                <a:schemeClr val="bg2">
                  <a:lumMod val="75000"/>
                </a:schemeClr>
              </a:buClr>
              <a:buFont typeface="Arial" pitchFamily="34" charset="0"/>
              <a:buChar char="■"/>
              <a:defRPr/>
            </a:pPr>
            <a:endParaRPr lang="cs-CZ" dirty="0" smtClean="0"/>
          </a:p>
          <a:p>
            <a:pPr>
              <a:buClr>
                <a:schemeClr val="bg2">
                  <a:lumMod val="75000"/>
                </a:schemeClr>
              </a:buClr>
              <a:buFont typeface="Arial" pitchFamily="34" charset="0"/>
              <a:buChar char="■"/>
              <a:defRPr/>
            </a:pPr>
            <a:endParaRPr lang="cs-CZ" dirty="0" smtClean="0">
              <a:solidFill>
                <a:schemeClr val="accent1">
                  <a:lumMod val="75000"/>
                </a:schemeClr>
              </a:solidFill>
            </a:endParaRPr>
          </a:p>
          <a:p>
            <a:pPr>
              <a:buClr>
                <a:schemeClr val="bg2">
                  <a:lumMod val="75000"/>
                </a:schemeClr>
              </a:buClr>
              <a:buFont typeface="Arial" pitchFamily="34" charset="0"/>
              <a:buChar char="■"/>
              <a:defRPr/>
            </a:pPr>
            <a:r>
              <a:rPr lang="cs-CZ" dirty="0" smtClean="0">
                <a:solidFill>
                  <a:schemeClr val="accent1">
                    <a:lumMod val="75000"/>
                  </a:schemeClr>
                </a:solidFill>
              </a:rPr>
              <a:t>Analýza problému </a:t>
            </a:r>
          </a:p>
          <a:p>
            <a:pPr lvl="1">
              <a:defRPr/>
            </a:pPr>
            <a:r>
              <a:rPr lang="cs-CZ" dirty="0" smtClean="0"/>
              <a:t>Pravdivost</a:t>
            </a:r>
          </a:p>
          <a:p>
            <a:pPr lvl="1">
              <a:defRPr/>
            </a:pPr>
            <a:r>
              <a:rPr lang="cs-CZ" dirty="0" smtClean="0"/>
              <a:t>Bezpečnost</a:t>
            </a:r>
          </a:p>
          <a:p>
            <a:pPr lvl="1">
              <a:defRPr/>
            </a:pPr>
            <a:r>
              <a:rPr lang="cs-CZ" dirty="0" smtClean="0"/>
              <a:t>Náklady </a:t>
            </a:r>
          </a:p>
          <a:p>
            <a:pPr lvl="1">
              <a:buClr>
                <a:schemeClr val="bg2">
                  <a:lumMod val="75000"/>
                </a:schemeClr>
              </a:buClr>
              <a:buFont typeface="Arial" pitchFamily="34" charset="0"/>
              <a:buChar char="■"/>
              <a:defRPr/>
            </a:pPr>
            <a:endParaRPr lang="cs-CZ" sz="1800" dirty="0" smtClean="0">
              <a:solidFill>
                <a:schemeClr val="accent1">
                  <a:lumMod val="75000"/>
                </a:schemeClr>
              </a:solidFill>
            </a:endParaRPr>
          </a:p>
          <a:p>
            <a:pPr>
              <a:buClr>
                <a:schemeClr val="bg2">
                  <a:lumMod val="75000"/>
                </a:schemeClr>
              </a:buClr>
              <a:buFont typeface="Arial" pitchFamily="34" charset="0"/>
              <a:buChar char="■"/>
              <a:defRPr/>
            </a:pPr>
            <a:r>
              <a:rPr lang="cs-CZ" dirty="0" smtClean="0">
                <a:solidFill>
                  <a:schemeClr val="accent1">
                    <a:lumMod val="75000"/>
                  </a:schemeClr>
                </a:solidFill>
              </a:rPr>
              <a:t>Projevy problému – symptomy</a:t>
            </a:r>
          </a:p>
          <a:p>
            <a:pPr lvl="1">
              <a:buClr>
                <a:schemeClr val="bg2">
                  <a:lumMod val="75000"/>
                </a:schemeClr>
              </a:buClr>
              <a:buFont typeface="Arial" pitchFamily="34" charset="0"/>
              <a:buChar char="■"/>
              <a:defRPr/>
            </a:pPr>
            <a:r>
              <a:rPr lang="cs-CZ" dirty="0" smtClean="0">
                <a:solidFill>
                  <a:schemeClr val="accent1">
                    <a:lumMod val="75000"/>
                  </a:schemeClr>
                </a:solidFill>
              </a:rPr>
              <a:t>Analýza symptomů – zdrojů dat</a:t>
            </a:r>
          </a:p>
          <a:p>
            <a:pPr lvl="1">
              <a:defRPr/>
            </a:pPr>
            <a:r>
              <a:rPr lang="cs-CZ" dirty="0" smtClean="0"/>
              <a:t>Na čem to je založené</a:t>
            </a:r>
          </a:p>
          <a:p>
            <a:pPr lvl="1">
              <a:defRPr/>
            </a:pPr>
            <a:r>
              <a:rPr lang="cs-CZ" dirty="0" smtClean="0"/>
              <a:t>Za jakých podmínek to nastane</a:t>
            </a:r>
          </a:p>
          <a:p>
            <a:pPr lvl="1">
              <a:defRPr/>
            </a:pPr>
            <a:r>
              <a:rPr lang="cs-CZ" dirty="0" smtClean="0"/>
              <a:t>Sledovat zákonitosti</a:t>
            </a:r>
          </a:p>
          <a:p>
            <a:pPr>
              <a:buClr>
                <a:schemeClr val="bg2">
                  <a:lumMod val="75000"/>
                </a:schemeClr>
              </a:buClr>
              <a:buFont typeface="Arial" pitchFamily="34" charset="0"/>
              <a:buChar char="■"/>
              <a:defRPr/>
            </a:pPr>
            <a:endParaRPr lang="cs-CZ"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Úkol </a:t>
            </a:r>
            <a:endParaRPr lang="cs-CZ" dirty="0"/>
          </a:p>
        </p:txBody>
      </p:sp>
      <p:sp>
        <p:nvSpPr>
          <p:cNvPr id="3" name="Content Placeholder 2"/>
          <p:cNvSpPr>
            <a:spLocks noGrp="1"/>
          </p:cNvSpPr>
          <p:nvPr>
            <p:ph idx="1"/>
          </p:nvPr>
        </p:nvSpPr>
        <p:spPr/>
        <p:txBody>
          <a:bodyPr>
            <a:normAutofit fontScale="92500" lnSpcReduction="20000"/>
          </a:bodyPr>
          <a:lstStyle/>
          <a:p>
            <a:r>
              <a:rPr lang="cs-CZ" sz="2000" dirty="0" smtClean="0"/>
              <a:t>Skupina 1</a:t>
            </a:r>
          </a:p>
          <a:p>
            <a:pPr lvl="1"/>
            <a:r>
              <a:rPr lang="cs-CZ" sz="1800" dirty="0" smtClean="0"/>
              <a:t>Pro firmu </a:t>
            </a:r>
            <a:r>
              <a:rPr lang="cs-CZ" sz="1800" dirty="0" err="1" smtClean="0"/>
              <a:t>firmu</a:t>
            </a:r>
            <a:r>
              <a:rPr lang="cs-CZ" sz="1800" dirty="0" smtClean="0"/>
              <a:t> </a:t>
            </a:r>
            <a:r>
              <a:rPr lang="pl-PL" sz="1800" b="1" dirty="0" smtClean="0"/>
              <a:t>STOMIX, spol. s r. o. </a:t>
            </a:r>
            <a:r>
              <a:rPr lang="pl-PL" sz="1800" dirty="0" smtClean="0"/>
              <a:t>dodat seznam 100 potenciálních klientů v Maďarsku.</a:t>
            </a:r>
          </a:p>
          <a:p>
            <a:pPr lvl="1"/>
            <a:r>
              <a:rPr lang="pl-PL" sz="1800" dirty="0" smtClean="0"/>
              <a:t>Stavební firmy velikosti zhruba 30-70 zaměstnanců a obrat zhruba 1-2 mil. </a:t>
            </a:r>
            <a:r>
              <a:rPr lang="pl-PL" sz="1800" smtClean="0"/>
              <a:t>€.</a:t>
            </a:r>
            <a:endParaRPr lang="cs-CZ" sz="1800" dirty="0" smtClean="0"/>
          </a:p>
          <a:p>
            <a:r>
              <a:rPr lang="cs-CZ" sz="2000" dirty="0" smtClean="0"/>
              <a:t>Skupina 2</a:t>
            </a:r>
          </a:p>
          <a:p>
            <a:pPr lvl="1"/>
            <a:r>
              <a:rPr lang="cs-CZ" sz="1800" dirty="0" smtClean="0"/>
              <a:t>Kontakt na ex-zaměstnance na vyšších pozicích ve firmě </a:t>
            </a:r>
            <a:r>
              <a:rPr lang="cs-CZ" sz="1800" b="1" dirty="0" smtClean="0"/>
              <a:t>ZETOR TRACTORS a.s.</a:t>
            </a:r>
          </a:p>
          <a:p>
            <a:pPr lvl="1"/>
            <a:r>
              <a:rPr lang="cs-CZ" sz="1800" dirty="0" smtClean="0"/>
              <a:t>Pokud možno kontaktní údaje a informace o tom kdy a na jaké pozici pracovali.</a:t>
            </a:r>
          </a:p>
          <a:p>
            <a:r>
              <a:rPr lang="cs-CZ" sz="2000" dirty="0" smtClean="0"/>
              <a:t>Skupina 3</a:t>
            </a:r>
          </a:p>
          <a:p>
            <a:pPr lvl="1"/>
            <a:r>
              <a:rPr lang="cs-CZ" sz="1800" dirty="0" smtClean="0"/>
              <a:t>Najít 2 vhodné kandidáty pro akvizici pro firmu </a:t>
            </a:r>
            <a:r>
              <a:rPr lang="cs-CZ" sz="1800" b="1" dirty="0" smtClean="0"/>
              <a:t>AB </a:t>
            </a:r>
            <a:r>
              <a:rPr lang="cs-CZ" sz="1800" b="1" dirty="0" err="1" smtClean="0"/>
              <a:t>Facility</a:t>
            </a:r>
            <a:r>
              <a:rPr lang="cs-CZ" sz="1800" b="1" dirty="0" smtClean="0"/>
              <a:t> a. s.</a:t>
            </a:r>
          </a:p>
          <a:p>
            <a:pPr lvl="1"/>
            <a:r>
              <a:rPr lang="cs-CZ" sz="1800" dirty="0" smtClean="0"/>
              <a:t>Zdravé, ziskové firmy v osobním vlastnictví. Ideálně takové, které firmě něco přinesou.</a:t>
            </a:r>
          </a:p>
          <a:p>
            <a:r>
              <a:rPr lang="cs-CZ" sz="2000" dirty="0" smtClean="0"/>
              <a:t>Skupina 4</a:t>
            </a:r>
          </a:p>
          <a:p>
            <a:pPr lvl="1"/>
            <a:r>
              <a:rPr lang="cs-CZ" sz="1800" dirty="0" smtClean="0"/>
              <a:t>Pro firmu </a:t>
            </a:r>
            <a:r>
              <a:rPr lang="cs-CZ" sz="1800" b="1" dirty="0" smtClean="0"/>
              <a:t>STUDENT AGENCY, s.r.o.</a:t>
            </a:r>
            <a:r>
              <a:rPr lang="cs-CZ" sz="1800" dirty="0" smtClean="0"/>
              <a:t> zpracovat přehled vhodných tras vlaků a autobusů, na kterých by mohli a měli jezdit. </a:t>
            </a:r>
          </a:p>
          <a:p>
            <a:pPr lvl="1"/>
            <a:r>
              <a:rPr lang="cs-CZ" sz="1800" dirty="0" smtClean="0"/>
              <a:t>Fakta a odůvodnění výběru, vytíženost tras.</a:t>
            </a:r>
          </a:p>
          <a:p>
            <a:endParaRPr lang="cs-CZ" sz="2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Nadpis 1"/>
          <p:cNvSpPr>
            <a:spLocks noGrp="1"/>
          </p:cNvSpPr>
          <p:nvPr>
            <p:ph type="title"/>
          </p:nvPr>
        </p:nvSpPr>
        <p:spPr>
          <a:xfrm>
            <a:off x="468313" y="200025"/>
            <a:ext cx="7559675" cy="863600"/>
          </a:xfrm>
        </p:spPr>
        <p:txBody>
          <a:bodyPr/>
          <a:lstStyle/>
          <a:p>
            <a:r>
              <a:rPr lang="cs-CZ" smtClean="0"/>
              <a:t>Analýza získávání informací</a:t>
            </a:r>
          </a:p>
        </p:txBody>
      </p:sp>
      <p:sp>
        <p:nvSpPr>
          <p:cNvPr id="71682" name="Zástupný symbol pro obsah 2"/>
          <p:cNvSpPr>
            <a:spLocks noGrp="1"/>
          </p:cNvSpPr>
          <p:nvPr>
            <p:ph idx="1"/>
          </p:nvPr>
        </p:nvSpPr>
        <p:spPr/>
        <p:txBody>
          <a:bodyPr/>
          <a:lstStyle/>
          <a:p>
            <a:r>
              <a:rPr lang="cs-CZ" smtClean="0"/>
              <a:t>Nepřímé sledování – bez focusu</a:t>
            </a:r>
          </a:p>
          <a:p>
            <a:pPr lvl="2"/>
            <a:r>
              <a:rPr lang="cs-CZ" smtClean="0"/>
              <a:t>Co nejširší záběr</a:t>
            </a:r>
          </a:p>
          <a:p>
            <a:pPr lvl="2"/>
            <a:r>
              <a:rPr lang="cs-CZ" smtClean="0"/>
              <a:t>Snaha zachytit i „lehký vánek“</a:t>
            </a:r>
          </a:p>
          <a:p>
            <a:pPr lvl="2"/>
            <a:r>
              <a:rPr lang="cs-CZ" smtClean="0"/>
              <a:t>Co nejcitlivější</a:t>
            </a:r>
          </a:p>
          <a:p>
            <a:r>
              <a:rPr lang="cs-CZ" smtClean="0"/>
              <a:t>Podmíněné sledování – jen určitá oblast</a:t>
            </a:r>
          </a:p>
          <a:p>
            <a:endParaRPr lang="cs-CZ" smtClean="0"/>
          </a:p>
          <a:p>
            <a:r>
              <a:rPr lang="cs-CZ" sz="2800" smtClean="0"/>
              <a:t>Hypotézy &gt; předvýzkum &gt; výzkum</a:t>
            </a:r>
          </a:p>
          <a:p>
            <a:endParaRPr lang="cs-CZ" sz="2800" smtClean="0"/>
          </a:p>
          <a:p>
            <a:r>
              <a:rPr lang="cs-CZ" sz="2800" smtClean="0"/>
              <a:t>Neformální výzkum – bez metodiky postupu</a:t>
            </a:r>
          </a:p>
          <a:p>
            <a:r>
              <a:rPr lang="cs-CZ" sz="2800" smtClean="0"/>
              <a:t>Formální výzkum – vychází z analýzy problému</a:t>
            </a:r>
          </a:p>
          <a:p>
            <a:endParaRPr lang="cs-CZ" smtClean="0"/>
          </a:p>
          <a:p>
            <a:endParaRPr lang="cs-CZ"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Nadpis 1"/>
          <p:cNvSpPr>
            <a:spLocks noGrp="1"/>
          </p:cNvSpPr>
          <p:nvPr>
            <p:ph type="title"/>
          </p:nvPr>
        </p:nvSpPr>
        <p:spPr>
          <a:xfrm>
            <a:off x="468313" y="200025"/>
            <a:ext cx="7559675" cy="863600"/>
          </a:xfrm>
        </p:spPr>
        <p:txBody>
          <a:bodyPr/>
          <a:lstStyle/>
          <a:p>
            <a:r>
              <a:rPr lang="cs-CZ" smtClean="0"/>
              <a:t>Analýza dokumentu</a:t>
            </a:r>
          </a:p>
        </p:txBody>
      </p:sp>
      <p:sp>
        <p:nvSpPr>
          <p:cNvPr id="72706" name="Zástupný symbol pro obsah 2"/>
          <p:cNvSpPr>
            <a:spLocks noGrp="1"/>
          </p:cNvSpPr>
          <p:nvPr>
            <p:ph idx="1"/>
          </p:nvPr>
        </p:nvSpPr>
        <p:spPr/>
        <p:txBody>
          <a:bodyPr/>
          <a:lstStyle/>
          <a:p>
            <a:pPr>
              <a:lnSpc>
                <a:spcPct val="90000"/>
              </a:lnSpc>
            </a:pPr>
            <a:r>
              <a:rPr lang="cs-CZ" smtClean="0"/>
              <a:t>definovat pojmy</a:t>
            </a:r>
          </a:p>
          <a:p>
            <a:pPr>
              <a:lnSpc>
                <a:spcPct val="90000"/>
              </a:lnSpc>
            </a:pPr>
            <a:r>
              <a:rPr lang="cs-CZ" smtClean="0"/>
              <a:t>charakteristiky problému</a:t>
            </a:r>
          </a:p>
          <a:p>
            <a:pPr>
              <a:lnSpc>
                <a:spcPct val="90000"/>
              </a:lnSpc>
            </a:pPr>
            <a:r>
              <a:rPr lang="cs-CZ" smtClean="0"/>
              <a:t>přínosy</a:t>
            </a:r>
          </a:p>
          <a:p>
            <a:pPr>
              <a:lnSpc>
                <a:spcPct val="90000"/>
              </a:lnSpc>
            </a:pPr>
            <a:r>
              <a:rPr lang="cs-CZ" smtClean="0"/>
              <a:t>rizika</a:t>
            </a:r>
          </a:p>
          <a:p>
            <a:pPr>
              <a:lnSpc>
                <a:spcPct val="90000"/>
              </a:lnSpc>
            </a:pPr>
            <a:r>
              <a:rPr lang="cs-CZ" smtClean="0"/>
              <a:t>…</a:t>
            </a:r>
          </a:p>
          <a:p>
            <a:pPr>
              <a:lnSpc>
                <a:spcPct val="90000"/>
              </a:lnSpc>
            </a:pPr>
            <a:endParaRPr lang="cs-CZ" smtClean="0"/>
          </a:p>
          <a:p>
            <a:pPr>
              <a:lnSpc>
                <a:spcPct val="90000"/>
              </a:lnSpc>
            </a:pPr>
            <a:r>
              <a:rPr lang="cs-CZ" smtClean="0"/>
              <a:t>nejen při tvoření nových dokumentů, ale i při zpracovávání</a:t>
            </a:r>
          </a:p>
          <a:p>
            <a:endParaRPr lang="cs-CZ"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Nadpis 1"/>
          <p:cNvSpPr>
            <a:spLocks noGrp="1"/>
          </p:cNvSpPr>
          <p:nvPr>
            <p:ph type="title"/>
          </p:nvPr>
        </p:nvSpPr>
        <p:spPr>
          <a:xfrm>
            <a:off x="468313" y="200025"/>
            <a:ext cx="7559675" cy="863600"/>
          </a:xfrm>
        </p:spPr>
        <p:txBody>
          <a:bodyPr/>
          <a:lstStyle/>
          <a:p>
            <a:r>
              <a:rPr lang="cs-CZ" smtClean="0"/>
              <a:t>Strukturování analytických problémů</a:t>
            </a:r>
          </a:p>
        </p:txBody>
      </p:sp>
      <p:sp>
        <p:nvSpPr>
          <p:cNvPr id="73730" name="Zástupný symbol pro obsah 2"/>
          <p:cNvSpPr>
            <a:spLocks noGrp="1"/>
          </p:cNvSpPr>
          <p:nvPr>
            <p:ph idx="1"/>
          </p:nvPr>
        </p:nvSpPr>
        <p:spPr/>
        <p:txBody>
          <a:bodyPr/>
          <a:lstStyle/>
          <a:p>
            <a:r>
              <a:rPr lang="cs-CZ" smtClean="0"/>
              <a:t>Dekompozice</a:t>
            </a:r>
          </a:p>
          <a:p>
            <a:pPr lvl="1"/>
            <a:r>
              <a:rPr lang="cs-CZ" smtClean="0"/>
              <a:t>Rozložení problému na komponenty</a:t>
            </a:r>
          </a:p>
          <a:p>
            <a:pPr lvl="1"/>
            <a:r>
              <a:rPr lang="cs-CZ" smtClean="0"/>
              <a:t>Nejsme často schopni si uvědomit celek</a:t>
            </a:r>
          </a:p>
          <a:p>
            <a:pPr lvl="1"/>
            <a:endParaRPr lang="cs-CZ" smtClean="0"/>
          </a:p>
          <a:p>
            <a:pPr lvl="1"/>
            <a:endParaRPr lang="cs-CZ" sz="1100" smtClean="0"/>
          </a:p>
          <a:p>
            <a:r>
              <a:rPr lang="cs-CZ" smtClean="0"/>
              <a:t>Externalizace</a:t>
            </a:r>
          </a:p>
          <a:p>
            <a:pPr lvl="1"/>
            <a:r>
              <a:rPr lang="cs-CZ" smtClean="0"/>
              <a:t>Přenesení dekomponovaného problému na externí médium (papír, monitor)</a:t>
            </a:r>
          </a:p>
          <a:p>
            <a:pPr lvl="1"/>
            <a:r>
              <a:rPr lang="cs-CZ" smtClean="0"/>
              <a:t>Omezení mysli</a:t>
            </a:r>
          </a:p>
          <a:p>
            <a:pPr lvl="1"/>
            <a:endParaRPr lang="cs-CZ" smtClean="0"/>
          </a:p>
          <a:p>
            <a:r>
              <a:rPr lang="cs-CZ" smtClean="0"/>
              <a:t>Vše co má části, má i strukturu</a:t>
            </a:r>
          </a:p>
          <a:p>
            <a:endParaRPr lang="cs-CZ"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Nadpis 1"/>
          <p:cNvSpPr>
            <a:spLocks noGrp="1"/>
          </p:cNvSpPr>
          <p:nvPr>
            <p:ph type="title"/>
          </p:nvPr>
        </p:nvSpPr>
        <p:spPr>
          <a:xfrm>
            <a:off x="468313" y="200025"/>
            <a:ext cx="7559675" cy="863600"/>
          </a:xfrm>
        </p:spPr>
        <p:txBody>
          <a:bodyPr/>
          <a:lstStyle/>
          <a:p>
            <a:r>
              <a:rPr lang="cs-CZ" smtClean="0"/>
              <a:t>Odvození závěrů ze získaných dat</a:t>
            </a:r>
          </a:p>
        </p:txBody>
      </p:sp>
      <p:sp>
        <p:nvSpPr>
          <p:cNvPr id="74754" name="Zástupný symbol pro obsah 2"/>
          <p:cNvSpPr>
            <a:spLocks noGrp="1"/>
          </p:cNvSpPr>
          <p:nvPr>
            <p:ph idx="1"/>
          </p:nvPr>
        </p:nvSpPr>
        <p:spPr>
          <a:xfrm>
            <a:off x="455613" y="1268761"/>
            <a:ext cx="8234362" cy="4663728"/>
          </a:xfrm>
        </p:spPr>
        <p:txBody>
          <a:bodyPr/>
          <a:lstStyle/>
          <a:p>
            <a:pPr>
              <a:buFont typeface="Arial" charset="0"/>
              <a:buNone/>
            </a:pPr>
            <a:r>
              <a:rPr lang="cs-CZ" dirty="0" smtClean="0"/>
              <a:t>Metody:</a:t>
            </a:r>
          </a:p>
          <a:p>
            <a:pPr lvl="1"/>
            <a:r>
              <a:rPr lang="cs-CZ" b="1" dirty="0" smtClean="0"/>
              <a:t>Abstrakce</a:t>
            </a:r>
            <a:r>
              <a:rPr lang="cs-CZ" dirty="0" smtClean="0"/>
              <a:t> </a:t>
            </a:r>
          </a:p>
          <a:p>
            <a:pPr lvl="3"/>
            <a:r>
              <a:rPr lang="cs-CZ" dirty="0" smtClean="0"/>
              <a:t>snížení komplexnosti systému, je účelová</a:t>
            </a:r>
          </a:p>
          <a:p>
            <a:pPr lvl="3"/>
            <a:endParaRPr lang="cs-CZ" sz="600" dirty="0" smtClean="0"/>
          </a:p>
          <a:p>
            <a:pPr lvl="1"/>
            <a:r>
              <a:rPr lang="cs-CZ" b="1" dirty="0" smtClean="0"/>
              <a:t>Strukturalizace </a:t>
            </a:r>
            <a:endParaRPr lang="cs-CZ" dirty="0" smtClean="0"/>
          </a:p>
          <a:p>
            <a:pPr lvl="3"/>
            <a:r>
              <a:rPr lang="cs-CZ" dirty="0" smtClean="0"/>
              <a:t>redukované znázornění, které zanechá charakter celku; dělení na subsystémy – není tak složité/nákladné/nemožné</a:t>
            </a:r>
          </a:p>
          <a:p>
            <a:pPr lvl="3"/>
            <a:endParaRPr lang="cs-CZ" sz="600" dirty="0" smtClean="0"/>
          </a:p>
          <a:p>
            <a:pPr lvl="1"/>
            <a:r>
              <a:rPr lang="cs-CZ" b="1" dirty="0" smtClean="0"/>
              <a:t>Hierarchizace </a:t>
            </a:r>
            <a:endParaRPr lang="cs-CZ" dirty="0" smtClean="0"/>
          </a:p>
          <a:p>
            <a:pPr lvl="3"/>
            <a:r>
              <a:rPr lang="cs-CZ" dirty="0" smtClean="0"/>
              <a:t>rozklad do subsystémů podle nad/podřazenosti</a:t>
            </a:r>
          </a:p>
          <a:p>
            <a:pPr lvl="3"/>
            <a:endParaRPr lang="cs-CZ" sz="600" dirty="0" smtClean="0"/>
          </a:p>
          <a:p>
            <a:pPr lvl="1"/>
            <a:r>
              <a:rPr lang="cs-CZ" b="1" dirty="0" smtClean="0"/>
              <a:t>Analogie </a:t>
            </a:r>
            <a:endParaRPr lang="cs-CZ" dirty="0" smtClean="0"/>
          </a:p>
          <a:p>
            <a:pPr lvl="3"/>
            <a:r>
              <a:rPr lang="cs-CZ" dirty="0" smtClean="0"/>
              <a:t>podobnost</a:t>
            </a:r>
            <a:endParaRPr lang="cs-CZ" sz="800" dirty="0" smtClean="0"/>
          </a:p>
          <a:p>
            <a:pPr lvl="3"/>
            <a:endParaRPr lang="cs-CZ" sz="600" dirty="0" smtClean="0"/>
          </a:p>
          <a:p>
            <a:pPr lvl="1"/>
            <a:r>
              <a:rPr lang="cs-CZ" b="1" dirty="0" smtClean="0"/>
              <a:t>Klasifikace a srovnání </a:t>
            </a:r>
            <a:endParaRPr lang="cs-CZ" dirty="0" smtClean="0"/>
          </a:p>
          <a:p>
            <a:pPr lvl="3"/>
            <a:r>
              <a:rPr lang="cs-CZ" dirty="0" smtClean="0"/>
              <a:t>mapování základních strukturních charakteristik</a:t>
            </a:r>
          </a:p>
          <a:p>
            <a:endParaRPr lang="cs-CZ"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Nadpis 1"/>
          <p:cNvSpPr>
            <a:spLocks noGrp="1"/>
          </p:cNvSpPr>
          <p:nvPr>
            <p:ph type="title"/>
          </p:nvPr>
        </p:nvSpPr>
        <p:spPr>
          <a:xfrm>
            <a:off x="468313" y="200025"/>
            <a:ext cx="7559675" cy="863600"/>
          </a:xfrm>
        </p:spPr>
        <p:txBody>
          <a:bodyPr/>
          <a:lstStyle/>
          <a:p>
            <a:r>
              <a:rPr lang="cs-CZ" smtClean="0"/>
              <a:t>Nahlížení na problém</a:t>
            </a:r>
          </a:p>
        </p:txBody>
      </p:sp>
      <p:pic>
        <p:nvPicPr>
          <p:cNvPr id="75778" name="Picture 7" descr="fap"/>
          <p:cNvPicPr>
            <a:picLocks noGrp="1" noChangeAspect="1" noChangeArrowheads="1"/>
          </p:cNvPicPr>
          <p:nvPr>
            <p:ph idx="1"/>
          </p:nvPr>
        </p:nvPicPr>
        <p:blipFill>
          <a:blip r:embed="rId2" cstate="print"/>
          <a:srcRect/>
          <a:stretch>
            <a:fillRect/>
          </a:stretch>
        </p:blipFill>
        <p:spPr>
          <a:xfrm>
            <a:off x="1416050" y="1597025"/>
            <a:ext cx="6313488" cy="4151313"/>
          </a:xfr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Analytický postup</a:t>
            </a:r>
            <a:endParaRPr lang="cs-CZ" dirty="0"/>
          </a:p>
        </p:txBody>
      </p:sp>
      <p:sp>
        <p:nvSpPr>
          <p:cNvPr id="5" name="Text Placeholder 4"/>
          <p:cNvSpPr>
            <a:spLocks noGrp="1"/>
          </p:cNvSpPr>
          <p:nvPr>
            <p:ph type="body" idx="1"/>
          </p:nvPr>
        </p:nvSpPr>
        <p:spPr/>
        <p:txBody>
          <a:bodyPr/>
          <a:lstStyle/>
          <a:p>
            <a:r>
              <a:rPr lang="cs-CZ" dirty="0" smtClean="0"/>
              <a:t>Informační průmysl</a:t>
            </a:r>
            <a:endParaRPr lang="cs-CZ"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sz="3600" dirty="0" smtClean="0"/>
              <a:t>přehled analytických metod</a:t>
            </a:r>
            <a:endParaRPr lang="cs-CZ" sz="3600" dirty="0"/>
          </a:p>
        </p:txBody>
      </p:sp>
      <p:sp>
        <p:nvSpPr>
          <p:cNvPr id="5" name="Text Placeholder 4"/>
          <p:cNvSpPr>
            <a:spLocks noGrp="1"/>
          </p:cNvSpPr>
          <p:nvPr>
            <p:ph type="body" idx="1"/>
          </p:nvPr>
        </p:nvSpPr>
        <p:spPr/>
        <p:txBody>
          <a:bodyPr/>
          <a:lstStyle/>
          <a:p>
            <a:r>
              <a:rPr lang="cs-CZ" dirty="0" smtClean="0"/>
              <a:t>Informační průmysl</a:t>
            </a:r>
            <a:endParaRPr lang="cs-CZ"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Vhodnost použití</a:t>
            </a:r>
            <a:endParaRPr lang="cs-CZ" dirty="0"/>
          </a:p>
        </p:txBody>
      </p:sp>
      <p:sp>
        <p:nvSpPr>
          <p:cNvPr id="3" name="Zástupný symbol pro obsah 2"/>
          <p:cNvSpPr>
            <a:spLocks noGrp="1"/>
          </p:cNvSpPr>
          <p:nvPr>
            <p:ph idx="1"/>
          </p:nvPr>
        </p:nvSpPr>
        <p:spPr/>
        <p:txBody>
          <a:bodyPr/>
          <a:lstStyle/>
          <a:p>
            <a:r>
              <a:rPr lang="cs-CZ" dirty="0" smtClean="0"/>
              <a:t>K různým účelům různé metody - </a:t>
            </a:r>
            <a:r>
              <a:rPr lang="cs-CZ" b="1" i="1" dirty="0" smtClean="0"/>
              <a:t>FAROUT Rating Systém</a:t>
            </a:r>
          </a:p>
          <a:p>
            <a:r>
              <a:rPr lang="cs-CZ" dirty="0" smtClean="0"/>
              <a:t>Např. není vhodné vybrat metodu scénáře pro rychlou, levnou, analýzu orientovanou na krátkodobý výhled.</a:t>
            </a:r>
          </a:p>
          <a:p>
            <a:endParaRPr lang="cs-CZ" dirty="0"/>
          </a:p>
        </p:txBody>
      </p:sp>
      <p:pic>
        <p:nvPicPr>
          <p:cNvPr id="4" name="Picture 2"/>
          <p:cNvPicPr>
            <a:picLocks noChangeAspect="1" noChangeArrowheads="1"/>
          </p:cNvPicPr>
          <p:nvPr/>
        </p:nvPicPr>
        <p:blipFill>
          <a:blip r:embed="rId2" cstate="print"/>
          <a:srcRect/>
          <a:stretch>
            <a:fillRect/>
          </a:stretch>
        </p:blipFill>
        <p:spPr bwMode="auto">
          <a:xfrm>
            <a:off x="755576" y="3426774"/>
            <a:ext cx="6696744" cy="266652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8388424" y="0"/>
            <a:ext cx="75818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p:cNvSpPr>
            <a:spLocks noGrp="1"/>
          </p:cNvSpPr>
          <p:nvPr>
            <p:ph type="title"/>
          </p:nvPr>
        </p:nvSpPr>
        <p:spPr/>
        <p:txBody>
          <a:bodyPr/>
          <a:lstStyle/>
          <a:p>
            <a:endParaRPr lang="cs-CZ"/>
          </a:p>
        </p:txBody>
      </p:sp>
      <p:pic>
        <p:nvPicPr>
          <p:cNvPr id="1026" name="Picture 2"/>
          <p:cNvPicPr>
            <a:picLocks noGrp="1" noChangeAspect="1" noChangeArrowheads="1"/>
          </p:cNvPicPr>
          <p:nvPr>
            <p:ph idx="1"/>
          </p:nvPr>
        </p:nvPicPr>
        <p:blipFill>
          <a:blip r:embed="rId2" cstate="print"/>
          <a:srcRect/>
          <a:stretch>
            <a:fillRect/>
          </a:stretch>
        </p:blipFill>
        <p:spPr bwMode="auto">
          <a:xfrm>
            <a:off x="251520" y="0"/>
            <a:ext cx="8496944" cy="6854522"/>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Analytické metody</a:t>
            </a:r>
            <a:endParaRPr lang="cs-CZ" dirty="0"/>
          </a:p>
        </p:txBody>
      </p:sp>
      <p:sp>
        <p:nvSpPr>
          <p:cNvPr id="3" name="Zástupný symbol pro obsah 2"/>
          <p:cNvSpPr>
            <a:spLocks noGrp="1"/>
          </p:cNvSpPr>
          <p:nvPr>
            <p:ph idx="1"/>
          </p:nvPr>
        </p:nvSpPr>
        <p:spPr/>
        <p:txBody>
          <a:bodyPr/>
          <a:lstStyle/>
          <a:p>
            <a:pPr>
              <a:buNone/>
            </a:pPr>
            <a:r>
              <a:rPr lang="cs-CZ" b="1" dirty="0" smtClean="0"/>
              <a:t>Použití při CI:</a:t>
            </a:r>
          </a:p>
          <a:p>
            <a:pPr>
              <a:buNone/>
            </a:pPr>
            <a:endParaRPr lang="cs-CZ" sz="800" b="1" dirty="0" smtClean="0"/>
          </a:p>
          <a:p>
            <a:r>
              <a:rPr lang="cs-CZ" b="1" dirty="0" err="1" smtClean="0"/>
              <a:t>Competitor</a:t>
            </a:r>
            <a:r>
              <a:rPr lang="cs-CZ" b="1" dirty="0" smtClean="0"/>
              <a:t> </a:t>
            </a:r>
            <a:r>
              <a:rPr lang="cs-CZ" b="1" dirty="0" err="1" smtClean="0"/>
              <a:t>profiles</a:t>
            </a:r>
            <a:r>
              <a:rPr lang="cs-CZ" b="1" dirty="0" smtClean="0"/>
              <a:t>: 88.9%</a:t>
            </a:r>
          </a:p>
          <a:p>
            <a:r>
              <a:rPr lang="cs-CZ" b="1" dirty="0" err="1" smtClean="0"/>
              <a:t>Financial</a:t>
            </a:r>
            <a:r>
              <a:rPr lang="cs-CZ" b="1" dirty="0" smtClean="0"/>
              <a:t> </a:t>
            </a:r>
            <a:r>
              <a:rPr lang="cs-CZ" b="1" dirty="0" err="1" smtClean="0"/>
              <a:t>analysis</a:t>
            </a:r>
            <a:r>
              <a:rPr lang="cs-CZ" b="1" dirty="0" smtClean="0"/>
              <a:t>: 72.1%</a:t>
            </a:r>
          </a:p>
          <a:p>
            <a:r>
              <a:rPr lang="cs-CZ" b="1" dirty="0" smtClean="0"/>
              <a:t>SWOT </a:t>
            </a:r>
            <a:r>
              <a:rPr lang="cs-CZ" b="1" dirty="0" err="1" smtClean="0"/>
              <a:t>analysis</a:t>
            </a:r>
            <a:r>
              <a:rPr lang="cs-CZ" b="1" dirty="0" smtClean="0"/>
              <a:t>: 55.2%</a:t>
            </a:r>
          </a:p>
          <a:p>
            <a:r>
              <a:rPr lang="cs-CZ" dirty="0" err="1" smtClean="0"/>
              <a:t>Scenario</a:t>
            </a:r>
            <a:r>
              <a:rPr lang="cs-CZ" dirty="0" smtClean="0"/>
              <a:t> </a:t>
            </a:r>
            <a:r>
              <a:rPr lang="cs-CZ" dirty="0" err="1" smtClean="0"/>
              <a:t>development</a:t>
            </a:r>
            <a:r>
              <a:rPr lang="cs-CZ" dirty="0" smtClean="0"/>
              <a:t>: 53.8%</a:t>
            </a:r>
          </a:p>
          <a:p>
            <a:r>
              <a:rPr lang="cs-CZ" dirty="0" err="1" smtClean="0"/>
              <a:t>Win</a:t>
            </a:r>
            <a:r>
              <a:rPr lang="cs-CZ" dirty="0" smtClean="0"/>
              <a:t>/</a:t>
            </a:r>
            <a:r>
              <a:rPr lang="cs-CZ" dirty="0" err="1" smtClean="0"/>
              <a:t>loss</a:t>
            </a:r>
            <a:r>
              <a:rPr lang="cs-CZ" dirty="0" smtClean="0"/>
              <a:t> </a:t>
            </a:r>
            <a:r>
              <a:rPr lang="cs-CZ" dirty="0" err="1" smtClean="0"/>
              <a:t>analysis</a:t>
            </a:r>
            <a:r>
              <a:rPr lang="cs-CZ" dirty="0" smtClean="0"/>
              <a:t>: 40.4%</a:t>
            </a:r>
          </a:p>
          <a:p>
            <a:r>
              <a:rPr lang="cs-CZ" dirty="0" err="1" smtClean="0"/>
              <a:t>War</a:t>
            </a:r>
            <a:r>
              <a:rPr lang="cs-CZ" dirty="0" smtClean="0"/>
              <a:t> </a:t>
            </a:r>
            <a:r>
              <a:rPr lang="cs-CZ" dirty="0" err="1" smtClean="0"/>
              <a:t>gaming</a:t>
            </a:r>
            <a:r>
              <a:rPr lang="cs-CZ" dirty="0" smtClean="0"/>
              <a:t>: 27.5%</a:t>
            </a:r>
          </a:p>
          <a:p>
            <a:r>
              <a:rPr lang="cs-CZ" dirty="0" err="1" smtClean="0"/>
              <a:t>Cojoint</a:t>
            </a:r>
            <a:r>
              <a:rPr lang="cs-CZ" dirty="0" smtClean="0"/>
              <a:t> </a:t>
            </a:r>
            <a:r>
              <a:rPr lang="cs-CZ" dirty="0" err="1" smtClean="0"/>
              <a:t>analysis</a:t>
            </a:r>
            <a:r>
              <a:rPr lang="cs-CZ" dirty="0" smtClean="0"/>
              <a:t>: 25.5%</a:t>
            </a:r>
          </a:p>
          <a:p>
            <a:r>
              <a:rPr lang="cs-CZ" dirty="0" err="1" smtClean="0"/>
              <a:t>Simulation</a:t>
            </a:r>
            <a:r>
              <a:rPr lang="cs-CZ" dirty="0" smtClean="0"/>
              <a:t>/modeling: 25%</a:t>
            </a:r>
            <a:endParaRPr 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cs-CZ" sz="3600" dirty="0" smtClean="0"/>
              <a:t>Základy přístupu k analýze informací</a:t>
            </a:r>
            <a:endParaRPr lang="cs-CZ" sz="3600" dirty="0"/>
          </a:p>
        </p:txBody>
      </p:sp>
      <p:sp>
        <p:nvSpPr>
          <p:cNvPr id="67586" name="Text Placeholder 4"/>
          <p:cNvSpPr>
            <a:spLocks noGrp="1"/>
          </p:cNvSpPr>
          <p:nvPr>
            <p:ph type="body" idx="1"/>
          </p:nvPr>
        </p:nvSpPr>
        <p:spPr/>
        <p:txBody>
          <a:bodyPr/>
          <a:lstStyle/>
          <a:p>
            <a:r>
              <a:rPr lang="cs-CZ" smtClean="0"/>
              <a:t>Informační průmysl</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Kvantitativní analýza</a:t>
            </a:r>
            <a:endParaRPr lang="cs-CZ" dirty="0"/>
          </a:p>
        </p:txBody>
      </p:sp>
      <p:sp>
        <p:nvSpPr>
          <p:cNvPr id="5" name="Text Placeholder 4"/>
          <p:cNvSpPr>
            <a:spLocks noGrp="1"/>
          </p:cNvSpPr>
          <p:nvPr>
            <p:ph type="body" idx="1"/>
          </p:nvPr>
        </p:nvSpPr>
        <p:spPr/>
        <p:txBody>
          <a:bodyPr/>
          <a:lstStyle/>
          <a:p>
            <a:r>
              <a:rPr lang="cs-CZ" dirty="0" smtClean="0"/>
              <a:t>Informační průmysl</a:t>
            </a:r>
            <a:endParaRPr lang="cs-CZ"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Lucida Sans Unicode" pitchFamily="34" charset="0"/>
              </a:rPr>
              <a:t>Analýza dat</a:t>
            </a:r>
            <a:endParaRPr lang="cs-CZ" dirty="0"/>
          </a:p>
        </p:txBody>
      </p:sp>
      <p:sp>
        <p:nvSpPr>
          <p:cNvPr id="3" name="Zástupný symbol pro obsah 2"/>
          <p:cNvSpPr>
            <a:spLocks noGrp="1"/>
          </p:cNvSpPr>
          <p:nvPr>
            <p:ph idx="1"/>
          </p:nvPr>
        </p:nvSpPr>
        <p:spPr/>
        <p:txBody>
          <a:bodyPr>
            <a:noAutofit/>
          </a:bodyPr>
          <a:lstStyle/>
          <a:p>
            <a:pPr>
              <a:spcAft>
                <a:spcPts val="600"/>
              </a:spcAft>
            </a:pPr>
            <a:r>
              <a:rPr lang="cs-CZ" dirty="0" smtClean="0"/>
              <a:t>Sledujeme trendy – nárůst, průměr, odchylky, časové osy, rozptyly</a:t>
            </a:r>
          </a:p>
          <a:p>
            <a:pPr lvl="1">
              <a:spcAft>
                <a:spcPts val="600"/>
              </a:spcAft>
            </a:pPr>
            <a:r>
              <a:rPr lang="cs-CZ" sz="1800" dirty="0" smtClean="0"/>
              <a:t>hledáme vzory a zákonitosti</a:t>
            </a:r>
          </a:p>
          <a:p>
            <a:pPr lvl="1">
              <a:spcAft>
                <a:spcPts val="600"/>
              </a:spcAft>
            </a:pPr>
            <a:r>
              <a:rPr lang="cs-CZ" sz="1800" dirty="0" smtClean="0"/>
              <a:t>posuzujeme vliv externích faktorů, sezónních obměn, náhodných událostí a cyklických trendů</a:t>
            </a:r>
          </a:p>
          <a:p>
            <a:pPr>
              <a:spcAft>
                <a:spcPts val="600"/>
              </a:spcAft>
            </a:pPr>
            <a:r>
              <a:rPr lang="cs-CZ" dirty="0" smtClean="0"/>
              <a:t>Statistické metody</a:t>
            </a:r>
          </a:p>
          <a:p>
            <a:pPr lvl="1">
              <a:spcAft>
                <a:spcPts val="600"/>
              </a:spcAft>
            </a:pPr>
            <a:r>
              <a:rPr lang="cs-CZ" sz="1800" dirty="0" smtClean="0"/>
              <a:t>průměr – součet položek v sadě/počtem položek</a:t>
            </a:r>
          </a:p>
          <a:p>
            <a:pPr lvl="1">
              <a:spcAft>
                <a:spcPts val="600"/>
              </a:spcAft>
            </a:pPr>
            <a:r>
              <a:rPr lang="cs-CZ" sz="1800" dirty="0" smtClean="0"/>
              <a:t>medián - hodnota, jež dělí řadu podle velikosti seřazených výsledků na dvě stejně početné poloviny</a:t>
            </a:r>
          </a:p>
          <a:p>
            <a:pPr lvl="1">
              <a:spcAft>
                <a:spcPts val="600"/>
              </a:spcAft>
            </a:pPr>
            <a:r>
              <a:rPr lang="cs-CZ" sz="1800" dirty="0" smtClean="0"/>
              <a:t>modus – nejčastěji se vyskytující hodnota v sadě dat</a:t>
            </a:r>
          </a:p>
          <a:p>
            <a:pPr lvl="1">
              <a:spcAft>
                <a:spcPts val="600"/>
              </a:spcAft>
            </a:pPr>
            <a:r>
              <a:rPr lang="cs-CZ" sz="1800" dirty="0" smtClean="0"/>
              <a:t>odchylky - rozsah – rozdíl mezi největší a nejmenší hodnotou; standardní odchylka – ke zjištění odchylky od průměru</a:t>
            </a:r>
            <a:endParaRPr lang="cs-CZ" sz="2400"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Lucida Sans Unicode" pitchFamily="34" charset="0"/>
              </a:rPr>
              <a:t>Analýza dat</a:t>
            </a:r>
            <a:endParaRPr lang="cs-CZ" dirty="0"/>
          </a:p>
        </p:txBody>
      </p:sp>
      <p:sp>
        <p:nvSpPr>
          <p:cNvPr id="3" name="Zástupný symbol pro obsah 2"/>
          <p:cNvSpPr>
            <a:spLocks noGrp="1"/>
          </p:cNvSpPr>
          <p:nvPr>
            <p:ph idx="1"/>
          </p:nvPr>
        </p:nvSpPr>
        <p:spPr/>
        <p:txBody>
          <a:bodyPr/>
          <a:lstStyle/>
          <a:p>
            <a:pPr>
              <a:spcAft>
                <a:spcPts val="600"/>
              </a:spcAft>
            </a:pPr>
            <a:r>
              <a:rPr lang="cs-CZ" dirty="0" smtClean="0"/>
              <a:t>Korelace</a:t>
            </a:r>
          </a:p>
          <a:p>
            <a:pPr lvl="2"/>
            <a:r>
              <a:rPr lang="cs-CZ" dirty="0" smtClean="0"/>
              <a:t>vzájemný vztah mezi znaky či veličinami</a:t>
            </a:r>
          </a:p>
          <a:p>
            <a:pPr lvl="2"/>
            <a:r>
              <a:rPr lang="cs-CZ" dirty="0" smtClean="0"/>
              <a:t>korelační koeficient může nabývat hodnot od −1 až po +1</a:t>
            </a:r>
          </a:p>
          <a:p>
            <a:pPr lvl="2"/>
            <a:r>
              <a:rPr lang="cs-CZ" dirty="0" smtClean="0"/>
              <a:t>perfektní korelace je rovna +1</a:t>
            </a:r>
          </a:p>
          <a:p>
            <a:pPr lvl="2"/>
            <a:r>
              <a:rPr lang="cs-CZ" dirty="0" smtClean="0"/>
              <a:t>čím bližší vztah dvou veličin, tím vyšší míra korelace</a:t>
            </a:r>
          </a:p>
          <a:p>
            <a:pPr lvl="2"/>
            <a:endParaRPr lang="cs-CZ" dirty="0" smtClean="0"/>
          </a:p>
          <a:p>
            <a:r>
              <a:rPr lang="cs-CZ" dirty="0" smtClean="0">
                <a:latin typeface="Lucida Sans Unicode" pitchFamily="34" charset="0"/>
              </a:rPr>
              <a:t>Časová osa</a:t>
            </a:r>
          </a:p>
          <a:p>
            <a:pPr lvl="2"/>
            <a:r>
              <a:rPr lang="cs-CZ" dirty="0" smtClean="0"/>
              <a:t>sledujeme pohyb a vývoj veličin v závislosti na čase</a:t>
            </a:r>
          </a:p>
          <a:p>
            <a:pPr lvl="2"/>
            <a:r>
              <a:rPr lang="cs-CZ" dirty="0" smtClean="0"/>
              <a:t>důležité při odhalování:</a:t>
            </a:r>
          </a:p>
          <a:p>
            <a:pPr lvl="3"/>
            <a:r>
              <a:rPr lang="cs-CZ" dirty="0" smtClean="0"/>
              <a:t>trendů</a:t>
            </a:r>
          </a:p>
          <a:p>
            <a:pPr lvl="3"/>
            <a:r>
              <a:rPr lang="cs-CZ" dirty="0" smtClean="0"/>
              <a:t>sezónností</a:t>
            </a:r>
          </a:p>
          <a:p>
            <a:pPr lvl="3"/>
            <a:r>
              <a:rPr lang="cs-CZ" dirty="0" smtClean="0"/>
              <a:t>klíčových momentů</a:t>
            </a:r>
          </a:p>
          <a:p>
            <a:pPr lvl="3"/>
            <a:r>
              <a:rPr lang="cs-CZ" dirty="0" smtClean="0"/>
              <a:t>amplitud</a:t>
            </a:r>
          </a:p>
          <a:p>
            <a:endParaRPr lang="cs-CZ"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dirty="0" smtClean="0">
                <a:latin typeface="Lucida Sans Unicode" pitchFamily="34" charset="0"/>
              </a:rPr>
              <a:t>Prezentace výsledků analýzy</a:t>
            </a:r>
            <a:endParaRPr lang="cs-CZ" dirty="0"/>
          </a:p>
        </p:txBody>
      </p:sp>
      <p:sp>
        <p:nvSpPr>
          <p:cNvPr id="3" name="Zástupný symbol pro obsah 2"/>
          <p:cNvSpPr>
            <a:spLocks noGrp="1"/>
          </p:cNvSpPr>
          <p:nvPr>
            <p:ph idx="1"/>
          </p:nvPr>
        </p:nvSpPr>
        <p:spPr/>
        <p:txBody>
          <a:bodyPr/>
          <a:lstStyle/>
          <a:p>
            <a:r>
              <a:rPr lang="cs-CZ" dirty="0" smtClean="0"/>
              <a:t>Vizualizace</a:t>
            </a:r>
          </a:p>
          <a:p>
            <a:pPr lvl="1"/>
            <a:r>
              <a:rPr lang="cs-CZ" dirty="0" smtClean="0"/>
              <a:t>grafy:</a:t>
            </a:r>
          </a:p>
          <a:p>
            <a:pPr lvl="2"/>
            <a:r>
              <a:rPr lang="cs-CZ" dirty="0" smtClean="0"/>
              <a:t>plošné – </a:t>
            </a:r>
            <a:r>
              <a:rPr lang="cs-CZ" dirty="0" err="1" smtClean="0"/>
              <a:t>spider</a:t>
            </a:r>
            <a:r>
              <a:rPr lang="cs-CZ" dirty="0" smtClean="0"/>
              <a:t>, koláče, mapy, …</a:t>
            </a:r>
          </a:p>
          <a:p>
            <a:pPr lvl="2"/>
            <a:r>
              <a:rPr lang="cs-CZ" dirty="0" smtClean="0"/>
              <a:t>sloupcové – poměry, průměry, …</a:t>
            </a:r>
          </a:p>
          <a:p>
            <a:pPr lvl="1"/>
            <a:r>
              <a:rPr lang="cs-CZ" dirty="0" smtClean="0"/>
              <a:t>diagramy</a:t>
            </a:r>
          </a:p>
          <a:p>
            <a:pPr lvl="1"/>
            <a:r>
              <a:rPr lang="cs-CZ" dirty="0" smtClean="0"/>
              <a:t>tabulky</a:t>
            </a:r>
          </a:p>
          <a:p>
            <a:endParaRPr lang="cs-CZ"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bwMode="auto">
          <a:xfrm>
            <a:off x="455613" y="4309888"/>
            <a:ext cx="8234362" cy="156738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marL="360363" marR="0" lvl="0" indent="-360363" algn="l" defTabSz="914400" rtl="0" eaLnBrk="1" fontAlgn="base" latinLnBrk="0" hangingPunct="1">
              <a:lnSpc>
                <a:spcPct val="100000"/>
              </a:lnSpc>
              <a:spcBef>
                <a:spcPts val="0"/>
              </a:spcBef>
              <a:spcAft>
                <a:spcPts val="600"/>
              </a:spcAft>
              <a:buClr>
                <a:schemeClr val="accent2"/>
              </a:buClr>
              <a:buSzPct val="100000"/>
              <a:tabLst/>
              <a:defRPr/>
            </a:pPr>
            <a:r>
              <a:rPr kumimoji="0" lang="en-GB" sz="1200" b="1" i="0" u="none" strike="noStrike" kern="0" cap="none" spc="0" normalizeH="0" baseline="0" noProof="0" dirty="0" smtClean="0">
                <a:ln>
                  <a:noFill/>
                </a:ln>
                <a:effectLst/>
                <a:uLnTx/>
                <a:uFillTx/>
                <a:latin typeface="+mn-lt"/>
                <a:ea typeface="+mn-ea"/>
                <a:cs typeface="+mn-cs"/>
              </a:rPr>
              <a:t>Findings:</a:t>
            </a:r>
          </a:p>
          <a:p>
            <a:pPr marL="360363" marR="0" lvl="0" indent="-360363" algn="l" defTabSz="914400" rtl="0" eaLnBrk="1" fontAlgn="base" latinLnBrk="0" hangingPunct="1">
              <a:lnSpc>
                <a:spcPct val="100000"/>
              </a:lnSpc>
              <a:spcBef>
                <a:spcPts val="0"/>
              </a:spcBef>
              <a:spcAft>
                <a:spcPts val="600"/>
              </a:spcAft>
              <a:buClr>
                <a:schemeClr val="accent2"/>
              </a:buClr>
              <a:buSzPct val="100000"/>
              <a:buFont typeface="Arial" charset="0"/>
              <a:buChar char="►"/>
              <a:tabLst/>
              <a:defRPr/>
            </a:pPr>
            <a:r>
              <a:rPr lang="en-GB" sz="1200" kern="0" dirty="0" smtClean="0">
                <a:latin typeface="+mn-lt"/>
              </a:rPr>
              <a:t>While people mention the taste aspects of beverages most often, what they </a:t>
            </a:r>
            <a:r>
              <a:rPr lang="en-GB" sz="1200" u="sng" kern="0" dirty="0" smtClean="0">
                <a:latin typeface="+mn-lt"/>
              </a:rPr>
              <a:t>care about</a:t>
            </a:r>
            <a:r>
              <a:rPr lang="en-GB" sz="1200" kern="0" dirty="0" smtClean="0">
                <a:latin typeface="+mn-lt"/>
              </a:rPr>
              <a:t> most is the cost</a:t>
            </a:r>
          </a:p>
          <a:p>
            <a:pPr marL="360363" marR="0" lvl="0" indent="-360363" algn="l" defTabSz="914400" rtl="0" eaLnBrk="1" fontAlgn="base" latinLnBrk="0" hangingPunct="1">
              <a:lnSpc>
                <a:spcPct val="100000"/>
              </a:lnSpc>
              <a:spcBef>
                <a:spcPts val="0"/>
              </a:spcBef>
              <a:spcAft>
                <a:spcPts val="600"/>
              </a:spcAft>
              <a:buClr>
                <a:schemeClr val="accent2"/>
              </a:buClr>
              <a:buSzPct val="100000"/>
              <a:buFont typeface="Arial" charset="0"/>
              <a:buChar char="►"/>
              <a:tabLst/>
              <a:defRPr/>
            </a:pPr>
            <a:r>
              <a:rPr kumimoji="0" lang="en-GB" sz="1200" b="0" i="0" u="none" strike="noStrike" kern="0" cap="none" spc="0" normalizeH="0" baseline="0" noProof="0" dirty="0" smtClean="0">
                <a:ln>
                  <a:noFill/>
                </a:ln>
                <a:effectLst/>
                <a:uLnTx/>
                <a:uFillTx/>
                <a:latin typeface="+mn-lt"/>
                <a:ea typeface="+mn-ea"/>
                <a:cs typeface="+mn-cs"/>
              </a:rPr>
              <a:t>Additional</a:t>
            </a:r>
            <a:r>
              <a:rPr kumimoji="0" lang="en-GB" sz="1200" b="0" i="0" u="none" strike="noStrike" kern="0" cap="none" spc="0" normalizeH="0" noProof="0" dirty="0" smtClean="0">
                <a:ln>
                  <a:noFill/>
                </a:ln>
                <a:effectLst/>
                <a:uLnTx/>
                <a:uFillTx/>
                <a:latin typeface="+mn-lt"/>
                <a:ea typeface="+mn-ea"/>
                <a:cs typeface="+mn-cs"/>
              </a:rPr>
              <a:t> extras are not critical to the success of the beverage machine</a:t>
            </a:r>
          </a:p>
          <a:p>
            <a:pPr marL="360363" marR="0" lvl="0" indent="-360363" algn="l" defTabSz="914400" rtl="0" eaLnBrk="1" fontAlgn="base" latinLnBrk="0" hangingPunct="1">
              <a:lnSpc>
                <a:spcPct val="100000"/>
              </a:lnSpc>
              <a:spcBef>
                <a:spcPts val="0"/>
              </a:spcBef>
              <a:spcAft>
                <a:spcPts val="600"/>
              </a:spcAft>
              <a:buClr>
                <a:schemeClr val="accent2"/>
              </a:buClr>
              <a:buSzPct val="100000"/>
              <a:tabLst/>
              <a:defRPr/>
            </a:pPr>
            <a:r>
              <a:rPr lang="en-GB" sz="1200" b="1" kern="0" baseline="0" dirty="0" smtClean="0">
                <a:latin typeface="+mn-lt"/>
              </a:rPr>
              <a:t>Implementation:</a:t>
            </a:r>
          </a:p>
          <a:p>
            <a:pPr marL="360363" marR="0" lvl="0" indent="-360363" algn="l" defTabSz="914400" rtl="0" eaLnBrk="1" fontAlgn="base" latinLnBrk="0" hangingPunct="1">
              <a:lnSpc>
                <a:spcPct val="100000"/>
              </a:lnSpc>
              <a:spcBef>
                <a:spcPts val="0"/>
              </a:spcBef>
              <a:spcAft>
                <a:spcPts val="600"/>
              </a:spcAft>
              <a:buClr>
                <a:schemeClr val="accent2"/>
              </a:buClr>
              <a:buSzPct val="100000"/>
              <a:buFont typeface="Arial" charset="0"/>
              <a:buChar char="►"/>
              <a:tabLst/>
              <a:defRPr/>
            </a:pPr>
            <a:r>
              <a:rPr kumimoji="0" lang="en-GB" sz="1200" b="0" i="0" u="none" strike="noStrike" kern="0" cap="none" spc="0" normalizeH="0" baseline="0" noProof="0" dirty="0" smtClean="0">
                <a:ln>
                  <a:noFill/>
                </a:ln>
                <a:effectLst/>
                <a:uLnTx/>
                <a:uFillTx/>
                <a:latin typeface="+mn-lt"/>
                <a:ea typeface="+mn-ea"/>
                <a:cs typeface="+mn-cs"/>
              </a:rPr>
              <a:t>Procure free beverage</a:t>
            </a:r>
            <a:r>
              <a:rPr kumimoji="0" lang="en-GB" sz="1200" b="0" i="0" u="none" strike="noStrike" kern="0" cap="none" spc="0" normalizeH="0" noProof="0" dirty="0" smtClean="0">
                <a:ln>
                  <a:noFill/>
                </a:ln>
                <a:effectLst/>
                <a:uLnTx/>
                <a:uFillTx/>
                <a:latin typeface="+mn-lt"/>
                <a:ea typeface="+mn-ea"/>
                <a:cs typeface="+mn-cs"/>
              </a:rPr>
              <a:t> machines with a limited range but decent quality stock</a:t>
            </a:r>
          </a:p>
          <a:p>
            <a:pPr marL="360363" marR="0" lvl="0" indent="-360363" algn="l" defTabSz="914400" rtl="0" eaLnBrk="1" fontAlgn="base" latinLnBrk="0" hangingPunct="1">
              <a:lnSpc>
                <a:spcPct val="100000"/>
              </a:lnSpc>
              <a:spcBef>
                <a:spcPts val="0"/>
              </a:spcBef>
              <a:spcAft>
                <a:spcPts val="600"/>
              </a:spcAft>
              <a:buClr>
                <a:schemeClr val="accent2"/>
              </a:buClr>
              <a:buSzPct val="100000"/>
              <a:buFont typeface="Arial" charset="0"/>
              <a:buChar char="►"/>
              <a:tabLst/>
              <a:defRPr/>
            </a:pPr>
            <a:endParaRPr kumimoji="0" lang="en-GB" sz="1200" b="0" i="0" u="none" strike="noStrike" kern="0" cap="none" spc="0" normalizeH="0" baseline="0" noProof="0" dirty="0">
              <a:ln>
                <a:noFill/>
              </a:ln>
              <a:effectLst/>
              <a:uLnTx/>
              <a:uFillTx/>
              <a:latin typeface="+mn-lt"/>
              <a:ea typeface="+mn-ea"/>
              <a:cs typeface="+mn-cs"/>
            </a:endParaRPr>
          </a:p>
        </p:txBody>
      </p:sp>
      <p:sp>
        <p:nvSpPr>
          <p:cNvPr id="2" name="Title 1"/>
          <p:cNvSpPr>
            <a:spLocks noGrp="1"/>
          </p:cNvSpPr>
          <p:nvPr>
            <p:ph type="title"/>
          </p:nvPr>
        </p:nvSpPr>
        <p:spPr/>
        <p:txBody>
          <a:bodyPr/>
          <a:lstStyle/>
          <a:p>
            <a:r>
              <a:rPr lang="cs-CZ" dirty="0" err="1" smtClean="0"/>
              <a:t>Grouping</a:t>
            </a:r>
            <a:r>
              <a:rPr lang="en-GB" dirty="0" smtClean="0"/>
              <a:t/>
            </a:r>
            <a:br>
              <a:rPr lang="en-GB" dirty="0" smtClean="0"/>
            </a:br>
            <a:endParaRPr lang="en-GB" dirty="0"/>
          </a:p>
        </p:txBody>
      </p:sp>
      <p:graphicFrame>
        <p:nvGraphicFramePr>
          <p:cNvPr id="4" name="Content Placeholder 3"/>
          <p:cNvGraphicFramePr>
            <a:graphicFrameLocks noGrp="1"/>
          </p:cNvGraphicFramePr>
          <p:nvPr>
            <p:ph idx="1"/>
          </p:nvPr>
        </p:nvGraphicFramePr>
        <p:xfrm>
          <a:off x="4499992" y="1412776"/>
          <a:ext cx="4261990" cy="3096245"/>
        </p:xfrm>
        <a:graphic>
          <a:graphicData uri="http://schemas.openxmlformats.org/drawingml/2006/chart">
            <c:chart xmlns:c="http://schemas.openxmlformats.org/drawingml/2006/chart" xmlns:r="http://schemas.openxmlformats.org/officeDocument/2006/relationships" r:id="rId2"/>
          </a:graphicData>
        </a:graphic>
      </p:graphicFrame>
      <p:sp>
        <p:nvSpPr>
          <p:cNvPr id="5" name="Content Placeholder 2"/>
          <p:cNvSpPr txBox="1">
            <a:spLocks/>
          </p:cNvSpPr>
          <p:nvPr/>
        </p:nvSpPr>
        <p:spPr bwMode="auto">
          <a:xfrm>
            <a:off x="455613" y="1124744"/>
            <a:ext cx="3900363" cy="451961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marL="360363" marR="0" lvl="0" indent="-360363" algn="l" defTabSz="914400" rtl="0" eaLnBrk="1" fontAlgn="base" latinLnBrk="0" hangingPunct="1">
              <a:lnSpc>
                <a:spcPct val="100000"/>
              </a:lnSpc>
              <a:spcBef>
                <a:spcPts val="0"/>
              </a:spcBef>
              <a:spcAft>
                <a:spcPts val="600"/>
              </a:spcAft>
              <a:buClr>
                <a:schemeClr val="accent2"/>
              </a:buClr>
              <a:buSzPct val="100000"/>
              <a:tabLst/>
              <a:defRPr/>
            </a:pPr>
            <a:r>
              <a:rPr lang="en-GB" sz="1200" b="1" kern="0" noProof="0" dirty="0" smtClean="0">
                <a:latin typeface="+mn-lt"/>
              </a:rPr>
              <a:t>Process:</a:t>
            </a:r>
          </a:p>
          <a:p>
            <a:pPr marL="360363" marR="0" lvl="0" indent="-360363" algn="l" defTabSz="914400" rtl="0" eaLnBrk="1" fontAlgn="base" latinLnBrk="0" hangingPunct="1">
              <a:lnSpc>
                <a:spcPct val="100000"/>
              </a:lnSpc>
              <a:spcBef>
                <a:spcPts val="0"/>
              </a:spcBef>
              <a:spcAft>
                <a:spcPts val="600"/>
              </a:spcAft>
              <a:buClr>
                <a:schemeClr val="accent2"/>
              </a:buClr>
              <a:buSzPct val="100000"/>
              <a:buFont typeface="+mj-lt"/>
              <a:buAutoNum type="arabicPeriod"/>
              <a:tabLst/>
              <a:defRPr/>
            </a:pPr>
            <a:r>
              <a:rPr lang="en-GB" sz="1200" kern="0" noProof="0" dirty="0" smtClean="0">
                <a:latin typeface="+mn-lt"/>
              </a:rPr>
              <a:t>Grouped into natural baskets</a:t>
            </a:r>
          </a:p>
          <a:p>
            <a:pPr marL="817563" lvl="1" indent="-360363">
              <a:spcBef>
                <a:spcPts val="0"/>
              </a:spcBef>
              <a:spcAft>
                <a:spcPts val="600"/>
              </a:spcAft>
              <a:buClr>
                <a:schemeClr val="accent2"/>
              </a:buClr>
              <a:buSzPct val="100000"/>
              <a:buFont typeface="+mj-lt"/>
              <a:buAutoNum type="arabicPeriod"/>
            </a:pPr>
            <a:r>
              <a:rPr lang="en-GB" sz="1200" kern="0" noProof="0" dirty="0" smtClean="0">
                <a:latin typeface="+mn-lt"/>
              </a:rPr>
              <a:t>Taste (Green)</a:t>
            </a:r>
          </a:p>
          <a:p>
            <a:pPr marL="817563" lvl="1" indent="-360363">
              <a:spcBef>
                <a:spcPts val="0"/>
              </a:spcBef>
              <a:spcAft>
                <a:spcPts val="600"/>
              </a:spcAft>
              <a:buClr>
                <a:schemeClr val="accent2"/>
              </a:buClr>
              <a:buSzPct val="100000"/>
              <a:buFont typeface="+mj-lt"/>
              <a:buAutoNum type="arabicPeriod"/>
            </a:pPr>
            <a:r>
              <a:rPr kumimoji="0" lang="en-GB" sz="1200" b="0" i="0" u="none" strike="noStrike" kern="0" cap="none" spc="0" normalizeH="0" baseline="0" dirty="0" smtClean="0">
                <a:ln>
                  <a:noFill/>
                </a:ln>
                <a:effectLst/>
                <a:uLnTx/>
                <a:uFillTx/>
                <a:latin typeface="+mn-lt"/>
                <a:ea typeface="+mn-ea"/>
                <a:cs typeface="+mn-cs"/>
              </a:rPr>
              <a:t>Quality (yellow)</a:t>
            </a:r>
          </a:p>
          <a:p>
            <a:pPr marL="817563" lvl="1" indent="-360363">
              <a:spcBef>
                <a:spcPts val="0"/>
              </a:spcBef>
              <a:spcAft>
                <a:spcPts val="600"/>
              </a:spcAft>
              <a:buClr>
                <a:schemeClr val="accent2"/>
              </a:buClr>
              <a:buSzPct val="100000"/>
              <a:buFont typeface="+mj-lt"/>
              <a:buAutoNum type="arabicPeriod"/>
            </a:pPr>
            <a:r>
              <a:rPr lang="en-GB" sz="1200" kern="0" noProof="0" dirty="0" smtClean="0">
                <a:latin typeface="+mn-lt"/>
              </a:rPr>
              <a:t>Extras (teal)</a:t>
            </a:r>
          </a:p>
          <a:p>
            <a:pPr marL="360363" indent="-360363">
              <a:spcBef>
                <a:spcPts val="0"/>
              </a:spcBef>
              <a:spcAft>
                <a:spcPts val="600"/>
              </a:spcAft>
              <a:buClr>
                <a:schemeClr val="accent2"/>
              </a:buClr>
              <a:buSzPct val="100000"/>
              <a:buFont typeface="+mj-lt"/>
              <a:buAutoNum type="arabicPeriod"/>
            </a:pPr>
            <a:r>
              <a:rPr kumimoji="0" lang="en-GB" sz="1200" b="0" i="0" u="none" strike="noStrike" kern="0" cap="none" spc="0" normalizeH="0" baseline="0" dirty="0" smtClean="0">
                <a:ln>
                  <a:noFill/>
                </a:ln>
                <a:effectLst/>
                <a:uLnTx/>
                <a:uFillTx/>
                <a:latin typeface="+mn-lt"/>
                <a:ea typeface="+mn-ea"/>
                <a:cs typeface="+mn-cs"/>
              </a:rPr>
              <a:t>Counted up basic</a:t>
            </a:r>
            <a:r>
              <a:rPr kumimoji="0" lang="en-GB" sz="1200" b="0" i="0" u="none" strike="noStrike" kern="0" cap="none" spc="0" normalizeH="0" dirty="0" smtClean="0">
                <a:ln>
                  <a:noFill/>
                </a:ln>
                <a:effectLst/>
                <a:uLnTx/>
                <a:uFillTx/>
                <a:latin typeface="+mn-lt"/>
                <a:ea typeface="+mn-ea"/>
                <a:cs typeface="+mn-cs"/>
              </a:rPr>
              <a:t> tally of frequency of response for each group/subgroup (+1 per mention)</a:t>
            </a:r>
          </a:p>
          <a:p>
            <a:pPr marL="360363" indent="-360363">
              <a:spcBef>
                <a:spcPts val="0"/>
              </a:spcBef>
              <a:spcAft>
                <a:spcPts val="600"/>
              </a:spcAft>
              <a:buClr>
                <a:schemeClr val="accent2"/>
              </a:buClr>
              <a:buSzPct val="100000"/>
              <a:buFont typeface="+mj-lt"/>
              <a:buAutoNum type="arabicPeriod"/>
            </a:pPr>
            <a:r>
              <a:rPr lang="en-GB" sz="1200" kern="0" baseline="0" noProof="0" dirty="0" smtClean="0">
                <a:latin typeface="+mn-lt"/>
              </a:rPr>
              <a:t>Separate</a:t>
            </a:r>
            <a:r>
              <a:rPr lang="en-GB" sz="1200" kern="0" noProof="0" dirty="0" smtClean="0">
                <a:latin typeface="+mn-lt"/>
              </a:rPr>
              <a:t> coding for importance/emotional response:</a:t>
            </a:r>
          </a:p>
          <a:p>
            <a:pPr marL="817563" lvl="1" indent="-360363">
              <a:spcBef>
                <a:spcPts val="0"/>
              </a:spcBef>
              <a:spcAft>
                <a:spcPts val="600"/>
              </a:spcAft>
              <a:buClr>
                <a:schemeClr val="accent2"/>
              </a:buClr>
              <a:buSzPct val="100000"/>
              <a:buFont typeface="+mj-lt"/>
              <a:buAutoNum type="arabicPeriod"/>
            </a:pPr>
            <a:r>
              <a:rPr lang="en-GB" sz="1000" kern="0" dirty="0" smtClean="0">
                <a:latin typeface="+mn-lt"/>
              </a:rPr>
              <a:t>+1 for mention</a:t>
            </a:r>
          </a:p>
          <a:p>
            <a:pPr marL="817563" lvl="1" indent="-360363">
              <a:spcBef>
                <a:spcPts val="0"/>
              </a:spcBef>
              <a:spcAft>
                <a:spcPts val="600"/>
              </a:spcAft>
              <a:buClr>
                <a:schemeClr val="accent2"/>
              </a:buClr>
              <a:buSzPct val="100000"/>
              <a:buFont typeface="+mj-lt"/>
              <a:buAutoNum type="arabicPeriod"/>
            </a:pPr>
            <a:r>
              <a:rPr lang="en-GB" sz="1000" kern="0" noProof="0" dirty="0" smtClean="0">
                <a:latin typeface="+mn-lt"/>
              </a:rPr>
              <a:t>+3 for strongly positive mention</a:t>
            </a:r>
          </a:p>
          <a:p>
            <a:pPr marL="817563" lvl="1" indent="-360363">
              <a:spcBef>
                <a:spcPts val="0"/>
              </a:spcBef>
              <a:spcAft>
                <a:spcPts val="600"/>
              </a:spcAft>
              <a:buClr>
                <a:schemeClr val="accent2"/>
              </a:buClr>
              <a:buSzPct val="100000"/>
              <a:buFont typeface="+mj-lt"/>
              <a:buAutoNum type="arabicPeriod"/>
            </a:pPr>
            <a:r>
              <a:rPr lang="en-GB" sz="1000" kern="0" dirty="0" smtClean="0">
                <a:latin typeface="+mn-lt"/>
              </a:rPr>
              <a:t>0 for no mention</a:t>
            </a:r>
          </a:p>
          <a:p>
            <a:pPr marL="817563" lvl="1" indent="-360363">
              <a:spcBef>
                <a:spcPts val="0"/>
              </a:spcBef>
              <a:spcAft>
                <a:spcPts val="600"/>
              </a:spcAft>
              <a:buClr>
                <a:schemeClr val="accent2"/>
              </a:buClr>
              <a:buSzPct val="100000"/>
              <a:buFont typeface="+mj-lt"/>
              <a:buAutoNum type="arabicPeriod"/>
            </a:pPr>
            <a:r>
              <a:rPr lang="en-GB" sz="1000" kern="0" noProof="0" dirty="0" smtClean="0">
                <a:latin typeface="+mn-lt"/>
              </a:rPr>
              <a:t>-1 for negative mention</a:t>
            </a:r>
          </a:p>
          <a:p>
            <a:pPr marL="817563" lvl="1" indent="-360363">
              <a:spcBef>
                <a:spcPts val="0"/>
              </a:spcBef>
              <a:spcAft>
                <a:spcPts val="600"/>
              </a:spcAft>
              <a:buClr>
                <a:schemeClr val="accent2"/>
              </a:buClr>
              <a:buSzPct val="100000"/>
              <a:buFont typeface="+mj-lt"/>
              <a:buAutoNum type="arabicPeriod"/>
            </a:pPr>
            <a:r>
              <a:rPr lang="en-GB" sz="1000" kern="0" dirty="0" smtClean="0">
                <a:latin typeface="+mn-lt"/>
              </a:rPr>
              <a:t>-3 for strongly negative mention</a:t>
            </a:r>
            <a:endParaRPr lang="en-GB" sz="1000" kern="0" noProof="0" dirty="0" smtClean="0">
              <a:latin typeface="+mn-lt"/>
            </a:endParaRPr>
          </a:p>
          <a:p>
            <a:pPr marL="360363" indent="-360363">
              <a:spcBef>
                <a:spcPts val="0"/>
              </a:spcBef>
              <a:spcAft>
                <a:spcPts val="600"/>
              </a:spcAft>
              <a:buClr>
                <a:schemeClr val="accent2"/>
              </a:buClr>
              <a:buSzPct val="100000"/>
              <a:buFont typeface="+mj-lt"/>
              <a:buAutoNum type="arabicPeriod"/>
            </a:pPr>
            <a:endParaRPr kumimoji="0" lang="en-GB" sz="1200" b="0" i="0" u="none" strike="noStrike" kern="0" cap="none" spc="0" normalizeH="0" baseline="0" noProof="0" dirty="0">
              <a:ln>
                <a:noFill/>
              </a:ln>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GB" dirty="0" smtClean="0"/>
              <a:t>Timeline</a:t>
            </a:r>
            <a:r>
              <a:rPr lang="cs-CZ" dirty="0" smtClean="0"/>
              <a:t> / Časová osa</a:t>
            </a:r>
            <a:endParaRPr lang="en-GB" dirty="0"/>
          </a:p>
        </p:txBody>
      </p:sp>
      <p:sp>
        <p:nvSpPr>
          <p:cNvPr id="50179" name="Text Box 3"/>
          <p:cNvSpPr txBox="1">
            <a:spLocks noChangeArrowheads="1"/>
          </p:cNvSpPr>
          <p:nvPr/>
        </p:nvSpPr>
        <p:spPr bwMode="auto">
          <a:xfrm>
            <a:off x="5562600" y="1180490"/>
            <a:ext cx="3257872" cy="4893647"/>
          </a:xfrm>
          <a:prstGeom prst="rect">
            <a:avLst/>
          </a:prstGeom>
          <a:noFill/>
          <a:ln w="12700">
            <a:noFill/>
            <a:miter lim="800000"/>
            <a:headEnd type="none" w="sm" len="sm"/>
            <a:tailEnd type="none" w="sm" len="sm"/>
          </a:ln>
          <a:effectLst/>
        </p:spPr>
        <p:txBody>
          <a:bodyPr wrap="square">
            <a:spAutoFit/>
          </a:bodyPr>
          <a:lstStyle/>
          <a:p>
            <a:pPr algn="l">
              <a:spcBef>
                <a:spcPct val="50000"/>
              </a:spcBef>
            </a:pPr>
            <a:r>
              <a:rPr lang="cs-CZ" sz="1600" dirty="0" smtClean="0">
                <a:latin typeface="Arial" charset="0"/>
              </a:rPr>
              <a:t>Překvapivě efektivní metoda pro nástin klíčových bodů vývoje společnosti nebo odvětví.</a:t>
            </a:r>
          </a:p>
          <a:p>
            <a:pPr algn="l">
              <a:spcBef>
                <a:spcPct val="50000"/>
              </a:spcBef>
            </a:pPr>
            <a:endParaRPr lang="cs-CZ" sz="1600" dirty="0" smtClean="0"/>
          </a:p>
          <a:p>
            <a:pPr algn="l">
              <a:spcBef>
                <a:spcPct val="50000"/>
              </a:spcBef>
            </a:pPr>
            <a:endParaRPr lang="en-GB" sz="1600" dirty="0">
              <a:latin typeface="Arial" charset="0"/>
            </a:endParaRPr>
          </a:p>
          <a:p>
            <a:pPr algn="l">
              <a:spcBef>
                <a:spcPct val="50000"/>
              </a:spcBef>
            </a:pPr>
            <a:r>
              <a:rPr lang="cs-CZ" sz="1600" b="1" dirty="0" smtClean="0">
                <a:latin typeface="Arial" charset="0"/>
              </a:rPr>
              <a:t>UŽITEČNÉ PRO</a:t>
            </a:r>
            <a:r>
              <a:rPr lang="en-GB" sz="1600" b="1" dirty="0" smtClean="0">
                <a:latin typeface="Arial" charset="0"/>
              </a:rPr>
              <a:t>: </a:t>
            </a:r>
            <a:r>
              <a:rPr lang="cs-CZ" sz="1600" b="1" dirty="0" smtClean="0">
                <a:latin typeface="Arial" charset="0"/>
              </a:rPr>
              <a:t>Analýzu </a:t>
            </a:r>
            <a:r>
              <a:rPr lang="en-GB" sz="1600" b="1" dirty="0" smtClean="0">
                <a:latin typeface="Arial" charset="0"/>
              </a:rPr>
              <a:t>Ma</a:t>
            </a:r>
            <a:r>
              <a:rPr lang="cs-CZ" sz="1600" b="1" dirty="0" smtClean="0">
                <a:latin typeface="Arial" charset="0"/>
              </a:rPr>
              <a:t>k</a:t>
            </a:r>
            <a:r>
              <a:rPr lang="en-GB" sz="1600" b="1" dirty="0" err="1" smtClean="0">
                <a:latin typeface="Arial" charset="0"/>
              </a:rPr>
              <a:t>ro</a:t>
            </a:r>
            <a:r>
              <a:rPr lang="en-GB" sz="1600" b="1" dirty="0" smtClean="0">
                <a:latin typeface="Arial" charset="0"/>
              </a:rPr>
              <a:t> </a:t>
            </a:r>
            <a:r>
              <a:rPr lang="en-GB" sz="1600" b="1" dirty="0">
                <a:latin typeface="Arial" charset="0"/>
              </a:rPr>
              <a:t>&amp; </a:t>
            </a:r>
            <a:r>
              <a:rPr lang="en-GB" sz="1600" b="1" dirty="0" smtClean="0">
                <a:latin typeface="Arial" charset="0"/>
              </a:rPr>
              <a:t>Mi</a:t>
            </a:r>
            <a:r>
              <a:rPr lang="cs-CZ" sz="1600" b="1" dirty="0" smtClean="0">
                <a:latin typeface="Arial" charset="0"/>
              </a:rPr>
              <a:t>k</a:t>
            </a:r>
            <a:r>
              <a:rPr lang="en-GB" sz="1600" b="1" dirty="0" err="1" smtClean="0">
                <a:latin typeface="Arial" charset="0"/>
              </a:rPr>
              <a:t>ro</a:t>
            </a:r>
            <a:r>
              <a:rPr lang="en-GB" sz="1600" b="1" dirty="0" smtClean="0">
                <a:latin typeface="Arial" charset="0"/>
              </a:rPr>
              <a:t> </a:t>
            </a:r>
            <a:r>
              <a:rPr lang="cs-CZ" sz="1600" b="1" dirty="0" smtClean="0">
                <a:latin typeface="Arial" charset="0"/>
              </a:rPr>
              <a:t>prostředí společnosti</a:t>
            </a:r>
            <a:r>
              <a:rPr lang="en-GB" sz="1600" b="1" dirty="0" smtClean="0">
                <a:latin typeface="Arial" charset="0"/>
              </a:rPr>
              <a:t>.</a:t>
            </a:r>
            <a:endParaRPr lang="cs-CZ" sz="1600" b="1" dirty="0" smtClean="0">
              <a:latin typeface="Arial" charset="0"/>
            </a:endParaRPr>
          </a:p>
          <a:p>
            <a:pPr algn="l">
              <a:spcBef>
                <a:spcPct val="50000"/>
              </a:spcBef>
            </a:pPr>
            <a:endParaRPr lang="cs-CZ" sz="1600" b="1" dirty="0" smtClean="0"/>
          </a:p>
          <a:p>
            <a:pPr algn="l">
              <a:spcBef>
                <a:spcPct val="50000"/>
              </a:spcBef>
            </a:pPr>
            <a:endParaRPr lang="cs-CZ" sz="1600" b="1" dirty="0" smtClean="0">
              <a:latin typeface="Arial" charset="0"/>
            </a:endParaRPr>
          </a:p>
          <a:p>
            <a:pPr>
              <a:spcBef>
                <a:spcPct val="50000"/>
              </a:spcBef>
            </a:pPr>
            <a:r>
              <a:rPr lang="cs-CZ" sz="1600" b="1" dirty="0" smtClean="0">
                <a:solidFill>
                  <a:schemeClr val="tx2"/>
                </a:solidFill>
              </a:rPr>
              <a:t>Pozor/Pamatujte</a:t>
            </a:r>
            <a:r>
              <a:rPr lang="en-GB" sz="1600" b="1" dirty="0" smtClean="0">
                <a:solidFill>
                  <a:schemeClr val="tx2"/>
                </a:solidFill>
              </a:rPr>
              <a:t>!</a:t>
            </a:r>
            <a:endParaRPr lang="en-GB" sz="1600" b="1" dirty="0" smtClean="0">
              <a:solidFill>
                <a:schemeClr val="tx2"/>
              </a:solidFill>
            </a:endParaRPr>
          </a:p>
          <a:p>
            <a:pPr>
              <a:spcBef>
                <a:spcPct val="50000"/>
              </a:spcBef>
            </a:pPr>
            <a:r>
              <a:rPr lang="cs-CZ" sz="1600" b="1" dirty="0" smtClean="0">
                <a:solidFill>
                  <a:schemeClr val="tx2"/>
                </a:solidFill>
              </a:rPr>
              <a:t>Uvádějte pouze nejdůležitější události. Pokuste se udržet počet událostí pod deset. </a:t>
            </a:r>
            <a:endParaRPr lang="en-GB" sz="1600" b="1" dirty="0" smtClean="0">
              <a:solidFill>
                <a:schemeClr val="tx2"/>
              </a:solidFill>
            </a:endParaRPr>
          </a:p>
          <a:p>
            <a:pPr algn="l">
              <a:spcBef>
                <a:spcPct val="50000"/>
              </a:spcBef>
            </a:pPr>
            <a:endParaRPr lang="en-GB" sz="1600" b="1" dirty="0">
              <a:latin typeface="Arial" charset="0"/>
            </a:endParaRPr>
          </a:p>
          <a:p>
            <a:pPr algn="l">
              <a:spcBef>
                <a:spcPct val="50000"/>
              </a:spcBef>
            </a:pPr>
            <a:endParaRPr lang="en-GB" sz="1600" b="1" dirty="0">
              <a:latin typeface="Arial" charset="0"/>
            </a:endParaRPr>
          </a:p>
        </p:txBody>
      </p:sp>
      <p:sp>
        <p:nvSpPr>
          <p:cNvPr id="50181" name="Rectangle 5"/>
          <p:cNvSpPr>
            <a:spLocks noChangeArrowheads="1"/>
          </p:cNvSpPr>
          <p:nvPr/>
        </p:nvSpPr>
        <p:spPr bwMode="auto">
          <a:xfrm>
            <a:off x="2538413" y="2328863"/>
            <a:ext cx="9144000" cy="0"/>
          </a:xfrm>
          <a:prstGeom prst="rect">
            <a:avLst/>
          </a:prstGeom>
          <a:noFill/>
          <a:ln w="12700">
            <a:noFill/>
            <a:miter lim="800000"/>
            <a:headEnd type="none" w="sm" len="sm"/>
            <a:tailEnd type="none" w="sm" len="sm"/>
          </a:ln>
          <a:effectLst/>
        </p:spPr>
        <p:txBody>
          <a:bodyPr>
            <a:spAutoFit/>
          </a:bodyPr>
          <a:lstStyle/>
          <a:p>
            <a:endParaRPr lang="en-US"/>
          </a:p>
        </p:txBody>
      </p:sp>
      <p:pic>
        <p:nvPicPr>
          <p:cNvPr id="89089" name="Picture 1025"/>
          <p:cNvPicPr>
            <a:picLocks noChangeAspect="1" noChangeArrowheads="1"/>
          </p:cNvPicPr>
          <p:nvPr/>
        </p:nvPicPr>
        <p:blipFill>
          <a:blip r:embed="rId2" cstate="print"/>
          <a:srcRect/>
          <a:stretch>
            <a:fillRect/>
          </a:stretch>
        </p:blipFill>
        <p:spPr bwMode="auto">
          <a:xfrm>
            <a:off x="395536" y="1301001"/>
            <a:ext cx="4902696" cy="3424143"/>
          </a:xfrm>
          <a:prstGeom prst="rect">
            <a:avLst/>
          </a:prstGeom>
          <a:noFill/>
          <a:ln w="12700" cap="flat" cmpd="sng">
            <a:noFill/>
            <a:prstDash val="solid"/>
            <a:miter lim="800000"/>
            <a:headEnd type="none" w="sm" len="sm"/>
            <a:tailEnd type="none" w="sm" len="sm"/>
          </a:ln>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Timeline</a:t>
            </a:r>
            <a:r>
              <a:rPr lang="cs-CZ" dirty="0" smtClean="0"/>
              <a:t> / Časová osa</a:t>
            </a:r>
            <a:endParaRPr lang="cs-CZ" dirty="0"/>
          </a:p>
        </p:txBody>
      </p:sp>
      <p:pic>
        <p:nvPicPr>
          <p:cNvPr id="4" name="Picture 1"/>
          <p:cNvPicPr>
            <a:picLocks noGrp="1" noChangeAspect="1" noChangeArrowheads="1"/>
          </p:cNvPicPr>
          <p:nvPr>
            <p:ph idx="1"/>
          </p:nvPr>
        </p:nvPicPr>
        <p:blipFill>
          <a:blip r:embed="rId2" cstate="print"/>
          <a:srcRect/>
          <a:stretch>
            <a:fillRect/>
          </a:stretch>
        </p:blipFill>
        <p:spPr bwMode="auto">
          <a:xfrm>
            <a:off x="1325509" y="1412875"/>
            <a:ext cx="6494569" cy="4519613"/>
          </a:xfrm>
          <a:prstGeom prst="rect">
            <a:avLst/>
          </a:prstGeom>
          <a:noFill/>
          <a:ln w="12700" cap="flat" cmpd="sng">
            <a:noFill/>
            <a:prstDash val="solid"/>
            <a:miter lim="800000"/>
            <a:headEnd type="none" w="sm" len="sm"/>
            <a:tailEnd type="none" w="sm" len="sm"/>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cs-CZ" dirty="0"/>
          </a:p>
        </p:txBody>
      </p:sp>
      <p:sp>
        <p:nvSpPr>
          <p:cNvPr id="3" name="Content Placeholder 2"/>
          <p:cNvSpPr>
            <a:spLocks noGrp="1"/>
          </p:cNvSpPr>
          <p:nvPr>
            <p:ph idx="1"/>
          </p:nvPr>
        </p:nvSpPr>
        <p:spPr/>
        <p:txBody>
          <a:bodyPr/>
          <a:lstStyle/>
          <a:p>
            <a:endParaRPr lang="cs-CZ" dirty="0" smtClean="0"/>
          </a:p>
          <a:p>
            <a:endParaRPr lang="cs-CZ" dirty="0"/>
          </a:p>
        </p:txBody>
      </p:sp>
      <p:pic>
        <p:nvPicPr>
          <p:cNvPr id="4" name="Picture 4"/>
          <p:cNvPicPr>
            <a:picLocks noChangeAspect="1" noChangeArrowheads="1"/>
          </p:cNvPicPr>
          <p:nvPr/>
        </p:nvPicPr>
        <p:blipFill>
          <a:blip r:embed="rId2" cstate="print"/>
          <a:srcRect/>
          <a:stretch>
            <a:fillRect/>
          </a:stretch>
        </p:blipFill>
        <p:spPr bwMode="auto">
          <a:xfrm>
            <a:off x="0" y="0"/>
            <a:ext cx="9144000" cy="686276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Úkol </a:t>
            </a:r>
            <a:endParaRPr lang="cs-CZ" dirty="0"/>
          </a:p>
        </p:txBody>
      </p:sp>
      <p:sp>
        <p:nvSpPr>
          <p:cNvPr id="3" name="Content Placeholder 2"/>
          <p:cNvSpPr>
            <a:spLocks noGrp="1"/>
          </p:cNvSpPr>
          <p:nvPr>
            <p:ph idx="1"/>
          </p:nvPr>
        </p:nvSpPr>
        <p:spPr/>
        <p:txBody>
          <a:bodyPr/>
          <a:lstStyle/>
          <a:p>
            <a:r>
              <a:rPr lang="cs-CZ" dirty="0" smtClean="0"/>
              <a:t>Jak byste řešili minulý úkol tak, abyste podali lepší výsledky?</a:t>
            </a:r>
          </a:p>
          <a:p>
            <a:r>
              <a:rPr lang="cs-CZ" dirty="0" smtClean="0"/>
              <a:t>&gt; popis kroků ve správném pořadí</a:t>
            </a:r>
            <a:endParaRPr lang="cs-C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Organizování analýzy / </a:t>
            </a:r>
            <a:r>
              <a:rPr lang="cs-CZ" dirty="0" err="1" smtClean="0"/>
              <a:t>project</a:t>
            </a:r>
            <a:r>
              <a:rPr lang="cs-CZ" dirty="0" smtClean="0"/>
              <a:t> </a:t>
            </a:r>
            <a:r>
              <a:rPr lang="cs-CZ" dirty="0" err="1" smtClean="0"/>
              <a:t>scoping</a:t>
            </a:r>
            <a:endParaRPr lang="cs-CZ" dirty="0"/>
          </a:p>
        </p:txBody>
      </p:sp>
      <p:sp>
        <p:nvSpPr>
          <p:cNvPr id="3" name="Content Placeholder 2"/>
          <p:cNvSpPr>
            <a:spLocks noGrp="1"/>
          </p:cNvSpPr>
          <p:nvPr>
            <p:ph idx="1"/>
          </p:nvPr>
        </p:nvSpPr>
        <p:spPr/>
        <p:txBody>
          <a:bodyPr/>
          <a:lstStyle/>
          <a:p>
            <a:r>
              <a:rPr lang="cs-CZ" dirty="0" smtClean="0"/>
              <a:t>Pevně daný rámec</a:t>
            </a:r>
          </a:p>
          <a:p>
            <a:pPr lvl="1"/>
            <a:r>
              <a:rPr lang="cs-CZ" dirty="0" smtClean="0"/>
              <a:t>Řádně stanovené cíle a účel analýzy</a:t>
            </a:r>
          </a:p>
          <a:p>
            <a:pPr lvl="1"/>
            <a:r>
              <a:rPr lang="cs-CZ" dirty="0" smtClean="0"/>
              <a:t>Částečný překryv s referenčním interview</a:t>
            </a:r>
          </a:p>
          <a:p>
            <a:pPr lvl="1"/>
            <a:r>
              <a:rPr lang="cs-CZ" dirty="0" smtClean="0"/>
              <a:t>Analytik by měl vědět: Proč se to po něm požaduje, pro koho bude sloužit výstup, k čemu budou výsledky určeny,…</a:t>
            </a:r>
          </a:p>
          <a:p>
            <a:pPr lvl="1"/>
            <a:r>
              <a:rPr lang="cs-CZ" dirty="0" smtClean="0"/>
              <a:t>Důležitá otázka: So </a:t>
            </a:r>
            <a:r>
              <a:rPr lang="cs-CZ" dirty="0" err="1" smtClean="0"/>
              <a:t>what</a:t>
            </a:r>
            <a:r>
              <a:rPr lang="cs-CZ" dirty="0" smtClean="0"/>
              <a:t>? No a co? </a:t>
            </a:r>
          </a:p>
          <a:p>
            <a:pPr lvl="2"/>
            <a:r>
              <a:rPr lang="cs-CZ" dirty="0" smtClean="0"/>
              <a:t>&gt; Co plyne z uvedených dat, co je spojuje, v čem se liší…</a:t>
            </a:r>
          </a:p>
          <a:p>
            <a:pPr lvl="1"/>
            <a:r>
              <a:rPr lang="cs-CZ" dirty="0" smtClean="0"/>
              <a:t>Feedback </a:t>
            </a:r>
          </a:p>
          <a:p>
            <a:pPr lvl="2"/>
            <a:endParaRPr lang="cs-CZ" dirty="0" smtClean="0"/>
          </a:p>
          <a:p>
            <a:pPr lvl="1"/>
            <a:r>
              <a:rPr lang="cs-CZ" dirty="0" smtClean="0"/>
              <a:t>Pamatovat na to</a:t>
            </a:r>
          </a:p>
          <a:p>
            <a:pPr marL="819150" lvl="1" indent="-457200">
              <a:buFont typeface="+mj-lt"/>
              <a:buAutoNum type="arabicPeriod"/>
            </a:pPr>
            <a:r>
              <a:rPr lang="cs-CZ" b="1" dirty="0" smtClean="0"/>
              <a:t>Kdo je příjemce / klient?</a:t>
            </a:r>
          </a:p>
          <a:p>
            <a:pPr marL="819150" lvl="1" indent="-457200">
              <a:buFont typeface="+mj-lt"/>
              <a:buAutoNum type="arabicPeriod"/>
            </a:pPr>
            <a:r>
              <a:rPr lang="cs-CZ" b="1" dirty="0" smtClean="0"/>
              <a:t>Co se snažíme sdělit?</a:t>
            </a:r>
          </a:p>
          <a:p>
            <a:pPr marL="819150" lvl="1" indent="-457200">
              <a:buFont typeface="+mj-lt"/>
              <a:buAutoNum type="arabicPeriod"/>
            </a:pPr>
            <a:r>
              <a:rPr lang="cs-CZ" b="1" dirty="0" smtClean="0"/>
              <a:t>Proč se to snažíme sdělit?</a:t>
            </a:r>
            <a:endParaRPr lang="cs-CZ"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noFill/>
          <a:ln w="9525">
            <a:noFill/>
            <a:miter lim="800000"/>
            <a:headEnd/>
            <a:tailEnd/>
          </a:ln>
        </p:spPr>
        <p:txBody>
          <a:bodyPr vert="horz" wrap="square" lIns="0" tIns="36000" rIns="0" bIns="0" numCol="1" anchor="t" anchorCtr="0" compatLnSpc="1">
            <a:prstTxWarp prst="textNoShape">
              <a:avLst/>
            </a:prstTxWarp>
          </a:bodyPr>
          <a:lstStyle/>
          <a:p>
            <a:r>
              <a:rPr lang="cs-CZ" dirty="0" smtClean="0">
                <a:solidFill>
                  <a:schemeClr val="tx1"/>
                </a:solidFill>
              </a:rPr>
              <a:t>Správné naplánování a rozvržení je klíčové</a:t>
            </a:r>
            <a:endParaRPr lang="en-US" dirty="0">
              <a:solidFill>
                <a:schemeClr val="tx1"/>
              </a:solidFill>
            </a:endParaRPr>
          </a:p>
        </p:txBody>
      </p:sp>
      <p:grpSp>
        <p:nvGrpSpPr>
          <p:cNvPr id="2" name="Group 10"/>
          <p:cNvGrpSpPr>
            <a:grpSpLocks/>
          </p:cNvGrpSpPr>
          <p:nvPr/>
        </p:nvGrpSpPr>
        <p:grpSpPr bwMode="auto">
          <a:xfrm>
            <a:off x="200417" y="3427274"/>
            <a:ext cx="8499083" cy="865822"/>
            <a:chOff x="-1140" y="3460750"/>
            <a:chExt cx="8897490" cy="865822"/>
          </a:xfrm>
        </p:grpSpPr>
        <p:sp>
          <p:nvSpPr>
            <p:cNvPr id="15" name="Text Box 4"/>
            <p:cNvSpPr txBox="1">
              <a:spLocks noChangeArrowheads="1"/>
            </p:cNvSpPr>
            <p:nvPr/>
          </p:nvSpPr>
          <p:spPr bwMode="auto">
            <a:xfrm>
              <a:off x="1450755" y="3460750"/>
              <a:ext cx="7445595" cy="812530"/>
            </a:xfrm>
            <a:prstGeom prst="rect">
              <a:avLst/>
            </a:prstGeom>
            <a:noFill/>
            <a:ln w="19050">
              <a:solidFill>
                <a:schemeClr val="tx1">
                  <a:lumMod val="50000"/>
                </a:schemeClr>
              </a:solidFill>
              <a:miter lim="800000"/>
              <a:headEnd/>
              <a:tailEnd/>
            </a:ln>
            <a:effectLst/>
          </p:spPr>
          <p:txBody>
            <a:bodyPr wrap="square">
              <a:spAutoFit/>
            </a:bodyPr>
            <a:lstStyle/>
            <a:p>
              <a:pPr marL="450850" lvl="1" indent="6350" algn="l" eaLnBrk="0" hangingPunct="0">
                <a:lnSpc>
                  <a:spcPct val="120000"/>
                </a:lnSpc>
                <a:spcBef>
                  <a:spcPct val="20000"/>
                </a:spcBef>
                <a:buClr>
                  <a:srgbClr val="646464"/>
                </a:buClr>
                <a:defRPr/>
              </a:pPr>
              <a:r>
                <a:rPr lang="cs-CZ" dirty="0" smtClean="0">
                  <a:latin typeface="Arial" pitchFamily="34" charset="0"/>
                  <a:cs typeface="Arial" pitchFamily="34" charset="0"/>
                </a:rPr>
                <a:t>Málokdo má blízký vztah se zadavatelem. </a:t>
              </a:r>
            </a:p>
            <a:p>
              <a:pPr marL="450850" lvl="1" indent="6350" algn="l" eaLnBrk="0" hangingPunct="0">
                <a:lnSpc>
                  <a:spcPct val="120000"/>
                </a:lnSpc>
                <a:spcBef>
                  <a:spcPct val="20000"/>
                </a:spcBef>
                <a:buClr>
                  <a:srgbClr val="646464"/>
                </a:buClr>
                <a:defRPr/>
              </a:pPr>
              <a:r>
                <a:rPr lang="cs-CZ" dirty="0" smtClean="0">
                  <a:latin typeface="Arial" pitchFamily="34" charset="0"/>
                  <a:cs typeface="Arial" pitchFamily="34" charset="0"/>
                </a:rPr>
                <a:t>Je potřeba </a:t>
              </a:r>
              <a:r>
                <a:rPr lang="cs-CZ" dirty="0" err="1" smtClean="0">
                  <a:latin typeface="Arial" pitchFamily="34" charset="0"/>
                  <a:cs typeface="Arial" pitchFamily="34" charset="0"/>
                </a:rPr>
                <a:t>proaktivně</a:t>
              </a:r>
              <a:r>
                <a:rPr lang="cs-CZ" dirty="0" smtClean="0">
                  <a:latin typeface="Arial" pitchFamily="34" charset="0"/>
                  <a:cs typeface="Arial" pitchFamily="34" charset="0"/>
                </a:rPr>
                <a:t> poskytovat vhled do problematiky.</a:t>
              </a:r>
              <a:endParaRPr lang="en-US" b="1" dirty="0">
                <a:latin typeface="Arial" pitchFamily="34" charset="0"/>
                <a:cs typeface="Arial" pitchFamily="34" charset="0"/>
              </a:endParaRPr>
            </a:p>
          </p:txBody>
        </p:sp>
        <p:sp>
          <p:nvSpPr>
            <p:cNvPr id="16" name="Rectangle 7"/>
            <p:cNvSpPr>
              <a:spLocks noChangeArrowheads="1"/>
            </p:cNvSpPr>
            <p:nvPr/>
          </p:nvSpPr>
          <p:spPr bwMode="auto">
            <a:xfrm>
              <a:off x="-1140" y="3750309"/>
              <a:ext cx="1512888" cy="576263"/>
            </a:xfrm>
            <a:prstGeom prst="rect">
              <a:avLst/>
            </a:prstGeom>
            <a:noFill/>
            <a:ln w="12700">
              <a:noFill/>
              <a:miter lim="800000"/>
              <a:headEnd type="none" w="sm" len="sm"/>
              <a:tailEnd type="none" w="sm" len="sm"/>
            </a:ln>
            <a:effectLst/>
          </p:spPr>
          <p:txBody>
            <a:bodyPr wrap="none" anchor="ctr"/>
            <a:lstStyle/>
            <a:p>
              <a:pPr algn="ctr" eaLnBrk="0" hangingPunct="0">
                <a:defRPr/>
              </a:pPr>
              <a:r>
                <a:rPr lang="cs-CZ" dirty="0" smtClean="0">
                  <a:latin typeface="Arial" pitchFamily="34" charset="0"/>
                  <a:cs typeface="Arial" pitchFamily="34" charset="0"/>
                </a:rPr>
                <a:t>Příčina / </a:t>
              </a:r>
            </a:p>
            <a:p>
              <a:pPr algn="ctr" eaLnBrk="0" hangingPunct="0">
                <a:defRPr/>
              </a:pPr>
              <a:r>
                <a:rPr lang="cs-CZ" dirty="0" smtClean="0">
                  <a:latin typeface="Arial" pitchFamily="34" charset="0"/>
                  <a:cs typeface="Arial" pitchFamily="34" charset="0"/>
                </a:rPr>
                <a:t>Spoušť / </a:t>
              </a:r>
            </a:p>
            <a:p>
              <a:pPr algn="ctr" eaLnBrk="0" hangingPunct="0">
                <a:defRPr/>
              </a:pPr>
              <a:r>
                <a:rPr lang="en-US" dirty="0" smtClean="0">
                  <a:latin typeface="Arial" pitchFamily="34" charset="0"/>
                  <a:cs typeface="Arial" pitchFamily="34" charset="0"/>
                </a:rPr>
                <a:t>Trigger</a:t>
              </a:r>
              <a:endParaRPr lang="en-US" dirty="0">
                <a:latin typeface="Arial" pitchFamily="34" charset="0"/>
                <a:cs typeface="Arial" pitchFamily="34" charset="0"/>
              </a:endParaRPr>
            </a:p>
          </p:txBody>
        </p:sp>
      </p:grpSp>
      <p:grpSp>
        <p:nvGrpSpPr>
          <p:cNvPr id="3" name="Group 10"/>
          <p:cNvGrpSpPr>
            <a:grpSpLocks/>
          </p:cNvGrpSpPr>
          <p:nvPr/>
        </p:nvGrpSpPr>
        <p:grpSpPr bwMode="auto">
          <a:xfrm>
            <a:off x="237995" y="1162151"/>
            <a:ext cx="8463682" cy="1865126"/>
            <a:chOff x="245201" y="2771818"/>
            <a:chExt cx="8860431" cy="1865126"/>
          </a:xfrm>
        </p:grpSpPr>
        <p:sp>
          <p:nvSpPr>
            <p:cNvPr id="18" name="Text Box 4"/>
            <p:cNvSpPr txBox="1">
              <a:spLocks noChangeArrowheads="1"/>
            </p:cNvSpPr>
            <p:nvPr/>
          </p:nvSpPr>
          <p:spPr bwMode="auto">
            <a:xfrm>
              <a:off x="1657857" y="2771818"/>
              <a:ext cx="7447775" cy="1865126"/>
            </a:xfrm>
            <a:prstGeom prst="rect">
              <a:avLst/>
            </a:prstGeom>
            <a:noFill/>
            <a:ln w="19050">
              <a:solidFill>
                <a:schemeClr val="tx1">
                  <a:lumMod val="50000"/>
                </a:schemeClr>
              </a:solidFill>
              <a:miter lim="800000"/>
              <a:headEnd/>
              <a:tailEnd/>
            </a:ln>
            <a:effectLst/>
          </p:spPr>
          <p:txBody>
            <a:bodyPr wrap="square">
              <a:spAutoFit/>
            </a:bodyPr>
            <a:lstStyle/>
            <a:p>
              <a:pPr marL="450850" lvl="1" indent="6350" algn="l" eaLnBrk="0" hangingPunct="0">
                <a:lnSpc>
                  <a:spcPct val="120000"/>
                </a:lnSpc>
                <a:spcBef>
                  <a:spcPct val="20000"/>
                </a:spcBef>
                <a:buClr>
                  <a:srgbClr val="646464"/>
                </a:buClr>
                <a:defRPr/>
              </a:pPr>
              <a:r>
                <a:rPr lang="cs-CZ" dirty="0" smtClean="0">
                  <a:latin typeface="+mn-lt"/>
                </a:rPr>
                <a:t>Cílem je doručit takový výstup, který klientům pomůže udělat rozhodnutí, stejně jako by se obrátili na poradce.</a:t>
              </a:r>
            </a:p>
            <a:p>
              <a:pPr marL="450850" lvl="1" indent="6350" algn="l" eaLnBrk="0" hangingPunct="0">
                <a:lnSpc>
                  <a:spcPct val="120000"/>
                </a:lnSpc>
                <a:spcBef>
                  <a:spcPct val="20000"/>
                </a:spcBef>
                <a:buClr>
                  <a:srgbClr val="646464"/>
                </a:buClr>
                <a:defRPr/>
              </a:pPr>
              <a:r>
                <a:rPr lang="cs-CZ" dirty="0" smtClean="0">
                  <a:latin typeface="+mn-lt"/>
                </a:rPr>
                <a:t>Abychom to mohli udělat, musíme jasně rozumět tomu, čeho chtějí naši klienti dosáhnout a pokrýt jejich specifické potřeby.</a:t>
              </a:r>
            </a:p>
            <a:p>
              <a:pPr marL="450850" lvl="1" indent="6350" algn="l" eaLnBrk="0" hangingPunct="0">
                <a:lnSpc>
                  <a:spcPct val="120000"/>
                </a:lnSpc>
                <a:spcBef>
                  <a:spcPct val="20000"/>
                </a:spcBef>
                <a:buClr>
                  <a:srgbClr val="646464"/>
                </a:buClr>
                <a:defRPr/>
              </a:pPr>
              <a:r>
                <a:rPr lang="cs-CZ" dirty="0" smtClean="0">
                  <a:latin typeface="+mn-lt"/>
                </a:rPr>
                <a:t>Klíčové je budování blízkého vztahu s klienty.</a:t>
              </a:r>
              <a:endParaRPr lang="en-US" b="1" dirty="0">
                <a:latin typeface="+mn-lt"/>
              </a:endParaRPr>
            </a:p>
          </p:txBody>
        </p:sp>
        <p:sp>
          <p:nvSpPr>
            <p:cNvPr id="19" name="Rectangle 7"/>
            <p:cNvSpPr>
              <a:spLocks noChangeArrowheads="1"/>
            </p:cNvSpPr>
            <p:nvPr/>
          </p:nvSpPr>
          <p:spPr bwMode="auto">
            <a:xfrm>
              <a:off x="245201" y="2859501"/>
              <a:ext cx="1305787" cy="576263"/>
            </a:xfrm>
            <a:prstGeom prst="rect">
              <a:avLst/>
            </a:prstGeom>
            <a:noFill/>
            <a:ln w="12700">
              <a:noFill/>
              <a:miter lim="800000"/>
              <a:headEnd type="none" w="sm" len="sm"/>
              <a:tailEnd type="none" w="sm" len="sm"/>
            </a:ln>
            <a:effectLst/>
          </p:spPr>
          <p:txBody>
            <a:bodyPr wrap="none" anchor="ctr"/>
            <a:lstStyle/>
            <a:p>
              <a:pPr algn="ctr" eaLnBrk="0" hangingPunct="0">
                <a:defRPr/>
              </a:pPr>
              <a:r>
                <a:rPr lang="cs-CZ" dirty="0" smtClean="0">
                  <a:latin typeface="+mn-lt"/>
                </a:rPr>
                <a:t>K</a:t>
              </a:r>
              <a:r>
                <a:rPr lang="en-US" dirty="0" err="1" smtClean="0">
                  <a:latin typeface="+mn-lt"/>
                  <a:cs typeface="+mn-cs"/>
                </a:rPr>
                <a:t>ontext</a:t>
              </a:r>
              <a:endParaRPr lang="en-US" dirty="0">
                <a:latin typeface="+mn-lt"/>
                <a:cs typeface="+mn-cs"/>
              </a:endParaRPr>
            </a:p>
          </p:txBody>
        </p:sp>
      </p:grpSp>
      <p:grpSp>
        <p:nvGrpSpPr>
          <p:cNvPr id="4" name="Group 10"/>
          <p:cNvGrpSpPr>
            <a:grpSpLocks/>
          </p:cNvGrpSpPr>
          <p:nvPr/>
        </p:nvGrpSpPr>
        <p:grpSpPr bwMode="auto">
          <a:xfrm>
            <a:off x="215031" y="4982582"/>
            <a:ext cx="8486589" cy="1144929"/>
            <a:chOff x="11940" y="3460747"/>
            <a:chExt cx="8884410" cy="807758"/>
          </a:xfrm>
        </p:grpSpPr>
        <p:sp>
          <p:nvSpPr>
            <p:cNvPr id="21" name="Text Box 4"/>
            <p:cNvSpPr txBox="1">
              <a:spLocks noChangeArrowheads="1"/>
            </p:cNvSpPr>
            <p:nvPr/>
          </p:nvSpPr>
          <p:spPr bwMode="auto">
            <a:xfrm>
              <a:off x="1461654" y="3460747"/>
              <a:ext cx="7434696" cy="807758"/>
            </a:xfrm>
            <a:prstGeom prst="rect">
              <a:avLst/>
            </a:prstGeom>
            <a:noFill/>
            <a:ln w="9525">
              <a:solidFill>
                <a:schemeClr val="tx1">
                  <a:lumMod val="50000"/>
                </a:schemeClr>
              </a:solidFill>
              <a:miter lim="800000"/>
              <a:headEnd/>
              <a:tailEnd/>
            </a:ln>
            <a:effectLst/>
          </p:spPr>
          <p:txBody>
            <a:bodyPr wrap="square">
              <a:spAutoFit/>
            </a:bodyPr>
            <a:lstStyle/>
            <a:p>
              <a:pPr marL="450850" lvl="1" indent="6350" algn="l" eaLnBrk="0" hangingPunct="0">
                <a:lnSpc>
                  <a:spcPct val="120000"/>
                </a:lnSpc>
                <a:spcBef>
                  <a:spcPct val="20000"/>
                </a:spcBef>
                <a:buClr>
                  <a:srgbClr val="646464"/>
                </a:buClr>
                <a:defRPr/>
              </a:pPr>
              <a:r>
                <a:rPr lang="cs-CZ" dirty="0" smtClean="0"/>
                <a:t>Jak můžeme zlepšit komunikaci a dodat přidanou hodnotu k našim závěrům?</a:t>
              </a:r>
            </a:p>
            <a:p>
              <a:pPr marL="450850" lvl="1" indent="6350" algn="l" eaLnBrk="0" hangingPunct="0">
                <a:lnSpc>
                  <a:spcPct val="120000"/>
                </a:lnSpc>
                <a:spcBef>
                  <a:spcPct val="20000"/>
                </a:spcBef>
                <a:buClr>
                  <a:srgbClr val="646464"/>
                </a:buClr>
                <a:defRPr/>
              </a:pPr>
              <a:r>
                <a:rPr lang="cs-CZ" dirty="0" smtClean="0"/>
                <a:t>Jak můžeme zlepšovat svůj poradenský přístup?</a:t>
              </a:r>
              <a:endParaRPr lang="en-US" dirty="0"/>
            </a:p>
          </p:txBody>
        </p:sp>
        <p:sp>
          <p:nvSpPr>
            <p:cNvPr id="22" name="Rectangle 7"/>
            <p:cNvSpPr>
              <a:spLocks noChangeArrowheads="1"/>
            </p:cNvSpPr>
            <p:nvPr/>
          </p:nvSpPr>
          <p:spPr bwMode="auto">
            <a:xfrm>
              <a:off x="11940" y="3496096"/>
              <a:ext cx="1512888" cy="576263"/>
            </a:xfrm>
            <a:prstGeom prst="rect">
              <a:avLst/>
            </a:prstGeom>
            <a:noFill/>
            <a:ln w="12700">
              <a:noFill/>
              <a:miter lim="800000"/>
              <a:headEnd type="none" w="sm" len="sm"/>
              <a:tailEnd type="none" w="sm" len="sm"/>
            </a:ln>
            <a:effectLst/>
          </p:spPr>
          <p:txBody>
            <a:bodyPr wrap="none" anchor="t"/>
            <a:lstStyle/>
            <a:p>
              <a:pPr algn="ctr" eaLnBrk="0" hangingPunct="0">
                <a:defRPr/>
              </a:pPr>
              <a:r>
                <a:rPr lang="cs-CZ" dirty="0" smtClean="0">
                  <a:latin typeface="Arial" pitchFamily="34" charset="0"/>
                  <a:cs typeface="Arial" pitchFamily="34" charset="0"/>
                </a:rPr>
                <a:t>Otázky</a:t>
              </a:r>
              <a:endParaRPr lang="en-US" dirty="0">
                <a:latin typeface="Arial" pitchFamily="34" charset="0"/>
                <a:cs typeface="Arial" pitchFamily="34" charset="0"/>
              </a:endParaRPr>
            </a:p>
          </p:txBody>
        </p:sp>
      </p:grpSp>
    </p:spTree>
  </p:cSld>
  <p:clrMapOvr>
    <a:masterClrMapping/>
  </p:clrMapOvr>
  <p:transition advClick="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noFill/>
          <a:ln w="9525">
            <a:noFill/>
            <a:miter lim="800000"/>
            <a:headEnd/>
            <a:tailEnd/>
          </a:ln>
        </p:spPr>
        <p:txBody>
          <a:bodyPr vert="horz" wrap="square" lIns="0" tIns="36000" rIns="0" bIns="0" numCol="1" anchor="t" anchorCtr="0" compatLnSpc="1">
            <a:prstTxWarp prst="textNoShape">
              <a:avLst/>
            </a:prstTxWarp>
          </a:bodyPr>
          <a:lstStyle/>
          <a:p>
            <a:r>
              <a:rPr lang="cs-CZ" dirty="0" smtClean="0">
                <a:solidFill>
                  <a:schemeClr val="tx1"/>
                </a:solidFill>
              </a:rPr>
              <a:t>Otázky, které pomohou zpřesnit analýzu</a:t>
            </a:r>
            <a:endParaRPr lang="en-US" dirty="0">
              <a:solidFill>
                <a:schemeClr val="tx1"/>
              </a:solidFill>
            </a:endParaRPr>
          </a:p>
        </p:txBody>
      </p:sp>
      <p:sp>
        <p:nvSpPr>
          <p:cNvPr id="7" name="Content Placeholder 6"/>
          <p:cNvSpPr>
            <a:spLocks noGrp="1"/>
          </p:cNvSpPr>
          <p:nvPr>
            <p:ph sz="half" idx="1"/>
          </p:nvPr>
        </p:nvSpPr>
        <p:spPr>
          <a:xfrm>
            <a:off x="392983" y="3404513"/>
            <a:ext cx="8400288" cy="2620506"/>
          </a:xfrm>
        </p:spPr>
        <p:txBody>
          <a:bodyPr>
            <a:normAutofit/>
          </a:bodyPr>
          <a:lstStyle/>
          <a:p>
            <a:pPr marL="342900" lvl="0" indent="-342900" eaLnBrk="1" hangingPunct="1">
              <a:spcBef>
                <a:spcPts val="600"/>
              </a:spcBef>
              <a:buClr>
                <a:schemeClr val="tx2"/>
              </a:buClr>
              <a:buFont typeface="Arial" pitchFamily="34" charset="0"/>
              <a:buChar char="►"/>
              <a:defRPr/>
            </a:pPr>
            <a:r>
              <a:rPr lang="cs-CZ" sz="2400" dirty="0" smtClean="0">
                <a:solidFill>
                  <a:schemeClr val="tx1"/>
                </a:solidFill>
              </a:rPr>
              <a:t>Pro koho ta analýza je? Jaký je kontext? </a:t>
            </a:r>
          </a:p>
          <a:p>
            <a:pPr marL="342900" lvl="0" indent="-342900" eaLnBrk="1" hangingPunct="1">
              <a:spcBef>
                <a:spcPts val="600"/>
              </a:spcBef>
              <a:buClr>
                <a:schemeClr val="tx2"/>
              </a:buClr>
              <a:buFont typeface="Arial" pitchFamily="34" charset="0"/>
              <a:buChar char="►"/>
              <a:defRPr/>
            </a:pPr>
            <a:r>
              <a:rPr lang="cs-CZ" sz="2400" dirty="0" smtClean="0">
                <a:solidFill>
                  <a:schemeClr val="tx1"/>
                </a:solidFill>
              </a:rPr>
              <a:t>Co konkrétně máme hledat? Čemu se snažíme porozumět? Čeho chceme dosáhnout?</a:t>
            </a:r>
          </a:p>
          <a:p>
            <a:pPr marL="342900" lvl="0" indent="-342900" eaLnBrk="1" hangingPunct="1">
              <a:spcBef>
                <a:spcPts val="600"/>
              </a:spcBef>
              <a:buClr>
                <a:schemeClr val="tx2"/>
              </a:buClr>
              <a:buFont typeface="Arial" pitchFamily="34" charset="0"/>
              <a:buChar char="►"/>
              <a:defRPr/>
            </a:pPr>
            <a:r>
              <a:rPr lang="cs-CZ" sz="2400" dirty="0" smtClean="0">
                <a:solidFill>
                  <a:schemeClr val="tx1"/>
                </a:solidFill>
              </a:rPr>
              <a:t>Jaká je úroveň znalostí klienta?</a:t>
            </a:r>
          </a:p>
          <a:p>
            <a:pPr marL="342900" lvl="0" indent="-342900" eaLnBrk="1" hangingPunct="1">
              <a:spcBef>
                <a:spcPts val="600"/>
              </a:spcBef>
              <a:buClr>
                <a:schemeClr val="tx2"/>
              </a:buClr>
              <a:buFont typeface="Arial" pitchFamily="34" charset="0"/>
              <a:buChar char="►"/>
              <a:defRPr/>
            </a:pPr>
            <a:r>
              <a:rPr lang="cs-CZ" sz="2400" dirty="0" smtClean="0">
                <a:solidFill>
                  <a:schemeClr val="tx1"/>
                </a:solidFill>
              </a:rPr>
              <a:t>Jak a kdy bude tento výzkum/analýza/informace použity?</a:t>
            </a:r>
            <a:endParaRPr lang="en-US" sz="2400" dirty="0">
              <a:solidFill>
                <a:schemeClr val="tx1"/>
              </a:solidFill>
            </a:endParaRPr>
          </a:p>
        </p:txBody>
      </p:sp>
      <p:sp>
        <p:nvSpPr>
          <p:cNvPr id="6" name="Rounded Rectangle 5"/>
          <p:cNvSpPr/>
          <p:nvPr/>
        </p:nvSpPr>
        <p:spPr>
          <a:xfrm>
            <a:off x="1043609" y="1246939"/>
            <a:ext cx="7261148" cy="1894029"/>
          </a:xfrm>
          <a:prstGeom prst="roundRect">
            <a:avLst>
              <a:gd name="adj" fmla="val 10000"/>
            </a:avLst>
          </a:prstGeom>
          <a:solidFill>
            <a:schemeClr val="bg1">
              <a:lumMod val="85000"/>
              <a:alpha val="90000"/>
            </a:schemeClr>
          </a:solidFill>
        </p:spPr>
        <p:style>
          <a:lnRef idx="2">
            <a:schemeClr val="accent1">
              <a:hueOff val="0"/>
              <a:satOff val="0"/>
              <a:lumOff val="0"/>
              <a:alphaOff val="0"/>
            </a:schemeClr>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anchor="ctr" anchorCtr="0"/>
          <a:lstStyle/>
          <a:p>
            <a:pPr lvl="0" defTabSz="844550">
              <a:lnSpc>
                <a:spcPct val="90000"/>
              </a:lnSpc>
              <a:spcAft>
                <a:spcPct val="35000"/>
              </a:spcAft>
            </a:pPr>
            <a:r>
              <a:rPr lang="cs-CZ" dirty="0" smtClean="0"/>
              <a:t>Cíle při dialogu / referenčním interview</a:t>
            </a:r>
            <a:r>
              <a:rPr lang="en-US" dirty="0" smtClean="0"/>
              <a:t>:</a:t>
            </a:r>
            <a:endParaRPr lang="en-US" dirty="0"/>
          </a:p>
          <a:p>
            <a:pPr marL="342900" lvl="0" indent="-342900" algn="l" defTabSz="844550">
              <a:lnSpc>
                <a:spcPct val="90000"/>
              </a:lnSpc>
              <a:spcAft>
                <a:spcPct val="35000"/>
              </a:spcAft>
              <a:buFont typeface="+mj-lt"/>
              <a:buAutoNum type="arabicPeriod"/>
            </a:pPr>
            <a:r>
              <a:rPr lang="cs-CZ" sz="1600" dirty="0" smtClean="0"/>
              <a:t>Úroveň a rozsah služeb</a:t>
            </a:r>
            <a:r>
              <a:rPr lang="en-US" sz="1600" dirty="0" smtClean="0"/>
              <a:t> </a:t>
            </a:r>
            <a:r>
              <a:rPr lang="en-US" sz="1600" dirty="0"/>
              <a:t>(self-service </a:t>
            </a:r>
            <a:r>
              <a:rPr lang="cs-CZ" sz="1600" dirty="0" smtClean="0"/>
              <a:t>nebo vysoká </a:t>
            </a:r>
            <a:r>
              <a:rPr lang="en-US" sz="1600" dirty="0" err="1" smtClean="0"/>
              <a:t>priorit</a:t>
            </a:r>
            <a:r>
              <a:rPr lang="cs-CZ" sz="1600" dirty="0" smtClean="0"/>
              <a:t>a</a:t>
            </a:r>
            <a:r>
              <a:rPr lang="en-US" sz="1600" dirty="0" smtClean="0"/>
              <a:t>)</a:t>
            </a:r>
            <a:endParaRPr lang="en-US" sz="1600" dirty="0"/>
          </a:p>
          <a:p>
            <a:pPr marL="342900" lvl="0" indent="-342900" algn="l" defTabSz="844550">
              <a:lnSpc>
                <a:spcPct val="90000"/>
              </a:lnSpc>
              <a:spcAft>
                <a:spcPct val="35000"/>
              </a:spcAft>
              <a:buFont typeface="+mj-lt"/>
              <a:buAutoNum type="arabicPeriod"/>
            </a:pPr>
            <a:r>
              <a:rPr lang="cs-CZ" sz="1600" dirty="0" smtClean="0"/>
              <a:t>Identifikace specifických potřeb</a:t>
            </a:r>
            <a:endParaRPr lang="en-US" sz="1600" dirty="0"/>
          </a:p>
          <a:p>
            <a:pPr marL="342900" lvl="0" indent="-342900" algn="l" defTabSz="844550">
              <a:lnSpc>
                <a:spcPct val="90000"/>
              </a:lnSpc>
              <a:spcAft>
                <a:spcPct val="35000"/>
              </a:spcAft>
              <a:buFont typeface="+mj-lt"/>
              <a:buAutoNum type="arabicPeriod"/>
            </a:pPr>
            <a:r>
              <a:rPr lang="cs-CZ" sz="1600" dirty="0" smtClean="0"/>
              <a:t>Porozumění strategie za těmito potřebami</a:t>
            </a:r>
            <a:endParaRPr lang="en-US" sz="1600" dirty="0"/>
          </a:p>
          <a:p>
            <a:pPr marL="342900" lvl="0" indent="-342900" algn="l" defTabSz="844550">
              <a:lnSpc>
                <a:spcPct val="90000"/>
              </a:lnSpc>
              <a:spcAft>
                <a:spcPct val="35000"/>
              </a:spcAft>
              <a:buFont typeface="+mj-lt"/>
              <a:buAutoNum type="arabicPeriod"/>
            </a:pPr>
            <a:r>
              <a:rPr lang="cs-CZ" sz="1600" dirty="0" smtClean="0"/>
              <a:t>Rozhodnout se jak nejlépe uspokojit danou potřebu a podpořit strategii</a:t>
            </a:r>
            <a:endParaRPr lang="en-US" sz="1600" dirty="0"/>
          </a:p>
        </p:txBody>
      </p:sp>
    </p:spTree>
  </p:cSld>
  <p:clrMapOvr>
    <a:masterClrMapping/>
  </p:clrMapOvr>
  <p:transition advClick="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81303" y="192521"/>
            <a:ext cx="8412176" cy="863600"/>
          </a:xfrm>
          <a:noFill/>
          <a:ln w="9525">
            <a:noFill/>
            <a:miter lim="800000"/>
            <a:headEnd/>
            <a:tailEnd/>
          </a:ln>
        </p:spPr>
        <p:txBody>
          <a:bodyPr vert="horz" wrap="square" lIns="0" tIns="36000" rIns="0" bIns="0" numCol="1" anchor="t" anchorCtr="0" compatLnSpc="1">
            <a:prstTxWarp prst="textNoShape">
              <a:avLst/>
            </a:prstTxWarp>
          </a:bodyPr>
          <a:lstStyle/>
          <a:p>
            <a:pPr lvl="0">
              <a:defRPr/>
            </a:pPr>
            <a:r>
              <a:rPr lang="cs-CZ" dirty="0" smtClean="0">
                <a:solidFill>
                  <a:schemeClr val="tx1"/>
                </a:solidFill>
              </a:rPr>
              <a:t>Co přesně hledáme?</a:t>
            </a:r>
            <a:r>
              <a:rPr lang="en-GB" dirty="0">
                <a:solidFill>
                  <a:schemeClr val="tx1"/>
                </a:solidFill>
              </a:rPr>
              <a:t/>
            </a:r>
            <a:br>
              <a:rPr lang="en-GB" dirty="0">
                <a:solidFill>
                  <a:schemeClr val="tx1"/>
                </a:solidFill>
              </a:rPr>
            </a:br>
            <a:r>
              <a:rPr lang="en-GB" dirty="0">
                <a:solidFill>
                  <a:schemeClr val="tx1"/>
                </a:solidFill>
              </a:rPr>
              <a:t>			</a:t>
            </a:r>
          </a:p>
        </p:txBody>
      </p:sp>
      <p:sp>
        <p:nvSpPr>
          <p:cNvPr id="6" name="Content Placeholder 2"/>
          <p:cNvSpPr>
            <a:spLocks noGrp="1"/>
          </p:cNvSpPr>
          <p:nvPr>
            <p:ph idx="1"/>
          </p:nvPr>
        </p:nvSpPr>
        <p:spPr>
          <a:xfrm>
            <a:off x="509155" y="1194955"/>
            <a:ext cx="8190346" cy="4851003"/>
          </a:xfrm>
        </p:spPr>
        <p:txBody>
          <a:bodyPr>
            <a:normAutofit/>
          </a:bodyPr>
          <a:lstStyle/>
          <a:p>
            <a:pPr marL="342900" indent="-342900">
              <a:spcBef>
                <a:spcPts val="600"/>
              </a:spcBef>
              <a:buNone/>
            </a:pPr>
            <a:r>
              <a:rPr lang="cs-CZ" sz="2000" b="1" dirty="0" smtClean="0">
                <a:solidFill>
                  <a:schemeClr val="tx1"/>
                </a:solidFill>
              </a:rPr>
              <a:t>Obecné rady:</a:t>
            </a:r>
            <a:endParaRPr lang="en-GB" sz="2000" b="1" dirty="0">
              <a:solidFill>
                <a:schemeClr val="tx1"/>
              </a:solidFill>
            </a:endParaRPr>
          </a:p>
          <a:p>
            <a:pPr marL="342900" indent="-342900">
              <a:spcBef>
                <a:spcPts val="600"/>
              </a:spcBef>
              <a:buNone/>
            </a:pPr>
            <a:endParaRPr lang="en-GB" sz="2000" b="1" dirty="0">
              <a:solidFill>
                <a:schemeClr val="tx1"/>
              </a:solidFill>
            </a:endParaRPr>
          </a:p>
          <a:p>
            <a:pPr marL="342900" indent="-342900">
              <a:spcBef>
                <a:spcPts val="600"/>
              </a:spcBef>
            </a:pPr>
            <a:r>
              <a:rPr lang="cs-CZ" sz="2000" dirty="0" smtClean="0">
                <a:solidFill>
                  <a:schemeClr val="tx1"/>
                </a:solidFill>
              </a:rPr>
              <a:t>Pozor na klienty kteří hovoří v termínech typů výsledků („chci přehled tisku“) namísto vyjádření informační potřeby („chtěl bych vědět …“)</a:t>
            </a:r>
          </a:p>
          <a:p>
            <a:pPr marL="342900" indent="-342900">
              <a:spcBef>
                <a:spcPts val="600"/>
              </a:spcBef>
              <a:buNone/>
            </a:pPr>
            <a:r>
              <a:rPr lang="en-GB" sz="2000" dirty="0">
                <a:solidFill>
                  <a:schemeClr val="tx1"/>
                </a:solidFill>
              </a:rPr>
              <a:t/>
            </a:r>
            <a:br>
              <a:rPr lang="en-GB" sz="2000" dirty="0">
                <a:solidFill>
                  <a:schemeClr val="tx1"/>
                </a:solidFill>
              </a:rPr>
            </a:br>
            <a:r>
              <a:rPr lang="cs-CZ" sz="2000" dirty="0" smtClean="0">
                <a:solidFill>
                  <a:schemeClr val="tx1"/>
                </a:solidFill>
              </a:rPr>
              <a:t>=&gt; </a:t>
            </a:r>
            <a:r>
              <a:rPr lang="cs-CZ" sz="2000" u="sng" dirty="0" smtClean="0">
                <a:solidFill>
                  <a:schemeClr val="tx1"/>
                </a:solidFill>
              </a:rPr>
              <a:t>donutit je vyjádřit informační potřebu </a:t>
            </a:r>
            <a:r>
              <a:rPr lang="cs-CZ" sz="2000" dirty="0" smtClean="0">
                <a:solidFill>
                  <a:schemeClr val="tx1"/>
                </a:solidFill>
              </a:rPr>
              <a:t>(čemu chtějí porozumět a proč? Jaké otázky má výzkum zodpovědět?</a:t>
            </a:r>
            <a:endParaRPr lang="en-GB" sz="2000" dirty="0">
              <a:solidFill>
                <a:schemeClr val="tx1"/>
              </a:solidFill>
            </a:endParaRPr>
          </a:p>
          <a:p>
            <a:pPr marL="342900" indent="-342900">
              <a:spcBef>
                <a:spcPts val="600"/>
              </a:spcBef>
            </a:pPr>
            <a:endParaRPr lang="cs-CZ" sz="2000" dirty="0" smtClean="0">
              <a:solidFill>
                <a:schemeClr val="tx1"/>
              </a:solidFill>
            </a:endParaRPr>
          </a:p>
          <a:p>
            <a:pPr marL="342900" indent="-342900">
              <a:spcBef>
                <a:spcPts val="600"/>
              </a:spcBef>
            </a:pPr>
            <a:r>
              <a:rPr lang="cs-CZ" sz="2000" dirty="0" smtClean="0">
                <a:solidFill>
                  <a:schemeClr val="tx1"/>
                </a:solidFill>
              </a:rPr>
              <a:t>Pozor na dotazy typu „ledovec“ (složitější a rozsáhlejší než se zdají)</a:t>
            </a:r>
            <a:endParaRPr lang="en-GB" sz="2000" dirty="0">
              <a:solidFill>
                <a:schemeClr val="tx1"/>
              </a:solidFill>
            </a:endParaRPr>
          </a:p>
          <a:p>
            <a:pPr marL="700087" lvl="1" indent="-342900">
              <a:spcBef>
                <a:spcPts val="600"/>
              </a:spcBef>
            </a:pPr>
            <a:r>
              <a:rPr lang="en-GB" sz="1800" dirty="0" smtClean="0">
                <a:solidFill>
                  <a:schemeClr val="tx1"/>
                </a:solidFill>
              </a:rPr>
              <a:t>“</a:t>
            </a:r>
            <a:r>
              <a:rPr lang="en-GB" sz="1800" dirty="0">
                <a:solidFill>
                  <a:schemeClr val="tx1"/>
                </a:solidFill>
              </a:rPr>
              <a:t>I want information about the mining industry”</a:t>
            </a:r>
          </a:p>
          <a:p>
            <a:pPr marL="700087" lvl="1" indent="-342900">
              <a:spcBef>
                <a:spcPts val="600"/>
              </a:spcBef>
            </a:pPr>
            <a:r>
              <a:rPr lang="en-GB" sz="1800" dirty="0">
                <a:solidFill>
                  <a:schemeClr val="tx1"/>
                </a:solidFill>
              </a:rPr>
              <a:t>Companies? Industry trends or KPIs? Regulation? EY expertise?....</a:t>
            </a:r>
          </a:p>
          <a:p>
            <a:pPr marL="700087" lvl="1" indent="-342900">
              <a:spcBef>
                <a:spcPts val="600"/>
              </a:spcBef>
            </a:pPr>
            <a:endParaRPr lang="en-GB" sz="1600" dirty="0">
              <a:solidFill>
                <a:schemeClr val="tx1"/>
              </a:solidFill>
            </a:endParaRPr>
          </a:p>
          <a:p>
            <a:pPr marL="342900" indent="-342900">
              <a:spcBef>
                <a:spcPts val="600"/>
              </a:spcBef>
            </a:pPr>
            <a:r>
              <a:rPr lang="cs-CZ" sz="2000" dirty="0" smtClean="0">
                <a:solidFill>
                  <a:schemeClr val="tx1"/>
                </a:solidFill>
              </a:rPr>
              <a:t>Nestyďte se zeptat a nechat si vyjasnit to, čemu </a:t>
            </a:r>
            <a:r>
              <a:rPr lang="cs-CZ" sz="2000" dirty="0" err="1" smtClean="0">
                <a:solidFill>
                  <a:schemeClr val="tx1"/>
                </a:solidFill>
              </a:rPr>
              <a:t>neroumíte</a:t>
            </a:r>
            <a:r>
              <a:rPr lang="cs-CZ" sz="2000" dirty="0" smtClean="0">
                <a:solidFill>
                  <a:schemeClr val="tx1"/>
                </a:solidFill>
              </a:rPr>
              <a:t>.</a:t>
            </a:r>
            <a:endParaRPr lang="en-GB" sz="2000" dirty="0">
              <a:solidFill>
                <a:schemeClr val="tx1"/>
              </a:solidFill>
            </a:endParaRPr>
          </a:p>
        </p:txBody>
      </p:sp>
    </p:spTree>
  </p:cSld>
  <p:clrMapOvr>
    <a:masterClrMapping/>
  </p:clrMapOvr>
  <p:transition advClick="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81303" y="192521"/>
            <a:ext cx="8412176" cy="863600"/>
          </a:xfrm>
          <a:noFill/>
          <a:ln w="9525">
            <a:noFill/>
            <a:miter lim="800000"/>
            <a:headEnd/>
            <a:tailEnd/>
          </a:ln>
        </p:spPr>
        <p:txBody>
          <a:bodyPr vert="horz" wrap="square" lIns="0" tIns="36000" rIns="0" bIns="0" numCol="1" anchor="t" anchorCtr="0" compatLnSpc="1">
            <a:prstTxWarp prst="textNoShape">
              <a:avLst/>
            </a:prstTxWarp>
          </a:bodyPr>
          <a:lstStyle/>
          <a:p>
            <a:pPr lvl="0">
              <a:defRPr/>
            </a:pPr>
            <a:r>
              <a:rPr lang="cs-CZ" dirty="0" smtClean="0">
                <a:solidFill>
                  <a:schemeClr val="tx1"/>
                </a:solidFill>
              </a:rPr>
              <a:t>Co přesně hledáme? </a:t>
            </a:r>
            <a:r>
              <a:rPr lang="en-GB" dirty="0">
                <a:solidFill>
                  <a:schemeClr val="tx1"/>
                </a:solidFill>
              </a:rPr>
              <a:t>	</a:t>
            </a:r>
            <a:br>
              <a:rPr lang="en-GB" dirty="0">
                <a:solidFill>
                  <a:schemeClr val="tx1"/>
                </a:solidFill>
              </a:rPr>
            </a:br>
            <a:r>
              <a:rPr lang="en-GB" dirty="0">
                <a:solidFill>
                  <a:schemeClr val="tx1"/>
                </a:solidFill>
              </a:rPr>
              <a:t>	</a:t>
            </a:r>
          </a:p>
        </p:txBody>
      </p:sp>
      <p:sp>
        <p:nvSpPr>
          <p:cNvPr id="6" name="Content Placeholder 2"/>
          <p:cNvSpPr>
            <a:spLocks noGrp="1"/>
          </p:cNvSpPr>
          <p:nvPr>
            <p:ph idx="1"/>
          </p:nvPr>
        </p:nvSpPr>
        <p:spPr>
          <a:xfrm>
            <a:off x="509155" y="1194955"/>
            <a:ext cx="8190346" cy="4851003"/>
          </a:xfrm>
        </p:spPr>
        <p:txBody>
          <a:bodyPr>
            <a:normAutofit/>
          </a:bodyPr>
          <a:lstStyle/>
          <a:p>
            <a:pPr marL="342900" indent="-342900">
              <a:spcBef>
                <a:spcPts val="600"/>
              </a:spcBef>
            </a:pPr>
            <a:r>
              <a:rPr lang="cs-CZ" sz="2800" dirty="0" smtClean="0">
                <a:solidFill>
                  <a:schemeClr val="tx1"/>
                </a:solidFill>
              </a:rPr>
              <a:t>Jaký typ informací je požadován?</a:t>
            </a:r>
          </a:p>
          <a:p>
            <a:pPr marL="700087" lvl="1" indent="-342900">
              <a:spcBef>
                <a:spcPts val="600"/>
              </a:spcBef>
            </a:pPr>
            <a:r>
              <a:rPr lang="cs-CZ" dirty="0" smtClean="0">
                <a:solidFill>
                  <a:schemeClr val="tx1"/>
                </a:solidFill>
              </a:rPr>
              <a:t>Kvantitativní/statistické nebo kvalitativní?</a:t>
            </a:r>
          </a:p>
          <a:p>
            <a:pPr marL="700087" lvl="1" indent="-342900">
              <a:spcBef>
                <a:spcPts val="600"/>
              </a:spcBef>
            </a:pPr>
            <a:r>
              <a:rPr lang="cs-CZ" dirty="0" smtClean="0">
                <a:solidFill>
                  <a:schemeClr val="tx1"/>
                </a:solidFill>
              </a:rPr>
              <a:t>Externí nebo interní (naše firemní publikace nebo názor experta)</a:t>
            </a:r>
          </a:p>
          <a:p>
            <a:pPr marL="700087" lvl="1" indent="-342900">
              <a:spcBef>
                <a:spcPts val="600"/>
              </a:spcBef>
            </a:pPr>
            <a:r>
              <a:rPr lang="cs-CZ" dirty="0" smtClean="0">
                <a:solidFill>
                  <a:schemeClr val="tx1"/>
                </a:solidFill>
              </a:rPr>
              <a:t>Geografické, jazykové a dobové vymezení</a:t>
            </a:r>
            <a:endParaRPr lang="en-US" dirty="0">
              <a:solidFill>
                <a:schemeClr val="tx1"/>
              </a:solidFill>
            </a:endParaRPr>
          </a:p>
        </p:txBody>
      </p:sp>
    </p:spTree>
  </p:cSld>
  <p:clrMapOvr>
    <a:masterClrMapping/>
  </p:clrMapOvr>
  <p:transition advClick="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Příklad </a:t>
            </a:r>
            <a:endParaRPr lang="cs-CZ" dirty="0"/>
          </a:p>
        </p:txBody>
      </p:sp>
      <p:sp>
        <p:nvSpPr>
          <p:cNvPr id="3" name="Content Placeholder 2"/>
          <p:cNvSpPr>
            <a:spLocks noGrp="1"/>
          </p:cNvSpPr>
          <p:nvPr>
            <p:ph idx="1"/>
          </p:nvPr>
        </p:nvSpPr>
        <p:spPr/>
        <p:txBody>
          <a:bodyPr/>
          <a:lstStyle/>
          <a:p>
            <a:r>
              <a:rPr lang="cs-CZ" dirty="0" smtClean="0"/>
              <a:t>Požaduji analýzu silniční nákladní dopravy v ČR za poslední 3 roky. Výstup – tištěná zpráva s hlavními trendy, klíčovými hráči a možným vývojem odvětví. Zpracování do jednoho měsíce.</a:t>
            </a:r>
          </a:p>
          <a:p>
            <a:endParaRPr lang="cs-CZ" dirty="0" smtClean="0"/>
          </a:p>
          <a:p>
            <a:endParaRPr lang="cs-CZ" dirty="0" smtClean="0"/>
          </a:p>
          <a:p>
            <a:r>
              <a:rPr lang="cs-CZ" dirty="0" smtClean="0"/>
              <a:t>Mám středně velkou přepravní firmu a snažím se odhadnout trendy a kroky největších konkurentů a napodobit je. Případně se připravit na možné budoucí změny.</a:t>
            </a:r>
          </a:p>
          <a:p>
            <a:pPr>
              <a:buNone/>
            </a:pPr>
            <a:endParaRPr lang="cs-CZ" dirty="0" smtClean="0"/>
          </a:p>
          <a:p>
            <a:pPr>
              <a:buNone/>
            </a:pPr>
            <a:endParaRPr lang="cs-C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Blank">
  <a:themeElements>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fontScheme name="EY_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lank">
  <a:themeElements>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fontScheme name="EY_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808080"/>
      </a:accent1>
      <a:accent2>
        <a:srgbClr val="FFD200"/>
      </a:accent2>
      <a:accent3>
        <a:srgbClr val="FFFFFF"/>
      </a:accent3>
      <a:accent4>
        <a:srgbClr val="000000"/>
      </a:accent4>
      <a:accent5>
        <a:srgbClr val="C0C0C0"/>
      </a:accent5>
      <a:accent6>
        <a:srgbClr val="E7BE00"/>
      </a:accent6>
      <a:hlink>
        <a:srgbClr val="808080"/>
      </a:hlink>
      <a:folHlink>
        <a:srgbClr val="C0C0C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3117</TotalTime>
  <Words>2006</Words>
  <Application>Microsoft Office PowerPoint</Application>
  <PresentationFormat>On-screen Show (4:3)</PresentationFormat>
  <Paragraphs>316</Paragraphs>
  <Slides>38</Slides>
  <Notes>8</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38</vt:i4>
      </vt:variant>
    </vt:vector>
  </HeadingPairs>
  <TitlesOfParts>
    <vt:vector size="42" baseType="lpstr">
      <vt:lpstr>Arial</vt:lpstr>
      <vt:lpstr>Lucida Sans Unicode</vt:lpstr>
      <vt:lpstr>Blank</vt:lpstr>
      <vt:lpstr>1_Blank</vt:lpstr>
      <vt:lpstr>Informační průmysl 2012/13</vt:lpstr>
      <vt:lpstr>Úkol </vt:lpstr>
      <vt:lpstr>Základy přístupu k analýze informací</vt:lpstr>
      <vt:lpstr>Organizování analýzy / project scoping</vt:lpstr>
      <vt:lpstr>Správné naplánování a rozvržení je klíčové</vt:lpstr>
      <vt:lpstr>Otázky, které pomohou zpřesnit analýzu</vt:lpstr>
      <vt:lpstr>Co přesně hledáme?    </vt:lpstr>
      <vt:lpstr>Co přesně hledáme?    </vt:lpstr>
      <vt:lpstr>Příklad </vt:lpstr>
      <vt:lpstr>Jak budou informace použity?</vt:lpstr>
      <vt:lpstr>Příklad efektivního zjištění potřeb:</vt:lpstr>
      <vt:lpstr>Pre-work #1 — instructions Communicating with the customer</vt:lpstr>
      <vt:lpstr>Communicating with the customer ―  Example of dialog via emails </vt:lpstr>
      <vt:lpstr>Slide 14</vt:lpstr>
      <vt:lpstr>Your answers for #1:  Communicating with the customer </vt:lpstr>
      <vt:lpstr>Základy analýzy informací</vt:lpstr>
      <vt:lpstr>Analýza</vt:lpstr>
      <vt:lpstr>Analytický postup</vt:lpstr>
      <vt:lpstr>Analytický postup</vt:lpstr>
      <vt:lpstr>Analýza získávání informací</vt:lpstr>
      <vt:lpstr>Analýza dokumentu</vt:lpstr>
      <vt:lpstr>Strukturování analytických problémů</vt:lpstr>
      <vt:lpstr>Odvození závěrů ze získaných dat</vt:lpstr>
      <vt:lpstr>Nahlížení na problém</vt:lpstr>
      <vt:lpstr>Analytický postup</vt:lpstr>
      <vt:lpstr>přehled analytických metod</vt:lpstr>
      <vt:lpstr>Vhodnost použití</vt:lpstr>
      <vt:lpstr>Slide 28</vt:lpstr>
      <vt:lpstr>Analytické metody</vt:lpstr>
      <vt:lpstr>Kvantitativní analýza</vt:lpstr>
      <vt:lpstr>Analýza dat</vt:lpstr>
      <vt:lpstr>Analýza dat</vt:lpstr>
      <vt:lpstr>Prezentace výsledků analýzy</vt:lpstr>
      <vt:lpstr>Grouping </vt:lpstr>
      <vt:lpstr>Timeline / Časová osa</vt:lpstr>
      <vt:lpstr>Timeline / Časová osa</vt:lpstr>
      <vt:lpstr>Slide 37</vt:lpstr>
      <vt:lpstr>Úkol </vt:lpstr>
    </vt:vector>
  </TitlesOfParts>
  <Company>Ernst &amp; Young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(Arial bold 30 point) second line title</dc:title>
  <dc:creator>Petr Smejkal</dc:creator>
  <cp:lastModifiedBy>Petr Smejkal</cp:lastModifiedBy>
  <cp:revision>134</cp:revision>
  <dcterms:created xsi:type="dcterms:W3CDTF">2010-09-06T12:20:12Z</dcterms:created>
  <dcterms:modified xsi:type="dcterms:W3CDTF">2012-11-08T23:11:31Z</dcterms:modified>
</cp:coreProperties>
</file>