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39"/>
  </p:notesMasterIdLst>
  <p:handoutMasterIdLst>
    <p:handoutMasterId r:id="rId40"/>
  </p:handoutMasterIdLst>
  <p:sldIdLst>
    <p:sldId id="259" r:id="rId3"/>
    <p:sldId id="463" r:id="rId4"/>
    <p:sldId id="405" r:id="rId5"/>
    <p:sldId id="406" r:id="rId6"/>
    <p:sldId id="375" r:id="rId7"/>
    <p:sldId id="376" r:id="rId8"/>
    <p:sldId id="377" r:id="rId9"/>
    <p:sldId id="378" r:id="rId10"/>
    <p:sldId id="379" r:id="rId11"/>
    <p:sldId id="380" r:id="rId12"/>
    <p:sldId id="381" r:id="rId13"/>
    <p:sldId id="382" r:id="rId14"/>
    <p:sldId id="383" r:id="rId15"/>
    <p:sldId id="390" r:id="rId16"/>
    <p:sldId id="391" r:id="rId17"/>
    <p:sldId id="392" r:id="rId18"/>
    <p:sldId id="393" r:id="rId19"/>
    <p:sldId id="394" r:id="rId20"/>
    <p:sldId id="458" r:id="rId21"/>
    <p:sldId id="459" r:id="rId22"/>
    <p:sldId id="460" r:id="rId23"/>
    <p:sldId id="461" r:id="rId24"/>
    <p:sldId id="457" r:id="rId25"/>
    <p:sldId id="453" r:id="rId26"/>
    <p:sldId id="454" r:id="rId27"/>
    <p:sldId id="455" r:id="rId28"/>
    <p:sldId id="452" r:id="rId29"/>
    <p:sldId id="462" r:id="rId30"/>
    <p:sldId id="395" r:id="rId31"/>
    <p:sldId id="396" r:id="rId32"/>
    <p:sldId id="397" r:id="rId33"/>
    <p:sldId id="398" r:id="rId34"/>
    <p:sldId id="399" r:id="rId35"/>
    <p:sldId id="400" r:id="rId36"/>
    <p:sldId id="401" r:id="rId37"/>
    <p:sldId id="464" r:id="rId38"/>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96" autoAdjust="0"/>
    <p:restoredTop sz="81593" autoAdjust="0"/>
  </p:normalViewPr>
  <p:slideViewPr>
    <p:cSldViewPr>
      <p:cViewPr>
        <p:scale>
          <a:sx n="100" d="100"/>
          <a:sy n="100" d="100"/>
        </p:scale>
        <p:origin x="-420" y="-72"/>
      </p:cViewPr>
      <p:guideLst>
        <p:guide orient="horz" pos="3884"/>
        <p:guide orient="horz" pos="2051"/>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4AA721-4D6C-4E84-B20C-E740C40EDA9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0612321C-6E91-46EC-8C12-73572C629B07}">
      <dgm:prSet phldrT="[Text]"/>
      <dgm:spPr/>
      <dgm:t>
        <a:bodyPr/>
        <a:lstStyle/>
        <a:p>
          <a:r>
            <a:rPr lang="en-GB" dirty="0" smtClean="0"/>
            <a:t>Data</a:t>
          </a:r>
          <a:endParaRPr lang="en-GB" dirty="0"/>
        </a:p>
      </dgm:t>
    </dgm:pt>
    <dgm:pt modelId="{134303B5-A615-4503-A0C3-6FE02E97010F}" type="parTrans" cxnId="{E6BE08C5-33E8-459B-BBBF-445F1AE9F146}">
      <dgm:prSet/>
      <dgm:spPr/>
      <dgm:t>
        <a:bodyPr/>
        <a:lstStyle/>
        <a:p>
          <a:endParaRPr lang="en-GB"/>
        </a:p>
      </dgm:t>
    </dgm:pt>
    <dgm:pt modelId="{3AB810E1-F013-427D-80A2-EAEFF1E5774E}" type="sibTrans" cxnId="{E6BE08C5-33E8-459B-BBBF-445F1AE9F146}">
      <dgm:prSet/>
      <dgm:spPr/>
      <dgm:t>
        <a:bodyPr/>
        <a:lstStyle/>
        <a:p>
          <a:endParaRPr lang="en-GB"/>
        </a:p>
      </dgm:t>
    </dgm:pt>
    <dgm:pt modelId="{5AFD1765-0095-44E1-A625-88A8F125F254}">
      <dgm:prSet phldrT="[Text]"/>
      <dgm:spPr>
        <a:noFill/>
      </dgm:spPr>
      <dgm:t>
        <a:bodyPr/>
        <a:lstStyle/>
        <a:p>
          <a:r>
            <a:rPr lang="cs-CZ" dirty="0" smtClean="0"/>
            <a:t>Data byla sbírána podle požadavků vedení na jejich strategické potřeby pro rok 12/13</a:t>
          </a:r>
          <a:endParaRPr lang="en-GB" dirty="0"/>
        </a:p>
      </dgm:t>
    </dgm:pt>
    <dgm:pt modelId="{1F3F033F-5DE0-4738-ADC2-58CC6F56A34F}" type="parTrans" cxnId="{A0B80C07-30F9-4EF6-8B7C-61C5D5F4C8EC}">
      <dgm:prSet/>
      <dgm:spPr/>
      <dgm:t>
        <a:bodyPr/>
        <a:lstStyle/>
        <a:p>
          <a:endParaRPr lang="en-GB"/>
        </a:p>
      </dgm:t>
    </dgm:pt>
    <dgm:pt modelId="{BE433E10-975C-45E8-8FF1-6FC955D7A3B3}" type="sibTrans" cxnId="{A0B80C07-30F9-4EF6-8B7C-61C5D5F4C8EC}">
      <dgm:prSet/>
      <dgm:spPr/>
      <dgm:t>
        <a:bodyPr/>
        <a:lstStyle/>
        <a:p>
          <a:endParaRPr lang="en-GB"/>
        </a:p>
      </dgm:t>
    </dgm:pt>
    <dgm:pt modelId="{19EC3239-8908-40AD-9104-B6F05A0FA872}">
      <dgm:prSet phldrT="[Text]"/>
      <dgm:spPr>
        <a:noFill/>
      </dgm:spPr>
      <dgm:t>
        <a:bodyPr/>
        <a:lstStyle/>
        <a:p>
          <a:r>
            <a:rPr lang="cs-CZ" dirty="0" smtClean="0"/>
            <a:t>Data byla získána při 13-ti hodinovém interview založeném na otevřených otázkách</a:t>
          </a:r>
          <a:endParaRPr lang="en-GB" dirty="0"/>
        </a:p>
      </dgm:t>
    </dgm:pt>
    <dgm:pt modelId="{9C3D1869-21B9-4FA8-B1C3-77C462577326}" type="parTrans" cxnId="{383C389C-9FB9-4182-8C31-9AEF8B6B855D}">
      <dgm:prSet/>
      <dgm:spPr/>
      <dgm:t>
        <a:bodyPr/>
        <a:lstStyle/>
        <a:p>
          <a:endParaRPr lang="en-GB"/>
        </a:p>
      </dgm:t>
    </dgm:pt>
    <dgm:pt modelId="{D946D166-B22B-43DF-9591-04D27F3448E4}" type="sibTrans" cxnId="{383C389C-9FB9-4182-8C31-9AEF8B6B855D}">
      <dgm:prSet/>
      <dgm:spPr/>
      <dgm:t>
        <a:bodyPr/>
        <a:lstStyle/>
        <a:p>
          <a:endParaRPr lang="en-GB"/>
        </a:p>
      </dgm:t>
    </dgm:pt>
    <dgm:pt modelId="{3AF18421-5600-4F6E-A032-312E7036EACF}">
      <dgm:prSet phldrT="[Text]"/>
      <dgm:spPr/>
      <dgm:t>
        <a:bodyPr/>
        <a:lstStyle/>
        <a:p>
          <a:r>
            <a:rPr lang="cs-CZ" dirty="0" smtClean="0"/>
            <a:t>Shlukování</a:t>
          </a:r>
          <a:r>
            <a:rPr lang="en-GB" dirty="0" smtClean="0"/>
            <a:t>/ </a:t>
          </a:r>
          <a:r>
            <a:rPr lang="cs-CZ" dirty="0" smtClean="0"/>
            <a:t>kódování</a:t>
          </a:r>
          <a:endParaRPr lang="en-GB" dirty="0"/>
        </a:p>
      </dgm:t>
    </dgm:pt>
    <dgm:pt modelId="{5502A91E-7E44-4161-8E15-97F43097371D}" type="parTrans" cxnId="{C5441BC2-D5E6-44C6-B4B7-8BA064843707}">
      <dgm:prSet/>
      <dgm:spPr/>
      <dgm:t>
        <a:bodyPr/>
        <a:lstStyle/>
        <a:p>
          <a:endParaRPr lang="en-GB"/>
        </a:p>
      </dgm:t>
    </dgm:pt>
    <dgm:pt modelId="{D4405D3B-C32C-472E-B1E2-FF9A65528EE5}" type="sibTrans" cxnId="{C5441BC2-D5E6-44C6-B4B7-8BA064843707}">
      <dgm:prSet/>
      <dgm:spPr/>
      <dgm:t>
        <a:bodyPr/>
        <a:lstStyle/>
        <a:p>
          <a:endParaRPr lang="en-GB"/>
        </a:p>
      </dgm:t>
    </dgm:pt>
    <dgm:pt modelId="{85C24972-B8BD-4B56-BD3B-52C2D789B5C8}">
      <dgm:prSet phldrT="[Text]"/>
      <dgm:spPr>
        <a:noFill/>
      </dgm:spPr>
      <dgm:t>
        <a:bodyPr/>
        <a:lstStyle/>
        <a:p>
          <a:r>
            <a:rPr lang="cs-CZ" dirty="0" smtClean="0"/>
            <a:t>První seskupování se udělalo, aby se seskupili podobné projekty (podle přirozené podobnosti)</a:t>
          </a:r>
          <a:endParaRPr lang="en-GB" dirty="0"/>
        </a:p>
      </dgm:t>
    </dgm:pt>
    <dgm:pt modelId="{9A291D9A-2FD8-4651-8BF2-85C23697630E}" type="parTrans" cxnId="{7161DFF0-AFA1-4D1C-8D26-032936540CCE}">
      <dgm:prSet/>
      <dgm:spPr/>
      <dgm:t>
        <a:bodyPr/>
        <a:lstStyle/>
        <a:p>
          <a:endParaRPr lang="en-GB"/>
        </a:p>
      </dgm:t>
    </dgm:pt>
    <dgm:pt modelId="{AD2031EC-1BE7-4D18-A53D-5C86E53C78C4}" type="sibTrans" cxnId="{7161DFF0-AFA1-4D1C-8D26-032936540CCE}">
      <dgm:prSet/>
      <dgm:spPr/>
      <dgm:t>
        <a:bodyPr/>
        <a:lstStyle/>
        <a:p>
          <a:endParaRPr lang="en-GB"/>
        </a:p>
      </dgm:t>
    </dgm:pt>
    <dgm:pt modelId="{1B9C5B0A-CDBB-4C13-AC7B-46A63DB7D11A}">
      <dgm:prSet phldrT="[Text]"/>
      <dgm:spPr>
        <a:noFill/>
      </dgm:spPr>
      <dgm:t>
        <a:bodyPr/>
        <a:lstStyle/>
        <a:p>
          <a:r>
            <a:rPr lang="cs-CZ" dirty="0" smtClean="0"/>
            <a:t>Pro každý projekt se stanovily dvě hodnoty, které byly subjektivně popsány: 1) schopnost projekt provést se současnými kapacitami, 2) míra důležitosti a dopadu pro vedení</a:t>
          </a:r>
          <a:endParaRPr lang="en-GB" dirty="0"/>
        </a:p>
      </dgm:t>
    </dgm:pt>
    <dgm:pt modelId="{FB56BBF0-B705-488F-8C07-95216E13CF89}" type="parTrans" cxnId="{C774027D-9ECD-46A2-AE79-102B8286B7A1}">
      <dgm:prSet/>
      <dgm:spPr/>
      <dgm:t>
        <a:bodyPr/>
        <a:lstStyle/>
        <a:p>
          <a:endParaRPr lang="en-GB"/>
        </a:p>
      </dgm:t>
    </dgm:pt>
    <dgm:pt modelId="{4061D0CA-54B1-44E4-B767-DA4FF03B9D0E}" type="sibTrans" cxnId="{C774027D-9ECD-46A2-AE79-102B8286B7A1}">
      <dgm:prSet/>
      <dgm:spPr/>
      <dgm:t>
        <a:bodyPr/>
        <a:lstStyle/>
        <a:p>
          <a:endParaRPr lang="en-GB"/>
        </a:p>
      </dgm:t>
    </dgm:pt>
    <dgm:pt modelId="{E16C6556-3BE8-4ACF-9368-DC91AF897001}">
      <dgm:prSet phldrT="[Text]"/>
      <dgm:spPr/>
      <dgm:t>
        <a:bodyPr/>
        <a:lstStyle/>
        <a:p>
          <a:r>
            <a:rPr lang="cs-CZ" dirty="0" smtClean="0"/>
            <a:t>Výstup</a:t>
          </a:r>
          <a:endParaRPr lang="en-GB" dirty="0"/>
        </a:p>
      </dgm:t>
    </dgm:pt>
    <dgm:pt modelId="{9D0148B9-C814-44E3-9B60-2583DE972A98}" type="parTrans" cxnId="{A75324BE-0E51-4D6B-9473-CE95EC559B29}">
      <dgm:prSet/>
      <dgm:spPr/>
      <dgm:t>
        <a:bodyPr/>
        <a:lstStyle/>
        <a:p>
          <a:endParaRPr lang="en-GB"/>
        </a:p>
      </dgm:t>
    </dgm:pt>
    <dgm:pt modelId="{DE1E2175-4167-420D-AB77-70A1FE16689C}" type="sibTrans" cxnId="{A75324BE-0E51-4D6B-9473-CE95EC559B29}">
      <dgm:prSet/>
      <dgm:spPr/>
      <dgm:t>
        <a:bodyPr/>
        <a:lstStyle/>
        <a:p>
          <a:endParaRPr lang="en-GB"/>
        </a:p>
      </dgm:t>
    </dgm:pt>
    <dgm:pt modelId="{105E272A-2385-4E1A-A639-16094BA39DFF}">
      <dgm:prSet phldrT="[Text]"/>
      <dgm:spPr>
        <a:noFill/>
      </dgm:spPr>
      <dgm:t>
        <a:bodyPr/>
        <a:lstStyle/>
        <a:p>
          <a:r>
            <a:rPr lang="cs-CZ" dirty="0" smtClean="0"/>
            <a:t>Cílem bylo shromáždit potřeby vedení do srozumitelné podoby</a:t>
          </a:r>
          <a:endParaRPr lang="en-GB" dirty="0"/>
        </a:p>
      </dgm:t>
    </dgm:pt>
    <dgm:pt modelId="{C001BE05-AAB2-4480-B1C8-23A6CB881974}" type="parTrans" cxnId="{F221AB81-B962-42CA-8954-86BAA46C91C9}">
      <dgm:prSet/>
      <dgm:spPr/>
      <dgm:t>
        <a:bodyPr/>
        <a:lstStyle/>
        <a:p>
          <a:endParaRPr lang="en-GB"/>
        </a:p>
      </dgm:t>
    </dgm:pt>
    <dgm:pt modelId="{03DD45E4-6652-4AF4-8581-342A76B0CE8F}" type="sibTrans" cxnId="{F221AB81-B962-42CA-8954-86BAA46C91C9}">
      <dgm:prSet/>
      <dgm:spPr/>
      <dgm:t>
        <a:bodyPr/>
        <a:lstStyle/>
        <a:p>
          <a:endParaRPr lang="en-GB"/>
        </a:p>
      </dgm:t>
    </dgm:pt>
    <dgm:pt modelId="{38B25E4F-4C8B-4919-B793-5E3F82AB761F}">
      <dgm:prSet phldrT="[Text]"/>
      <dgm:spPr>
        <a:noFill/>
      </dgm:spPr>
      <dgm:t>
        <a:bodyPr/>
        <a:lstStyle/>
        <a:p>
          <a:r>
            <a:rPr lang="en-GB" dirty="0" smtClean="0"/>
            <a:t>Data </a:t>
          </a:r>
          <a:r>
            <a:rPr lang="cs-CZ" dirty="0" smtClean="0"/>
            <a:t>nabízela přibližně 30 možných projektů k dokončení</a:t>
          </a:r>
          <a:endParaRPr lang="en-GB" dirty="0"/>
        </a:p>
      </dgm:t>
    </dgm:pt>
    <dgm:pt modelId="{8CFA9C3A-6074-44E7-BBF5-BCA65A44F428}" type="parTrans" cxnId="{E0EF86A6-9DC2-4C69-A01E-7D8FDB6A2359}">
      <dgm:prSet/>
      <dgm:spPr/>
    </dgm:pt>
    <dgm:pt modelId="{07AE23CE-9FF3-4E58-A3EC-2576C0B83AD3}" type="sibTrans" cxnId="{E0EF86A6-9DC2-4C69-A01E-7D8FDB6A2359}">
      <dgm:prSet/>
      <dgm:spPr/>
    </dgm:pt>
    <dgm:pt modelId="{671D8734-52BF-402C-8BF3-5BAB2961B5C1}">
      <dgm:prSet phldrT="[Text]"/>
      <dgm:spPr>
        <a:noFill/>
      </dgm:spPr>
      <dgm:t>
        <a:bodyPr/>
        <a:lstStyle/>
        <a:p>
          <a:r>
            <a:rPr lang="en-GB" dirty="0" smtClean="0"/>
            <a:t>Data </a:t>
          </a:r>
          <a:r>
            <a:rPr lang="cs-CZ" dirty="0" smtClean="0"/>
            <a:t>pak byly vloženy do diagramu níže</a:t>
          </a:r>
          <a:endParaRPr lang="en-GB" dirty="0"/>
        </a:p>
      </dgm:t>
    </dgm:pt>
    <dgm:pt modelId="{6DE399B0-25CA-4355-97EE-0DCE294CB8FA}" type="parTrans" cxnId="{4C0DA74D-7DA5-44F0-A6DF-CF935DF983C9}">
      <dgm:prSet/>
      <dgm:spPr/>
    </dgm:pt>
    <dgm:pt modelId="{0FD86AEC-6F9F-43D1-BA29-05EA26DF223D}" type="sibTrans" cxnId="{4C0DA74D-7DA5-44F0-A6DF-CF935DF983C9}">
      <dgm:prSet/>
      <dgm:spPr/>
    </dgm:pt>
    <dgm:pt modelId="{89AF450F-98A8-4BF7-8C6C-31C9D6B28852}" type="pres">
      <dgm:prSet presAssocID="{1C4AA721-4D6C-4E84-B20C-E740C40EDA9C}" presName="linearFlow" presStyleCnt="0">
        <dgm:presLayoutVars>
          <dgm:dir/>
          <dgm:animLvl val="lvl"/>
          <dgm:resizeHandles val="exact"/>
        </dgm:presLayoutVars>
      </dgm:prSet>
      <dgm:spPr/>
      <dgm:t>
        <a:bodyPr/>
        <a:lstStyle/>
        <a:p>
          <a:endParaRPr lang="en-GB"/>
        </a:p>
      </dgm:t>
    </dgm:pt>
    <dgm:pt modelId="{AE986A6B-3D5C-4EE9-ACC6-93D3370E7AB4}" type="pres">
      <dgm:prSet presAssocID="{0612321C-6E91-46EC-8C12-73572C629B07}" presName="composite" presStyleCnt="0"/>
      <dgm:spPr/>
    </dgm:pt>
    <dgm:pt modelId="{E6F019C2-DF25-4AA9-90E0-602314B1D935}" type="pres">
      <dgm:prSet presAssocID="{0612321C-6E91-46EC-8C12-73572C629B07}" presName="parentText" presStyleLbl="alignNode1" presStyleIdx="0" presStyleCnt="3">
        <dgm:presLayoutVars>
          <dgm:chMax val="1"/>
          <dgm:bulletEnabled val="1"/>
        </dgm:presLayoutVars>
      </dgm:prSet>
      <dgm:spPr/>
      <dgm:t>
        <a:bodyPr/>
        <a:lstStyle/>
        <a:p>
          <a:endParaRPr lang="en-GB"/>
        </a:p>
      </dgm:t>
    </dgm:pt>
    <dgm:pt modelId="{C0748C2D-D6C7-48F2-B17D-128785DAA0A0}" type="pres">
      <dgm:prSet presAssocID="{0612321C-6E91-46EC-8C12-73572C629B07}" presName="descendantText" presStyleLbl="alignAcc1" presStyleIdx="0" presStyleCnt="3">
        <dgm:presLayoutVars>
          <dgm:bulletEnabled val="1"/>
        </dgm:presLayoutVars>
      </dgm:prSet>
      <dgm:spPr/>
      <dgm:t>
        <a:bodyPr/>
        <a:lstStyle/>
        <a:p>
          <a:endParaRPr lang="en-GB"/>
        </a:p>
      </dgm:t>
    </dgm:pt>
    <dgm:pt modelId="{A8438C2E-3E01-4F92-99F4-596F37C42D10}" type="pres">
      <dgm:prSet presAssocID="{3AB810E1-F013-427D-80A2-EAEFF1E5774E}" presName="sp" presStyleCnt="0"/>
      <dgm:spPr/>
    </dgm:pt>
    <dgm:pt modelId="{F8C34771-54FD-4A10-831B-F74FF685E01D}" type="pres">
      <dgm:prSet presAssocID="{3AF18421-5600-4F6E-A032-312E7036EACF}" presName="composite" presStyleCnt="0"/>
      <dgm:spPr/>
    </dgm:pt>
    <dgm:pt modelId="{0518B6D6-75AE-4089-923F-5D2854E42369}" type="pres">
      <dgm:prSet presAssocID="{3AF18421-5600-4F6E-A032-312E7036EACF}" presName="parentText" presStyleLbl="alignNode1" presStyleIdx="1" presStyleCnt="3">
        <dgm:presLayoutVars>
          <dgm:chMax val="1"/>
          <dgm:bulletEnabled val="1"/>
        </dgm:presLayoutVars>
      </dgm:prSet>
      <dgm:spPr/>
      <dgm:t>
        <a:bodyPr/>
        <a:lstStyle/>
        <a:p>
          <a:endParaRPr lang="en-GB"/>
        </a:p>
      </dgm:t>
    </dgm:pt>
    <dgm:pt modelId="{0D6B2802-04C3-4C16-A600-F22D6C8C6152}" type="pres">
      <dgm:prSet presAssocID="{3AF18421-5600-4F6E-A032-312E7036EACF}" presName="descendantText" presStyleLbl="alignAcc1" presStyleIdx="1" presStyleCnt="3">
        <dgm:presLayoutVars>
          <dgm:bulletEnabled val="1"/>
        </dgm:presLayoutVars>
      </dgm:prSet>
      <dgm:spPr/>
      <dgm:t>
        <a:bodyPr/>
        <a:lstStyle/>
        <a:p>
          <a:endParaRPr lang="en-GB"/>
        </a:p>
      </dgm:t>
    </dgm:pt>
    <dgm:pt modelId="{3A521567-3494-4D81-B84B-76335CB3F367}" type="pres">
      <dgm:prSet presAssocID="{D4405D3B-C32C-472E-B1E2-FF9A65528EE5}" presName="sp" presStyleCnt="0"/>
      <dgm:spPr/>
    </dgm:pt>
    <dgm:pt modelId="{3E024452-C4AE-40AA-9C8D-915DF98F779A}" type="pres">
      <dgm:prSet presAssocID="{E16C6556-3BE8-4ACF-9368-DC91AF897001}" presName="composite" presStyleCnt="0"/>
      <dgm:spPr/>
    </dgm:pt>
    <dgm:pt modelId="{74C29D2D-4153-4F87-8EFE-4F8E706FDEFE}" type="pres">
      <dgm:prSet presAssocID="{E16C6556-3BE8-4ACF-9368-DC91AF897001}" presName="parentText" presStyleLbl="alignNode1" presStyleIdx="2" presStyleCnt="3">
        <dgm:presLayoutVars>
          <dgm:chMax val="1"/>
          <dgm:bulletEnabled val="1"/>
        </dgm:presLayoutVars>
      </dgm:prSet>
      <dgm:spPr/>
      <dgm:t>
        <a:bodyPr/>
        <a:lstStyle/>
        <a:p>
          <a:endParaRPr lang="en-GB"/>
        </a:p>
      </dgm:t>
    </dgm:pt>
    <dgm:pt modelId="{B869B592-87CE-4CA5-A1DA-D3F39D42B723}" type="pres">
      <dgm:prSet presAssocID="{E16C6556-3BE8-4ACF-9368-DC91AF897001}" presName="descendantText" presStyleLbl="alignAcc1" presStyleIdx="2" presStyleCnt="3">
        <dgm:presLayoutVars>
          <dgm:bulletEnabled val="1"/>
        </dgm:presLayoutVars>
      </dgm:prSet>
      <dgm:spPr>
        <a:noFill/>
        <a:ln>
          <a:noFill/>
        </a:ln>
      </dgm:spPr>
      <dgm:t>
        <a:bodyPr/>
        <a:lstStyle/>
        <a:p>
          <a:endParaRPr lang="en-GB"/>
        </a:p>
      </dgm:t>
    </dgm:pt>
  </dgm:ptLst>
  <dgm:cxnLst>
    <dgm:cxn modelId="{A75324BE-0E51-4D6B-9473-CE95EC559B29}" srcId="{1C4AA721-4D6C-4E84-B20C-E740C40EDA9C}" destId="{E16C6556-3BE8-4ACF-9368-DC91AF897001}" srcOrd="2" destOrd="0" parTransId="{9D0148B9-C814-44E3-9B60-2583DE972A98}" sibTransId="{DE1E2175-4167-420D-AB77-70A1FE16689C}"/>
    <dgm:cxn modelId="{C5441BC2-D5E6-44C6-B4B7-8BA064843707}" srcId="{1C4AA721-4D6C-4E84-B20C-E740C40EDA9C}" destId="{3AF18421-5600-4F6E-A032-312E7036EACF}" srcOrd="1" destOrd="0" parTransId="{5502A91E-7E44-4161-8E15-97F43097371D}" sibTransId="{D4405D3B-C32C-472E-B1E2-FF9A65528EE5}"/>
    <dgm:cxn modelId="{E0EF86A6-9DC2-4C69-A01E-7D8FDB6A2359}" srcId="{0612321C-6E91-46EC-8C12-73572C629B07}" destId="{38B25E4F-4C8B-4919-B793-5E3F82AB761F}" srcOrd="3" destOrd="0" parTransId="{8CFA9C3A-6074-44E7-BBF5-BCA65A44F428}" sibTransId="{07AE23CE-9FF3-4E58-A3EC-2576C0B83AD3}"/>
    <dgm:cxn modelId="{FCB777B3-79CD-4D3B-9583-AB4B0ACB6202}" type="presOf" srcId="{0612321C-6E91-46EC-8C12-73572C629B07}" destId="{E6F019C2-DF25-4AA9-90E0-602314B1D935}" srcOrd="0" destOrd="0" presId="urn:microsoft.com/office/officeart/2005/8/layout/chevron2"/>
    <dgm:cxn modelId="{9569CABB-6B61-4F18-9E79-948003660C1E}" type="presOf" srcId="{1B9C5B0A-CDBB-4C13-AC7B-46A63DB7D11A}" destId="{0D6B2802-04C3-4C16-A600-F22D6C8C6152}" srcOrd="0" destOrd="1" presId="urn:microsoft.com/office/officeart/2005/8/layout/chevron2"/>
    <dgm:cxn modelId="{C774027D-9ECD-46A2-AE79-102B8286B7A1}" srcId="{3AF18421-5600-4F6E-A032-312E7036EACF}" destId="{1B9C5B0A-CDBB-4C13-AC7B-46A63DB7D11A}" srcOrd="1" destOrd="0" parTransId="{FB56BBF0-B705-488F-8C07-95216E13CF89}" sibTransId="{4061D0CA-54B1-44E4-B767-DA4FF03B9D0E}"/>
    <dgm:cxn modelId="{85D9CF68-69F3-4B83-A3BE-5C7584B71838}" type="presOf" srcId="{19EC3239-8908-40AD-9104-B6F05A0FA872}" destId="{C0748C2D-D6C7-48F2-B17D-128785DAA0A0}" srcOrd="0" destOrd="2" presId="urn:microsoft.com/office/officeart/2005/8/layout/chevron2"/>
    <dgm:cxn modelId="{594FF271-6985-44DA-9C26-FBABFC11DDEC}" type="presOf" srcId="{5AFD1765-0095-44E1-A625-88A8F125F254}" destId="{C0748C2D-D6C7-48F2-B17D-128785DAA0A0}" srcOrd="0" destOrd="1" presId="urn:microsoft.com/office/officeart/2005/8/layout/chevron2"/>
    <dgm:cxn modelId="{FAC16EFB-86EE-4420-B9E4-7232B99D43CE}" type="presOf" srcId="{3AF18421-5600-4F6E-A032-312E7036EACF}" destId="{0518B6D6-75AE-4089-923F-5D2854E42369}" srcOrd="0" destOrd="0" presId="urn:microsoft.com/office/officeart/2005/8/layout/chevron2"/>
    <dgm:cxn modelId="{A0B80C07-30F9-4EF6-8B7C-61C5D5F4C8EC}" srcId="{0612321C-6E91-46EC-8C12-73572C629B07}" destId="{5AFD1765-0095-44E1-A625-88A8F125F254}" srcOrd="1" destOrd="0" parTransId="{1F3F033F-5DE0-4738-ADC2-58CC6F56A34F}" sibTransId="{BE433E10-975C-45E8-8FF1-6FC955D7A3B3}"/>
    <dgm:cxn modelId="{ABD7F8C9-71D8-445C-838B-796A0DCAAE0C}" type="presOf" srcId="{105E272A-2385-4E1A-A639-16094BA39DFF}" destId="{C0748C2D-D6C7-48F2-B17D-128785DAA0A0}" srcOrd="0" destOrd="0" presId="urn:microsoft.com/office/officeart/2005/8/layout/chevron2"/>
    <dgm:cxn modelId="{383C389C-9FB9-4182-8C31-9AEF8B6B855D}" srcId="{0612321C-6E91-46EC-8C12-73572C629B07}" destId="{19EC3239-8908-40AD-9104-B6F05A0FA872}" srcOrd="2" destOrd="0" parTransId="{9C3D1869-21B9-4FA8-B1C3-77C462577326}" sibTransId="{D946D166-B22B-43DF-9591-04D27F3448E4}"/>
    <dgm:cxn modelId="{7E891986-4965-4468-B642-63508C89FEB0}" type="presOf" srcId="{671D8734-52BF-402C-8BF3-5BAB2961B5C1}" destId="{0D6B2802-04C3-4C16-A600-F22D6C8C6152}" srcOrd="0" destOrd="2" presId="urn:microsoft.com/office/officeart/2005/8/layout/chevron2"/>
    <dgm:cxn modelId="{C47D26CF-C952-42ED-A2A8-567F2236E139}" type="presOf" srcId="{1C4AA721-4D6C-4E84-B20C-E740C40EDA9C}" destId="{89AF450F-98A8-4BF7-8C6C-31C9D6B28852}" srcOrd="0" destOrd="0" presId="urn:microsoft.com/office/officeart/2005/8/layout/chevron2"/>
    <dgm:cxn modelId="{D282E54E-E7B3-430F-8ADD-ED041ED0B664}" type="presOf" srcId="{E16C6556-3BE8-4ACF-9368-DC91AF897001}" destId="{74C29D2D-4153-4F87-8EFE-4F8E706FDEFE}" srcOrd="0" destOrd="0" presId="urn:microsoft.com/office/officeart/2005/8/layout/chevron2"/>
    <dgm:cxn modelId="{F221AB81-B962-42CA-8954-86BAA46C91C9}" srcId="{0612321C-6E91-46EC-8C12-73572C629B07}" destId="{105E272A-2385-4E1A-A639-16094BA39DFF}" srcOrd="0" destOrd="0" parTransId="{C001BE05-AAB2-4480-B1C8-23A6CB881974}" sibTransId="{03DD45E4-6652-4AF4-8581-342A76B0CE8F}"/>
    <dgm:cxn modelId="{7161DFF0-AFA1-4D1C-8D26-032936540CCE}" srcId="{3AF18421-5600-4F6E-A032-312E7036EACF}" destId="{85C24972-B8BD-4B56-BD3B-52C2D789B5C8}" srcOrd="0" destOrd="0" parTransId="{9A291D9A-2FD8-4651-8BF2-85C23697630E}" sibTransId="{AD2031EC-1BE7-4D18-A53D-5C86E53C78C4}"/>
    <dgm:cxn modelId="{E6BE08C5-33E8-459B-BBBF-445F1AE9F146}" srcId="{1C4AA721-4D6C-4E84-B20C-E740C40EDA9C}" destId="{0612321C-6E91-46EC-8C12-73572C629B07}" srcOrd="0" destOrd="0" parTransId="{134303B5-A615-4503-A0C3-6FE02E97010F}" sibTransId="{3AB810E1-F013-427D-80A2-EAEFF1E5774E}"/>
    <dgm:cxn modelId="{FC6B165D-D520-4DAF-AD94-5C0B62B03770}" type="presOf" srcId="{85C24972-B8BD-4B56-BD3B-52C2D789B5C8}" destId="{0D6B2802-04C3-4C16-A600-F22D6C8C6152}" srcOrd="0" destOrd="0" presId="urn:microsoft.com/office/officeart/2005/8/layout/chevron2"/>
    <dgm:cxn modelId="{4C0DA74D-7DA5-44F0-A6DF-CF935DF983C9}" srcId="{3AF18421-5600-4F6E-A032-312E7036EACF}" destId="{671D8734-52BF-402C-8BF3-5BAB2961B5C1}" srcOrd="2" destOrd="0" parTransId="{6DE399B0-25CA-4355-97EE-0DCE294CB8FA}" sibTransId="{0FD86AEC-6F9F-43D1-BA29-05EA26DF223D}"/>
    <dgm:cxn modelId="{9DC1F0DF-84FB-4559-BCB6-8B84D746144F}" type="presOf" srcId="{38B25E4F-4C8B-4919-B793-5E3F82AB761F}" destId="{C0748C2D-D6C7-48F2-B17D-128785DAA0A0}" srcOrd="0" destOrd="3" presId="urn:microsoft.com/office/officeart/2005/8/layout/chevron2"/>
    <dgm:cxn modelId="{456DF795-2815-4E73-84E2-34D0B859191A}" type="presParOf" srcId="{89AF450F-98A8-4BF7-8C6C-31C9D6B28852}" destId="{AE986A6B-3D5C-4EE9-ACC6-93D3370E7AB4}" srcOrd="0" destOrd="0" presId="urn:microsoft.com/office/officeart/2005/8/layout/chevron2"/>
    <dgm:cxn modelId="{ADB47603-73FA-4934-9A0B-39CF92FD493C}" type="presParOf" srcId="{AE986A6B-3D5C-4EE9-ACC6-93D3370E7AB4}" destId="{E6F019C2-DF25-4AA9-90E0-602314B1D935}" srcOrd="0" destOrd="0" presId="urn:microsoft.com/office/officeart/2005/8/layout/chevron2"/>
    <dgm:cxn modelId="{C9FD96D5-E709-464F-B7C3-1A9AA2EB1B6F}" type="presParOf" srcId="{AE986A6B-3D5C-4EE9-ACC6-93D3370E7AB4}" destId="{C0748C2D-D6C7-48F2-B17D-128785DAA0A0}" srcOrd="1" destOrd="0" presId="urn:microsoft.com/office/officeart/2005/8/layout/chevron2"/>
    <dgm:cxn modelId="{7CBCDFDA-885B-4DDA-88B9-BFCA1C38243C}" type="presParOf" srcId="{89AF450F-98A8-4BF7-8C6C-31C9D6B28852}" destId="{A8438C2E-3E01-4F92-99F4-596F37C42D10}" srcOrd="1" destOrd="0" presId="urn:microsoft.com/office/officeart/2005/8/layout/chevron2"/>
    <dgm:cxn modelId="{C6FFE674-1E91-49D0-A785-1BD4B5B0101D}" type="presParOf" srcId="{89AF450F-98A8-4BF7-8C6C-31C9D6B28852}" destId="{F8C34771-54FD-4A10-831B-F74FF685E01D}" srcOrd="2" destOrd="0" presId="urn:microsoft.com/office/officeart/2005/8/layout/chevron2"/>
    <dgm:cxn modelId="{1680D067-F00B-4AFC-A1EB-C4315CEB60BB}" type="presParOf" srcId="{F8C34771-54FD-4A10-831B-F74FF685E01D}" destId="{0518B6D6-75AE-4089-923F-5D2854E42369}" srcOrd="0" destOrd="0" presId="urn:microsoft.com/office/officeart/2005/8/layout/chevron2"/>
    <dgm:cxn modelId="{A4096E2D-D444-4B5C-8CF9-F8410E621938}" type="presParOf" srcId="{F8C34771-54FD-4A10-831B-F74FF685E01D}" destId="{0D6B2802-04C3-4C16-A600-F22D6C8C6152}" srcOrd="1" destOrd="0" presId="urn:microsoft.com/office/officeart/2005/8/layout/chevron2"/>
    <dgm:cxn modelId="{685BB112-DB61-4C4A-B340-19B9F181518E}" type="presParOf" srcId="{89AF450F-98A8-4BF7-8C6C-31C9D6B28852}" destId="{3A521567-3494-4D81-B84B-76335CB3F367}" srcOrd="3" destOrd="0" presId="urn:microsoft.com/office/officeart/2005/8/layout/chevron2"/>
    <dgm:cxn modelId="{D14F7C24-10E6-4443-BB9B-EBD74FE5EDF2}" type="presParOf" srcId="{89AF450F-98A8-4BF7-8C6C-31C9D6B28852}" destId="{3E024452-C4AE-40AA-9C8D-915DF98F779A}" srcOrd="4" destOrd="0" presId="urn:microsoft.com/office/officeart/2005/8/layout/chevron2"/>
    <dgm:cxn modelId="{F673328F-8B88-4769-A268-6BD3F0024122}" type="presParOf" srcId="{3E024452-C4AE-40AA-9C8D-915DF98F779A}" destId="{74C29D2D-4153-4F87-8EFE-4F8E706FDEFE}" srcOrd="0" destOrd="0" presId="urn:microsoft.com/office/officeart/2005/8/layout/chevron2"/>
    <dgm:cxn modelId="{5020B038-D7B4-40DE-BA96-A29B52DE08D5}" type="presParOf" srcId="{3E024452-C4AE-40AA-9C8D-915DF98F779A}" destId="{B869B592-87CE-4CA5-A1DA-D3F39D42B72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4AA721-4D6C-4E84-B20C-E740C40EDA9C}"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GB"/>
        </a:p>
      </dgm:t>
    </dgm:pt>
    <dgm:pt modelId="{0612321C-6E91-46EC-8C12-73572C629B07}">
      <dgm:prSet phldrT="[Text]"/>
      <dgm:spPr/>
      <dgm:t>
        <a:bodyPr/>
        <a:lstStyle/>
        <a:p>
          <a:r>
            <a:rPr lang="en-GB" dirty="0" smtClean="0"/>
            <a:t>Data</a:t>
          </a:r>
          <a:endParaRPr lang="en-GB" dirty="0"/>
        </a:p>
      </dgm:t>
    </dgm:pt>
    <dgm:pt modelId="{134303B5-A615-4503-A0C3-6FE02E97010F}" type="parTrans" cxnId="{E6BE08C5-33E8-459B-BBBF-445F1AE9F146}">
      <dgm:prSet/>
      <dgm:spPr/>
      <dgm:t>
        <a:bodyPr/>
        <a:lstStyle/>
        <a:p>
          <a:endParaRPr lang="en-GB"/>
        </a:p>
      </dgm:t>
    </dgm:pt>
    <dgm:pt modelId="{3AB810E1-F013-427D-80A2-EAEFF1E5774E}" type="sibTrans" cxnId="{E6BE08C5-33E8-459B-BBBF-445F1AE9F146}">
      <dgm:prSet/>
      <dgm:spPr/>
      <dgm:t>
        <a:bodyPr/>
        <a:lstStyle/>
        <a:p>
          <a:endParaRPr lang="en-GB"/>
        </a:p>
      </dgm:t>
    </dgm:pt>
    <dgm:pt modelId="{3AF18421-5600-4F6E-A032-312E7036EACF}">
      <dgm:prSet phldrT="[Text]"/>
      <dgm:spPr/>
      <dgm:t>
        <a:bodyPr/>
        <a:lstStyle/>
        <a:p>
          <a:r>
            <a:rPr lang="cs-CZ" dirty="0" smtClean="0"/>
            <a:t>Shlukování</a:t>
          </a:r>
          <a:r>
            <a:rPr lang="en-GB" dirty="0" smtClean="0"/>
            <a:t>/ </a:t>
          </a:r>
          <a:r>
            <a:rPr lang="cs-CZ" dirty="0" smtClean="0"/>
            <a:t>kódování</a:t>
          </a:r>
          <a:endParaRPr lang="en-GB" dirty="0"/>
        </a:p>
      </dgm:t>
    </dgm:pt>
    <dgm:pt modelId="{5502A91E-7E44-4161-8E15-97F43097371D}" type="parTrans" cxnId="{C5441BC2-D5E6-44C6-B4B7-8BA064843707}">
      <dgm:prSet/>
      <dgm:spPr/>
      <dgm:t>
        <a:bodyPr/>
        <a:lstStyle/>
        <a:p>
          <a:endParaRPr lang="en-GB"/>
        </a:p>
      </dgm:t>
    </dgm:pt>
    <dgm:pt modelId="{D4405D3B-C32C-472E-B1E2-FF9A65528EE5}" type="sibTrans" cxnId="{C5441BC2-D5E6-44C6-B4B7-8BA064843707}">
      <dgm:prSet/>
      <dgm:spPr/>
      <dgm:t>
        <a:bodyPr/>
        <a:lstStyle/>
        <a:p>
          <a:endParaRPr lang="en-GB"/>
        </a:p>
      </dgm:t>
    </dgm:pt>
    <dgm:pt modelId="{E16C6556-3BE8-4ACF-9368-DC91AF897001}">
      <dgm:prSet phldrT="[Text]"/>
      <dgm:spPr/>
      <dgm:t>
        <a:bodyPr/>
        <a:lstStyle/>
        <a:p>
          <a:r>
            <a:rPr lang="cs-CZ" dirty="0" smtClean="0"/>
            <a:t>Výstup</a:t>
          </a:r>
          <a:endParaRPr lang="en-GB" dirty="0"/>
        </a:p>
      </dgm:t>
    </dgm:pt>
    <dgm:pt modelId="{9D0148B9-C814-44E3-9B60-2583DE972A98}" type="parTrans" cxnId="{A75324BE-0E51-4D6B-9473-CE95EC559B29}">
      <dgm:prSet/>
      <dgm:spPr/>
      <dgm:t>
        <a:bodyPr/>
        <a:lstStyle/>
        <a:p>
          <a:endParaRPr lang="en-GB"/>
        </a:p>
      </dgm:t>
    </dgm:pt>
    <dgm:pt modelId="{DE1E2175-4167-420D-AB77-70A1FE16689C}" type="sibTrans" cxnId="{A75324BE-0E51-4D6B-9473-CE95EC559B29}">
      <dgm:prSet/>
      <dgm:spPr/>
      <dgm:t>
        <a:bodyPr/>
        <a:lstStyle/>
        <a:p>
          <a:endParaRPr lang="en-GB"/>
        </a:p>
      </dgm:t>
    </dgm:pt>
    <dgm:pt modelId="{D02417DC-851A-4877-96EF-207BBA63E000}">
      <dgm:prSet phldrT="[Text]"/>
      <dgm:spPr>
        <a:noFill/>
      </dgm:spPr>
      <dgm:t>
        <a:bodyPr/>
        <a:lstStyle/>
        <a:p>
          <a:r>
            <a:rPr lang="cs-CZ" dirty="0" smtClean="0"/>
            <a:t>Cílem je porozumět tomu, jaká zlepšení jsou potřeba pro jednu webovou aplikaci</a:t>
          </a:r>
          <a:endParaRPr lang="en-GB" dirty="0"/>
        </a:p>
      </dgm:t>
    </dgm:pt>
    <dgm:pt modelId="{1840D1A4-BAE7-495C-BBEF-E955AC2F1562}" type="parTrans" cxnId="{EF5F7937-11AE-43B5-8FCE-54E1EAB37940}">
      <dgm:prSet/>
      <dgm:spPr/>
      <dgm:t>
        <a:bodyPr/>
        <a:lstStyle/>
        <a:p>
          <a:endParaRPr lang="en-GB"/>
        </a:p>
      </dgm:t>
    </dgm:pt>
    <dgm:pt modelId="{7D5D0570-C139-4276-BBB7-B643CBD6D9D6}" type="sibTrans" cxnId="{EF5F7937-11AE-43B5-8FCE-54E1EAB37940}">
      <dgm:prSet/>
      <dgm:spPr/>
      <dgm:t>
        <a:bodyPr/>
        <a:lstStyle/>
        <a:p>
          <a:endParaRPr lang="en-GB"/>
        </a:p>
      </dgm:t>
    </dgm:pt>
    <dgm:pt modelId="{95766B19-3939-4658-A13C-0BAF9D6CA0F2}">
      <dgm:prSet phldrT="[Text]"/>
      <dgm:spPr>
        <a:noFill/>
      </dgm:spPr>
      <dgm:t>
        <a:bodyPr/>
        <a:lstStyle/>
        <a:p>
          <a:r>
            <a:rPr lang="cs-CZ" dirty="0" smtClean="0"/>
            <a:t>Tento příklad byl použit pro zmíněnou webovou aplikaci, odpovídalo 110 respondentů</a:t>
          </a:r>
          <a:endParaRPr lang="en-GB" dirty="0"/>
        </a:p>
      </dgm:t>
    </dgm:pt>
    <dgm:pt modelId="{C738B900-B117-4246-A656-3C43BF6F9CB9}" type="parTrans" cxnId="{EC87D52E-9FB5-4AAF-AE07-3A833B5AE697}">
      <dgm:prSet/>
      <dgm:spPr/>
      <dgm:t>
        <a:bodyPr/>
        <a:lstStyle/>
        <a:p>
          <a:endParaRPr lang="cs-CZ"/>
        </a:p>
      </dgm:t>
    </dgm:pt>
    <dgm:pt modelId="{A07C8ECA-BDB9-43CD-B8DC-61D9F558AE6E}" type="sibTrans" cxnId="{EC87D52E-9FB5-4AAF-AE07-3A833B5AE697}">
      <dgm:prSet/>
      <dgm:spPr/>
      <dgm:t>
        <a:bodyPr/>
        <a:lstStyle/>
        <a:p>
          <a:endParaRPr lang="cs-CZ"/>
        </a:p>
      </dgm:t>
    </dgm:pt>
    <dgm:pt modelId="{265DD729-6DD4-4C48-8C5A-C23EF7F2A1FD}">
      <dgm:prSet phldrT="[Text]"/>
      <dgm:spPr>
        <a:noFill/>
      </dgm:spPr>
      <dgm:t>
        <a:bodyPr/>
        <a:lstStyle/>
        <a:p>
          <a:r>
            <a:rPr lang="cs-CZ" dirty="0" smtClean="0"/>
            <a:t>Nejprve se sloučí jednotlivé skupiny NPS škály </a:t>
          </a:r>
          <a:r>
            <a:rPr lang="en-GB" dirty="0" smtClean="0"/>
            <a:t>(</a:t>
          </a:r>
          <a:r>
            <a:rPr lang="cs-CZ" dirty="0" smtClean="0"/>
            <a:t>obvykle </a:t>
          </a:r>
          <a:r>
            <a:rPr lang="en-GB" dirty="0" smtClean="0"/>
            <a:t>0-2, 3-7, 8-9), </a:t>
          </a:r>
          <a:r>
            <a:rPr lang="cs-CZ" dirty="0" smtClean="0"/>
            <a:t>které se slučují podle prosazování produktu</a:t>
          </a:r>
          <a:endParaRPr lang="en-GB" dirty="0"/>
        </a:p>
      </dgm:t>
    </dgm:pt>
    <dgm:pt modelId="{23F83247-86F9-4D96-B184-6FAE88BB7E85}" type="parTrans" cxnId="{BD4F19E8-AD4D-446B-BDF5-CF1B30F6540D}">
      <dgm:prSet/>
      <dgm:spPr/>
      <dgm:t>
        <a:bodyPr/>
        <a:lstStyle/>
        <a:p>
          <a:endParaRPr lang="cs-CZ"/>
        </a:p>
      </dgm:t>
    </dgm:pt>
    <dgm:pt modelId="{EB12CF98-CA35-45D0-ADE0-4B2E4487A067}" type="sibTrans" cxnId="{BD4F19E8-AD4D-446B-BDF5-CF1B30F6540D}">
      <dgm:prSet/>
      <dgm:spPr/>
      <dgm:t>
        <a:bodyPr/>
        <a:lstStyle/>
        <a:p>
          <a:endParaRPr lang="cs-CZ"/>
        </a:p>
      </dgm:t>
    </dgm:pt>
    <dgm:pt modelId="{DDEE91A3-90A5-42E3-B778-2F352802F773}">
      <dgm:prSet phldrT="[Text]"/>
      <dgm:spPr>
        <a:noFill/>
      </dgm:spPr>
      <dgm:t>
        <a:bodyPr/>
        <a:lstStyle/>
        <a:p>
          <a:r>
            <a:rPr lang="cs-CZ" dirty="0" smtClean="0"/>
            <a:t>Pro každou skupinu uvedeme kód pro frekvenci každé odpovědi</a:t>
          </a:r>
          <a:endParaRPr lang="en-GB" dirty="0"/>
        </a:p>
      </dgm:t>
    </dgm:pt>
    <dgm:pt modelId="{D42EE89E-65BE-4B59-BCF7-D7C14A90E963}" type="parTrans" cxnId="{D1D06101-3367-4FBB-BEF5-BCFFA51B7F19}">
      <dgm:prSet/>
      <dgm:spPr/>
      <dgm:t>
        <a:bodyPr/>
        <a:lstStyle/>
        <a:p>
          <a:endParaRPr lang="cs-CZ"/>
        </a:p>
      </dgm:t>
    </dgm:pt>
    <dgm:pt modelId="{BD6D0122-BE5D-4828-B90B-7B8168AB988D}" type="sibTrans" cxnId="{D1D06101-3367-4FBB-BEF5-BCFFA51B7F19}">
      <dgm:prSet/>
      <dgm:spPr/>
      <dgm:t>
        <a:bodyPr/>
        <a:lstStyle/>
        <a:p>
          <a:endParaRPr lang="cs-CZ"/>
        </a:p>
      </dgm:t>
    </dgm:pt>
    <dgm:pt modelId="{75C4A609-5A3C-4EA9-BC49-C070FF1E5D80}">
      <dgm:prSet phldrT="[Text]"/>
      <dgm:spPr>
        <a:noFill/>
      </dgm:spPr>
      <dgm:t>
        <a:bodyPr/>
        <a:lstStyle/>
        <a:p>
          <a:r>
            <a:rPr lang="cs-CZ" dirty="0" smtClean="0"/>
            <a:t>Dá se využít jednoduchý součet pro každou odpověď nebo více sofistikované matematické operace, jako jsou hodnotící operace (</a:t>
          </a:r>
          <a:r>
            <a:rPr lang="cs-CZ" b="0" i="0" dirty="0" smtClean="0"/>
            <a:t>chí-kvadrát apod.)</a:t>
          </a:r>
          <a:endParaRPr lang="en-GB" b="0" dirty="0"/>
        </a:p>
      </dgm:t>
    </dgm:pt>
    <dgm:pt modelId="{8AAD9D24-A454-45BD-A1B2-4444DED8C626}" type="parTrans" cxnId="{BD8D4E4E-3D6E-4394-8AC9-BE3F87E37310}">
      <dgm:prSet/>
      <dgm:spPr/>
      <dgm:t>
        <a:bodyPr/>
        <a:lstStyle/>
        <a:p>
          <a:endParaRPr lang="cs-CZ"/>
        </a:p>
      </dgm:t>
    </dgm:pt>
    <dgm:pt modelId="{8C8E9891-82FB-4A02-84A0-4A42299F1D17}" type="sibTrans" cxnId="{BD8D4E4E-3D6E-4394-8AC9-BE3F87E37310}">
      <dgm:prSet/>
      <dgm:spPr/>
      <dgm:t>
        <a:bodyPr/>
        <a:lstStyle/>
        <a:p>
          <a:endParaRPr lang="cs-CZ"/>
        </a:p>
      </dgm:t>
    </dgm:pt>
    <dgm:pt modelId="{8CB747CE-1CCC-4CC6-86F7-76928A9F716E}">
      <dgm:prSet phldrT="[Text]"/>
      <dgm:spPr>
        <a:noFill/>
      </dgm:spPr>
      <dgm:t>
        <a:bodyPr/>
        <a:lstStyle/>
        <a:p>
          <a:r>
            <a:rPr lang="cs-CZ" dirty="0" smtClean="0"/>
            <a:t>Data obsahovala </a:t>
          </a:r>
          <a:r>
            <a:rPr lang="cs-CZ" b="0" i="0" dirty="0" smtClean="0"/>
            <a:t>Net </a:t>
          </a:r>
          <a:r>
            <a:rPr lang="cs-CZ" b="0" i="0" dirty="0" err="1" smtClean="0"/>
            <a:t>Promoter</a:t>
          </a:r>
          <a:r>
            <a:rPr lang="cs-CZ" b="0" i="0" dirty="0" smtClean="0"/>
            <a:t> </a:t>
          </a:r>
          <a:r>
            <a:rPr lang="cs-CZ" b="0" i="0" dirty="0" err="1" smtClean="0"/>
            <a:t>Score</a:t>
          </a:r>
          <a:r>
            <a:rPr lang="cs-CZ" b="0" i="0" dirty="0" smtClean="0"/>
            <a:t> (NPS), což je metrika, která umožňuje velmi efektivní a rychlé měření zákaznického feedbacku a byla zjišťována otevřenou </a:t>
          </a:r>
          <a:r>
            <a:rPr lang="cs-CZ" dirty="0" smtClean="0"/>
            <a:t>otázkou (Např. U kterých aspektů produktu byste nejvíce ocenili vylepšení?)</a:t>
          </a:r>
          <a:endParaRPr lang="en-GB" dirty="0"/>
        </a:p>
      </dgm:t>
    </dgm:pt>
    <dgm:pt modelId="{C3A02981-9FB4-4A24-A9A7-954672C3ED23}" type="parTrans" cxnId="{354C6EDC-7CB1-42DB-8C34-BC6724239654}">
      <dgm:prSet/>
      <dgm:spPr/>
      <dgm:t>
        <a:bodyPr/>
        <a:lstStyle/>
        <a:p>
          <a:endParaRPr lang="cs-CZ"/>
        </a:p>
      </dgm:t>
    </dgm:pt>
    <dgm:pt modelId="{7B0A7735-FC3E-4FF3-B3D8-4967874C6BE2}" type="sibTrans" cxnId="{354C6EDC-7CB1-42DB-8C34-BC6724239654}">
      <dgm:prSet/>
      <dgm:spPr/>
      <dgm:t>
        <a:bodyPr/>
        <a:lstStyle/>
        <a:p>
          <a:endParaRPr lang="cs-CZ"/>
        </a:p>
      </dgm:t>
    </dgm:pt>
    <dgm:pt modelId="{89AF450F-98A8-4BF7-8C6C-31C9D6B28852}" type="pres">
      <dgm:prSet presAssocID="{1C4AA721-4D6C-4E84-B20C-E740C40EDA9C}" presName="linearFlow" presStyleCnt="0">
        <dgm:presLayoutVars>
          <dgm:dir/>
          <dgm:animLvl val="lvl"/>
          <dgm:resizeHandles val="exact"/>
        </dgm:presLayoutVars>
      </dgm:prSet>
      <dgm:spPr/>
      <dgm:t>
        <a:bodyPr/>
        <a:lstStyle/>
        <a:p>
          <a:endParaRPr lang="en-GB"/>
        </a:p>
      </dgm:t>
    </dgm:pt>
    <dgm:pt modelId="{AE986A6B-3D5C-4EE9-ACC6-93D3370E7AB4}" type="pres">
      <dgm:prSet presAssocID="{0612321C-6E91-46EC-8C12-73572C629B07}" presName="composite" presStyleCnt="0"/>
      <dgm:spPr/>
    </dgm:pt>
    <dgm:pt modelId="{E6F019C2-DF25-4AA9-90E0-602314B1D935}" type="pres">
      <dgm:prSet presAssocID="{0612321C-6E91-46EC-8C12-73572C629B07}" presName="parentText" presStyleLbl="alignNode1" presStyleIdx="0" presStyleCnt="3">
        <dgm:presLayoutVars>
          <dgm:chMax val="1"/>
          <dgm:bulletEnabled val="1"/>
        </dgm:presLayoutVars>
      </dgm:prSet>
      <dgm:spPr/>
      <dgm:t>
        <a:bodyPr/>
        <a:lstStyle/>
        <a:p>
          <a:endParaRPr lang="en-GB"/>
        </a:p>
      </dgm:t>
    </dgm:pt>
    <dgm:pt modelId="{C0748C2D-D6C7-48F2-B17D-128785DAA0A0}" type="pres">
      <dgm:prSet presAssocID="{0612321C-6E91-46EC-8C12-73572C629B07}" presName="descendantText" presStyleLbl="alignAcc1" presStyleIdx="0" presStyleCnt="3">
        <dgm:presLayoutVars>
          <dgm:bulletEnabled val="1"/>
        </dgm:presLayoutVars>
      </dgm:prSet>
      <dgm:spPr/>
      <dgm:t>
        <a:bodyPr/>
        <a:lstStyle/>
        <a:p>
          <a:endParaRPr lang="en-GB"/>
        </a:p>
      </dgm:t>
    </dgm:pt>
    <dgm:pt modelId="{A8438C2E-3E01-4F92-99F4-596F37C42D10}" type="pres">
      <dgm:prSet presAssocID="{3AB810E1-F013-427D-80A2-EAEFF1E5774E}" presName="sp" presStyleCnt="0"/>
      <dgm:spPr/>
    </dgm:pt>
    <dgm:pt modelId="{F8C34771-54FD-4A10-831B-F74FF685E01D}" type="pres">
      <dgm:prSet presAssocID="{3AF18421-5600-4F6E-A032-312E7036EACF}" presName="composite" presStyleCnt="0"/>
      <dgm:spPr/>
    </dgm:pt>
    <dgm:pt modelId="{0518B6D6-75AE-4089-923F-5D2854E42369}" type="pres">
      <dgm:prSet presAssocID="{3AF18421-5600-4F6E-A032-312E7036EACF}" presName="parentText" presStyleLbl="alignNode1" presStyleIdx="1" presStyleCnt="3">
        <dgm:presLayoutVars>
          <dgm:chMax val="1"/>
          <dgm:bulletEnabled val="1"/>
        </dgm:presLayoutVars>
      </dgm:prSet>
      <dgm:spPr/>
      <dgm:t>
        <a:bodyPr/>
        <a:lstStyle/>
        <a:p>
          <a:endParaRPr lang="en-GB"/>
        </a:p>
      </dgm:t>
    </dgm:pt>
    <dgm:pt modelId="{0D6B2802-04C3-4C16-A600-F22D6C8C6152}" type="pres">
      <dgm:prSet presAssocID="{3AF18421-5600-4F6E-A032-312E7036EACF}" presName="descendantText" presStyleLbl="alignAcc1" presStyleIdx="1" presStyleCnt="3">
        <dgm:presLayoutVars>
          <dgm:bulletEnabled val="1"/>
        </dgm:presLayoutVars>
      </dgm:prSet>
      <dgm:spPr/>
      <dgm:t>
        <a:bodyPr/>
        <a:lstStyle/>
        <a:p>
          <a:endParaRPr lang="en-GB"/>
        </a:p>
      </dgm:t>
    </dgm:pt>
    <dgm:pt modelId="{3A521567-3494-4D81-B84B-76335CB3F367}" type="pres">
      <dgm:prSet presAssocID="{D4405D3B-C32C-472E-B1E2-FF9A65528EE5}" presName="sp" presStyleCnt="0"/>
      <dgm:spPr/>
    </dgm:pt>
    <dgm:pt modelId="{3E024452-C4AE-40AA-9C8D-915DF98F779A}" type="pres">
      <dgm:prSet presAssocID="{E16C6556-3BE8-4ACF-9368-DC91AF897001}" presName="composite" presStyleCnt="0"/>
      <dgm:spPr/>
    </dgm:pt>
    <dgm:pt modelId="{74C29D2D-4153-4F87-8EFE-4F8E706FDEFE}" type="pres">
      <dgm:prSet presAssocID="{E16C6556-3BE8-4ACF-9368-DC91AF897001}" presName="parentText" presStyleLbl="alignNode1" presStyleIdx="2" presStyleCnt="3">
        <dgm:presLayoutVars>
          <dgm:chMax val="1"/>
          <dgm:bulletEnabled val="1"/>
        </dgm:presLayoutVars>
      </dgm:prSet>
      <dgm:spPr/>
      <dgm:t>
        <a:bodyPr/>
        <a:lstStyle/>
        <a:p>
          <a:endParaRPr lang="en-GB"/>
        </a:p>
      </dgm:t>
    </dgm:pt>
    <dgm:pt modelId="{B869B592-87CE-4CA5-A1DA-D3F39D42B723}" type="pres">
      <dgm:prSet presAssocID="{E16C6556-3BE8-4ACF-9368-DC91AF897001}" presName="descendantText" presStyleLbl="alignAcc1" presStyleIdx="2" presStyleCnt="3">
        <dgm:presLayoutVars>
          <dgm:bulletEnabled val="1"/>
        </dgm:presLayoutVars>
      </dgm:prSet>
      <dgm:spPr>
        <a:noFill/>
        <a:ln>
          <a:noFill/>
        </a:ln>
      </dgm:spPr>
      <dgm:t>
        <a:bodyPr/>
        <a:lstStyle/>
        <a:p>
          <a:endParaRPr lang="en-GB"/>
        </a:p>
      </dgm:t>
    </dgm:pt>
  </dgm:ptLst>
  <dgm:cxnLst>
    <dgm:cxn modelId="{A75324BE-0E51-4D6B-9473-CE95EC559B29}" srcId="{1C4AA721-4D6C-4E84-B20C-E740C40EDA9C}" destId="{E16C6556-3BE8-4ACF-9368-DC91AF897001}" srcOrd="2" destOrd="0" parTransId="{9D0148B9-C814-44E3-9B60-2583DE972A98}" sibTransId="{DE1E2175-4167-420D-AB77-70A1FE16689C}"/>
    <dgm:cxn modelId="{C5441BC2-D5E6-44C6-B4B7-8BA064843707}" srcId="{1C4AA721-4D6C-4E84-B20C-E740C40EDA9C}" destId="{3AF18421-5600-4F6E-A032-312E7036EACF}" srcOrd="1" destOrd="0" parTransId="{5502A91E-7E44-4161-8E15-97F43097371D}" sibTransId="{D4405D3B-C32C-472E-B1E2-FF9A65528EE5}"/>
    <dgm:cxn modelId="{BD4F19E8-AD4D-446B-BDF5-CF1B30F6540D}" srcId="{3AF18421-5600-4F6E-A032-312E7036EACF}" destId="{265DD729-6DD4-4C48-8C5A-C23EF7F2A1FD}" srcOrd="0" destOrd="0" parTransId="{23F83247-86F9-4D96-B184-6FAE88BB7E85}" sibTransId="{EB12CF98-CA35-45D0-ADE0-4B2E4487A067}"/>
    <dgm:cxn modelId="{F9ECF51B-BE23-476D-BD4C-DA134BFDFE78}" type="presOf" srcId="{265DD729-6DD4-4C48-8C5A-C23EF7F2A1FD}" destId="{0D6B2802-04C3-4C16-A600-F22D6C8C6152}" srcOrd="0" destOrd="0" presId="urn:microsoft.com/office/officeart/2005/8/layout/chevron2"/>
    <dgm:cxn modelId="{354C6EDC-7CB1-42DB-8C34-BC6724239654}" srcId="{0612321C-6E91-46EC-8C12-73572C629B07}" destId="{8CB747CE-1CCC-4CC6-86F7-76928A9F716E}" srcOrd="1" destOrd="0" parTransId="{C3A02981-9FB4-4A24-A9A7-954672C3ED23}" sibTransId="{7B0A7735-FC3E-4FF3-B3D8-4967874C6BE2}"/>
    <dgm:cxn modelId="{6E3A261C-77E2-4F21-9B0A-ED31707512BE}" type="presOf" srcId="{1C4AA721-4D6C-4E84-B20C-E740C40EDA9C}" destId="{89AF450F-98A8-4BF7-8C6C-31C9D6B28852}" srcOrd="0" destOrd="0" presId="urn:microsoft.com/office/officeart/2005/8/layout/chevron2"/>
    <dgm:cxn modelId="{D33A8BBF-BE78-4C4C-A86C-E7D7B9D48C9A}" type="presOf" srcId="{3AF18421-5600-4F6E-A032-312E7036EACF}" destId="{0518B6D6-75AE-4089-923F-5D2854E42369}" srcOrd="0" destOrd="0" presId="urn:microsoft.com/office/officeart/2005/8/layout/chevron2"/>
    <dgm:cxn modelId="{EC87D52E-9FB5-4AAF-AE07-3A833B5AE697}" srcId="{0612321C-6E91-46EC-8C12-73572C629B07}" destId="{95766B19-3939-4658-A13C-0BAF9D6CA0F2}" srcOrd="2" destOrd="0" parTransId="{C738B900-B117-4246-A656-3C43BF6F9CB9}" sibTransId="{A07C8ECA-BDB9-43CD-B8DC-61D9F558AE6E}"/>
    <dgm:cxn modelId="{D1D06101-3367-4FBB-BEF5-BCFFA51B7F19}" srcId="{3AF18421-5600-4F6E-A032-312E7036EACF}" destId="{DDEE91A3-90A5-42E3-B778-2F352802F773}" srcOrd="1" destOrd="0" parTransId="{D42EE89E-65BE-4B59-BCF7-D7C14A90E963}" sibTransId="{BD6D0122-BE5D-4828-B90B-7B8168AB988D}"/>
    <dgm:cxn modelId="{BD8D4E4E-3D6E-4394-8AC9-BE3F87E37310}" srcId="{3AF18421-5600-4F6E-A032-312E7036EACF}" destId="{75C4A609-5A3C-4EA9-BC49-C070FF1E5D80}" srcOrd="2" destOrd="0" parTransId="{8AAD9D24-A454-45BD-A1B2-4444DED8C626}" sibTransId="{8C8E9891-82FB-4A02-84A0-4A42299F1D17}"/>
    <dgm:cxn modelId="{EAA14644-C596-4B6A-87E5-4A56AA1AFBE5}" type="presOf" srcId="{95766B19-3939-4658-A13C-0BAF9D6CA0F2}" destId="{C0748C2D-D6C7-48F2-B17D-128785DAA0A0}" srcOrd="0" destOrd="2" presId="urn:microsoft.com/office/officeart/2005/8/layout/chevron2"/>
    <dgm:cxn modelId="{0292ED7D-55AD-4F01-9482-4856B1BD04F9}" type="presOf" srcId="{0612321C-6E91-46EC-8C12-73572C629B07}" destId="{E6F019C2-DF25-4AA9-90E0-602314B1D935}" srcOrd="0" destOrd="0" presId="urn:microsoft.com/office/officeart/2005/8/layout/chevron2"/>
    <dgm:cxn modelId="{1E1236A5-C79A-4CF0-AD26-0112CAFB601B}" type="presOf" srcId="{DDEE91A3-90A5-42E3-B778-2F352802F773}" destId="{0D6B2802-04C3-4C16-A600-F22D6C8C6152}" srcOrd="0" destOrd="1" presId="urn:microsoft.com/office/officeart/2005/8/layout/chevron2"/>
    <dgm:cxn modelId="{EF5F7937-11AE-43B5-8FCE-54E1EAB37940}" srcId="{0612321C-6E91-46EC-8C12-73572C629B07}" destId="{D02417DC-851A-4877-96EF-207BBA63E000}" srcOrd="0" destOrd="0" parTransId="{1840D1A4-BAE7-495C-BBEF-E955AC2F1562}" sibTransId="{7D5D0570-C139-4276-BBB7-B643CBD6D9D6}"/>
    <dgm:cxn modelId="{F4108C8F-7866-4D4E-98AF-D7E5B83CF29F}" type="presOf" srcId="{8CB747CE-1CCC-4CC6-86F7-76928A9F716E}" destId="{C0748C2D-D6C7-48F2-B17D-128785DAA0A0}" srcOrd="0" destOrd="1" presId="urn:microsoft.com/office/officeart/2005/8/layout/chevron2"/>
    <dgm:cxn modelId="{696938FD-6751-461F-A73A-402765BD709D}" type="presOf" srcId="{E16C6556-3BE8-4ACF-9368-DC91AF897001}" destId="{74C29D2D-4153-4F87-8EFE-4F8E706FDEFE}" srcOrd="0" destOrd="0" presId="urn:microsoft.com/office/officeart/2005/8/layout/chevron2"/>
    <dgm:cxn modelId="{E6BE08C5-33E8-459B-BBBF-445F1AE9F146}" srcId="{1C4AA721-4D6C-4E84-B20C-E740C40EDA9C}" destId="{0612321C-6E91-46EC-8C12-73572C629B07}" srcOrd="0" destOrd="0" parTransId="{134303B5-A615-4503-A0C3-6FE02E97010F}" sibTransId="{3AB810E1-F013-427D-80A2-EAEFF1E5774E}"/>
    <dgm:cxn modelId="{40876B41-893B-4B82-8CCE-4FE110893C2F}" type="presOf" srcId="{75C4A609-5A3C-4EA9-BC49-C070FF1E5D80}" destId="{0D6B2802-04C3-4C16-A600-F22D6C8C6152}" srcOrd="0" destOrd="2" presId="urn:microsoft.com/office/officeart/2005/8/layout/chevron2"/>
    <dgm:cxn modelId="{FDBC49F1-7EF4-42E3-950D-50111AC56508}" type="presOf" srcId="{D02417DC-851A-4877-96EF-207BBA63E000}" destId="{C0748C2D-D6C7-48F2-B17D-128785DAA0A0}" srcOrd="0" destOrd="0" presId="urn:microsoft.com/office/officeart/2005/8/layout/chevron2"/>
    <dgm:cxn modelId="{C89EB83F-8DAE-4F27-A9C0-718CF47C6477}" type="presParOf" srcId="{89AF450F-98A8-4BF7-8C6C-31C9D6B28852}" destId="{AE986A6B-3D5C-4EE9-ACC6-93D3370E7AB4}" srcOrd="0" destOrd="0" presId="urn:microsoft.com/office/officeart/2005/8/layout/chevron2"/>
    <dgm:cxn modelId="{5F5AC7C5-086C-4203-B7CC-1DB7F8B6EE78}" type="presParOf" srcId="{AE986A6B-3D5C-4EE9-ACC6-93D3370E7AB4}" destId="{E6F019C2-DF25-4AA9-90E0-602314B1D935}" srcOrd="0" destOrd="0" presId="urn:microsoft.com/office/officeart/2005/8/layout/chevron2"/>
    <dgm:cxn modelId="{286531AA-C135-433B-A48E-21B9592B3306}" type="presParOf" srcId="{AE986A6B-3D5C-4EE9-ACC6-93D3370E7AB4}" destId="{C0748C2D-D6C7-48F2-B17D-128785DAA0A0}" srcOrd="1" destOrd="0" presId="urn:microsoft.com/office/officeart/2005/8/layout/chevron2"/>
    <dgm:cxn modelId="{A2A4682D-70F6-46EB-930C-9B96C81E83F1}" type="presParOf" srcId="{89AF450F-98A8-4BF7-8C6C-31C9D6B28852}" destId="{A8438C2E-3E01-4F92-99F4-596F37C42D10}" srcOrd="1" destOrd="0" presId="urn:microsoft.com/office/officeart/2005/8/layout/chevron2"/>
    <dgm:cxn modelId="{0A83BA2B-B36F-4EF0-98EA-912905E3AD67}" type="presParOf" srcId="{89AF450F-98A8-4BF7-8C6C-31C9D6B28852}" destId="{F8C34771-54FD-4A10-831B-F74FF685E01D}" srcOrd="2" destOrd="0" presId="urn:microsoft.com/office/officeart/2005/8/layout/chevron2"/>
    <dgm:cxn modelId="{71C51750-8D0B-46C2-A274-EE4FC23854D8}" type="presParOf" srcId="{F8C34771-54FD-4A10-831B-F74FF685E01D}" destId="{0518B6D6-75AE-4089-923F-5D2854E42369}" srcOrd="0" destOrd="0" presId="urn:microsoft.com/office/officeart/2005/8/layout/chevron2"/>
    <dgm:cxn modelId="{36EC1819-5B1B-4465-834C-E52104F97CA2}" type="presParOf" srcId="{F8C34771-54FD-4A10-831B-F74FF685E01D}" destId="{0D6B2802-04C3-4C16-A600-F22D6C8C6152}" srcOrd="1" destOrd="0" presId="urn:microsoft.com/office/officeart/2005/8/layout/chevron2"/>
    <dgm:cxn modelId="{E714AA21-5A3B-4170-93C4-1E1F028039BF}" type="presParOf" srcId="{89AF450F-98A8-4BF7-8C6C-31C9D6B28852}" destId="{3A521567-3494-4D81-B84B-76335CB3F367}" srcOrd="3" destOrd="0" presId="urn:microsoft.com/office/officeart/2005/8/layout/chevron2"/>
    <dgm:cxn modelId="{8FCA3E94-F723-4355-B468-8F4E5BFEE95C}" type="presParOf" srcId="{89AF450F-98A8-4BF7-8C6C-31C9D6B28852}" destId="{3E024452-C4AE-40AA-9C8D-915DF98F779A}" srcOrd="4" destOrd="0" presId="urn:microsoft.com/office/officeart/2005/8/layout/chevron2"/>
    <dgm:cxn modelId="{276FE8DA-6C1A-4B39-8A45-13472FAFF921}" type="presParOf" srcId="{3E024452-C4AE-40AA-9C8D-915DF98F779A}" destId="{74C29D2D-4153-4F87-8EFE-4F8E706FDEFE}" srcOrd="0" destOrd="0" presId="urn:microsoft.com/office/officeart/2005/8/layout/chevron2"/>
    <dgm:cxn modelId="{A63F1CF9-C5E0-44AA-A80E-E0E10CB5D2D6}" type="presParOf" srcId="{3E024452-C4AE-40AA-9C8D-915DF98F779A}" destId="{B869B592-87CE-4CA5-A1DA-D3F39D42B72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F019C2-DF25-4AA9-90E0-602314B1D935}">
      <dsp:nvSpPr>
        <dsp:cNvPr id="0" name=""/>
        <dsp:cNvSpPr/>
      </dsp:nvSpPr>
      <dsp:spPr>
        <a:xfrm rot="5400000">
          <a:off x="-221208" y="221210"/>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Data</a:t>
          </a:r>
          <a:endParaRPr lang="en-GB" sz="1500" kern="1200" dirty="0"/>
        </a:p>
      </dsp:txBody>
      <dsp:txXfrm rot="5400000">
        <a:off x="-221208" y="221210"/>
        <a:ext cx="1474721" cy="1032304"/>
      </dsp:txXfrm>
    </dsp:sp>
    <dsp:sp modelId="{C0748C2D-D6C7-48F2-B17D-128785DAA0A0}">
      <dsp:nvSpPr>
        <dsp:cNvPr id="0" name=""/>
        <dsp:cNvSpPr/>
      </dsp:nvSpPr>
      <dsp:spPr>
        <a:xfrm rot="5400000">
          <a:off x="4154049" y="-3121741"/>
          <a:ext cx="958568" cy="7202057"/>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cs-CZ" sz="1300" kern="1200" dirty="0" smtClean="0"/>
            <a:t>Cílem bylo shromáždit potřeby vedení do srozumitelné podoby</a:t>
          </a:r>
          <a:endParaRPr lang="en-GB" sz="1300" kern="1200" dirty="0"/>
        </a:p>
        <a:p>
          <a:pPr marL="114300" lvl="1" indent="-114300" algn="l" defTabSz="577850">
            <a:lnSpc>
              <a:spcPct val="90000"/>
            </a:lnSpc>
            <a:spcBef>
              <a:spcPct val="0"/>
            </a:spcBef>
            <a:spcAft>
              <a:spcPct val="15000"/>
            </a:spcAft>
            <a:buChar char="••"/>
          </a:pPr>
          <a:r>
            <a:rPr lang="cs-CZ" sz="1300" kern="1200" dirty="0" smtClean="0"/>
            <a:t>Data byla sbírána podle požadavků vedení na jejich strategické potřeby pro rok 12/13</a:t>
          </a:r>
          <a:endParaRPr lang="en-GB" sz="1300" kern="1200" dirty="0"/>
        </a:p>
        <a:p>
          <a:pPr marL="114300" lvl="1" indent="-114300" algn="l" defTabSz="577850">
            <a:lnSpc>
              <a:spcPct val="90000"/>
            </a:lnSpc>
            <a:spcBef>
              <a:spcPct val="0"/>
            </a:spcBef>
            <a:spcAft>
              <a:spcPct val="15000"/>
            </a:spcAft>
            <a:buChar char="••"/>
          </a:pPr>
          <a:r>
            <a:rPr lang="cs-CZ" sz="1300" kern="1200" dirty="0" smtClean="0"/>
            <a:t>Data byla získána při 13-ti hodinovém interview založeném na otevřených otázkách</a:t>
          </a:r>
          <a:endParaRPr lang="en-GB" sz="1300" kern="1200" dirty="0"/>
        </a:p>
        <a:p>
          <a:pPr marL="114300" lvl="1" indent="-114300" algn="l" defTabSz="577850">
            <a:lnSpc>
              <a:spcPct val="90000"/>
            </a:lnSpc>
            <a:spcBef>
              <a:spcPct val="0"/>
            </a:spcBef>
            <a:spcAft>
              <a:spcPct val="15000"/>
            </a:spcAft>
            <a:buChar char="••"/>
          </a:pPr>
          <a:r>
            <a:rPr lang="en-GB" sz="1300" kern="1200" dirty="0" smtClean="0"/>
            <a:t>Data </a:t>
          </a:r>
          <a:r>
            <a:rPr lang="cs-CZ" sz="1300" kern="1200" dirty="0" smtClean="0"/>
            <a:t>nabízela přibližně 30 možných projektů k dokončení</a:t>
          </a:r>
          <a:endParaRPr lang="en-GB" sz="1300" kern="1200" dirty="0"/>
        </a:p>
      </dsp:txBody>
      <dsp:txXfrm rot="5400000">
        <a:off x="4154049" y="-3121741"/>
        <a:ext cx="958568" cy="7202057"/>
      </dsp:txXfrm>
    </dsp:sp>
    <dsp:sp modelId="{0518B6D6-75AE-4089-923F-5D2854E42369}">
      <dsp:nvSpPr>
        <dsp:cNvPr id="0" name=""/>
        <dsp:cNvSpPr/>
      </dsp:nvSpPr>
      <dsp:spPr>
        <a:xfrm rot="5400000">
          <a:off x="-221208" y="1500022"/>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cs-CZ" sz="1500" kern="1200" dirty="0" smtClean="0"/>
            <a:t>Shlukování</a:t>
          </a:r>
          <a:r>
            <a:rPr lang="en-GB" sz="1500" kern="1200" dirty="0" smtClean="0"/>
            <a:t>/ </a:t>
          </a:r>
          <a:r>
            <a:rPr lang="cs-CZ" sz="1500" kern="1200" dirty="0" smtClean="0"/>
            <a:t>kódování</a:t>
          </a:r>
          <a:endParaRPr lang="en-GB" sz="1500" kern="1200" dirty="0"/>
        </a:p>
      </dsp:txBody>
      <dsp:txXfrm rot="5400000">
        <a:off x="-221208" y="1500022"/>
        <a:ext cx="1474721" cy="1032304"/>
      </dsp:txXfrm>
    </dsp:sp>
    <dsp:sp modelId="{0D6B2802-04C3-4C16-A600-F22D6C8C6152}">
      <dsp:nvSpPr>
        <dsp:cNvPr id="0" name=""/>
        <dsp:cNvSpPr/>
      </dsp:nvSpPr>
      <dsp:spPr>
        <a:xfrm rot="5400000">
          <a:off x="4154049" y="-1842930"/>
          <a:ext cx="958568" cy="7202057"/>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cs-CZ" sz="1300" kern="1200" dirty="0" smtClean="0"/>
            <a:t>První seskupování se udělalo, aby se seskupili podobné projekty (podle přirozené podobnosti)</a:t>
          </a:r>
          <a:endParaRPr lang="en-GB" sz="1300" kern="1200" dirty="0"/>
        </a:p>
        <a:p>
          <a:pPr marL="114300" lvl="1" indent="-114300" algn="l" defTabSz="577850">
            <a:lnSpc>
              <a:spcPct val="90000"/>
            </a:lnSpc>
            <a:spcBef>
              <a:spcPct val="0"/>
            </a:spcBef>
            <a:spcAft>
              <a:spcPct val="15000"/>
            </a:spcAft>
            <a:buChar char="••"/>
          </a:pPr>
          <a:r>
            <a:rPr lang="cs-CZ" sz="1300" kern="1200" dirty="0" smtClean="0"/>
            <a:t>Pro každý projekt se stanovily dvě hodnoty, které byly subjektivně popsány: 1) schopnost projekt provést se současnými kapacitami, 2) míra důležitosti a dopadu pro vedení</a:t>
          </a:r>
          <a:endParaRPr lang="en-GB" sz="1300" kern="1200" dirty="0"/>
        </a:p>
        <a:p>
          <a:pPr marL="114300" lvl="1" indent="-114300" algn="l" defTabSz="577850">
            <a:lnSpc>
              <a:spcPct val="90000"/>
            </a:lnSpc>
            <a:spcBef>
              <a:spcPct val="0"/>
            </a:spcBef>
            <a:spcAft>
              <a:spcPct val="15000"/>
            </a:spcAft>
            <a:buChar char="••"/>
          </a:pPr>
          <a:r>
            <a:rPr lang="en-GB" sz="1300" kern="1200" dirty="0" smtClean="0"/>
            <a:t>Data </a:t>
          </a:r>
          <a:r>
            <a:rPr lang="cs-CZ" sz="1300" kern="1200" dirty="0" smtClean="0"/>
            <a:t>pak byly vloženy do diagramu níže</a:t>
          </a:r>
          <a:endParaRPr lang="en-GB" sz="1300" kern="1200" dirty="0"/>
        </a:p>
      </dsp:txBody>
      <dsp:txXfrm rot="5400000">
        <a:off x="4154049" y="-1842930"/>
        <a:ext cx="958568" cy="7202057"/>
      </dsp:txXfrm>
    </dsp:sp>
    <dsp:sp modelId="{74C29D2D-4153-4F87-8EFE-4F8E706FDEFE}">
      <dsp:nvSpPr>
        <dsp:cNvPr id="0" name=""/>
        <dsp:cNvSpPr/>
      </dsp:nvSpPr>
      <dsp:spPr>
        <a:xfrm rot="5400000">
          <a:off x="-221208" y="2778833"/>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cs-CZ" sz="1500" kern="1200" dirty="0" smtClean="0"/>
            <a:t>Výstup</a:t>
          </a:r>
          <a:endParaRPr lang="en-GB" sz="1500" kern="1200" dirty="0"/>
        </a:p>
      </dsp:txBody>
      <dsp:txXfrm rot="5400000">
        <a:off x="-221208" y="2778833"/>
        <a:ext cx="1474721" cy="1032304"/>
      </dsp:txXfrm>
    </dsp:sp>
    <dsp:sp modelId="{B869B592-87CE-4CA5-A1DA-D3F39D42B723}">
      <dsp:nvSpPr>
        <dsp:cNvPr id="0" name=""/>
        <dsp:cNvSpPr/>
      </dsp:nvSpPr>
      <dsp:spPr>
        <a:xfrm rot="5400000">
          <a:off x="4154049" y="-564119"/>
          <a:ext cx="958568" cy="7202057"/>
        </a:xfrm>
        <a:prstGeom prst="round2Same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F019C2-DF25-4AA9-90E0-602314B1D935}">
      <dsp:nvSpPr>
        <dsp:cNvPr id="0" name=""/>
        <dsp:cNvSpPr/>
      </dsp:nvSpPr>
      <dsp:spPr>
        <a:xfrm rot="5400000">
          <a:off x="-221208" y="221210"/>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GB" sz="1500" kern="1200" dirty="0" smtClean="0"/>
            <a:t>Data</a:t>
          </a:r>
          <a:endParaRPr lang="en-GB" sz="1500" kern="1200" dirty="0"/>
        </a:p>
      </dsp:txBody>
      <dsp:txXfrm rot="5400000">
        <a:off x="-221208" y="221210"/>
        <a:ext cx="1474721" cy="1032304"/>
      </dsp:txXfrm>
    </dsp:sp>
    <dsp:sp modelId="{C0748C2D-D6C7-48F2-B17D-128785DAA0A0}">
      <dsp:nvSpPr>
        <dsp:cNvPr id="0" name=""/>
        <dsp:cNvSpPr/>
      </dsp:nvSpPr>
      <dsp:spPr>
        <a:xfrm rot="5400000">
          <a:off x="4154049" y="-3121741"/>
          <a:ext cx="958568" cy="7202057"/>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cs-CZ" sz="1200" kern="1200" dirty="0" smtClean="0"/>
            <a:t>Cílem je porozumět tomu, jaká zlepšení jsou potřeba pro jednu webovou aplikaci</a:t>
          </a:r>
          <a:endParaRPr lang="en-GB" sz="1200" kern="1200" dirty="0"/>
        </a:p>
        <a:p>
          <a:pPr marL="114300" lvl="1" indent="-114300" algn="l" defTabSz="533400">
            <a:lnSpc>
              <a:spcPct val="90000"/>
            </a:lnSpc>
            <a:spcBef>
              <a:spcPct val="0"/>
            </a:spcBef>
            <a:spcAft>
              <a:spcPct val="15000"/>
            </a:spcAft>
            <a:buChar char="••"/>
          </a:pPr>
          <a:r>
            <a:rPr lang="cs-CZ" sz="1200" kern="1200" dirty="0" smtClean="0"/>
            <a:t>Data obsahovala </a:t>
          </a:r>
          <a:r>
            <a:rPr lang="cs-CZ" sz="1200" b="0" i="0" kern="1200" dirty="0" smtClean="0"/>
            <a:t>Net </a:t>
          </a:r>
          <a:r>
            <a:rPr lang="cs-CZ" sz="1200" b="0" i="0" kern="1200" dirty="0" err="1" smtClean="0"/>
            <a:t>Promoter</a:t>
          </a:r>
          <a:r>
            <a:rPr lang="cs-CZ" sz="1200" b="0" i="0" kern="1200" dirty="0" smtClean="0"/>
            <a:t> </a:t>
          </a:r>
          <a:r>
            <a:rPr lang="cs-CZ" sz="1200" b="0" i="0" kern="1200" dirty="0" err="1" smtClean="0"/>
            <a:t>Score</a:t>
          </a:r>
          <a:r>
            <a:rPr lang="cs-CZ" sz="1200" b="0" i="0" kern="1200" dirty="0" smtClean="0"/>
            <a:t> (NPS), což je metrika, která umožňuje velmi efektivní a rychlé měření zákaznického feedbacku a byla zjišťována otevřenou </a:t>
          </a:r>
          <a:r>
            <a:rPr lang="cs-CZ" sz="1200" kern="1200" dirty="0" smtClean="0"/>
            <a:t>otázkou (Např. U kterých aspektů produktu byste nejvíce ocenili vylepšení?)</a:t>
          </a:r>
          <a:endParaRPr lang="en-GB" sz="1200" kern="1200" dirty="0"/>
        </a:p>
        <a:p>
          <a:pPr marL="114300" lvl="1" indent="-114300" algn="l" defTabSz="533400">
            <a:lnSpc>
              <a:spcPct val="90000"/>
            </a:lnSpc>
            <a:spcBef>
              <a:spcPct val="0"/>
            </a:spcBef>
            <a:spcAft>
              <a:spcPct val="15000"/>
            </a:spcAft>
            <a:buChar char="••"/>
          </a:pPr>
          <a:r>
            <a:rPr lang="cs-CZ" sz="1200" kern="1200" dirty="0" smtClean="0"/>
            <a:t>Tento příklad byl použit pro zmíněnou webovou aplikaci, odpovídalo 110 respondentů</a:t>
          </a:r>
          <a:endParaRPr lang="en-GB" sz="1200" kern="1200" dirty="0"/>
        </a:p>
      </dsp:txBody>
      <dsp:txXfrm rot="5400000">
        <a:off x="4154049" y="-3121741"/>
        <a:ext cx="958568" cy="7202057"/>
      </dsp:txXfrm>
    </dsp:sp>
    <dsp:sp modelId="{0518B6D6-75AE-4089-923F-5D2854E42369}">
      <dsp:nvSpPr>
        <dsp:cNvPr id="0" name=""/>
        <dsp:cNvSpPr/>
      </dsp:nvSpPr>
      <dsp:spPr>
        <a:xfrm rot="5400000">
          <a:off x="-221208" y="1500022"/>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cs-CZ" sz="1500" kern="1200" dirty="0" smtClean="0"/>
            <a:t>Shlukování</a:t>
          </a:r>
          <a:r>
            <a:rPr lang="en-GB" sz="1500" kern="1200" dirty="0" smtClean="0"/>
            <a:t>/ </a:t>
          </a:r>
          <a:r>
            <a:rPr lang="cs-CZ" sz="1500" kern="1200" dirty="0" smtClean="0"/>
            <a:t>kódování</a:t>
          </a:r>
          <a:endParaRPr lang="en-GB" sz="1500" kern="1200" dirty="0"/>
        </a:p>
      </dsp:txBody>
      <dsp:txXfrm rot="5400000">
        <a:off x="-221208" y="1500022"/>
        <a:ext cx="1474721" cy="1032304"/>
      </dsp:txXfrm>
    </dsp:sp>
    <dsp:sp modelId="{0D6B2802-04C3-4C16-A600-F22D6C8C6152}">
      <dsp:nvSpPr>
        <dsp:cNvPr id="0" name=""/>
        <dsp:cNvSpPr/>
      </dsp:nvSpPr>
      <dsp:spPr>
        <a:xfrm rot="5400000">
          <a:off x="4154049" y="-1842930"/>
          <a:ext cx="958568" cy="7202057"/>
        </a:xfrm>
        <a:prstGeom prst="round2SameRect">
          <a:avLst/>
        </a:prstGeom>
        <a:no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cs-CZ" sz="1200" kern="1200" dirty="0" smtClean="0"/>
            <a:t>Nejprve se sloučí jednotlivé skupiny NPS škály </a:t>
          </a:r>
          <a:r>
            <a:rPr lang="en-GB" sz="1200" kern="1200" dirty="0" smtClean="0"/>
            <a:t>(</a:t>
          </a:r>
          <a:r>
            <a:rPr lang="cs-CZ" sz="1200" kern="1200" dirty="0" smtClean="0"/>
            <a:t>obvykle </a:t>
          </a:r>
          <a:r>
            <a:rPr lang="en-GB" sz="1200" kern="1200" dirty="0" smtClean="0"/>
            <a:t>0-2, 3-7, 8-9), </a:t>
          </a:r>
          <a:r>
            <a:rPr lang="cs-CZ" sz="1200" kern="1200" dirty="0" smtClean="0"/>
            <a:t>které se slučují podle prosazování produktu</a:t>
          </a:r>
          <a:endParaRPr lang="en-GB" sz="1200" kern="1200" dirty="0"/>
        </a:p>
        <a:p>
          <a:pPr marL="114300" lvl="1" indent="-114300" algn="l" defTabSz="533400">
            <a:lnSpc>
              <a:spcPct val="90000"/>
            </a:lnSpc>
            <a:spcBef>
              <a:spcPct val="0"/>
            </a:spcBef>
            <a:spcAft>
              <a:spcPct val="15000"/>
            </a:spcAft>
            <a:buChar char="••"/>
          </a:pPr>
          <a:r>
            <a:rPr lang="cs-CZ" sz="1200" kern="1200" dirty="0" smtClean="0"/>
            <a:t>Pro každou skupinu uvedeme kód pro frekvenci každé odpovědi</a:t>
          </a:r>
          <a:endParaRPr lang="en-GB" sz="1200" kern="1200" dirty="0"/>
        </a:p>
        <a:p>
          <a:pPr marL="114300" lvl="1" indent="-114300" algn="l" defTabSz="533400">
            <a:lnSpc>
              <a:spcPct val="90000"/>
            </a:lnSpc>
            <a:spcBef>
              <a:spcPct val="0"/>
            </a:spcBef>
            <a:spcAft>
              <a:spcPct val="15000"/>
            </a:spcAft>
            <a:buChar char="••"/>
          </a:pPr>
          <a:r>
            <a:rPr lang="cs-CZ" sz="1200" kern="1200" dirty="0" smtClean="0"/>
            <a:t>Dá se využít jednoduchý součet pro každou odpověď nebo více sofistikované matematické operace, jako jsou hodnotící operace (</a:t>
          </a:r>
          <a:r>
            <a:rPr lang="cs-CZ" sz="1200" b="0" i="0" kern="1200" dirty="0" smtClean="0"/>
            <a:t>chí-kvadrát apod.)</a:t>
          </a:r>
          <a:endParaRPr lang="en-GB" sz="1200" b="0" kern="1200" dirty="0"/>
        </a:p>
      </dsp:txBody>
      <dsp:txXfrm rot="5400000">
        <a:off x="4154049" y="-1842930"/>
        <a:ext cx="958568" cy="7202057"/>
      </dsp:txXfrm>
    </dsp:sp>
    <dsp:sp modelId="{74C29D2D-4153-4F87-8EFE-4F8E706FDEFE}">
      <dsp:nvSpPr>
        <dsp:cNvPr id="0" name=""/>
        <dsp:cNvSpPr/>
      </dsp:nvSpPr>
      <dsp:spPr>
        <a:xfrm rot="5400000">
          <a:off x="-221208" y="2778833"/>
          <a:ext cx="1474721" cy="1032304"/>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cs-CZ" sz="1500" kern="1200" dirty="0" smtClean="0"/>
            <a:t>Výstup</a:t>
          </a:r>
          <a:endParaRPr lang="en-GB" sz="1500" kern="1200" dirty="0"/>
        </a:p>
      </dsp:txBody>
      <dsp:txXfrm rot="5400000">
        <a:off x="-221208" y="2778833"/>
        <a:ext cx="1474721" cy="1032304"/>
      </dsp:txXfrm>
    </dsp:sp>
    <dsp:sp modelId="{B869B592-87CE-4CA5-A1DA-D3F39D42B723}">
      <dsp:nvSpPr>
        <dsp:cNvPr id="0" name=""/>
        <dsp:cNvSpPr/>
      </dsp:nvSpPr>
      <dsp:spPr>
        <a:xfrm rot="5400000">
          <a:off x="4154049" y="-564119"/>
          <a:ext cx="958568" cy="7202057"/>
        </a:xfrm>
        <a:prstGeom prst="round2Same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5.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Závěrečná fáze SWOT - uplatnění</a:t>
            </a:r>
            <a:endParaRPr lang="cs-CZ" dirty="0"/>
          </a:p>
        </p:txBody>
      </p:sp>
      <p:sp>
        <p:nvSpPr>
          <p:cNvPr id="3" name="Zástupný symbol pro obsah 2"/>
          <p:cNvSpPr>
            <a:spLocks noGrp="1"/>
          </p:cNvSpPr>
          <p:nvPr>
            <p:ph idx="1"/>
          </p:nvPr>
        </p:nvSpPr>
        <p:spPr/>
        <p:txBody>
          <a:bodyPr/>
          <a:lstStyle/>
          <a:p>
            <a:r>
              <a:rPr lang="cs-CZ" dirty="0" smtClean="0"/>
              <a:t>Formulovat problém aby:</a:t>
            </a:r>
          </a:p>
          <a:p>
            <a:pPr lvl="2"/>
            <a:r>
              <a:rPr lang="cs-CZ" dirty="0" smtClean="0"/>
              <a:t>Silná stránka byla zachována</a:t>
            </a:r>
          </a:p>
          <a:p>
            <a:pPr lvl="2"/>
            <a:r>
              <a:rPr lang="cs-CZ" dirty="0" smtClean="0"/>
              <a:t>Slabá stránka eliminována</a:t>
            </a:r>
          </a:p>
          <a:p>
            <a:pPr lvl="2"/>
            <a:r>
              <a:rPr lang="cs-CZ" dirty="0" smtClean="0"/>
              <a:t>Příležitosti efektivně využity</a:t>
            </a:r>
          </a:p>
          <a:p>
            <a:pPr lvl="2"/>
            <a:r>
              <a:rPr lang="cs-CZ" dirty="0" smtClean="0"/>
              <a:t>Ohrožení odraženo nebo mu bylo předejito</a:t>
            </a:r>
          </a:p>
          <a:p>
            <a:pPr lvl="2"/>
            <a:endParaRPr lang="cs-CZ" dirty="0" smtClean="0"/>
          </a:p>
          <a:p>
            <a:r>
              <a:rPr lang="cs-CZ" dirty="0" smtClean="0"/>
              <a:t>V dalším kroku se </a:t>
            </a:r>
            <a:r>
              <a:rPr lang="cs-CZ" dirty="0" smtClean="0"/>
              <a:t>stanoví způsob, </a:t>
            </a:r>
            <a:r>
              <a:rPr lang="cs-CZ" dirty="0" smtClean="0"/>
              <a:t>jak problém řešit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a:t>
            </a:r>
            <a:endParaRPr lang="cs-CZ" dirty="0"/>
          </a:p>
        </p:txBody>
      </p:sp>
      <p:graphicFrame>
        <p:nvGraphicFramePr>
          <p:cNvPr id="4" name="Zástupný symbol pro obsah 3"/>
          <p:cNvGraphicFramePr>
            <a:graphicFrameLocks noGrp="1"/>
          </p:cNvGraphicFramePr>
          <p:nvPr>
            <p:ph idx="1"/>
          </p:nvPr>
        </p:nvGraphicFramePr>
        <p:xfrm>
          <a:off x="455613" y="1412874"/>
          <a:ext cx="8234361" cy="4731203"/>
        </p:xfrm>
        <a:graphic>
          <a:graphicData uri="http://schemas.openxmlformats.org/drawingml/2006/table">
            <a:tbl>
              <a:tblPr firstRow="1" bandRow="1">
                <a:tableStyleId>{5C22544A-7EE6-4342-B048-85BDC9FD1C3A}</a:tableStyleId>
              </a:tblPr>
              <a:tblGrid>
                <a:gridCol w="2744787"/>
                <a:gridCol w="2744787"/>
                <a:gridCol w="2744787"/>
              </a:tblGrid>
              <a:tr h="494458">
                <a:tc>
                  <a:txBody>
                    <a:bodyPr/>
                    <a:lstStyle/>
                    <a:p>
                      <a:r>
                        <a:rPr lang="cs-CZ" dirty="0" smtClean="0"/>
                        <a:t>Cesta k řešení</a:t>
                      </a:r>
                      <a:endParaRPr lang="cs-CZ" dirty="0"/>
                    </a:p>
                  </a:txBody>
                  <a:tcPr/>
                </a:tc>
                <a:tc>
                  <a:txBody>
                    <a:bodyPr/>
                    <a:lstStyle/>
                    <a:p>
                      <a:r>
                        <a:rPr lang="cs-CZ" dirty="0" smtClean="0"/>
                        <a:t>Problém</a:t>
                      </a:r>
                      <a:endParaRPr lang="cs-CZ" dirty="0"/>
                    </a:p>
                  </a:txBody>
                  <a:tcPr/>
                </a:tc>
                <a:tc>
                  <a:txBody>
                    <a:bodyPr/>
                    <a:lstStyle/>
                    <a:p>
                      <a:r>
                        <a:rPr lang="cs-CZ" dirty="0" smtClean="0"/>
                        <a:t>Záznam</a:t>
                      </a:r>
                      <a:r>
                        <a:rPr lang="cs-CZ" baseline="0" dirty="0" smtClean="0"/>
                        <a:t> ve SWOT</a:t>
                      </a:r>
                      <a:endParaRPr lang="cs-CZ" dirty="0"/>
                    </a:p>
                  </a:txBody>
                  <a:tcPr/>
                </a:tc>
              </a:tr>
              <a:tr h="1747538">
                <a:tc>
                  <a:txBody>
                    <a:bodyPr/>
                    <a:lstStyle/>
                    <a:p>
                      <a:pPr>
                        <a:buFontTx/>
                        <a:buChar char="-"/>
                      </a:pPr>
                      <a:r>
                        <a:rPr lang="cs-CZ" sz="1400" dirty="0" smtClean="0"/>
                        <a:t>Realizovat „Program péče o pracovníky“</a:t>
                      </a:r>
                    </a:p>
                    <a:p>
                      <a:pPr>
                        <a:buFontTx/>
                        <a:buChar char="-"/>
                      </a:pPr>
                      <a:r>
                        <a:rPr lang="cs-CZ" sz="1400" dirty="0" smtClean="0"/>
                        <a:t>Zavést racionální výcvik pracovníků</a:t>
                      </a:r>
                    </a:p>
                    <a:p>
                      <a:pPr>
                        <a:buFontTx/>
                        <a:buChar char="-"/>
                      </a:pPr>
                      <a:r>
                        <a:rPr lang="cs-CZ" sz="1400" dirty="0" smtClean="0"/>
                        <a:t>Zavést plánování lidských zdrojů</a:t>
                      </a:r>
                    </a:p>
                    <a:p>
                      <a:pPr>
                        <a:buFontTx/>
                        <a:buChar char="-"/>
                      </a:pPr>
                      <a:r>
                        <a:rPr lang="cs-CZ" sz="1400" dirty="0" smtClean="0"/>
                        <a:t>Zavést účinné hodnocení pracovníků</a:t>
                      </a:r>
                      <a:endParaRPr lang="cs-CZ" sz="1400" dirty="0"/>
                    </a:p>
                  </a:txBody>
                  <a:tcPr/>
                </a:tc>
                <a:tc>
                  <a:txBody>
                    <a:bodyPr/>
                    <a:lstStyle/>
                    <a:p>
                      <a:pPr algn="ctr"/>
                      <a:r>
                        <a:rPr lang="cs-CZ" b="1" dirty="0" smtClean="0"/>
                        <a:t>Kvalita výroby</a:t>
                      </a:r>
                      <a:endParaRPr lang="cs-CZ" b="1" dirty="0"/>
                    </a:p>
                  </a:txBody>
                  <a:tcPr anchor="ctr"/>
                </a:tc>
                <a:tc>
                  <a:txBody>
                    <a:bodyPr/>
                    <a:lstStyle/>
                    <a:p>
                      <a:r>
                        <a:rPr lang="cs-CZ" sz="2400" b="1" dirty="0" smtClean="0"/>
                        <a:t>S</a:t>
                      </a:r>
                      <a:endParaRPr lang="cs-CZ" b="1" dirty="0" smtClean="0"/>
                    </a:p>
                    <a:p>
                      <a:pPr>
                        <a:buFontTx/>
                        <a:buNone/>
                      </a:pPr>
                      <a:r>
                        <a:rPr lang="cs-CZ" sz="1400" dirty="0" smtClean="0"/>
                        <a:t>- Dobrá</a:t>
                      </a:r>
                      <a:r>
                        <a:rPr lang="cs-CZ" sz="1400" baseline="0" dirty="0" smtClean="0"/>
                        <a:t> kvalita výroby</a:t>
                      </a:r>
                    </a:p>
                    <a:p>
                      <a:pPr>
                        <a:buFontTx/>
                        <a:buChar char="-"/>
                      </a:pPr>
                      <a:r>
                        <a:rPr lang="cs-CZ" sz="1400" baseline="0" dirty="0" smtClean="0"/>
                        <a:t> Stabilizovaná struktura pracovníků a stabilní zaměstnanecké vztahy</a:t>
                      </a:r>
                      <a:endParaRPr lang="cs-CZ" sz="1400" dirty="0"/>
                    </a:p>
                  </a:txBody>
                  <a:tcPr/>
                </a:tc>
              </a:tr>
              <a:tr h="690887">
                <a:tc>
                  <a:txBody>
                    <a:bodyPr/>
                    <a:lstStyle/>
                    <a:p>
                      <a:r>
                        <a:rPr lang="cs-CZ" sz="1400" dirty="0" smtClean="0"/>
                        <a:t>-Koncepce odměňování a mzdového vývoje</a:t>
                      </a:r>
                      <a:endParaRPr lang="cs-CZ" sz="1400" dirty="0"/>
                    </a:p>
                  </a:txBody>
                  <a:tcPr/>
                </a:tc>
                <a:tc>
                  <a:txBody>
                    <a:bodyPr/>
                    <a:lstStyle/>
                    <a:p>
                      <a:pPr algn="ctr"/>
                      <a:r>
                        <a:rPr lang="cs-CZ" b="1" dirty="0" smtClean="0"/>
                        <a:t>Fluktuace</a:t>
                      </a:r>
                      <a:endParaRPr lang="cs-CZ" b="1" dirty="0"/>
                    </a:p>
                  </a:txBody>
                  <a:tcPr anchor="ctr"/>
                </a:tc>
                <a:tc>
                  <a:txBody>
                    <a:bodyPr/>
                    <a:lstStyle/>
                    <a:p>
                      <a:r>
                        <a:rPr lang="cs-CZ" sz="1400" dirty="0" smtClean="0"/>
                        <a:t>Relativně nízký průměrný věk pracovnic</a:t>
                      </a:r>
                      <a:endParaRPr lang="cs-CZ" sz="1400" dirty="0"/>
                    </a:p>
                  </a:txBody>
                  <a:tcPr/>
                </a:tc>
              </a:tr>
              <a:tr h="1056651">
                <a:tc>
                  <a:txBody>
                    <a:bodyPr/>
                    <a:lstStyle/>
                    <a:p>
                      <a:pPr>
                        <a:buFontTx/>
                        <a:buChar char="-"/>
                      </a:pPr>
                      <a:r>
                        <a:rPr lang="cs-CZ" sz="1400" dirty="0" smtClean="0"/>
                        <a:t>Realizovat „Program péče o pracovníky“</a:t>
                      </a:r>
                    </a:p>
                    <a:p>
                      <a:pPr>
                        <a:buFontTx/>
                        <a:buNone/>
                      </a:pPr>
                      <a:r>
                        <a:rPr lang="cs-CZ" sz="1400" baseline="0" dirty="0" smtClean="0"/>
                        <a:t> …</a:t>
                      </a:r>
                    </a:p>
                    <a:p>
                      <a:pPr>
                        <a:buFontTx/>
                        <a:buNone/>
                      </a:pPr>
                      <a:r>
                        <a:rPr lang="cs-CZ" sz="1400" baseline="0" dirty="0" smtClean="0"/>
                        <a:t>(viz výše)</a:t>
                      </a:r>
                      <a:endParaRPr lang="cs-CZ" sz="1400" dirty="0"/>
                    </a:p>
                  </a:txBody>
                  <a:tcPr/>
                </a:tc>
                <a:tc>
                  <a:txBody>
                    <a:bodyPr/>
                    <a:lstStyle/>
                    <a:p>
                      <a:pPr algn="ctr"/>
                      <a:r>
                        <a:rPr lang="cs-CZ" b="1" dirty="0" smtClean="0"/>
                        <a:t>Kvalita výroby</a:t>
                      </a:r>
                      <a:endParaRPr lang="cs-CZ" b="1" dirty="0"/>
                    </a:p>
                  </a:txBody>
                  <a:tcPr anchor="ctr"/>
                </a:tc>
                <a:tc>
                  <a:txBody>
                    <a:bodyPr/>
                    <a:lstStyle/>
                    <a:p>
                      <a:r>
                        <a:rPr lang="cs-CZ" sz="2400" b="1" dirty="0" smtClean="0"/>
                        <a:t>O</a:t>
                      </a:r>
                    </a:p>
                    <a:p>
                      <a:pPr>
                        <a:buFontTx/>
                        <a:buChar char="-"/>
                      </a:pPr>
                      <a:r>
                        <a:rPr lang="cs-CZ" sz="1400" dirty="0" smtClean="0"/>
                        <a:t>Možnost získání a zaškolení nekvalifikovaných pracovníků</a:t>
                      </a:r>
                    </a:p>
                  </a:txBody>
                  <a:tcPr/>
                </a:tc>
              </a:tr>
              <a:tr h="690887">
                <a:tc>
                  <a:txBody>
                    <a:bodyPr/>
                    <a:lstStyle/>
                    <a:p>
                      <a:r>
                        <a:rPr lang="cs-CZ" sz="1400" dirty="0" smtClean="0"/>
                        <a:t>-Koncepce odměňování a mzdového vývoje</a:t>
                      </a:r>
                      <a:endParaRPr lang="cs-CZ" sz="1400" dirty="0"/>
                    </a:p>
                  </a:txBody>
                  <a:tcPr/>
                </a:tc>
                <a:tc>
                  <a:txBody>
                    <a:bodyPr/>
                    <a:lstStyle/>
                    <a:p>
                      <a:pPr algn="ctr"/>
                      <a:r>
                        <a:rPr lang="cs-CZ" b="1" dirty="0" smtClean="0"/>
                        <a:t>Fluktuace</a:t>
                      </a:r>
                      <a:endParaRPr lang="cs-CZ" b="1" dirty="0"/>
                    </a:p>
                  </a:txBody>
                  <a:tcPr anchor="ctr"/>
                </a:tc>
                <a:tc>
                  <a:txBody>
                    <a:bodyPr/>
                    <a:lstStyle/>
                    <a:p>
                      <a:r>
                        <a:rPr lang="cs-CZ" sz="1400" dirty="0" smtClean="0"/>
                        <a:t>- Možnost zvýšení produkce dvousměnným provozem</a:t>
                      </a:r>
                      <a:endParaRPr lang="cs-CZ" sz="1400" dirty="0"/>
                    </a:p>
                  </a:txBody>
                  <a:tcPr/>
                </a:tc>
              </a:tr>
            </a:tbl>
          </a:graphicData>
        </a:graphic>
      </p:graphicFrame>
      <p:cxnSp>
        <p:nvCxnSpPr>
          <p:cNvPr id="6" name="Přímá spojovací čára 5"/>
          <p:cNvCxnSpPr/>
          <p:nvPr/>
        </p:nvCxnSpPr>
        <p:spPr>
          <a:xfrm>
            <a:off x="467544" y="4365104"/>
            <a:ext cx="8208912"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9" name="Šipka doleva 8"/>
          <p:cNvSpPr/>
          <p:nvPr/>
        </p:nvSpPr>
        <p:spPr>
          <a:xfrm>
            <a:off x="2627784" y="1556792"/>
            <a:ext cx="432048" cy="144016"/>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eva 9"/>
          <p:cNvSpPr/>
          <p:nvPr/>
        </p:nvSpPr>
        <p:spPr>
          <a:xfrm>
            <a:off x="5364088" y="1556792"/>
            <a:ext cx="432048" cy="144016"/>
          </a:xfrm>
          <a:prstGeom prst="left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Rozšířená SWOT</a:t>
            </a:r>
            <a:endParaRPr lang="cs-CZ" dirty="0"/>
          </a:p>
        </p:txBody>
      </p:sp>
      <p:sp>
        <p:nvSpPr>
          <p:cNvPr id="3" name="Zástupný symbol pro obsah 2"/>
          <p:cNvSpPr>
            <a:spLocks noGrp="1"/>
          </p:cNvSpPr>
          <p:nvPr>
            <p:ph idx="1"/>
          </p:nvPr>
        </p:nvSpPr>
        <p:spPr/>
        <p:txBody>
          <a:bodyPr/>
          <a:lstStyle/>
          <a:p>
            <a:r>
              <a:rPr lang="cs-CZ" dirty="0" smtClean="0"/>
              <a:t>nabízí 4 východiska pro tvorbu strategií</a:t>
            </a:r>
          </a:p>
          <a:p>
            <a:endParaRPr lang="cs-CZ" dirty="0"/>
          </a:p>
        </p:txBody>
      </p:sp>
      <p:pic>
        <p:nvPicPr>
          <p:cNvPr id="4" name="Picture 4"/>
          <p:cNvPicPr>
            <a:picLocks noChangeAspect="1" noChangeArrowheads="1"/>
          </p:cNvPicPr>
          <p:nvPr/>
        </p:nvPicPr>
        <p:blipFill>
          <a:blip r:embed="rId2" cstate="print"/>
          <a:srcRect/>
          <a:stretch>
            <a:fillRect/>
          </a:stretch>
        </p:blipFill>
        <p:spPr bwMode="auto">
          <a:xfrm>
            <a:off x="539552" y="1772816"/>
            <a:ext cx="8164648" cy="443750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TOWS</a:t>
            </a:r>
            <a:endParaRPr lang="cs-CZ" dirty="0"/>
          </a:p>
        </p:txBody>
      </p:sp>
      <p:sp>
        <p:nvSpPr>
          <p:cNvPr id="3" name="Zástupný symbol pro obsah 2"/>
          <p:cNvSpPr>
            <a:spLocks noGrp="1"/>
          </p:cNvSpPr>
          <p:nvPr>
            <p:ph idx="1"/>
          </p:nvPr>
        </p:nvSpPr>
        <p:spPr>
          <a:xfrm>
            <a:off x="455613" y="1412875"/>
            <a:ext cx="8234362" cy="1728093"/>
          </a:xfrm>
        </p:spPr>
        <p:txBody>
          <a:bodyPr/>
          <a:lstStyle/>
          <a:p>
            <a:r>
              <a:rPr lang="cs-CZ" sz="1800" dirty="0" smtClean="0"/>
              <a:t>rozšíření SWOT, více zaměřena na externality</a:t>
            </a:r>
          </a:p>
          <a:p>
            <a:r>
              <a:rPr lang="cs-CZ" sz="1800" dirty="0" smtClean="0"/>
              <a:t>rozdíl v pohledu na problematiku</a:t>
            </a:r>
          </a:p>
          <a:p>
            <a:r>
              <a:rPr lang="cs-CZ" sz="1800" dirty="0" smtClean="0"/>
              <a:t>aby bylo možné vyhnout se klíčových hrozbám a nepromarnit významné příležitosti</a:t>
            </a:r>
          </a:p>
          <a:p>
            <a:r>
              <a:rPr lang="cs-CZ" sz="1800" dirty="0" smtClean="0"/>
              <a:t>zabraňuje přílišné zaměření se na interní situaci</a:t>
            </a:r>
          </a:p>
          <a:p>
            <a:endParaRPr lang="cs-CZ" sz="1800" dirty="0"/>
          </a:p>
        </p:txBody>
      </p:sp>
      <p:sp>
        <p:nvSpPr>
          <p:cNvPr id="22" name="Text Box 3"/>
          <p:cNvSpPr txBox="1">
            <a:spLocks noChangeArrowheads="1"/>
          </p:cNvSpPr>
          <p:nvPr/>
        </p:nvSpPr>
        <p:spPr bwMode="auto">
          <a:xfrm>
            <a:off x="899468" y="3638450"/>
            <a:ext cx="2909838" cy="938719"/>
          </a:xfrm>
          <a:prstGeom prst="rect">
            <a:avLst/>
          </a:prstGeom>
          <a:noFill/>
          <a:ln w="38100">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Hrozby (T)</a:t>
            </a:r>
          </a:p>
          <a:p>
            <a:r>
              <a:rPr lang="cs-CZ" sz="1100" dirty="0">
                <a:solidFill>
                  <a:schemeClr val="tx1">
                    <a:lumMod val="95000"/>
                    <a:lumOff val="5000"/>
                  </a:schemeClr>
                </a:solidFill>
                <a:cs typeface="Arial" charset="0"/>
              </a:rPr>
              <a:t>objektivní trendy a změny, které</a:t>
            </a:r>
          </a:p>
          <a:p>
            <a:r>
              <a:rPr lang="cs-CZ" sz="1100" dirty="0">
                <a:solidFill>
                  <a:schemeClr val="tx1">
                    <a:lumMod val="95000"/>
                    <a:lumOff val="5000"/>
                  </a:schemeClr>
                </a:solidFill>
                <a:cs typeface="Arial" charset="0"/>
              </a:rPr>
              <a:t>ohrožují nebo budou </a:t>
            </a:r>
          </a:p>
          <a:p>
            <a:r>
              <a:rPr lang="cs-CZ" sz="1100" dirty="0">
                <a:solidFill>
                  <a:schemeClr val="tx1">
                    <a:lumMod val="95000"/>
                    <a:lumOff val="5000"/>
                  </a:schemeClr>
                </a:solidFill>
                <a:cs typeface="Arial" charset="0"/>
              </a:rPr>
              <a:t>ohrožovat dosažení cílů</a:t>
            </a:r>
          </a:p>
          <a:p>
            <a:r>
              <a:rPr lang="cs-CZ" sz="1100" dirty="0">
                <a:solidFill>
                  <a:schemeClr val="tx1">
                    <a:lumMod val="95000"/>
                    <a:lumOff val="5000"/>
                  </a:schemeClr>
                </a:solidFill>
                <a:cs typeface="Arial" charset="0"/>
              </a:rPr>
              <a:t>v dané oblasti a daném území.  </a:t>
            </a:r>
            <a:endParaRPr lang="en-US" sz="1100" dirty="0">
              <a:solidFill>
                <a:schemeClr val="tx1">
                  <a:lumMod val="95000"/>
                  <a:lumOff val="5000"/>
                </a:schemeClr>
              </a:solidFill>
              <a:cs typeface="Arial" charset="0"/>
            </a:endParaRPr>
          </a:p>
        </p:txBody>
      </p:sp>
      <p:sp>
        <p:nvSpPr>
          <p:cNvPr id="23" name="Text Box 4"/>
          <p:cNvSpPr txBox="1">
            <a:spLocks noChangeArrowheads="1"/>
          </p:cNvSpPr>
          <p:nvPr/>
        </p:nvSpPr>
        <p:spPr bwMode="auto">
          <a:xfrm>
            <a:off x="899468" y="4718570"/>
            <a:ext cx="2899134" cy="938719"/>
          </a:xfrm>
          <a:prstGeom prst="rect">
            <a:avLst/>
          </a:prstGeom>
          <a:noFill/>
          <a:ln w="38100">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Příležitosti (O)</a:t>
            </a:r>
          </a:p>
          <a:p>
            <a:r>
              <a:rPr lang="cs-CZ" sz="1100" dirty="0">
                <a:solidFill>
                  <a:schemeClr val="tx1">
                    <a:lumMod val="95000"/>
                    <a:lumOff val="5000"/>
                  </a:schemeClr>
                </a:solidFill>
                <a:cs typeface="Arial" charset="0"/>
              </a:rPr>
              <a:t>objektivní trendy a změny, které</a:t>
            </a:r>
          </a:p>
          <a:p>
            <a:r>
              <a:rPr lang="cs-CZ" sz="1100" dirty="0">
                <a:solidFill>
                  <a:schemeClr val="tx1">
                    <a:lumMod val="95000"/>
                    <a:lumOff val="5000"/>
                  </a:schemeClr>
                </a:solidFill>
                <a:cs typeface="Arial" charset="0"/>
              </a:rPr>
              <a:t>je možné nebo bude možné</a:t>
            </a:r>
          </a:p>
          <a:p>
            <a:r>
              <a:rPr lang="cs-CZ" sz="1100" dirty="0">
                <a:solidFill>
                  <a:schemeClr val="tx1">
                    <a:lumMod val="95000"/>
                    <a:lumOff val="5000"/>
                  </a:schemeClr>
                </a:solidFill>
                <a:cs typeface="Arial" charset="0"/>
              </a:rPr>
              <a:t>využít k lepšímu dosažení cílů</a:t>
            </a:r>
          </a:p>
          <a:p>
            <a:r>
              <a:rPr lang="cs-CZ" sz="1100" dirty="0">
                <a:solidFill>
                  <a:schemeClr val="tx1">
                    <a:lumMod val="95000"/>
                    <a:lumOff val="5000"/>
                  </a:schemeClr>
                </a:solidFill>
                <a:cs typeface="Arial" charset="0"/>
              </a:rPr>
              <a:t>v dané oblasti a daném území.</a:t>
            </a:r>
            <a:endParaRPr lang="en-US" sz="1100" dirty="0">
              <a:solidFill>
                <a:schemeClr val="tx1">
                  <a:lumMod val="95000"/>
                  <a:lumOff val="5000"/>
                </a:schemeClr>
              </a:solidFill>
              <a:cs typeface="Arial" charset="0"/>
            </a:endParaRPr>
          </a:p>
        </p:txBody>
      </p:sp>
      <p:sp>
        <p:nvSpPr>
          <p:cNvPr id="24" name="Text Box 5"/>
          <p:cNvSpPr txBox="1">
            <a:spLocks noChangeArrowheads="1"/>
          </p:cNvSpPr>
          <p:nvPr/>
        </p:nvSpPr>
        <p:spPr bwMode="auto">
          <a:xfrm>
            <a:off x="4931916" y="3566442"/>
            <a:ext cx="2963218" cy="946210"/>
          </a:xfrm>
          <a:prstGeom prst="rect">
            <a:avLst/>
          </a:prstGeom>
          <a:noFill/>
          <a:ln w="28575">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Slabé stránky (W)</a:t>
            </a:r>
          </a:p>
          <a:p>
            <a:r>
              <a:rPr lang="cs-CZ" sz="1100" dirty="0">
                <a:solidFill>
                  <a:schemeClr val="tx1">
                    <a:lumMod val="95000"/>
                    <a:lumOff val="5000"/>
                  </a:schemeClr>
                </a:solidFill>
                <a:cs typeface="Arial" charset="0"/>
              </a:rPr>
              <a:t>věcné, kapacitní, znalostní atp.</a:t>
            </a:r>
          </a:p>
          <a:p>
            <a:r>
              <a:rPr lang="cs-CZ" sz="1100" dirty="0">
                <a:solidFill>
                  <a:schemeClr val="tx1">
                    <a:lumMod val="95000"/>
                    <a:lumOff val="5000"/>
                  </a:schemeClr>
                </a:solidFill>
                <a:cs typeface="Arial" charset="0"/>
              </a:rPr>
              <a:t>slabiny daného územního celku, </a:t>
            </a:r>
          </a:p>
          <a:p>
            <a:r>
              <a:rPr lang="cs-CZ" sz="1100" dirty="0">
                <a:solidFill>
                  <a:schemeClr val="tx1">
                    <a:lumMod val="95000"/>
                    <a:lumOff val="5000"/>
                  </a:schemeClr>
                </a:solidFill>
                <a:cs typeface="Arial" charset="0"/>
              </a:rPr>
              <a:t>ohrožující obranu proti hrozbám </a:t>
            </a:r>
          </a:p>
          <a:p>
            <a:r>
              <a:rPr lang="cs-CZ" sz="1100" dirty="0">
                <a:solidFill>
                  <a:schemeClr val="tx1">
                    <a:lumMod val="95000"/>
                    <a:lumOff val="5000"/>
                  </a:schemeClr>
                </a:solidFill>
                <a:cs typeface="Arial" charset="0"/>
              </a:rPr>
              <a:t>nebo využití příležitostí.                    </a:t>
            </a:r>
            <a:endParaRPr lang="en-US" sz="1100" dirty="0">
              <a:solidFill>
                <a:schemeClr val="tx1">
                  <a:lumMod val="95000"/>
                  <a:lumOff val="5000"/>
                </a:schemeClr>
              </a:solidFill>
              <a:cs typeface="Arial" charset="0"/>
            </a:endParaRPr>
          </a:p>
        </p:txBody>
      </p:sp>
      <p:sp>
        <p:nvSpPr>
          <p:cNvPr id="25" name="Text Box 6"/>
          <p:cNvSpPr txBox="1">
            <a:spLocks noChangeArrowheads="1"/>
          </p:cNvSpPr>
          <p:nvPr/>
        </p:nvSpPr>
        <p:spPr bwMode="auto">
          <a:xfrm>
            <a:off x="4931916" y="4646562"/>
            <a:ext cx="2998489" cy="938719"/>
          </a:xfrm>
          <a:prstGeom prst="rect">
            <a:avLst/>
          </a:prstGeom>
          <a:noFill/>
          <a:ln w="28575">
            <a:solidFill>
              <a:schemeClr val="tx1"/>
            </a:solidFill>
            <a:miter lim="800000"/>
            <a:headEnd/>
            <a:tailEnd/>
          </a:ln>
          <a:effectLst/>
        </p:spPr>
        <p:txBody>
          <a:bodyPr wrap="square">
            <a:spAutoFit/>
          </a:bodyPr>
          <a:lstStyle/>
          <a:p>
            <a:r>
              <a:rPr lang="cs-CZ" sz="1100" b="1" dirty="0">
                <a:solidFill>
                  <a:schemeClr val="tx1">
                    <a:lumMod val="95000"/>
                    <a:lumOff val="5000"/>
                  </a:schemeClr>
                </a:solidFill>
                <a:cs typeface="Arial" charset="0"/>
              </a:rPr>
              <a:t>Silné stránky (S)</a:t>
            </a:r>
          </a:p>
          <a:p>
            <a:r>
              <a:rPr lang="cs-CZ" sz="1100" dirty="0">
                <a:solidFill>
                  <a:schemeClr val="tx1">
                    <a:lumMod val="95000"/>
                    <a:lumOff val="5000"/>
                  </a:schemeClr>
                </a:solidFill>
                <a:cs typeface="Arial" charset="0"/>
              </a:rPr>
              <a:t>věcné, kapacitní, znalostní atp.</a:t>
            </a:r>
          </a:p>
          <a:p>
            <a:r>
              <a:rPr lang="cs-CZ" sz="1100" dirty="0">
                <a:solidFill>
                  <a:schemeClr val="tx1">
                    <a:lumMod val="95000"/>
                    <a:lumOff val="5000"/>
                  </a:schemeClr>
                </a:solidFill>
                <a:cs typeface="Arial" charset="0"/>
              </a:rPr>
              <a:t>přednosti daného územního celku, </a:t>
            </a:r>
          </a:p>
          <a:p>
            <a:r>
              <a:rPr lang="cs-CZ" sz="1100" dirty="0">
                <a:solidFill>
                  <a:schemeClr val="tx1">
                    <a:lumMod val="95000"/>
                    <a:lumOff val="5000"/>
                  </a:schemeClr>
                </a:solidFill>
                <a:cs typeface="Arial" charset="0"/>
              </a:rPr>
              <a:t>které ohrožují obranu proti hrozbám </a:t>
            </a:r>
          </a:p>
          <a:p>
            <a:r>
              <a:rPr lang="cs-CZ" sz="1100" dirty="0">
                <a:solidFill>
                  <a:schemeClr val="tx1">
                    <a:lumMod val="95000"/>
                    <a:lumOff val="5000"/>
                  </a:schemeClr>
                </a:solidFill>
                <a:cs typeface="Arial" charset="0"/>
              </a:rPr>
              <a:t>nebo využití příležitostí.</a:t>
            </a:r>
            <a:endParaRPr lang="en-US" sz="1100" dirty="0">
              <a:solidFill>
                <a:schemeClr val="tx1">
                  <a:lumMod val="95000"/>
                  <a:lumOff val="5000"/>
                </a:schemeClr>
              </a:solidFill>
              <a:cs typeface="Arial" charset="0"/>
            </a:endParaRPr>
          </a:p>
        </p:txBody>
      </p:sp>
      <p:sp>
        <p:nvSpPr>
          <p:cNvPr id="26" name="Line 7"/>
          <p:cNvSpPr>
            <a:spLocks noChangeShapeType="1"/>
          </p:cNvSpPr>
          <p:nvPr/>
        </p:nvSpPr>
        <p:spPr bwMode="auto">
          <a:xfrm flipV="1">
            <a:off x="3995812" y="4286522"/>
            <a:ext cx="821829" cy="998988"/>
          </a:xfrm>
          <a:prstGeom prst="line">
            <a:avLst/>
          </a:prstGeom>
          <a:noFill/>
          <a:ln w="57150">
            <a:solidFill>
              <a:schemeClr val="tx1"/>
            </a:solidFill>
            <a:round/>
            <a:headEnd/>
            <a:tailEnd type="triangle" w="med" len="med"/>
          </a:ln>
          <a:effectLst/>
        </p:spPr>
        <p:txBody>
          <a:bodyPr/>
          <a:lstStyle/>
          <a:p>
            <a:endParaRPr lang="cs-CZ" sz="1200"/>
          </a:p>
        </p:txBody>
      </p:sp>
      <p:sp>
        <p:nvSpPr>
          <p:cNvPr id="27" name="Line 8"/>
          <p:cNvSpPr>
            <a:spLocks noChangeShapeType="1"/>
          </p:cNvSpPr>
          <p:nvPr/>
        </p:nvSpPr>
        <p:spPr bwMode="auto">
          <a:xfrm>
            <a:off x="4002163" y="3990647"/>
            <a:ext cx="684374" cy="1050"/>
          </a:xfrm>
          <a:prstGeom prst="line">
            <a:avLst/>
          </a:prstGeom>
          <a:noFill/>
          <a:ln w="57150">
            <a:solidFill>
              <a:schemeClr val="tx1"/>
            </a:solidFill>
            <a:round/>
            <a:headEnd/>
            <a:tailEnd type="triangle" w="med" len="med"/>
          </a:ln>
          <a:effectLst/>
        </p:spPr>
        <p:txBody>
          <a:bodyPr/>
          <a:lstStyle/>
          <a:p>
            <a:endParaRPr lang="cs-CZ" sz="1200"/>
          </a:p>
        </p:txBody>
      </p:sp>
      <p:sp>
        <p:nvSpPr>
          <p:cNvPr id="28" name="Line 9"/>
          <p:cNvSpPr>
            <a:spLocks noChangeShapeType="1"/>
          </p:cNvSpPr>
          <p:nvPr/>
        </p:nvSpPr>
        <p:spPr bwMode="auto">
          <a:xfrm>
            <a:off x="3995812" y="4202409"/>
            <a:ext cx="821829" cy="940225"/>
          </a:xfrm>
          <a:prstGeom prst="line">
            <a:avLst/>
          </a:prstGeom>
          <a:noFill/>
          <a:ln w="57150">
            <a:solidFill>
              <a:schemeClr val="tx1"/>
            </a:solidFill>
            <a:round/>
            <a:headEnd/>
            <a:tailEnd type="triangle" w="med" len="med"/>
          </a:ln>
          <a:effectLst/>
        </p:spPr>
        <p:txBody>
          <a:bodyPr/>
          <a:lstStyle/>
          <a:p>
            <a:endParaRPr lang="cs-CZ" sz="1200"/>
          </a:p>
        </p:txBody>
      </p:sp>
      <p:sp>
        <p:nvSpPr>
          <p:cNvPr id="29" name="Line 10"/>
          <p:cNvSpPr>
            <a:spLocks noChangeShapeType="1"/>
          </p:cNvSpPr>
          <p:nvPr/>
        </p:nvSpPr>
        <p:spPr bwMode="auto">
          <a:xfrm>
            <a:off x="4002163" y="5286047"/>
            <a:ext cx="684374" cy="1050"/>
          </a:xfrm>
          <a:prstGeom prst="line">
            <a:avLst/>
          </a:prstGeom>
          <a:noFill/>
          <a:ln w="57150">
            <a:solidFill>
              <a:schemeClr val="tx1"/>
            </a:solidFill>
            <a:round/>
            <a:headEnd/>
            <a:tailEnd type="triangle" w="med" len="med"/>
          </a:ln>
          <a:effectLst/>
        </p:spPr>
        <p:txBody>
          <a:bodyPr/>
          <a:lstStyle/>
          <a:p>
            <a:endParaRPr lang="cs-CZ" sz="1200"/>
          </a:p>
        </p:txBody>
      </p:sp>
      <p:sp>
        <p:nvSpPr>
          <p:cNvPr id="31" name="Rectangle 11"/>
          <p:cNvSpPr>
            <a:spLocks noChangeArrowheads="1"/>
          </p:cNvSpPr>
          <p:nvPr/>
        </p:nvSpPr>
        <p:spPr bwMode="auto">
          <a:xfrm>
            <a:off x="539428" y="3422426"/>
            <a:ext cx="7776988" cy="2526854"/>
          </a:xfrm>
          <a:prstGeom prst="rect">
            <a:avLst/>
          </a:prstGeom>
          <a:noFill/>
          <a:ln w="57150">
            <a:solidFill>
              <a:schemeClr val="tx1"/>
            </a:solidFill>
            <a:prstDash val="dash"/>
            <a:miter lim="800000"/>
            <a:headEnd/>
            <a:tailEnd/>
          </a:ln>
          <a:effectLst/>
        </p:spPr>
        <p:txBody>
          <a:bodyPr wrap="none" anchor="ctr"/>
          <a:lstStyle/>
          <a:p>
            <a:endParaRPr lang="cs-CZ"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konkurenčních hypotéz</a:t>
            </a:r>
            <a:endParaRPr lang="cs-CZ" dirty="0"/>
          </a:p>
        </p:txBody>
      </p:sp>
      <p:sp>
        <p:nvSpPr>
          <p:cNvPr id="3" name="Zástupný symbol pro obsah 2"/>
          <p:cNvSpPr>
            <a:spLocks noGrp="1"/>
          </p:cNvSpPr>
          <p:nvPr>
            <p:ph idx="1"/>
          </p:nvPr>
        </p:nvSpPr>
        <p:spPr/>
        <p:txBody>
          <a:bodyPr/>
          <a:lstStyle/>
          <a:p>
            <a:r>
              <a:rPr lang="cs-CZ" dirty="0" smtClean="0"/>
              <a:t>Hypotéza – předpověď budoucího stavu</a:t>
            </a:r>
          </a:p>
          <a:p>
            <a:pPr lvl="1"/>
            <a:r>
              <a:rPr lang="cs-CZ" dirty="0" smtClean="0"/>
              <a:t>vždy několik vzájemně konkurenčních</a:t>
            </a:r>
          </a:p>
          <a:p>
            <a:pPr lvl="1"/>
            <a:endParaRPr lang="cs-CZ" dirty="0" smtClean="0"/>
          </a:p>
          <a:p>
            <a:r>
              <a:rPr lang="cs-CZ" dirty="0" smtClean="0"/>
              <a:t>Vybrat jen klíčové důkazy</a:t>
            </a:r>
          </a:p>
          <a:p>
            <a:endParaRPr lang="cs-CZ" dirty="0" smtClean="0"/>
          </a:p>
          <a:p>
            <a:r>
              <a:rPr lang="cs-CZ" dirty="0" smtClean="0"/>
              <a:t>Vylučovat hypotézy !!!</a:t>
            </a:r>
          </a:p>
          <a:p>
            <a:pPr lvl="1"/>
            <a:r>
              <a:rPr lang="cs-CZ" dirty="0" smtClean="0"/>
              <a:t>Nikoliv ověřovat !!!</a:t>
            </a:r>
          </a:p>
          <a:p>
            <a:pPr lvl="1"/>
            <a:r>
              <a:rPr lang="cs-CZ" dirty="0" smtClean="0"/>
              <a:t>Pro vyloučení stačí jeden důkaz</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Kroky analýzy</a:t>
            </a:r>
            <a:endParaRPr lang="cs-CZ" dirty="0"/>
          </a:p>
        </p:txBody>
      </p:sp>
      <p:sp>
        <p:nvSpPr>
          <p:cNvPr id="3" name="Zástupný symbol pro obsah 2"/>
          <p:cNvSpPr>
            <a:spLocks noGrp="1"/>
          </p:cNvSpPr>
          <p:nvPr>
            <p:ph idx="1"/>
          </p:nvPr>
        </p:nvSpPr>
        <p:spPr/>
        <p:txBody>
          <a:bodyPr/>
          <a:lstStyle/>
          <a:p>
            <a:r>
              <a:rPr lang="cs-CZ" dirty="0" smtClean="0"/>
              <a:t>Určit hypotézy</a:t>
            </a:r>
          </a:p>
          <a:p>
            <a:r>
              <a:rPr lang="cs-CZ" dirty="0" smtClean="0"/>
              <a:t>Sestavit seznam zdrojů</a:t>
            </a:r>
          </a:p>
          <a:p>
            <a:r>
              <a:rPr lang="cs-CZ" dirty="0" smtClean="0"/>
              <a:t>Sestavit seznam argumentů pro a proti</a:t>
            </a:r>
          </a:p>
          <a:p>
            <a:r>
              <a:rPr lang="cs-CZ" dirty="0" smtClean="0"/>
              <a:t>Připravit matici s hypotézami a důkazy</a:t>
            </a:r>
          </a:p>
          <a:p>
            <a:r>
              <a:rPr lang="cs-CZ" dirty="0" smtClean="0"/>
              <a:t>Sestavit předběžné závěry</a:t>
            </a:r>
          </a:p>
          <a:p>
            <a:r>
              <a:rPr lang="cs-CZ" dirty="0" smtClean="0"/>
              <a:t>Analyzovat citlivost závěrů vůči důkazům</a:t>
            </a:r>
          </a:p>
          <a:p>
            <a:r>
              <a:rPr lang="cs-CZ" dirty="0" smtClean="0"/>
              <a:t>Podat zprávu o závěrech</a:t>
            </a:r>
          </a:p>
          <a:p>
            <a:r>
              <a:rPr lang="cs-CZ" dirty="0" smtClean="0"/>
              <a:t>Stanovit milníky pro následné sledování</a:t>
            </a:r>
          </a:p>
          <a:p>
            <a:endParaRPr lang="cs-CZ" dirty="0" smtClean="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konkurenčních hypotéz</a:t>
            </a:r>
            <a:endParaRPr lang="cs-CZ"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892300" y="1412875"/>
            <a:ext cx="7360987" cy="45196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Analýza konkurenčních hypotéz</a:t>
            </a:r>
            <a:endParaRPr lang="cs-CZ" dirty="0"/>
          </a:p>
        </p:txBody>
      </p:sp>
      <p:pic>
        <p:nvPicPr>
          <p:cNvPr id="7172" name="Picture 4"/>
          <p:cNvPicPr>
            <a:picLocks noGrp="1" noChangeAspect="1" noChangeArrowheads="1"/>
          </p:cNvPicPr>
          <p:nvPr>
            <p:ph idx="1"/>
          </p:nvPr>
        </p:nvPicPr>
        <p:blipFill>
          <a:blip r:embed="rId2" cstate="print"/>
          <a:srcRect t="8346"/>
          <a:stretch>
            <a:fillRect/>
          </a:stretch>
        </p:blipFill>
        <p:spPr bwMode="auto">
          <a:xfrm>
            <a:off x="899591" y="1519559"/>
            <a:ext cx="7367847" cy="4318489"/>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Kontrola</a:t>
            </a:r>
            <a:endParaRPr lang="cs-CZ" dirty="0"/>
          </a:p>
        </p:txBody>
      </p:sp>
      <p:sp>
        <p:nvSpPr>
          <p:cNvPr id="3" name="Zástupný symbol pro obsah 2"/>
          <p:cNvSpPr>
            <a:spLocks noGrp="1"/>
          </p:cNvSpPr>
          <p:nvPr>
            <p:ph idx="1"/>
          </p:nvPr>
        </p:nvSpPr>
        <p:spPr/>
        <p:txBody>
          <a:bodyPr/>
          <a:lstStyle/>
          <a:p>
            <a:r>
              <a:rPr lang="cs-CZ" dirty="0" smtClean="0"/>
              <a:t>Analýza citlivosti</a:t>
            </a:r>
          </a:p>
          <a:p>
            <a:pPr lvl="1"/>
            <a:r>
              <a:rPr lang="cs-CZ" dirty="0" smtClean="0"/>
              <a:t>Vliv výsledku na vstupní parametry</a:t>
            </a:r>
          </a:p>
          <a:p>
            <a:pPr lvl="1"/>
            <a:r>
              <a:rPr lang="cs-CZ" dirty="0" smtClean="0"/>
              <a:t>Přepočet vah a vstupů</a:t>
            </a:r>
          </a:p>
          <a:p>
            <a:pPr lvl="1">
              <a:buNone/>
            </a:pPr>
            <a:r>
              <a:rPr lang="cs-CZ" dirty="0" smtClean="0"/>
              <a:t>=&gt;</a:t>
            </a:r>
          </a:p>
          <a:p>
            <a:pPr lvl="1">
              <a:buNone/>
            </a:pPr>
            <a:r>
              <a:rPr lang="cs-CZ" dirty="0" smtClean="0"/>
              <a:t>Jak můžu ovlivňovat váhy než se změní výsledek?</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BCG analýza</a:t>
            </a:r>
            <a:endParaRPr lang="cs-CZ" dirty="0"/>
          </a:p>
        </p:txBody>
      </p:sp>
      <p:sp>
        <p:nvSpPr>
          <p:cNvPr id="3" name="Zástupný symbol pro obsah 2"/>
          <p:cNvSpPr>
            <a:spLocks noGrp="1"/>
          </p:cNvSpPr>
          <p:nvPr>
            <p:ph idx="1"/>
          </p:nvPr>
        </p:nvSpPr>
        <p:spPr/>
        <p:txBody>
          <a:bodyPr/>
          <a:lstStyle/>
          <a:p>
            <a:r>
              <a:rPr lang="cs-CZ" sz="2800" dirty="0" smtClean="0"/>
              <a:t>zavedla Boston </a:t>
            </a:r>
            <a:r>
              <a:rPr lang="en-US" sz="2800" dirty="0" smtClean="0"/>
              <a:t>Consulting Group</a:t>
            </a:r>
          </a:p>
          <a:p>
            <a:r>
              <a:rPr lang="cs-CZ" sz="2800" dirty="0" smtClean="0"/>
              <a:t>nejpopulárnější analytická technika evaluace celkového portfolia diverzifikovaných skupin jednotek</a:t>
            </a:r>
          </a:p>
          <a:p>
            <a:r>
              <a:rPr lang="cs-CZ" sz="2800" dirty="0" smtClean="0"/>
              <a:t>je založena na tvorbě dvourozměrného grafického obrazu umístění jednotlivých aktivit</a:t>
            </a:r>
          </a:p>
          <a:p>
            <a:r>
              <a:rPr lang="cs-CZ" sz="2800" dirty="0" smtClean="0"/>
              <a:t>osami jsou: </a:t>
            </a:r>
          </a:p>
          <a:p>
            <a:pPr lvl="1"/>
            <a:r>
              <a:rPr lang="cs-CZ" sz="2400" dirty="0" smtClean="0"/>
              <a:t>míra růstu odvětví</a:t>
            </a:r>
          </a:p>
          <a:p>
            <a:pPr lvl="1"/>
            <a:r>
              <a:rPr lang="cs-CZ" sz="2400" dirty="0" smtClean="0"/>
              <a:t>relativní tržní podíl</a:t>
            </a:r>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normAutofit fontScale="92500" lnSpcReduction="20000"/>
          </a:bodyPr>
          <a:lstStyle/>
          <a:p>
            <a:r>
              <a:rPr lang="cs-CZ" sz="2000" dirty="0" smtClean="0"/>
              <a:t>Skupina 1</a:t>
            </a:r>
          </a:p>
          <a:p>
            <a:pPr lvl="1"/>
            <a:r>
              <a:rPr lang="cs-CZ" sz="1800" dirty="0" smtClean="0"/>
              <a:t>Pro firmu </a:t>
            </a:r>
            <a:r>
              <a:rPr lang="cs-CZ" sz="1800" dirty="0" err="1" smtClean="0"/>
              <a:t>firmu</a:t>
            </a:r>
            <a:r>
              <a:rPr lang="cs-CZ" sz="1800" dirty="0" smtClean="0"/>
              <a:t> </a:t>
            </a:r>
            <a:r>
              <a:rPr lang="pl-PL" sz="1800" b="1" dirty="0" smtClean="0"/>
              <a:t>STOMIX, spol. s r. o. </a:t>
            </a:r>
            <a:r>
              <a:rPr lang="pl-PL" sz="1800" dirty="0" smtClean="0"/>
              <a:t>dodat seznam 100 potenciálních klientů v Maďarsku.</a:t>
            </a:r>
          </a:p>
          <a:p>
            <a:pPr lvl="1"/>
            <a:r>
              <a:rPr lang="pl-PL" sz="1800" dirty="0" smtClean="0"/>
              <a:t>Stavební firmy velikosti zhruba 30-70 zaměstnanců a obrat zhruba 1-2 mil. </a:t>
            </a:r>
            <a:r>
              <a:rPr lang="pl-PL" sz="1800" smtClean="0"/>
              <a:t>€.</a:t>
            </a:r>
            <a:endParaRPr lang="cs-CZ" sz="1800" dirty="0" smtClean="0"/>
          </a:p>
          <a:p>
            <a:r>
              <a:rPr lang="cs-CZ" sz="2000" dirty="0" smtClean="0"/>
              <a:t>Skupina 2</a:t>
            </a:r>
          </a:p>
          <a:p>
            <a:pPr lvl="1"/>
            <a:r>
              <a:rPr lang="cs-CZ" sz="1800" dirty="0" smtClean="0"/>
              <a:t>Kontakt na ex-zaměstnance na vyšších pozicích ve firmě </a:t>
            </a:r>
            <a:r>
              <a:rPr lang="cs-CZ" sz="1800" b="1" dirty="0" smtClean="0"/>
              <a:t>ZETOR TRACTORS a.s.</a:t>
            </a:r>
          </a:p>
          <a:p>
            <a:pPr lvl="1"/>
            <a:r>
              <a:rPr lang="cs-CZ" sz="1800" dirty="0" smtClean="0"/>
              <a:t>Pokud možno kontaktní údaje a informace o tom kdy a na jaké pozici pracovali.</a:t>
            </a:r>
          </a:p>
          <a:p>
            <a:r>
              <a:rPr lang="cs-CZ" sz="2000" dirty="0" smtClean="0"/>
              <a:t>Skupina 3</a:t>
            </a:r>
          </a:p>
          <a:p>
            <a:pPr lvl="1"/>
            <a:r>
              <a:rPr lang="cs-CZ" sz="1800" dirty="0" smtClean="0"/>
              <a:t>Najít 2 vhodné kandidáty pro akvizici pro firmu </a:t>
            </a:r>
            <a:r>
              <a:rPr lang="cs-CZ" sz="1800" b="1" dirty="0" smtClean="0"/>
              <a:t>AB </a:t>
            </a:r>
            <a:r>
              <a:rPr lang="cs-CZ" sz="1800" b="1" dirty="0" err="1" smtClean="0"/>
              <a:t>Facility</a:t>
            </a:r>
            <a:r>
              <a:rPr lang="cs-CZ" sz="1800" b="1" dirty="0" smtClean="0"/>
              <a:t> a. s.</a:t>
            </a:r>
          </a:p>
          <a:p>
            <a:pPr lvl="1"/>
            <a:r>
              <a:rPr lang="cs-CZ" sz="1800" dirty="0" smtClean="0"/>
              <a:t>Zdravé, ziskové firmy v osobním vlastnictví. Ideálně takové, které firmě něco přinesou.</a:t>
            </a:r>
          </a:p>
          <a:p>
            <a:r>
              <a:rPr lang="cs-CZ" sz="2000" dirty="0" smtClean="0"/>
              <a:t>Skupina 4</a:t>
            </a:r>
          </a:p>
          <a:p>
            <a:pPr lvl="1"/>
            <a:r>
              <a:rPr lang="cs-CZ" sz="1800" dirty="0" smtClean="0"/>
              <a:t>Pro firmu </a:t>
            </a:r>
            <a:r>
              <a:rPr lang="cs-CZ" sz="1800" b="1" dirty="0" smtClean="0"/>
              <a:t>STUDENT AGENCY, s.r.o.</a:t>
            </a:r>
            <a:r>
              <a:rPr lang="cs-CZ" sz="1800" dirty="0" smtClean="0"/>
              <a:t> zpracovat přehled vhodných tras vlaků a autobusů, na kterých by mohli a měli jezdit. </a:t>
            </a:r>
          </a:p>
          <a:p>
            <a:pPr lvl="1"/>
            <a:r>
              <a:rPr lang="cs-CZ" sz="1800" dirty="0" smtClean="0"/>
              <a:t>Fakta a odůvodnění výběru, vytíženost tras.</a:t>
            </a:r>
          </a:p>
          <a:p>
            <a:endParaRPr lang="cs-CZ"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4026802" y="2698973"/>
            <a:ext cx="4793670" cy="3394323"/>
          </a:xfrm>
          <a:prstGeom prst="rect">
            <a:avLst/>
          </a:prstGeom>
          <a:noFill/>
          <a:ln w="9525">
            <a:noFill/>
            <a:miter lim="800000"/>
            <a:headEnd/>
            <a:tailEnd/>
          </a:ln>
          <a:effectLst/>
        </p:spPr>
      </p:pic>
      <p:sp>
        <p:nvSpPr>
          <p:cNvPr id="2" name="Nadpis 1"/>
          <p:cNvSpPr>
            <a:spLocks noGrp="1"/>
          </p:cNvSpPr>
          <p:nvPr>
            <p:ph type="title"/>
          </p:nvPr>
        </p:nvSpPr>
        <p:spPr/>
        <p:txBody>
          <a:bodyPr/>
          <a:lstStyle/>
          <a:p>
            <a:r>
              <a:rPr lang="cs-CZ" dirty="0" smtClean="0"/>
              <a:t>BCG analýza</a:t>
            </a:r>
            <a:endParaRPr lang="cs-CZ" dirty="0"/>
          </a:p>
        </p:txBody>
      </p:sp>
      <p:sp>
        <p:nvSpPr>
          <p:cNvPr id="3" name="Zástupný symbol pro obsah 2"/>
          <p:cNvSpPr>
            <a:spLocks noGrp="1"/>
          </p:cNvSpPr>
          <p:nvPr>
            <p:ph idx="1"/>
          </p:nvPr>
        </p:nvSpPr>
        <p:spPr/>
        <p:txBody>
          <a:bodyPr/>
          <a:lstStyle/>
          <a:p>
            <a:pPr>
              <a:spcAft>
                <a:spcPts val="600"/>
              </a:spcAft>
            </a:pPr>
            <a:r>
              <a:rPr lang="cs-CZ" sz="2000" dirty="0" smtClean="0"/>
              <a:t>každá aktivita se objevuje jako „bublina“ ve </a:t>
            </a:r>
            <a:r>
              <a:rPr lang="cs-CZ" sz="2000" dirty="0" err="1" smtClean="0"/>
              <a:t>čtyřbuněčné</a:t>
            </a:r>
            <a:r>
              <a:rPr lang="cs-CZ" sz="2000" dirty="0" smtClean="0"/>
              <a:t> matici, přičemž rozměr každé bubliny koresponduje s procentem výnosu, které reprezentuje v celkovém portfoliu</a:t>
            </a:r>
          </a:p>
          <a:p>
            <a:pPr>
              <a:spcAft>
                <a:spcPts val="600"/>
              </a:spcAft>
            </a:pPr>
            <a:r>
              <a:rPr lang="cs-CZ" sz="2000" dirty="0" smtClean="0"/>
              <a:t>čtyři buňky:</a:t>
            </a:r>
          </a:p>
          <a:p>
            <a:pPr lvl="1">
              <a:spcAft>
                <a:spcPts val="600"/>
              </a:spcAft>
            </a:pPr>
            <a:r>
              <a:rPr lang="cs-CZ" sz="1800" b="1" dirty="0" smtClean="0"/>
              <a:t>Problémové děti / otazníky</a:t>
            </a:r>
          </a:p>
          <a:p>
            <a:pPr lvl="1">
              <a:spcAft>
                <a:spcPts val="600"/>
              </a:spcAft>
            </a:pPr>
            <a:r>
              <a:rPr lang="cs-CZ" sz="1800" b="1" dirty="0" smtClean="0"/>
              <a:t>Hvězdy </a:t>
            </a:r>
          </a:p>
          <a:p>
            <a:pPr lvl="1">
              <a:spcAft>
                <a:spcPts val="600"/>
              </a:spcAft>
            </a:pPr>
            <a:r>
              <a:rPr lang="cs-CZ" sz="1800" b="1" dirty="0" smtClean="0"/>
              <a:t>Dojné krávy</a:t>
            </a:r>
          </a:p>
          <a:p>
            <a:pPr lvl="1">
              <a:spcAft>
                <a:spcPts val="600"/>
              </a:spcAft>
            </a:pPr>
            <a:r>
              <a:rPr lang="cs-CZ" sz="1800" b="1" dirty="0" smtClean="0"/>
              <a:t>Bídní psi</a:t>
            </a:r>
          </a:p>
          <a:p>
            <a:pPr lvl="1">
              <a:spcAft>
                <a:spcPts val="600"/>
              </a:spcAft>
            </a:pPr>
            <a:endParaRPr lang="cs-CZ" sz="1800" b="1" dirty="0" smtClean="0"/>
          </a:p>
          <a:p>
            <a:pPr lvl="1">
              <a:spcAft>
                <a:spcPts val="600"/>
              </a:spcAft>
            </a:pPr>
            <a:endParaRPr lang="cs-CZ" sz="1800" dirty="0" smtClean="0"/>
          </a:p>
          <a:p>
            <a:endParaRPr lang="cs-CZ" dirty="0"/>
          </a:p>
        </p:txBody>
      </p:sp>
      <p:sp>
        <p:nvSpPr>
          <p:cNvPr id="5" name="Obdélník 4"/>
          <p:cNvSpPr/>
          <p:nvPr/>
        </p:nvSpPr>
        <p:spPr>
          <a:xfrm>
            <a:off x="426560" y="4833442"/>
            <a:ext cx="3528392" cy="1323439"/>
          </a:xfrm>
          <a:prstGeom prst="rect">
            <a:avLst/>
          </a:prstGeom>
        </p:spPr>
        <p:txBody>
          <a:bodyPr wrap="square">
            <a:spAutoFit/>
          </a:bodyPr>
          <a:lstStyle/>
          <a:p>
            <a:pPr marL="269875" indent="-269875">
              <a:buFont typeface="Wingdings" pitchFamily="2" charset="2"/>
              <a:buChar char="§"/>
            </a:pPr>
            <a:r>
              <a:rPr lang="cs-CZ" sz="2000" dirty="0" smtClean="0"/>
              <a:t>obecně je BCG trochu kritizována, bere do úvahy jen strategii nízkých nákladů</a:t>
            </a:r>
            <a:endParaRPr lang="cs-CZ"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BCG analýza</a:t>
            </a:r>
            <a:endParaRPr lang="cs-CZ" dirty="0"/>
          </a:p>
        </p:txBody>
      </p:sp>
      <p:pic>
        <p:nvPicPr>
          <p:cNvPr id="3074" name="Picture 2"/>
          <p:cNvPicPr>
            <a:picLocks noChangeAspect="1" noChangeArrowheads="1"/>
          </p:cNvPicPr>
          <p:nvPr/>
        </p:nvPicPr>
        <p:blipFill>
          <a:blip r:embed="rId2" cstate="print"/>
          <a:srcRect/>
          <a:stretch>
            <a:fillRect/>
          </a:stretch>
        </p:blipFill>
        <p:spPr bwMode="auto">
          <a:xfrm>
            <a:off x="611560" y="1196752"/>
            <a:ext cx="8001000" cy="50006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4139952" y="1438534"/>
            <a:ext cx="4783862" cy="2357858"/>
          </a:xfrm>
          <a:prstGeom prst="rect">
            <a:avLst/>
          </a:prstGeom>
          <a:noFill/>
          <a:ln w="9525">
            <a:noFill/>
            <a:miter lim="800000"/>
            <a:headEnd/>
            <a:tailEnd/>
          </a:ln>
        </p:spPr>
      </p:pic>
      <p:sp>
        <p:nvSpPr>
          <p:cNvPr id="2" name="Nadpis 1"/>
          <p:cNvSpPr>
            <a:spLocks noGrp="1"/>
          </p:cNvSpPr>
          <p:nvPr>
            <p:ph type="title"/>
          </p:nvPr>
        </p:nvSpPr>
        <p:spPr/>
        <p:txBody>
          <a:bodyPr/>
          <a:lstStyle/>
          <a:p>
            <a:r>
              <a:rPr lang="cs-CZ" dirty="0" smtClean="0"/>
              <a:t>Matice přežití</a:t>
            </a:r>
            <a:endParaRPr lang="cs-CZ" dirty="0"/>
          </a:p>
        </p:txBody>
      </p:sp>
      <p:sp>
        <p:nvSpPr>
          <p:cNvPr id="3" name="Zástupný symbol pro obsah 2"/>
          <p:cNvSpPr>
            <a:spLocks noGrp="1"/>
          </p:cNvSpPr>
          <p:nvPr>
            <p:ph idx="1"/>
          </p:nvPr>
        </p:nvSpPr>
        <p:spPr>
          <a:xfrm>
            <a:off x="455613" y="1412875"/>
            <a:ext cx="4404419" cy="4968453"/>
          </a:xfrm>
        </p:spPr>
        <p:txBody>
          <a:bodyPr>
            <a:normAutofit/>
          </a:bodyPr>
          <a:lstStyle/>
          <a:p>
            <a:r>
              <a:rPr lang="cs-CZ" dirty="0" smtClean="0"/>
              <a:t>Prodejní a </a:t>
            </a:r>
            <a:r>
              <a:rPr lang="cs-CZ" dirty="0" err="1" smtClean="0"/>
              <a:t>nákadová</a:t>
            </a:r>
            <a:r>
              <a:rPr lang="cs-CZ" dirty="0" smtClean="0"/>
              <a:t> pozice firmy</a:t>
            </a:r>
          </a:p>
          <a:p>
            <a:endParaRPr lang="cs-CZ" dirty="0" smtClean="0"/>
          </a:p>
          <a:p>
            <a:r>
              <a:rPr lang="cs-CZ" dirty="0" smtClean="0"/>
              <a:t>Význam polí:</a:t>
            </a:r>
          </a:p>
          <a:p>
            <a:pPr marL="457200" indent="-457200">
              <a:buFont typeface="+mj-lt"/>
              <a:buAutoNum type="arabicPeriod"/>
            </a:pPr>
            <a:r>
              <a:rPr lang="cs-CZ" sz="1800" dirty="0" smtClean="0"/>
              <a:t>Předpokládané přežití</a:t>
            </a:r>
          </a:p>
          <a:p>
            <a:pPr marL="457200" indent="-457200">
              <a:buFont typeface="+mj-lt"/>
              <a:buAutoNum type="arabicPeriod"/>
            </a:pPr>
            <a:r>
              <a:rPr lang="cs-CZ" sz="1800" dirty="0" smtClean="0"/>
              <a:t>Pravděpodobně přežije, nutno snižovat náklady</a:t>
            </a:r>
          </a:p>
          <a:p>
            <a:pPr marL="457200" indent="-457200">
              <a:buFont typeface="+mj-lt"/>
              <a:buAutoNum type="arabicPeriod"/>
            </a:pPr>
            <a:r>
              <a:rPr lang="cs-CZ" sz="1800" dirty="0" smtClean="0"/>
              <a:t>Pravděpodobně přežije, nutno zlepšit pozici na trhu</a:t>
            </a:r>
          </a:p>
          <a:p>
            <a:pPr marL="457200" indent="-457200">
              <a:buFont typeface="+mj-lt"/>
              <a:buAutoNum type="arabicPeriod"/>
            </a:pPr>
            <a:r>
              <a:rPr lang="cs-CZ" sz="1800" dirty="0" smtClean="0"/>
              <a:t>Silný tlak na zrušení</a:t>
            </a:r>
          </a:p>
          <a:p>
            <a:pPr marL="457200" indent="-457200">
              <a:buFont typeface="+mj-lt"/>
              <a:buAutoNum type="arabicPeriod"/>
            </a:pPr>
            <a:r>
              <a:rPr lang="cs-CZ" sz="1800" dirty="0" smtClean="0"/>
              <a:t>Tlaky na zrušení i když trh je </a:t>
            </a:r>
            <a:r>
              <a:rPr lang="cs-CZ" sz="1800" dirty="0" err="1" smtClean="0"/>
              <a:t>životaschoný</a:t>
            </a:r>
            <a:endParaRPr lang="cs-CZ" sz="1800" dirty="0" smtClean="0"/>
          </a:p>
          <a:p>
            <a:pPr marL="457200" indent="-457200">
              <a:buFont typeface="+mj-lt"/>
              <a:buAutoNum type="arabicPeriod"/>
            </a:pPr>
            <a:r>
              <a:rPr lang="cs-CZ" sz="1800" dirty="0" smtClean="0"/>
              <a:t>Tlaky na zrušení i když náklady jsou </a:t>
            </a:r>
            <a:r>
              <a:rPr lang="cs-CZ" sz="1800" dirty="0" err="1" smtClean="0"/>
              <a:t>životaschoné</a:t>
            </a:r>
            <a:endParaRPr lang="cs-CZ" sz="18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Převod Kvantitativních výsledků na kvalitativní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Cvičení </a:t>
            </a:r>
            <a:r>
              <a:rPr lang="en-GB" dirty="0" smtClean="0"/>
              <a:t>– </a:t>
            </a:r>
            <a:r>
              <a:rPr lang="cs-CZ" dirty="0" smtClean="0"/>
              <a:t>čistě kvalitativní konverze</a:t>
            </a:r>
            <a:r>
              <a:rPr lang="en-GB" dirty="0" smtClean="0"/>
              <a:t/>
            </a:r>
            <a:br>
              <a:rPr lang="en-GB" dirty="0" smtClean="0"/>
            </a:br>
            <a:r>
              <a:rPr lang="cs-CZ" sz="2400" i="1" dirty="0" smtClean="0"/>
              <a:t>Využití vizualizací k vytvoření sdělení</a:t>
            </a:r>
            <a:endParaRPr lang="en-GB" sz="2400" i="1" dirty="0"/>
          </a:p>
        </p:txBody>
      </p:sp>
      <p:graphicFrame>
        <p:nvGraphicFramePr>
          <p:cNvPr id="4" name="Content Placeholder 3"/>
          <p:cNvGraphicFramePr>
            <a:graphicFrameLocks noGrp="1"/>
          </p:cNvGraphicFramePr>
          <p:nvPr>
            <p:ph idx="1"/>
          </p:nvPr>
        </p:nvGraphicFramePr>
        <p:xfrm>
          <a:off x="455613" y="1268859"/>
          <a:ext cx="8234362" cy="4032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84"/>
          <p:cNvGrpSpPr/>
          <p:nvPr/>
        </p:nvGrpSpPr>
        <p:grpSpPr>
          <a:xfrm>
            <a:off x="1475656" y="4077072"/>
            <a:ext cx="4320480" cy="3600400"/>
            <a:chOff x="-396552" y="2564904"/>
            <a:chExt cx="6336704" cy="5544616"/>
          </a:xfrm>
        </p:grpSpPr>
        <p:sp>
          <p:nvSpPr>
            <p:cNvPr id="86" name="Arc 85"/>
            <p:cNvSpPr/>
            <p:nvPr/>
          </p:nvSpPr>
          <p:spPr>
            <a:xfrm>
              <a:off x="1691680" y="2564904"/>
              <a:ext cx="4248472" cy="5544616"/>
            </a:xfrm>
            <a:prstGeom prst="arc">
              <a:avLst>
                <a:gd name="adj1" fmla="val 16200000"/>
                <a:gd name="adj2" fmla="val 49871"/>
              </a:avLst>
            </a:prstGeom>
            <a:ln w="19050">
              <a:solidFill>
                <a:schemeClr val="accent3"/>
              </a:solidFill>
              <a:prstDash val="lgDashDotDot"/>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7" name="Arc 86"/>
            <p:cNvSpPr/>
            <p:nvPr/>
          </p:nvSpPr>
          <p:spPr>
            <a:xfrm>
              <a:off x="-396552" y="2564904"/>
              <a:ext cx="4248472" cy="5544616"/>
            </a:xfrm>
            <a:prstGeom prst="arc">
              <a:avLst>
                <a:gd name="adj1" fmla="val 16200000"/>
                <a:gd name="adj2" fmla="val 49871"/>
              </a:avLst>
            </a:prstGeom>
            <a:ln w="19050">
              <a:solidFill>
                <a:schemeClr val="accent3"/>
              </a:solidFill>
              <a:prstDash val="lgDashDotDot"/>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88" name="Straight Connector 87"/>
            <p:cNvCxnSpPr/>
            <p:nvPr/>
          </p:nvCxnSpPr>
          <p:spPr>
            <a:xfrm>
              <a:off x="5940152" y="4509120"/>
              <a:ext cx="0" cy="0"/>
            </a:xfrm>
            <a:prstGeom prst="line">
              <a:avLst/>
            </a:prstGeom>
            <a:ln w="19050">
              <a:solidFill>
                <a:schemeClr val="accent3"/>
              </a:solidFill>
              <a:prstDash val="lgDashDotDot"/>
              <a:tailEnd type="none"/>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3851920" y="4509120"/>
              <a:ext cx="0" cy="0"/>
            </a:xfrm>
            <a:prstGeom prst="line">
              <a:avLst/>
            </a:prstGeom>
            <a:ln w="19050">
              <a:solidFill>
                <a:schemeClr val="accent3"/>
              </a:solidFill>
              <a:prstDash val="lgDashDotDot"/>
              <a:tailEnd type="none"/>
            </a:ln>
          </p:spPr>
          <p:style>
            <a:lnRef idx="1">
              <a:schemeClr val="accent1"/>
            </a:lnRef>
            <a:fillRef idx="0">
              <a:schemeClr val="accent1"/>
            </a:fillRef>
            <a:effectRef idx="0">
              <a:schemeClr val="accent1"/>
            </a:effectRef>
            <a:fontRef idx="minor">
              <a:schemeClr val="tx1"/>
            </a:fontRef>
          </p:style>
        </p:cxnSp>
      </p:grpSp>
      <p:pic>
        <p:nvPicPr>
          <p:cNvPr id="126" name="Picture 125" descr="graph one.png"/>
          <p:cNvPicPr>
            <a:picLocks noChangeAspect="1"/>
          </p:cNvPicPr>
          <p:nvPr/>
        </p:nvPicPr>
        <p:blipFill>
          <a:blip r:embed="rId7" cstate="print"/>
          <a:stretch>
            <a:fillRect/>
          </a:stretch>
        </p:blipFill>
        <p:spPr>
          <a:xfrm>
            <a:off x="1475656" y="3599387"/>
            <a:ext cx="6624736" cy="262956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a:t>
            </a:r>
            <a:r>
              <a:rPr lang="cs-CZ" dirty="0" smtClean="0"/>
              <a:t>Cvičení </a:t>
            </a:r>
            <a:r>
              <a:rPr lang="en-GB" dirty="0" smtClean="0"/>
              <a:t>– Open/closed mixture</a:t>
            </a:r>
            <a:br>
              <a:rPr lang="en-GB" dirty="0" smtClean="0"/>
            </a:br>
            <a:r>
              <a:rPr lang="cs-CZ" sz="2400" i="1" dirty="0" smtClean="0"/>
              <a:t>Přidání hodnoty k datům</a:t>
            </a:r>
            <a:endParaRPr lang="en-GB" dirty="0"/>
          </a:p>
        </p:txBody>
      </p:sp>
      <p:graphicFrame>
        <p:nvGraphicFramePr>
          <p:cNvPr id="4" name="Content Placeholder 3"/>
          <p:cNvGraphicFramePr>
            <a:graphicFrameLocks/>
          </p:cNvGraphicFramePr>
          <p:nvPr/>
        </p:nvGraphicFramePr>
        <p:xfrm>
          <a:off x="455613" y="1268859"/>
          <a:ext cx="8234362" cy="4032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122" name="Picture 2" descr="C:\Documents and Settings\e28037\My Documents\Competency development programme\quantify-qualitative.php_files\nps-comment.jpg"/>
          <p:cNvPicPr>
            <a:picLocks noChangeAspect="1" noChangeArrowheads="1"/>
          </p:cNvPicPr>
          <p:nvPr/>
        </p:nvPicPr>
        <p:blipFill>
          <a:blip r:embed="rId7" cstate="print"/>
          <a:srcRect/>
          <a:stretch>
            <a:fillRect/>
          </a:stretch>
        </p:blipFill>
        <p:spPr bwMode="auto">
          <a:xfrm>
            <a:off x="1619672" y="3645024"/>
            <a:ext cx="4824536" cy="2512341"/>
          </a:xfrm>
          <a:prstGeom prst="rect">
            <a:avLst/>
          </a:prstGeom>
          <a:noFill/>
        </p:spPr>
      </p:pic>
      <p:cxnSp>
        <p:nvCxnSpPr>
          <p:cNvPr id="12" name="Straight Arrow Connector 11"/>
          <p:cNvCxnSpPr/>
          <p:nvPr/>
        </p:nvCxnSpPr>
        <p:spPr>
          <a:xfrm flipH="1">
            <a:off x="2195736" y="3933056"/>
            <a:ext cx="4752528" cy="504056"/>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2555776" y="3933056"/>
            <a:ext cx="4392488" cy="108012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72200" y="5589240"/>
            <a:ext cx="504056" cy="288032"/>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2195736" y="6093296"/>
            <a:ext cx="4824536" cy="0"/>
          </a:xfrm>
          <a:prstGeom prst="straightConnector1">
            <a:avLst/>
          </a:prstGeom>
          <a:ln w="254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020272" y="5877272"/>
            <a:ext cx="859531" cy="261610"/>
          </a:xfrm>
          <a:prstGeom prst="rect">
            <a:avLst/>
          </a:prstGeom>
          <a:noFill/>
        </p:spPr>
        <p:txBody>
          <a:bodyPr wrap="none" rtlCol="0">
            <a:spAutoFit/>
          </a:bodyPr>
          <a:lstStyle/>
          <a:p>
            <a:r>
              <a:rPr lang="en-GB" sz="1050" dirty="0" smtClean="0"/>
              <a:t>NPS s</a:t>
            </a:r>
            <a:r>
              <a:rPr lang="cs-CZ" sz="1050" dirty="0" err="1" smtClean="0"/>
              <a:t>kó</a:t>
            </a:r>
            <a:r>
              <a:rPr lang="en-GB" sz="1050" dirty="0" smtClean="0"/>
              <a:t>re</a:t>
            </a:r>
            <a:endParaRPr lang="en-GB" sz="1050" dirty="0"/>
          </a:p>
        </p:txBody>
      </p:sp>
      <p:sp>
        <p:nvSpPr>
          <p:cNvPr id="22" name="TextBox 21"/>
          <p:cNvSpPr txBox="1"/>
          <p:nvPr/>
        </p:nvSpPr>
        <p:spPr>
          <a:xfrm>
            <a:off x="6588224" y="5312241"/>
            <a:ext cx="2160240" cy="261610"/>
          </a:xfrm>
          <a:prstGeom prst="rect">
            <a:avLst/>
          </a:prstGeom>
          <a:noFill/>
        </p:spPr>
        <p:txBody>
          <a:bodyPr wrap="square" rtlCol="0">
            <a:spAutoFit/>
          </a:bodyPr>
          <a:lstStyle/>
          <a:p>
            <a:r>
              <a:rPr lang="cs-CZ" sz="1050" dirty="0" smtClean="0"/>
              <a:t>Skupina otevřených komentářů</a:t>
            </a:r>
            <a:endParaRPr lang="en-GB" sz="1050" dirty="0"/>
          </a:p>
        </p:txBody>
      </p:sp>
      <p:sp>
        <p:nvSpPr>
          <p:cNvPr id="23" name="TextBox 22"/>
          <p:cNvSpPr txBox="1"/>
          <p:nvPr/>
        </p:nvSpPr>
        <p:spPr>
          <a:xfrm>
            <a:off x="6948264" y="3717032"/>
            <a:ext cx="2016224" cy="430887"/>
          </a:xfrm>
          <a:prstGeom prst="rect">
            <a:avLst/>
          </a:prstGeom>
          <a:noFill/>
        </p:spPr>
        <p:txBody>
          <a:bodyPr wrap="square" rtlCol="0">
            <a:spAutoFit/>
          </a:bodyPr>
          <a:lstStyle/>
          <a:p>
            <a:r>
              <a:rPr lang="cs-CZ" sz="1050" dirty="0" smtClean="0"/>
              <a:t>Frekvence odpovědí pro určitou skupinu komentářů</a:t>
            </a:r>
            <a:endParaRPr lang="en-GB" sz="105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400" dirty="0" smtClean="0"/>
              <a:t>Cvičení </a:t>
            </a:r>
            <a:r>
              <a:rPr lang="en-GB" sz="2400" dirty="0" smtClean="0"/>
              <a:t>– </a:t>
            </a:r>
            <a:r>
              <a:rPr lang="cs-CZ" sz="2400" dirty="0" smtClean="0"/>
              <a:t>občas reálný život nepasuje k datům</a:t>
            </a:r>
            <a:r>
              <a:rPr lang="en-GB" dirty="0" smtClean="0"/>
              <a:t/>
            </a:r>
            <a:br>
              <a:rPr lang="en-GB" dirty="0" smtClean="0"/>
            </a:br>
            <a:r>
              <a:rPr lang="cs-CZ" sz="2400" i="1" dirty="0" smtClean="0"/>
              <a:t>Jak reprodukovat složitá zjištění</a:t>
            </a:r>
            <a:endParaRPr lang="en-GB" dirty="0"/>
          </a:p>
        </p:txBody>
      </p:sp>
      <p:sp>
        <p:nvSpPr>
          <p:cNvPr id="3" name="Content Placeholder 2"/>
          <p:cNvSpPr>
            <a:spLocks noGrp="1"/>
          </p:cNvSpPr>
          <p:nvPr>
            <p:ph idx="1"/>
          </p:nvPr>
        </p:nvSpPr>
        <p:spPr>
          <a:xfrm>
            <a:off x="455613" y="1412875"/>
            <a:ext cx="8220843" cy="4519613"/>
          </a:xfrm>
        </p:spPr>
        <p:txBody>
          <a:bodyPr/>
          <a:lstStyle/>
          <a:p>
            <a:r>
              <a:rPr lang="en-GB" sz="1200" dirty="0" err="1" smtClean="0"/>
              <a:t>Studie</a:t>
            </a:r>
            <a:r>
              <a:rPr lang="en-GB" sz="1200" dirty="0" smtClean="0"/>
              <a:t> Growing Beyond Borders </a:t>
            </a:r>
            <a:r>
              <a:rPr lang="en-GB" sz="1200" dirty="0" err="1" smtClean="0"/>
              <a:t>vychází</a:t>
            </a:r>
            <a:r>
              <a:rPr lang="en-GB" sz="1200" dirty="0" smtClean="0"/>
              <a:t> z </a:t>
            </a:r>
            <a:r>
              <a:rPr lang="en-GB" sz="1200" dirty="0" err="1" smtClean="0"/>
              <a:t>obratů</a:t>
            </a:r>
            <a:r>
              <a:rPr lang="en-GB" sz="1200" dirty="0" smtClean="0"/>
              <a:t> a </a:t>
            </a:r>
            <a:r>
              <a:rPr lang="en-GB" sz="1200" dirty="0" err="1" smtClean="0"/>
              <a:t>nárůstu</a:t>
            </a:r>
            <a:r>
              <a:rPr lang="en-GB" sz="1200" dirty="0" smtClean="0"/>
              <a:t> EBITDA k </a:t>
            </a:r>
            <a:r>
              <a:rPr lang="en-GB" sz="1200" dirty="0" err="1" smtClean="0"/>
              <a:t>identifikování</a:t>
            </a:r>
            <a:r>
              <a:rPr lang="en-GB" sz="1200" dirty="0" smtClean="0"/>
              <a:t> </a:t>
            </a:r>
            <a:r>
              <a:rPr lang="en-GB" sz="1200" dirty="0" err="1" smtClean="0"/>
              <a:t>nejlepších</a:t>
            </a:r>
            <a:r>
              <a:rPr lang="en-GB" sz="1200" dirty="0" smtClean="0"/>
              <a:t> a </a:t>
            </a:r>
            <a:r>
              <a:rPr lang="en-GB" sz="1200" dirty="0" err="1" smtClean="0"/>
              <a:t>nejhorších</a:t>
            </a:r>
            <a:r>
              <a:rPr lang="en-GB" sz="1200" dirty="0" smtClean="0"/>
              <a:t> </a:t>
            </a:r>
            <a:r>
              <a:rPr lang="en-GB" sz="1200" dirty="0" err="1" smtClean="0"/>
              <a:t>představitelů</a:t>
            </a:r>
            <a:r>
              <a:rPr lang="en-GB" sz="1200" dirty="0" smtClean="0"/>
              <a:t> </a:t>
            </a:r>
            <a:r>
              <a:rPr lang="en-GB" sz="1200" dirty="0" err="1" smtClean="0"/>
              <a:t>mezi</a:t>
            </a:r>
            <a:r>
              <a:rPr lang="en-GB" sz="1200" dirty="0" smtClean="0"/>
              <a:t> </a:t>
            </a:r>
            <a:r>
              <a:rPr lang="en-GB" sz="1200" dirty="0" err="1" smtClean="0"/>
              <a:t>veřejnými</a:t>
            </a:r>
            <a:r>
              <a:rPr lang="en-GB" sz="1200" dirty="0" smtClean="0"/>
              <a:t> </a:t>
            </a:r>
            <a:r>
              <a:rPr lang="en-GB" sz="1200" dirty="0" err="1" smtClean="0"/>
              <a:t>společnostmi</a:t>
            </a:r>
            <a:r>
              <a:rPr lang="en-GB" sz="1200" dirty="0" smtClean="0"/>
              <a:t>. </a:t>
            </a:r>
            <a:r>
              <a:rPr lang="en-GB" sz="1200" dirty="0" err="1" smtClean="0"/>
              <a:t>Předpoklad</a:t>
            </a:r>
            <a:r>
              <a:rPr lang="en-GB" sz="1200" dirty="0" smtClean="0"/>
              <a:t> je, </a:t>
            </a:r>
            <a:r>
              <a:rPr lang="en-GB" sz="1200" dirty="0" err="1" smtClean="0"/>
              <a:t>že</a:t>
            </a:r>
            <a:r>
              <a:rPr lang="en-GB" sz="1200" dirty="0" smtClean="0"/>
              <a:t> </a:t>
            </a:r>
            <a:r>
              <a:rPr lang="en-GB" sz="1200" dirty="0" err="1" smtClean="0"/>
              <a:t>nejlepší</a:t>
            </a:r>
            <a:r>
              <a:rPr lang="en-GB" sz="1200" dirty="0" smtClean="0"/>
              <a:t> </a:t>
            </a:r>
            <a:r>
              <a:rPr lang="en-GB" sz="1200" dirty="0" err="1" smtClean="0"/>
              <a:t>představitelé</a:t>
            </a:r>
            <a:r>
              <a:rPr lang="en-GB" sz="1200" dirty="0" smtClean="0"/>
              <a:t> </a:t>
            </a:r>
            <a:r>
              <a:rPr lang="en-GB" sz="1200" dirty="0" err="1" smtClean="0"/>
              <a:t>si</a:t>
            </a:r>
            <a:r>
              <a:rPr lang="en-GB" sz="1200" dirty="0" smtClean="0"/>
              <a:t> </a:t>
            </a:r>
            <a:r>
              <a:rPr lang="en-GB" sz="1200" dirty="0" err="1" smtClean="0"/>
              <a:t>mohou</a:t>
            </a:r>
            <a:r>
              <a:rPr lang="en-GB" sz="1200" dirty="0" smtClean="0"/>
              <a:t> </a:t>
            </a:r>
            <a:r>
              <a:rPr lang="en-GB" sz="1200" dirty="0" err="1" smtClean="0"/>
              <a:t>půjčovat</a:t>
            </a:r>
            <a:r>
              <a:rPr lang="en-GB" sz="1200" dirty="0" smtClean="0"/>
              <a:t> </a:t>
            </a:r>
            <a:r>
              <a:rPr lang="en-GB" sz="1200" dirty="0" err="1" smtClean="0"/>
              <a:t>levněji</a:t>
            </a:r>
            <a:r>
              <a:rPr lang="en-GB" sz="1200" dirty="0" smtClean="0"/>
              <a:t> </a:t>
            </a:r>
            <a:r>
              <a:rPr lang="en-GB" sz="1200" dirty="0" err="1" smtClean="0"/>
              <a:t>než</a:t>
            </a:r>
            <a:r>
              <a:rPr lang="en-GB" sz="1200" dirty="0" smtClean="0"/>
              <a:t> </a:t>
            </a:r>
            <a:r>
              <a:rPr lang="en-GB" sz="1200" dirty="0" err="1" smtClean="0"/>
              <a:t>ti</a:t>
            </a:r>
            <a:r>
              <a:rPr lang="en-GB" sz="1200" dirty="0" smtClean="0"/>
              <a:t> </a:t>
            </a:r>
            <a:r>
              <a:rPr lang="en-GB" sz="1200" dirty="0" err="1" smtClean="0"/>
              <a:t>horší</a:t>
            </a:r>
            <a:r>
              <a:rPr lang="en-GB" sz="1200" dirty="0" smtClean="0"/>
              <a:t> </a:t>
            </a:r>
            <a:r>
              <a:rPr lang="en-GB" sz="1200" dirty="0" err="1" smtClean="0"/>
              <a:t>díky</a:t>
            </a:r>
            <a:r>
              <a:rPr lang="en-GB" sz="1200" dirty="0" smtClean="0"/>
              <a:t> </a:t>
            </a:r>
            <a:r>
              <a:rPr lang="en-GB" sz="1200" dirty="0" err="1" smtClean="0"/>
              <a:t>vysokému</a:t>
            </a:r>
            <a:r>
              <a:rPr lang="en-GB" sz="1200" dirty="0" smtClean="0"/>
              <a:t> </a:t>
            </a:r>
            <a:r>
              <a:rPr lang="en-GB" sz="1200" dirty="0" err="1" smtClean="0"/>
              <a:t>nárůstu</a:t>
            </a:r>
            <a:r>
              <a:rPr lang="en-GB" sz="1200" dirty="0" smtClean="0"/>
              <a:t> </a:t>
            </a:r>
            <a:r>
              <a:rPr lang="en-GB" sz="1200" dirty="0" err="1" smtClean="0"/>
              <a:t>prodeje</a:t>
            </a:r>
            <a:r>
              <a:rPr lang="en-GB" sz="1200" dirty="0" smtClean="0"/>
              <a:t> a </a:t>
            </a:r>
            <a:r>
              <a:rPr lang="en-GB" sz="1200" dirty="0" err="1" smtClean="0"/>
              <a:t>zisku</a:t>
            </a:r>
            <a:r>
              <a:rPr lang="en-GB" sz="1200" dirty="0" smtClean="0"/>
              <a:t>.</a:t>
            </a:r>
            <a:endParaRPr lang="cs-CZ" sz="1200" b="1" dirty="0" smtClean="0"/>
          </a:p>
        </p:txBody>
      </p:sp>
      <p:pic>
        <p:nvPicPr>
          <p:cNvPr id="5" name="Picture 4"/>
          <p:cNvPicPr/>
          <p:nvPr/>
        </p:nvPicPr>
        <p:blipFill>
          <a:blip r:embed="rId2" cstate="print"/>
          <a:srcRect/>
          <a:stretch>
            <a:fillRect/>
          </a:stretch>
        </p:blipFill>
        <p:spPr bwMode="auto">
          <a:xfrm>
            <a:off x="4139952" y="2060848"/>
            <a:ext cx="4536504" cy="3168352"/>
          </a:xfrm>
          <a:prstGeom prst="rect">
            <a:avLst/>
          </a:prstGeom>
          <a:noFill/>
          <a:ln w="9525">
            <a:noFill/>
            <a:miter lim="800000"/>
            <a:headEnd/>
            <a:tailEnd/>
          </a:ln>
        </p:spPr>
      </p:pic>
      <p:sp>
        <p:nvSpPr>
          <p:cNvPr id="6" name="Content Placeholder 2"/>
          <p:cNvSpPr txBox="1">
            <a:spLocks/>
          </p:cNvSpPr>
          <p:nvPr/>
        </p:nvSpPr>
        <p:spPr bwMode="auto">
          <a:xfrm>
            <a:off x="467544" y="1988840"/>
            <a:ext cx="3456384" cy="381642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360363" lvl="0" indent="-360363">
              <a:spcBef>
                <a:spcPts val="0"/>
              </a:spcBef>
              <a:spcAft>
                <a:spcPts val="600"/>
              </a:spcAft>
              <a:buClr>
                <a:schemeClr val="accent2"/>
              </a:buClr>
              <a:buSzPct val="100000"/>
              <a:buFont typeface="Arial" charset="0"/>
              <a:buChar char="►"/>
              <a:defRPr/>
            </a:pPr>
            <a:endParaRPr lang="en-GB" sz="1200" kern="0" dirty="0" smtClean="0">
              <a:latin typeface="+mn-lt"/>
            </a:endParaRPr>
          </a:p>
          <a:p>
            <a:pPr marL="360363" lvl="0" indent="-360363">
              <a:spcBef>
                <a:spcPts val="0"/>
              </a:spcBef>
              <a:spcAft>
                <a:spcPts val="600"/>
              </a:spcAft>
              <a:buClr>
                <a:schemeClr val="accent2"/>
              </a:buClr>
              <a:buSzPct val="100000"/>
              <a:buFont typeface="Arial" charset="0"/>
              <a:buChar char="►"/>
              <a:defRPr/>
            </a:pPr>
            <a:r>
              <a:rPr lang="en-GB" sz="1200" kern="0" dirty="0" err="1" smtClean="0">
                <a:latin typeface="+mn-lt"/>
              </a:rPr>
              <a:t>Nicméně</a:t>
            </a:r>
            <a:r>
              <a:rPr lang="en-GB" sz="1200" kern="0" dirty="0" smtClean="0">
                <a:latin typeface="+mn-lt"/>
              </a:rPr>
              <a:t> data </a:t>
            </a:r>
            <a:r>
              <a:rPr lang="en-GB" sz="1200" kern="0" dirty="0" err="1" smtClean="0">
                <a:latin typeface="+mn-lt"/>
              </a:rPr>
              <a:t>ukazují</a:t>
            </a:r>
            <a:r>
              <a:rPr lang="en-GB" sz="1200" kern="0" dirty="0" smtClean="0">
                <a:latin typeface="+mn-lt"/>
              </a:rPr>
              <a:t> </a:t>
            </a:r>
            <a:r>
              <a:rPr lang="en-GB" sz="1200" kern="0" dirty="0" err="1" smtClean="0">
                <a:latin typeface="+mn-lt"/>
              </a:rPr>
              <a:t>malou</a:t>
            </a:r>
            <a:r>
              <a:rPr lang="en-GB" sz="1200" kern="0" dirty="0" smtClean="0">
                <a:latin typeface="+mn-lt"/>
              </a:rPr>
              <a:t> </a:t>
            </a:r>
            <a:r>
              <a:rPr lang="en-GB" sz="1200" kern="0" dirty="0" err="1" smtClean="0">
                <a:latin typeface="+mn-lt"/>
              </a:rPr>
              <a:t>korelaci</a:t>
            </a:r>
            <a:r>
              <a:rPr lang="en-GB" sz="1200" kern="0" dirty="0" smtClean="0">
                <a:latin typeface="+mn-lt"/>
              </a:rPr>
              <a:t> </a:t>
            </a:r>
            <a:r>
              <a:rPr lang="en-GB" sz="1200" kern="0" dirty="0" err="1" smtClean="0">
                <a:latin typeface="+mn-lt"/>
              </a:rPr>
              <a:t>mezi</a:t>
            </a:r>
            <a:r>
              <a:rPr lang="en-GB" sz="1200" kern="0" dirty="0" smtClean="0">
                <a:latin typeface="+mn-lt"/>
              </a:rPr>
              <a:t> </a:t>
            </a:r>
            <a:r>
              <a:rPr lang="en-GB" sz="1200" kern="0" dirty="0" err="1" smtClean="0">
                <a:latin typeface="+mn-lt"/>
              </a:rPr>
              <a:t>předpokladem</a:t>
            </a:r>
            <a:r>
              <a:rPr lang="en-GB" sz="1200" kern="0" dirty="0" smtClean="0">
                <a:latin typeface="+mn-lt"/>
              </a:rPr>
              <a:t> a </a:t>
            </a:r>
            <a:r>
              <a:rPr lang="en-GB" sz="1200" kern="0" dirty="0" err="1" smtClean="0">
                <a:latin typeface="+mn-lt"/>
              </a:rPr>
              <a:t>reálnými</a:t>
            </a:r>
            <a:r>
              <a:rPr lang="en-GB" sz="1200" kern="0" dirty="0" smtClean="0">
                <a:latin typeface="+mn-lt"/>
              </a:rPr>
              <a:t> </a:t>
            </a:r>
            <a:r>
              <a:rPr lang="en-GB" sz="1200" kern="0" dirty="0" err="1" smtClean="0">
                <a:latin typeface="+mn-lt"/>
              </a:rPr>
              <a:t>transakcemi</a:t>
            </a:r>
            <a:r>
              <a:rPr lang="en-GB" sz="1200" kern="0" dirty="0" smtClean="0">
                <a:latin typeface="+mn-lt"/>
              </a:rPr>
              <a:t>. </a:t>
            </a:r>
            <a:r>
              <a:rPr lang="en-GB" sz="1200" kern="0" dirty="0" err="1" smtClean="0">
                <a:latin typeface="+mn-lt"/>
              </a:rPr>
              <a:t>Ve</a:t>
            </a:r>
            <a:r>
              <a:rPr lang="en-GB" sz="1200" kern="0" dirty="0" smtClean="0">
                <a:latin typeface="+mn-lt"/>
              </a:rPr>
              <a:t> </a:t>
            </a:r>
            <a:r>
              <a:rPr lang="en-GB" sz="1200" kern="0" dirty="0" err="1" smtClean="0">
                <a:latin typeface="+mn-lt"/>
              </a:rPr>
              <a:t>skutečnosti</a:t>
            </a:r>
            <a:r>
              <a:rPr lang="en-GB" sz="1200" kern="0" dirty="0" smtClean="0">
                <a:latin typeface="+mn-lt"/>
              </a:rPr>
              <a:t> </a:t>
            </a:r>
            <a:r>
              <a:rPr lang="en-GB" sz="1200" kern="0" dirty="0" err="1" smtClean="0">
                <a:latin typeface="+mn-lt"/>
              </a:rPr>
              <a:t>náklady</a:t>
            </a:r>
            <a:r>
              <a:rPr lang="en-GB" sz="1200" kern="0" dirty="0" smtClean="0">
                <a:latin typeface="+mn-lt"/>
              </a:rPr>
              <a:t> </a:t>
            </a:r>
            <a:r>
              <a:rPr lang="en-GB" sz="1200" kern="0" dirty="0" err="1" smtClean="0">
                <a:latin typeface="+mn-lt"/>
              </a:rPr>
              <a:t>těch</a:t>
            </a:r>
            <a:r>
              <a:rPr lang="en-GB" sz="1200" kern="0" dirty="0" smtClean="0">
                <a:latin typeface="+mn-lt"/>
              </a:rPr>
              <a:t> </a:t>
            </a:r>
            <a:r>
              <a:rPr lang="en-GB" sz="1200" kern="0" dirty="0" err="1" smtClean="0">
                <a:latin typeface="+mn-lt"/>
              </a:rPr>
              <a:t>nejlepších</a:t>
            </a:r>
            <a:r>
              <a:rPr lang="en-GB" sz="1200" kern="0" dirty="0" smtClean="0">
                <a:latin typeface="+mn-lt"/>
              </a:rPr>
              <a:t> </a:t>
            </a:r>
            <a:r>
              <a:rPr lang="en-GB" sz="1200" kern="0" dirty="0" err="1" smtClean="0">
                <a:latin typeface="+mn-lt"/>
              </a:rPr>
              <a:t>jsou</a:t>
            </a:r>
            <a:r>
              <a:rPr lang="en-GB" sz="1200" kern="0" dirty="0" smtClean="0">
                <a:latin typeface="+mn-lt"/>
              </a:rPr>
              <a:t> </a:t>
            </a:r>
            <a:r>
              <a:rPr lang="en-GB" sz="1200" kern="0" dirty="0" err="1" smtClean="0">
                <a:latin typeface="+mn-lt"/>
              </a:rPr>
              <a:t>mnohem</a:t>
            </a:r>
            <a:r>
              <a:rPr lang="en-GB" sz="1200" kern="0" dirty="0" smtClean="0">
                <a:latin typeface="+mn-lt"/>
              </a:rPr>
              <a:t> </a:t>
            </a:r>
            <a:r>
              <a:rPr lang="en-GB" sz="1200" kern="0" dirty="0" err="1" smtClean="0">
                <a:latin typeface="+mn-lt"/>
              </a:rPr>
              <a:t>vyšší</a:t>
            </a:r>
            <a:r>
              <a:rPr lang="en-GB" sz="1200" kern="0" dirty="0" smtClean="0">
                <a:latin typeface="+mn-lt"/>
              </a:rPr>
              <a:t>:</a:t>
            </a:r>
            <a:endParaRPr lang="cs-CZ" sz="1200" kern="0" dirty="0" smtClean="0">
              <a:latin typeface="+mn-lt"/>
            </a:endParaRPr>
          </a:p>
          <a:p>
            <a:pPr marL="360363" lvl="0" indent="-360363">
              <a:spcBef>
                <a:spcPts val="0"/>
              </a:spcBef>
              <a:spcAft>
                <a:spcPts val="600"/>
              </a:spcAft>
              <a:buClr>
                <a:schemeClr val="accent2"/>
              </a:buClr>
              <a:buSzPct val="100000"/>
              <a:buFont typeface="Arial" charset="0"/>
              <a:buChar char="►"/>
              <a:defRPr/>
            </a:pPr>
            <a:r>
              <a:rPr lang="pl-PL" sz="1200" u="sng" kern="0" dirty="0" smtClean="0">
                <a:latin typeface="+mn-lt"/>
              </a:rPr>
              <a:t>Co s těmi daty uděláme?</a:t>
            </a:r>
          </a:p>
          <a:p>
            <a:pPr marL="817563" lvl="1" indent="-360363">
              <a:spcBef>
                <a:spcPts val="0"/>
              </a:spcBef>
              <a:spcAft>
                <a:spcPts val="600"/>
              </a:spcAft>
              <a:buClr>
                <a:schemeClr val="accent2"/>
              </a:buClr>
              <a:buSzPct val="100000"/>
              <a:buFont typeface="Arial" charset="0"/>
              <a:buChar char="►"/>
              <a:defRPr/>
            </a:pPr>
            <a:r>
              <a:rPr lang="en-GB" sz="1200" kern="0" dirty="0" err="1" smtClean="0">
                <a:latin typeface="+mn-lt"/>
              </a:rPr>
              <a:t>Vyloučíme</a:t>
            </a:r>
            <a:r>
              <a:rPr lang="en-GB" sz="1200" kern="0" dirty="0" smtClean="0">
                <a:latin typeface="+mn-lt"/>
              </a:rPr>
              <a:t> je?</a:t>
            </a:r>
          </a:p>
          <a:p>
            <a:pPr marL="817563" lvl="1" indent="-360363">
              <a:spcBef>
                <a:spcPts val="0"/>
              </a:spcBef>
              <a:spcAft>
                <a:spcPts val="600"/>
              </a:spcAft>
              <a:buClr>
                <a:schemeClr val="accent2"/>
              </a:buClr>
              <a:buSzPct val="100000"/>
              <a:buFont typeface="Arial" charset="0"/>
              <a:buChar char="►"/>
              <a:defRPr/>
            </a:pPr>
            <a:r>
              <a:rPr lang="en-GB" sz="1200" kern="0" dirty="0" err="1" smtClean="0">
                <a:latin typeface="+mn-lt"/>
              </a:rPr>
              <a:t>Zkusíme</a:t>
            </a:r>
            <a:r>
              <a:rPr lang="en-GB" sz="1200" kern="0" dirty="0" smtClean="0">
                <a:latin typeface="+mn-lt"/>
              </a:rPr>
              <a:t> </a:t>
            </a:r>
            <a:r>
              <a:rPr lang="en-GB" sz="1200" kern="0" dirty="0" err="1" smtClean="0">
                <a:latin typeface="+mn-lt"/>
              </a:rPr>
              <a:t>vytvořit</a:t>
            </a:r>
            <a:r>
              <a:rPr lang="en-GB" sz="1200" kern="0" dirty="0" smtClean="0">
                <a:latin typeface="+mn-lt"/>
              </a:rPr>
              <a:t> </a:t>
            </a:r>
            <a:r>
              <a:rPr lang="en-GB" sz="1200" kern="0" dirty="0" err="1" smtClean="0">
                <a:latin typeface="+mn-lt"/>
              </a:rPr>
              <a:t>jinou</a:t>
            </a:r>
            <a:r>
              <a:rPr lang="en-GB" sz="1200" kern="0" dirty="0" smtClean="0">
                <a:latin typeface="+mn-lt"/>
              </a:rPr>
              <a:t> </a:t>
            </a:r>
            <a:r>
              <a:rPr lang="en-GB" sz="1200" kern="0" dirty="0" err="1" smtClean="0">
                <a:latin typeface="+mn-lt"/>
              </a:rPr>
              <a:t>hypotézu</a:t>
            </a:r>
            <a:r>
              <a:rPr lang="en-GB" sz="1200" kern="0" dirty="0" smtClean="0">
                <a:latin typeface="+mn-lt"/>
              </a:rPr>
              <a:t>?</a:t>
            </a:r>
          </a:p>
          <a:p>
            <a:pPr marL="817563" lvl="1" indent="-360363">
              <a:spcBef>
                <a:spcPts val="0"/>
              </a:spcBef>
              <a:spcAft>
                <a:spcPts val="600"/>
              </a:spcAft>
              <a:buClr>
                <a:schemeClr val="accent2"/>
              </a:buClr>
              <a:buSzPct val="100000"/>
              <a:buFont typeface="Arial" charset="0"/>
              <a:buChar char="►"/>
              <a:defRPr/>
            </a:pPr>
            <a:r>
              <a:rPr lang="en-GB" sz="1200" kern="0" dirty="0" err="1" smtClean="0">
                <a:latin typeface="+mn-lt"/>
              </a:rPr>
              <a:t>Poohlídneme</a:t>
            </a:r>
            <a:r>
              <a:rPr lang="en-GB" sz="1200" kern="0" dirty="0" smtClean="0">
                <a:latin typeface="+mn-lt"/>
              </a:rPr>
              <a:t> se </a:t>
            </a:r>
            <a:r>
              <a:rPr lang="en-GB" sz="1200" kern="0" dirty="0" err="1" smtClean="0">
                <a:latin typeface="+mn-lt"/>
              </a:rPr>
              <a:t>po</a:t>
            </a:r>
            <a:r>
              <a:rPr lang="en-GB" sz="1200" kern="0" dirty="0" smtClean="0">
                <a:latin typeface="+mn-lt"/>
              </a:rPr>
              <a:t> </a:t>
            </a:r>
            <a:r>
              <a:rPr lang="en-GB" sz="1200" kern="0" dirty="0" err="1" smtClean="0">
                <a:latin typeface="+mn-lt"/>
              </a:rPr>
              <a:t>jiné</a:t>
            </a:r>
            <a:r>
              <a:rPr lang="en-GB" sz="1200" kern="0" dirty="0" smtClean="0">
                <a:latin typeface="+mn-lt"/>
              </a:rPr>
              <a:t> </a:t>
            </a:r>
            <a:r>
              <a:rPr lang="en-GB" sz="1200" kern="0" dirty="0" err="1" smtClean="0">
                <a:latin typeface="+mn-lt"/>
              </a:rPr>
              <a:t>korelaci</a:t>
            </a:r>
            <a:r>
              <a:rPr lang="en-GB" sz="1200" kern="0" dirty="0" smtClean="0">
                <a:latin typeface="+mn-lt"/>
              </a:rPr>
              <a:t>?</a:t>
            </a:r>
          </a:p>
          <a:p>
            <a:pPr marL="817563" lvl="1" indent="-360363">
              <a:spcBef>
                <a:spcPts val="0"/>
              </a:spcBef>
              <a:spcAft>
                <a:spcPts val="600"/>
              </a:spcAft>
              <a:buClr>
                <a:schemeClr val="accent2"/>
              </a:buClr>
              <a:buSzPct val="100000"/>
              <a:buFont typeface="Arial" charset="0"/>
              <a:buChar char="►"/>
              <a:defRPr/>
            </a:pPr>
            <a:r>
              <a:rPr lang="en-GB" sz="1200" kern="0" dirty="0" err="1" smtClean="0">
                <a:latin typeface="+mn-lt"/>
              </a:rPr>
              <a:t>Přidáme</a:t>
            </a:r>
            <a:r>
              <a:rPr lang="en-GB" sz="1200" kern="0" dirty="0" smtClean="0">
                <a:latin typeface="+mn-lt"/>
              </a:rPr>
              <a:t> </a:t>
            </a:r>
            <a:r>
              <a:rPr lang="en-GB" sz="1200" kern="0" dirty="0" err="1" smtClean="0">
                <a:latin typeface="+mn-lt"/>
              </a:rPr>
              <a:t>výzkum</a:t>
            </a:r>
            <a:r>
              <a:rPr lang="en-GB" sz="1200" kern="0" dirty="0" smtClean="0">
                <a:latin typeface="+mn-lt"/>
              </a:rPr>
              <a:t> z </a:t>
            </a:r>
            <a:r>
              <a:rPr lang="en-GB" sz="1200" kern="0" dirty="0" err="1" smtClean="0">
                <a:latin typeface="+mn-lt"/>
              </a:rPr>
              <a:t>jiného</a:t>
            </a:r>
            <a:r>
              <a:rPr lang="en-GB" sz="1200" kern="0" dirty="0" smtClean="0">
                <a:latin typeface="+mn-lt"/>
              </a:rPr>
              <a:t> </a:t>
            </a:r>
            <a:r>
              <a:rPr lang="en-GB" sz="1200" kern="0" dirty="0" err="1" smtClean="0">
                <a:latin typeface="+mn-lt"/>
              </a:rPr>
              <a:t>zdroje</a:t>
            </a:r>
            <a:r>
              <a:rPr lang="en-GB" sz="1200" kern="0" dirty="0" smtClean="0">
                <a:latin typeface="+mn-lt"/>
              </a:rPr>
              <a:t>?</a:t>
            </a:r>
            <a:endParaRPr kumimoji="0" lang="en-GB" sz="1200" b="0" i="0" strike="noStrike" kern="0" cap="none" spc="0" normalizeH="0" noProof="0" dirty="0" smtClean="0">
              <a:ln>
                <a:noFill/>
              </a:ln>
              <a:effectLst/>
              <a:uLnTx/>
              <a:uFillTx/>
              <a:latin typeface="+mn-lt"/>
              <a:ea typeface="+mn-ea"/>
              <a:cs typeface="+mn-cs"/>
            </a:endParaRPr>
          </a:p>
          <a:p>
            <a:pPr marL="360363" marR="0" lvl="0" indent="-360363" algn="l" defTabSz="914400" rtl="0" eaLnBrk="1" fontAlgn="base" latinLnBrk="0" hangingPunct="1">
              <a:lnSpc>
                <a:spcPct val="100000"/>
              </a:lnSpc>
              <a:spcBef>
                <a:spcPts val="0"/>
              </a:spcBef>
              <a:spcAft>
                <a:spcPts val="600"/>
              </a:spcAft>
              <a:buClr>
                <a:schemeClr val="accent2"/>
              </a:buClr>
              <a:buSzPct val="100000"/>
              <a:buFont typeface="Arial" charset="0"/>
              <a:buChar char="►"/>
              <a:tabLst/>
              <a:defRPr/>
            </a:pPr>
            <a:endParaRPr kumimoji="0" lang="en-GB" sz="1200" b="0" i="0" u="none" strike="noStrike" kern="0" cap="none" spc="0" normalizeH="0" baseline="0" noProof="0" dirty="0">
              <a:ln>
                <a:noFill/>
              </a:ln>
              <a:effectLst/>
              <a:uLnTx/>
              <a:uFillTx/>
              <a:latin typeface="+mn-lt"/>
              <a:ea typeface="+mn-ea"/>
              <a:cs typeface="+mn-cs"/>
            </a:endParaRPr>
          </a:p>
        </p:txBody>
      </p:sp>
      <p:sp>
        <p:nvSpPr>
          <p:cNvPr id="7" name="Rectangle 6"/>
          <p:cNvSpPr/>
          <p:nvPr/>
        </p:nvSpPr>
        <p:spPr>
          <a:xfrm>
            <a:off x="467544" y="4464496"/>
            <a:ext cx="3384376" cy="1728192"/>
          </a:xfrm>
          <a:prstGeom prst="rect">
            <a:avLst/>
          </a:prstGeom>
          <a:noFill/>
          <a:ln w="19050">
            <a:solidFill>
              <a:schemeClr val="accent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1200" dirty="0" err="1" smtClean="0">
                <a:solidFill>
                  <a:schemeClr val="tx1"/>
                </a:solidFill>
              </a:rPr>
              <a:t>Odpověď</a:t>
            </a:r>
            <a:r>
              <a:rPr lang="en-GB" sz="1200" dirty="0" smtClean="0">
                <a:solidFill>
                  <a:schemeClr val="tx1"/>
                </a:solidFill>
              </a:rPr>
              <a:t>: </a:t>
            </a:r>
            <a:r>
              <a:rPr lang="en-GB" sz="1200" dirty="0" err="1" smtClean="0">
                <a:solidFill>
                  <a:schemeClr val="tx1"/>
                </a:solidFill>
              </a:rPr>
              <a:t>Použijte</a:t>
            </a:r>
            <a:r>
              <a:rPr lang="en-GB" sz="1200" dirty="0" smtClean="0">
                <a:solidFill>
                  <a:schemeClr val="tx1"/>
                </a:solidFill>
              </a:rPr>
              <a:t> </a:t>
            </a:r>
            <a:r>
              <a:rPr lang="en-GB" sz="1200" dirty="0" err="1" smtClean="0">
                <a:solidFill>
                  <a:schemeClr val="tx1"/>
                </a:solidFill>
              </a:rPr>
              <a:t>svou</a:t>
            </a:r>
            <a:r>
              <a:rPr lang="en-GB" sz="1200" dirty="0" smtClean="0">
                <a:solidFill>
                  <a:schemeClr val="tx1"/>
                </a:solidFill>
              </a:rPr>
              <a:t> </a:t>
            </a:r>
            <a:r>
              <a:rPr lang="en-GB" sz="1200" dirty="0" err="1" smtClean="0">
                <a:solidFill>
                  <a:schemeClr val="tx1"/>
                </a:solidFill>
              </a:rPr>
              <a:t>hlavu</a:t>
            </a:r>
            <a:r>
              <a:rPr lang="en-GB" sz="1200" dirty="0" smtClean="0">
                <a:solidFill>
                  <a:schemeClr val="tx1"/>
                </a:solidFill>
              </a:rPr>
              <a:t> - to co </a:t>
            </a:r>
            <a:r>
              <a:rPr lang="en-GB" sz="1200" dirty="0" err="1" smtClean="0">
                <a:solidFill>
                  <a:schemeClr val="tx1"/>
                </a:solidFill>
              </a:rPr>
              <a:t>víte</a:t>
            </a:r>
            <a:r>
              <a:rPr lang="en-GB" sz="1200" dirty="0" smtClean="0">
                <a:solidFill>
                  <a:schemeClr val="tx1"/>
                </a:solidFill>
              </a:rPr>
              <a:t> o </a:t>
            </a:r>
            <a:r>
              <a:rPr lang="en-GB" sz="1200" dirty="0" err="1" smtClean="0">
                <a:solidFill>
                  <a:schemeClr val="tx1"/>
                </a:solidFill>
              </a:rPr>
              <a:t>světě</a:t>
            </a:r>
            <a:r>
              <a:rPr lang="en-GB" sz="1200" dirty="0" smtClean="0">
                <a:solidFill>
                  <a:schemeClr val="tx1"/>
                </a:solidFill>
              </a:rPr>
              <a:t>.</a:t>
            </a:r>
            <a:endParaRPr lang="cs-CZ" sz="1200" dirty="0" smtClean="0">
              <a:solidFill>
                <a:schemeClr val="tx1"/>
              </a:solidFill>
            </a:endParaRPr>
          </a:p>
          <a:p>
            <a:endParaRPr lang="en-GB" sz="1200" dirty="0" smtClean="0">
              <a:solidFill>
                <a:schemeClr val="tx1"/>
              </a:solidFill>
            </a:endParaRPr>
          </a:p>
          <a:p>
            <a:r>
              <a:rPr lang="en-GB" sz="1200" dirty="0" err="1" smtClean="0">
                <a:solidFill>
                  <a:schemeClr val="tx1"/>
                </a:solidFill>
              </a:rPr>
              <a:t>Zde</a:t>
            </a:r>
            <a:r>
              <a:rPr lang="en-GB" sz="1200" dirty="0" smtClean="0">
                <a:solidFill>
                  <a:schemeClr val="tx1"/>
                </a:solidFill>
              </a:rPr>
              <a:t> je </a:t>
            </a:r>
            <a:r>
              <a:rPr lang="en-GB" sz="1200" dirty="0" err="1" smtClean="0">
                <a:solidFill>
                  <a:schemeClr val="tx1"/>
                </a:solidFill>
              </a:rPr>
              <a:t>asi</a:t>
            </a:r>
            <a:r>
              <a:rPr lang="en-GB" sz="1200" dirty="0" smtClean="0">
                <a:solidFill>
                  <a:schemeClr val="tx1"/>
                </a:solidFill>
              </a:rPr>
              <a:t> </a:t>
            </a:r>
            <a:r>
              <a:rPr lang="en-GB" sz="1200" dirty="0" err="1" smtClean="0">
                <a:solidFill>
                  <a:schemeClr val="tx1"/>
                </a:solidFill>
              </a:rPr>
              <a:t>nejlepší</a:t>
            </a:r>
            <a:r>
              <a:rPr lang="en-GB" sz="1200" dirty="0" smtClean="0">
                <a:solidFill>
                  <a:schemeClr val="tx1"/>
                </a:solidFill>
              </a:rPr>
              <a:t> </a:t>
            </a:r>
            <a:r>
              <a:rPr lang="en-GB" sz="1200" dirty="0" err="1" smtClean="0">
                <a:solidFill>
                  <a:schemeClr val="tx1"/>
                </a:solidFill>
              </a:rPr>
              <a:t>řešení</a:t>
            </a:r>
            <a:r>
              <a:rPr lang="en-GB" sz="1200" dirty="0" smtClean="0">
                <a:solidFill>
                  <a:schemeClr val="tx1"/>
                </a:solidFill>
              </a:rPr>
              <a:t>, </a:t>
            </a:r>
            <a:r>
              <a:rPr lang="en-GB" sz="1200" dirty="0" err="1" smtClean="0">
                <a:solidFill>
                  <a:schemeClr val="tx1"/>
                </a:solidFill>
              </a:rPr>
              <a:t>kdy</a:t>
            </a:r>
            <a:r>
              <a:rPr lang="en-GB" sz="1200" dirty="0" smtClean="0">
                <a:solidFill>
                  <a:schemeClr val="tx1"/>
                </a:solidFill>
              </a:rPr>
              <a:t> </a:t>
            </a:r>
            <a:r>
              <a:rPr lang="en-GB" sz="1200" dirty="0" err="1" smtClean="0">
                <a:solidFill>
                  <a:schemeClr val="tx1"/>
                </a:solidFill>
              </a:rPr>
              <a:t>další</a:t>
            </a:r>
            <a:r>
              <a:rPr lang="en-GB" sz="1200" dirty="0" smtClean="0">
                <a:solidFill>
                  <a:schemeClr val="tx1"/>
                </a:solidFill>
              </a:rPr>
              <a:t> </a:t>
            </a:r>
            <a:r>
              <a:rPr lang="en-GB" sz="1200" dirty="0" err="1" smtClean="0">
                <a:solidFill>
                  <a:schemeClr val="tx1"/>
                </a:solidFill>
              </a:rPr>
              <a:t>faktory</a:t>
            </a:r>
            <a:r>
              <a:rPr lang="en-GB" sz="1200" dirty="0" smtClean="0">
                <a:solidFill>
                  <a:schemeClr val="tx1"/>
                </a:solidFill>
              </a:rPr>
              <a:t> </a:t>
            </a:r>
            <a:r>
              <a:rPr lang="en-GB" sz="1200" dirty="0" err="1" smtClean="0">
                <a:solidFill>
                  <a:schemeClr val="tx1"/>
                </a:solidFill>
              </a:rPr>
              <a:t>mohou</a:t>
            </a:r>
            <a:r>
              <a:rPr lang="en-GB" sz="1200" dirty="0" smtClean="0">
                <a:solidFill>
                  <a:schemeClr val="tx1"/>
                </a:solidFill>
              </a:rPr>
              <a:t> </a:t>
            </a:r>
            <a:r>
              <a:rPr lang="en-GB" sz="1200" dirty="0" err="1" smtClean="0">
                <a:solidFill>
                  <a:schemeClr val="tx1"/>
                </a:solidFill>
              </a:rPr>
              <a:t>mít</a:t>
            </a:r>
            <a:r>
              <a:rPr lang="en-GB" sz="1200" dirty="0" smtClean="0">
                <a:solidFill>
                  <a:schemeClr val="tx1"/>
                </a:solidFill>
              </a:rPr>
              <a:t> </a:t>
            </a:r>
            <a:r>
              <a:rPr lang="en-GB" sz="1200" dirty="0" err="1" smtClean="0">
                <a:solidFill>
                  <a:schemeClr val="tx1"/>
                </a:solidFill>
              </a:rPr>
              <a:t>bližší</a:t>
            </a:r>
            <a:r>
              <a:rPr lang="en-GB" sz="1200" dirty="0" smtClean="0">
                <a:solidFill>
                  <a:schemeClr val="tx1"/>
                </a:solidFill>
              </a:rPr>
              <a:t> </a:t>
            </a:r>
            <a:r>
              <a:rPr lang="en-GB" sz="1200" dirty="0" err="1" smtClean="0">
                <a:solidFill>
                  <a:schemeClr val="tx1"/>
                </a:solidFill>
              </a:rPr>
              <a:t>korelaci</a:t>
            </a:r>
            <a:r>
              <a:rPr lang="en-GB" sz="1200" dirty="0" smtClean="0">
                <a:solidFill>
                  <a:schemeClr val="tx1"/>
                </a:solidFill>
              </a:rPr>
              <a:t> (</a:t>
            </a:r>
            <a:r>
              <a:rPr lang="en-GB" sz="1200" dirty="0" err="1" smtClean="0">
                <a:solidFill>
                  <a:schemeClr val="tx1"/>
                </a:solidFill>
              </a:rPr>
              <a:t>velikost</a:t>
            </a:r>
            <a:r>
              <a:rPr lang="en-GB" sz="1200" dirty="0" smtClean="0">
                <a:solidFill>
                  <a:schemeClr val="tx1"/>
                </a:solidFill>
              </a:rPr>
              <a:t> </a:t>
            </a:r>
            <a:r>
              <a:rPr lang="en-GB" sz="1200" dirty="0" err="1" smtClean="0">
                <a:solidFill>
                  <a:schemeClr val="tx1"/>
                </a:solidFill>
              </a:rPr>
              <a:t>společnosti</a:t>
            </a:r>
            <a:r>
              <a:rPr lang="en-GB" sz="1200" dirty="0" smtClean="0">
                <a:solidFill>
                  <a:schemeClr val="tx1"/>
                </a:solidFill>
              </a:rPr>
              <a:t>, </a:t>
            </a:r>
            <a:r>
              <a:rPr lang="en-GB" sz="1200" dirty="0" err="1" smtClean="0">
                <a:solidFill>
                  <a:schemeClr val="tx1"/>
                </a:solidFill>
              </a:rPr>
              <a:t>strukturu</a:t>
            </a:r>
            <a:r>
              <a:rPr lang="en-GB" sz="1200" dirty="0" smtClean="0">
                <a:solidFill>
                  <a:schemeClr val="tx1"/>
                </a:solidFill>
              </a:rPr>
              <a:t> </a:t>
            </a:r>
            <a:r>
              <a:rPr lang="en-GB" sz="1200" dirty="0" err="1" smtClean="0">
                <a:solidFill>
                  <a:schemeClr val="tx1"/>
                </a:solidFill>
              </a:rPr>
              <a:t>kapitálu</a:t>
            </a:r>
            <a:r>
              <a:rPr lang="en-GB" sz="1200" dirty="0" smtClean="0">
                <a:solidFill>
                  <a:schemeClr val="tx1"/>
                </a:solidFill>
              </a:rPr>
              <a:t>, </a:t>
            </a:r>
            <a:r>
              <a:rPr lang="en-GB" sz="1200" dirty="0" err="1" smtClean="0">
                <a:solidFill>
                  <a:schemeClr val="tx1"/>
                </a:solidFill>
              </a:rPr>
              <a:t>celkovou</a:t>
            </a:r>
            <a:r>
              <a:rPr lang="en-GB" sz="1200" dirty="0" smtClean="0">
                <a:solidFill>
                  <a:schemeClr val="tx1"/>
                </a:solidFill>
              </a:rPr>
              <a:t> </a:t>
            </a:r>
            <a:r>
              <a:rPr lang="en-GB" sz="1200" dirty="0" err="1" smtClean="0">
                <a:solidFill>
                  <a:schemeClr val="tx1"/>
                </a:solidFill>
              </a:rPr>
              <a:t>kondici</a:t>
            </a:r>
            <a:r>
              <a:rPr lang="en-GB" sz="1200" dirty="0" smtClean="0">
                <a:solidFill>
                  <a:schemeClr val="tx1"/>
                </a:solidFill>
              </a:rPr>
              <a:t> </a:t>
            </a:r>
            <a:r>
              <a:rPr lang="en-GB" sz="1200" dirty="0" err="1" smtClean="0">
                <a:solidFill>
                  <a:schemeClr val="tx1"/>
                </a:solidFill>
              </a:rPr>
              <a:t>kreditního</a:t>
            </a:r>
            <a:r>
              <a:rPr lang="en-GB" sz="1200" dirty="0" smtClean="0">
                <a:solidFill>
                  <a:schemeClr val="tx1"/>
                </a:solidFill>
              </a:rPr>
              <a:t> </a:t>
            </a:r>
            <a:r>
              <a:rPr lang="en-GB" sz="1200" dirty="0" err="1" smtClean="0">
                <a:solidFill>
                  <a:schemeClr val="tx1"/>
                </a:solidFill>
              </a:rPr>
              <a:t>trhu</a:t>
            </a:r>
            <a:r>
              <a:rPr lang="en-GB" sz="1200" dirty="0" smtClean="0">
                <a:solidFill>
                  <a:schemeClr val="tx1"/>
                </a:solidFill>
              </a:rPr>
              <a:t> a </a:t>
            </a:r>
            <a:r>
              <a:rPr lang="en-GB" sz="1200" dirty="0" err="1" smtClean="0">
                <a:solidFill>
                  <a:schemeClr val="tx1"/>
                </a:solidFill>
              </a:rPr>
              <a:t>velikost</a:t>
            </a:r>
            <a:r>
              <a:rPr lang="en-GB" sz="1200" dirty="0" smtClean="0">
                <a:solidFill>
                  <a:schemeClr val="tx1"/>
                </a:solidFill>
              </a:rPr>
              <a:t> </a:t>
            </a:r>
            <a:r>
              <a:rPr lang="en-GB" sz="1200" dirty="0" err="1" smtClean="0">
                <a:solidFill>
                  <a:schemeClr val="tx1"/>
                </a:solidFill>
              </a:rPr>
              <a:t>půjček</a:t>
            </a:r>
            <a:r>
              <a:rPr lang="en-GB" sz="1200" dirty="0" smtClean="0">
                <a:solidFill>
                  <a:schemeClr val="tx1"/>
                </a:solidFill>
              </a:rPr>
              <a:t>). </a:t>
            </a:r>
            <a:r>
              <a:rPr lang="en-GB" sz="1200" dirty="0" err="1" smtClean="0">
                <a:solidFill>
                  <a:schemeClr val="tx1"/>
                </a:solidFill>
              </a:rPr>
              <a:t>toto</a:t>
            </a:r>
            <a:r>
              <a:rPr lang="en-GB" sz="1200" dirty="0" smtClean="0">
                <a:solidFill>
                  <a:schemeClr val="tx1"/>
                </a:solidFill>
              </a:rPr>
              <a:t> </a:t>
            </a:r>
            <a:r>
              <a:rPr lang="en-GB" sz="1200" dirty="0" err="1" smtClean="0">
                <a:solidFill>
                  <a:schemeClr val="tx1"/>
                </a:solidFill>
              </a:rPr>
              <a:t>cvičení</a:t>
            </a:r>
            <a:r>
              <a:rPr lang="en-GB" sz="1200" dirty="0" smtClean="0">
                <a:solidFill>
                  <a:schemeClr val="tx1"/>
                </a:solidFill>
              </a:rPr>
              <a:t> </a:t>
            </a:r>
            <a:r>
              <a:rPr lang="en-GB" sz="1200" dirty="0" err="1" smtClean="0">
                <a:solidFill>
                  <a:schemeClr val="tx1"/>
                </a:solidFill>
              </a:rPr>
              <a:t>učí</a:t>
            </a:r>
            <a:r>
              <a:rPr lang="en-GB" sz="1200" dirty="0" smtClean="0">
                <a:solidFill>
                  <a:schemeClr val="tx1"/>
                </a:solidFill>
              </a:rPr>
              <a:t> </a:t>
            </a:r>
            <a:r>
              <a:rPr lang="en-GB" sz="1200" dirty="0" err="1" smtClean="0">
                <a:solidFill>
                  <a:schemeClr val="tx1"/>
                </a:solidFill>
              </a:rPr>
              <a:t>jak</a:t>
            </a:r>
            <a:r>
              <a:rPr lang="en-GB" sz="1200" dirty="0" smtClean="0">
                <a:solidFill>
                  <a:schemeClr val="tx1"/>
                </a:solidFill>
              </a:rPr>
              <a:t> </a:t>
            </a:r>
            <a:r>
              <a:rPr lang="en-GB" sz="1200" dirty="0" err="1" smtClean="0">
                <a:solidFill>
                  <a:schemeClr val="tx1"/>
                </a:solidFill>
              </a:rPr>
              <a:t>skrz</a:t>
            </a:r>
            <a:r>
              <a:rPr lang="en-GB" sz="1200" dirty="0" smtClean="0">
                <a:solidFill>
                  <a:schemeClr val="tx1"/>
                </a:solidFill>
              </a:rPr>
              <a:t> </a:t>
            </a:r>
            <a:r>
              <a:rPr lang="en-GB" sz="1200" dirty="0" err="1" smtClean="0">
                <a:solidFill>
                  <a:schemeClr val="tx1"/>
                </a:solidFill>
              </a:rPr>
              <a:t>analýzu</a:t>
            </a:r>
            <a:r>
              <a:rPr lang="en-GB" sz="1200" dirty="0" smtClean="0">
                <a:solidFill>
                  <a:schemeClr val="tx1"/>
                </a:solidFill>
              </a:rPr>
              <a:t> </a:t>
            </a:r>
            <a:r>
              <a:rPr lang="en-GB" sz="1200" dirty="0" err="1" smtClean="0">
                <a:solidFill>
                  <a:schemeClr val="tx1"/>
                </a:solidFill>
              </a:rPr>
              <a:t>dosáhnout</a:t>
            </a:r>
            <a:r>
              <a:rPr lang="en-GB" sz="1200" dirty="0" smtClean="0">
                <a:solidFill>
                  <a:schemeClr val="tx1"/>
                </a:solidFill>
              </a:rPr>
              <a:t> </a:t>
            </a:r>
            <a:r>
              <a:rPr lang="en-GB" sz="1200" dirty="0" err="1" smtClean="0">
                <a:solidFill>
                  <a:schemeClr val="tx1"/>
                </a:solidFill>
              </a:rPr>
              <a:t>hlubšího</a:t>
            </a:r>
            <a:r>
              <a:rPr lang="en-GB" sz="1200" dirty="0" smtClean="0">
                <a:solidFill>
                  <a:schemeClr val="tx1"/>
                </a:solidFill>
              </a:rPr>
              <a:t> </a:t>
            </a:r>
            <a:r>
              <a:rPr lang="en-GB" sz="1200" dirty="0" err="1" smtClean="0">
                <a:solidFill>
                  <a:schemeClr val="tx1"/>
                </a:solidFill>
              </a:rPr>
              <a:t>vhledu</a:t>
            </a:r>
            <a:r>
              <a:rPr lang="en-GB" sz="1200" dirty="0" smtClean="0">
                <a:solidFill>
                  <a:schemeClr val="tx1"/>
                </a:solidFill>
              </a:rPr>
              <a:t>.</a:t>
            </a:r>
            <a:endParaRPr lang="en-GB" sz="1200" dirty="0">
              <a:solidFill>
                <a:schemeClr val="tx1"/>
              </a:solidFill>
            </a:endParaRPr>
          </a:p>
        </p:txBody>
      </p:sp>
      <p:sp>
        <p:nvSpPr>
          <p:cNvPr id="8" name="Rectangle 7"/>
          <p:cNvSpPr/>
          <p:nvPr/>
        </p:nvSpPr>
        <p:spPr>
          <a:xfrm>
            <a:off x="4139952" y="5301208"/>
            <a:ext cx="4536504" cy="891480"/>
          </a:xfrm>
          <a:prstGeom prst="rect">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200" dirty="0" err="1" smtClean="0">
                <a:solidFill>
                  <a:schemeClr val="tx1">
                    <a:lumMod val="50000"/>
                  </a:schemeClr>
                </a:solidFill>
              </a:rPr>
              <a:t>Divné</a:t>
            </a:r>
            <a:r>
              <a:rPr lang="en-GB" sz="1200" dirty="0" smtClean="0">
                <a:solidFill>
                  <a:schemeClr val="tx1">
                    <a:lumMod val="50000"/>
                  </a:schemeClr>
                </a:solidFill>
              </a:rPr>
              <a:t> </a:t>
            </a:r>
            <a:r>
              <a:rPr lang="en-GB" sz="1200" dirty="0" err="1" smtClean="0">
                <a:solidFill>
                  <a:schemeClr val="tx1">
                    <a:lumMod val="50000"/>
                  </a:schemeClr>
                </a:solidFill>
              </a:rPr>
              <a:t>výsledky</a:t>
            </a:r>
            <a:r>
              <a:rPr lang="en-GB" sz="1200" dirty="0" smtClean="0">
                <a:solidFill>
                  <a:schemeClr val="tx1">
                    <a:lumMod val="50000"/>
                  </a:schemeClr>
                </a:solidFill>
              </a:rPr>
              <a:t> </a:t>
            </a:r>
            <a:r>
              <a:rPr lang="en-GB" sz="1200" dirty="0" err="1" smtClean="0">
                <a:solidFill>
                  <a:schemeClr val="tx1">
                    <a:lumMod val="50000"/>
                  </a:schemeClr>
                </a:solidFill>
              </a:rPr>
              <a:t>vyžadují</a:t>
            </a:r>
            <a:r>
              <a:rPr lang="en-GB" sz="1200" dirty="0" smtClean="0">
                <a:solidFill>
                  <a:schemeClr val="tx1">
                    <a:lumMod val="50000"/>
                  </a:schemeClr>
                </a:solidFill>
              </a:rPr>
              <a:t> </a:t>
            </a:r>
            <a:r>
              <a:rPr lang="en-GB" sz="1200" dirty="0" err="1" smtClean="0">
                <a:solidFill>
                  <a:schemeClr val="tx1">
                    <a:lumMod val="50000"/>
                  </a:schemeClr>
                </a:solidFill>
              </a:rPr>
              <a:t>opatrnou</a:t>
            </a:r>
            <a:r>
              <a:rPr lang="en-GB" sz="1200" dirty="0" smtClean="0">
                <a:solidFill>
                  <a:schemeClr val="tx1">
                    <a:lumMod val="50000"/>
                  </a:schemeClr>
                </a:solidFill>
              </a:rPr>
              <a:t> </a:t>
            </a:r>
            <a:r>
              <a:rPr lang="en-GB" sz="1200" dirty="0" err="1" smtClean="0">
                <a:solidFill>
                  <a:schemeClr val="tx1">
                    <a:lumMod val="50000"/>
                  </a:schemeClr>
                </a:solidFill>
              </a:rPr>
              <a:t>analýzu</a:t>
            </a:r>
            <a:r>
              <a:rPr lang="en-GB" sz="1200" dirty="0" smtClean="0">
                <a:solidFill>
                  <a:schemeClr val="tx1">
                    <a:lumMod val="50000"/>
                  </a:schemeClr>
                </a:solidFill>
              </a:rPr>
              <a:t>! </a:t>
            </a:r>
            <a:r>
              <a:rPr lang="en-GB" sz="1200" dirty="0" err="1" smtClean="0">
                <a:solidFill>
                  <a:schemeClr val="tx1">
                    <a:lumMod val="50000"/>
                  </a:schemeClr>
                </a:solidFill>
              </a:rPr>
              <a:t>Kvantifikace</a:t>
            </a:r>
            <a:r>
              <a:rPr lang="en-GB" sz="1200" dirty="0" smtClean="0">
                <a:solidFill>
                  <a:schemeClr val="tx1">
                    <a:lumMod val="50000"/>
                  </a:schemeClr>
                </a:solidFill>
              </a:rPr>
              <a:t> </a:t>
            </a:r>
            <a:r>
              <a:rPr lang="en-GB" sz="1200" dirty="0" err="1" smtClean="0">
                <a:solidFill>
                  <a:schemeClr val="tx1">
                    <a:lumMod val="50000"/>
                  </a:schemeClr>
                </a:solidFill>
              </a:rPr>
              <a:t>špatných</a:t>
            </a:r>
            <a:r>
              <a:rPr lang="en-GB" sz="1200" dirty="0" smtClean="0">
                <a:solidFill>
                  <a:schemeClr val="tx1">
                    <a:lumMod val="50000"/>
                  </a:schemeClr>
                </a:solidFill>
              </a:rPr>
              <a:t> </a:t>
            </a:r>
            <a:r>
              <a:rPr lang="en-GB" sz="1200" dirty="0" err="1" smtClean="0">
                <a:solidFill>
                  <a:schemeClr val="tx1">
                    <a:lumMod val="50000"/>
                  </a:schemeClr>
                </a:solidFill>
              </a:rPr>
              <a:t>předpokladů</a:t>
            </a:r>
            <a:r>
              <a:rPr lang="en-GB" sz="1200" dirty="0" smtClean="0">
                <a:solidFill>
                  <a:schemeClr val="tx1">
                    <a:lumMod val="50000"/>
                  </a:schemeClr>
                </a:solidFill>
              </a:rPr>
              <a:t> </a:t>
            </a:r>
            <a:r>
              <a:rPr lang="en-GB" sz="1200" dirty="0" err="1" smtClean="0">
                <a:solidFill>
                  <a:schemeClr val="tx1">
                    <a:lumMod val="50000"/>
                  </a:schemeClr>
                </a:solidFill>
              </a:rPr>
              <a:t>jen</a:t>
            </a:r>
            <a:r>
              <a:rPr lang="en-GB" sz="1200" dirty="0" smtClean="0">
                <a:solidFill>
                  <a:schemeClr val="tx1">
                    <a:lumMod val="50000"/>
                  </a:schemeClr>
                </a:solidFill>
              </a:rPr>
              <a:t> </a:t>
            </a:r>
            <a:r>
              <a:rPr lang="en-GB" sz="1200" dirty="0" err="1" smtClean="0">
                <a:solidFill>
                  <a:schemeClr val="tx1">
                    <a:lumMod val="50000"/>
                  </a:schemeClr>
                </a:solidFill>
              </a:rPr>
              <a:t>ukazuje</a:t>
            </a:r>
            <a:r>
              <a:rPr lang="en-GB" sz="1200" dirty="0" smtClean="0">
                <a:solidFill>
                  <a:schemeClr val="tx1">
                    <a:lumMod val="50000"/>
                  </a:schemeClr>
                </a:solidFill>
              </a:rPr>
              <a:t> </a:t>
            </a:r>
            <a:r>
              <a:rPr lang="en-GB" sz="1200" dirty="0" err="1" smtClean="0">
                <a:solidFill>
                  <a:schemeClr val="tx1">
                    <a:lumMod val="50000"/>
                  </a:schemeClr>
                </a:solidFill>
              </a:rPr>
              <a:t>hloupé</a:t>
            </a:r>
            <a:r>
              <a:rPr lang="en-GB" sz="1200" dirty="0" smtClean="0">
                <a:solidFill>
                  <a:schemeClr val="tx1">
                    <a:lumMod val="50000"/>
                  </a:schemeClr>
                </a:solidFill>
              </a:rPr>
              <a:t> </a:t>
            </a:r>
            <a:r>
              <a:rPr lang="en-GB" sz="1200" dirty="0" err="1" smtClean="0">
                <a:solidFill>
                  <a:schemeClr val="tx1">
                    <a:lumMod val="50000"/>
                  </a:schemeClr>
                </a:solidFill>
              </a:rPr>
              <a:t>výsledky</a:t>
            </a:r>
            <a:r>
              <a:rPr lang="en-GB" sz="1200" dirty="0" smtClean="0">
                <a:solidFill>
                  <a:schemeClr val="tx1">
                    <a:lumMod val="50000"/>
                  </a:schemeClr>
                </a:solidFill>
              </a:rPr>
              <a:t> v </a:t>
            </a:r>
            <a:r>
              <a:rPr lang="en-GB" sz="1200" dirty="0" err="1" smtClean="0">
                <a:solidFill>
                  <a:schemeClr val="tx1">
                    <a:lumMod val="50000"/>
                  </a:schemeClr>
                </a:solidFill>
              </a:rPr>
              <a:t>hezkém</a:t>
            </a:r>
            <a:r>
              <a:rPr lang="en-GB" sz="1200" dirty="0" smtClean="0">
                <a:solidFill>
                  <a:schemeClr val="tx1">
                    <a:lumMod val="50000"/>
                  </a:schemeClr>
                </a:solidFill>
              </a:rPr>
              <a:t> </a:t>
            </a:r>
            <a:r>
              <a:rPr lang="en-GB" sz="1200" dirty="0" err="1" smtClean="0">
                <a:solidFill>
                  <a:schemeClr val="tx1">
                    <a:lumMod val="50000"/>
                  </a:schemeClr>
                </a:solidFill>
              </a:rPr>
              <a:t>světle</a:t>
            </a:r>
            <a:r>
              <a:rPr lang="en-GB" sz="1200" dirty="0" smtClean="0">
                <a:solidFill>
                  <a:schemeClr val="tx1">
                    <a:lumMod val="50000"/>
                  </a:schemeClr>
                </a:solidFill>
              </a:rPr>
              <a:t>. </a:t>
            </a:r>
            <a:r>
              <a:rPr lang="en-GB" sz="1200" dirty="0" err="1" smtClean="0">
                <a:solidFill>
                  <a:schemeClr val="tx1">
                    <a:lumMod val="50000"/>
                  </a:schemeClr>
                </a:solidFill>
              </a:rPr>
              <a:t>Neztraťte</a:t>
            </a:r>
            <a:r>
              <a:rPr lang="en-GB" sz="1200" dirty="0" smtClean="0">
                <a:solidFill>
                  <a:schemeClr val="tx1">
                    <a:lumMod val="50000"/>
                  </a:schemeClr>
                </a:solidFill>
              </a:rPr>
              <a:t> </a:t>
            </a:r>
            <a:r>
              <a:rPr lang="en-GB" sz="1200" dirty="0" err="1" smtClean="0">
                <a:solidFill>
                  <a:schemeClr val="tx1">
                    <a:lumMod val="50000"/>
                  </a:schemeClr>
                </a:solidFill>
              </a:rPr>
              <a:t>sev</a:t>
            </a:r>
            <a:r>
              <a:rPr lang="en-GB" sz="1200" dirty="0" smtClean="0">
                <a:solidFill>
                  <a:schemeClr val="tx1">
                    <a:lumMod val="50000"/>
                  </a:schemeClr>
                </a:solidFill>
              </a:rPr>
              <a:t> </a:t>
            </a:r>
            <a:r>
              <a:rPr lang="en-GB" sz="1200" dirty="0" err="1" smtClean="0">
                <a:solidFill>
                  <a:schemeClr val="tx1">
                    <a:lumMod val="50000"/>
                  </a:schemeClr>
                </a:solidFill>
              </a:rPr>
              <a:t>číslech</a:t>
            </a:r>
            <a:r>
              <a:rPr lang="en-GB" sz="1200" dirty="0" smtClean="0">
                <a:solidFill>
                  <a:schemeClr val="tx1">
                    <a:lumMod val="50000"/>
                  </a:schemeClr>
                </a:solidFill>
              </a:rPr>
              <a:t> - </a:t>
            </a:r>
            <a:r>
              <a:rPr lang="en-GB" sz="1200" dirty="0" err="1" smtClean="0">
                <a:solidFill>
                  <a:schemeClr val="tx1">
                    <a:lumMod val="50000"/>
                  </a:schemeClr>
                </a:solidFill>
              </a:rPr>
              <a:t>používejte</a:t>
            </a:r>
            <a:r>
              <a:rPr lang="en-GB" sz="1200" dirty="0" smtClean="0">
                <a:solidFill>
                  <a:schemeClr val="tx1">
                    <a:lumMod val="50000"/>
                  </a:schemeClr>
                </a:solidFill>
              </a:rPr>
              <a:t> </a:t>
            </a:r>
            <a:r>
              <a:rPr lang="en-GB" sz="1200" dirty="0" err="1" smtClean="0">
                <a:solidFill>
                  <a:schemeClr val="tx1">
                    <a:lumMod val="50000"/>
                  </a:schemeClr>
                </a:solidFill>
              </a:rPr>
              <a:t>zdravý</a:t>
            </a:r>
            <a:r>
              <a:rPr lang="en-GB" sz="1200" dirty="0" smtClean="0">
                <a:solidFill>
                  <a:schemeClr val="tx1">
                    <a:lumMod val="50000"/>
                  </a:schemeClr>
                </a:solidFill>
              </a:rPr>
              <a:t> </a:t>
            </a:r>
            <a:r>
              <a:rPr lang="en-GB" sz="1200" dirty="0" err="1" smtClean="0">
                <a:solidFill>
                  <a:schemeClr val="tx1">
                    <a:lumMod val="50000"/>
                  </a:schemeClr>
                </a:solidFill>
              </a:rPr>
              <a:t>rozum</a:t>
            </a:r>
            <a:r>
              <a:rPr lang="en-GB" sz="1200" dirty="0" smtClean="0">
                <a:solidFill>
                  <a:schemeClr val="tx1">
                    <a:lumMod val="50000"/>
                  </a:schemeClr>
                </a:solidFill>
              </a:rPr>
              <a:t>.</a:t>
            </a:r>
            <a:endParaRPr lang="en-GB" sz="1200" dirty="0">
              <a:solidFill>
                <a:schemeClr val="tx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4294967295"/>
          </p:nvPr>
        </p:nvSpPr>
        <p:spPr>
          <a:xfrm>
            <a:off x="8305800" y="131763"/>
            <a:ext cx="590550" cy="498475"/>
          </a:xfrm>
          <a:prstGeom prst="rect">
            <a:avLst/>
          </a:prstGeom>
        </p:spPr>
        <p:txBody>
          <a:bodyPr/>
          <a:lstStyle/>
          <a:p>
            <a:fld id="{C038E946-1692-4DB6-B3EF-F7C6184D64D5}" type="slidenum">
              <a:rPr lang="en-GB"/>
              <a:pPr/>
              <a:t>27</a:t>
            </a:fld>
            <a:endParaRPr lang="en-GB"/>
          </a:p>
        </p:txBody>
      </p:sp>
      <p:sp>
        <p:nvSpPr>
          <p:cNvPr id="52226" name="Rectangle 2"/>
          <p:cNvSpPr>
            <a:spLocks noGrp="1" noChangeArrowheads="1"/>
          </p:cNvSpPr>
          <p:nvPr>
            <p:ph type="title"/>
          </p:nvPr>
        </p:nvSpPr>
        <p:spPr/>
        <p:txBody>
          <a:bodyPr/>
          <a:lstStyle/>
          <a:p>
            <a:r>
              <a:rPr lang="en-GB" dirty="0"/>
              <a:t>Industry Radar </a:t>
            </a:r>
          </a:p>
        </p:txBody>
      </p:sp>
      <p:sp>
        <p:nvSpPr>
          <p:cNvPr id="52227" name="Text Box 3"/>
          <p:cNvSpPr txBox="1">
            <a:spLocks noChangeArrowheads="1"/>
          </p:cNvSpPr>
          <p:nvPr/>
        </p:nvSpPr>
        <p:spPr bwMode="auto">
          <a:xfrm>
            <a:off x="5562600" y="1312739"/>
            <a:ext cx="3108325" cy="1815882"/>
          </a:xfrm>
          <a:prstGeom prst="rect">
            <a:avLst/>
          </a:prstGeom>
          <a:noFill/>
          <a:ln w="12700">
            <a:noFill/>
            <a:miter lim="800000"/>
            <a:headEnd type="none" w="sm" len="sm"/>
            <a:tailEnd type="none" w="sm" len="sm"/>
          </a:ln>
          <a:effectLst/>
        </p:spPr>
        <p:txBody>
          <a:bodyPr>
            <a:spAutoFit/>
          </a:bodyPr>
          <a:lstStyle/>
          <a:p>
            <a:pPr algn="l">
              <a:spcBef>
                <a:spcPct val="50000"/>
              </a:spcBef>
            </a:pPr>
            <a:r>
              <a:rPr lang="cs-CZ" sz="1400" dirty="0" smtClean="0">
                <a:latin typeface="Arial" charset="0"/>
              </a:rPr>
              <a:t>Maticový přístup může být použit také jako základ pro </a:t>
            </a:r>
            <a:r>
              <a:rPr lang="cs-CZ" sz="1400" dirty="0" err="1" smtClean="0">
                <a:latin typeface="Arial" charset="0"/>
              </a:rPr>
              <a:t>industry</a:t>
            </a:r>
            <a:r>
              <a:rPr lang="cs-CZ" sz="1400" dirty="0" smtClean="0">
                <a:latin typeface="Arial" charset="0"/>
              </a:rPr>
              <a:t> radar.</a:t>
            </a:r>
          </a:p>
          <a:p>
            <a:pPr algn="l">
              <a:spcBef>
                <a:spcPct val="50000"/>
              </a:spcBef>
            </a:pPr>
            <a:r>
              <a:rPr lang="cs-CZ" sz="1400" dirty="0" smtClean="0"/>
              <a:t>Ten může být užitečný pro identifikaci tržních příležitostí.</a:t>
            </a:r>
          </a:p>
          <a:p>
            <a:pPr>
              <a:spcBef>
                <a:spcPct val="50000"/>
              </a:spcBef>
            </a:pPr>
            <a:r>
              <a:rPr lang="cs-CZ" sz="1400" b="1" dirty="0" smtClean="0">
                <a:latin typeface="Arial" charset="0"/>
              </a:rPr>
              <a:t>VHODNÉ PRO: </a:t>
            </a:r>
            <a:r>
              <a:rPr lang="en-GB" sz="1400" b="1" dirty="0" smtClean="0"/>
              <a:t>Company Analysis, Micro &amp; Macro Environment.</a:t>
            </a:r>
            <a:endParaRPr lang="cs-CZ" sz="1400" dirty="0" smtClean="0">
              <a:latin typeface="Arial" charset="0"/>
            </a:endParaRPr>
          </a:p>
        </p:txBody>
      </p:sp>
      <p:sp>
        <p:nvSpPr>
          <p:cNvPr id="52228" name="Text Box 4"/>
          <p:cNvSpPr txBox="1">
            <a:spLocks noChangeArrowheads="1"/>
          </p:cNvSpPr>
          <p:nvPr/>
        </p:nvSpPr>
        <p:spPr bwMode="auto">
          <a:xfrm>
            <a:off x="471488" y="4904259"/>
            <a:ext cx="4938712" cy="923330"/>
          </a:xfrm>
          <a:prstGeom prst="rect">
            <a:avLst/>
          </a:prstGeom>
          <a:noFill/>
          <a:ln w="12700">
            <a:noFill/>
            <a:miter lim="800000"/>
            <a:headEnd type="none" w="sm" len="sm"/>
            <a:tailEnd type="none" w="sm" len="sm"/>
          </a:ln>
          <a:effectLst/>
        </p:spPr>
        <p:txBody>
          <a:bodyPr>
            <a:spAutoFit/>
          </a:bodyPr>
          <a:lstStyle/>
          <a:p>
            <a:pPr>
              <a:spcBef>
                <a:spcPct val="50000"/>
              </a:spcBef>
            </a:pPr>
            <a:r>
              <a:rPr lang="cs-CZ" sz="1200" b="1" dirty="0" smtClean="0">
                <a:solidFill>
                  <a:schemeClr val="tx2"/>
                </a:solidFill>
                <a:latin typeface="Arial" charset="0"/>
              </a:rPr>
              <a:t>Pozor / K zapamatování!</a:t>
            </a:r>
          </a:p>
          <a:p>
            <a:pPr>
              <a:spcBef>
                <a:spcPct val="50000"/>
              </a:spcBef>
            </a:pPr>
            <a:r>
              <a:rPr lang="cs-CZ" sz="1200" b="1" dirty="0" smtClean="0">
                <a:solidFill>
                  <a:schemeClr val="tx2"/>
                </a:solidFill>
              </a:rPr>
              <a:t>Může být užitečné seskupit konkurenty do klastrů k lehčímu porozumění trhu a dávají představu o tom jaké typy strategie jsou použitelné.</a:t>
            </a:r>
            <a:endParaRPr lang="en-GB" sz="1200" b="1" dirty="0">
              <a:solidFill>
                <a:schemeClr val="tx2"/>
              </a:solidFill>
              <a:latin typeface="Arial" charset="0"/>
            </a:endParaRPr>
          </a:p>
        </p:txBody>
      </p:sp>
      <p:sp>
        <p:nvSpPr>
          <p:cNvPr id="52229" name="Rectangle 5"/>
          <p:cNvSpPr>
            <a:spLocks noChangeArrowheads="1"/>
          </p:cNvSpPr>
          <p:nvPr/>
        </p:nvSpPr>
        <p:spPr bwMode="auto">
          <a:xfrm>
            <a:off x="2538413" y="2328863"/>
            <a:ext cx="9144000" cy="0"/>
          </a:xfrm>
          <a:prstGeom prst="rect">
            <a:avLst/>
          </a:prstGeom>
          <a:noFill/>
          <a:ln w="12700">
            <a:noFill/>
            <a:miter lim="800000"/>
            <a:headEnd type="none" w="sm" len="sm"/>
            <a:tailEnd type="none" w="sm" len="sm"/>
          </a:ln>
          <a:effectLst/>
        </p:spPr>
        <p:txBody>
          <a:bodyPr>
            <a:spAutoFit/>
          </a:bodyPr>
          <a:lstStyle/>
          <a:p>
            <a:endParaRPr lang="en-US"/>
          </a:p>
        </p:txBody>
      </p:sp>
      <p:pic>
        <p:nvPicPr>
          <p:cNvPr id="92161" name="Picture 1"/>
          <p:cNvPicPr>
            <a:picLocks noChangeAspect="1" noChangeArrowheads="1"/>
          </p:cNvPicPr>
          <p:nvPr/>
        </p:nvPicPr>
        <p:blipFill>
          <a:blip r:embed="rId2" cstate="print"/>
          <a:srcRect/>
          <a:stretch>
            <a:fillRect/>
          </a:stretch>
        </p:blipFill>
        <p:spPr bwMode="auto">
          <a:xfrm>
            <a:off x="533401" y="1296144"/>
            <a:ext cx="4923046" cy="3429000"/>
          </a:xfrm>
          <a:prstGeom prst="rect">
            <a:avLst/>
          </a:prstGeom>
          <a:noFill/>
          <a:ln w="12700" cap="flat" cmpd="sng">
            <a:noFill/>
            <a:prstDash val="solid"/>
            <a:miter lim="800000"/>
            <a:headEnd type="none" w="sm" len="sm"/>
            <a:tailEnd type="none" w="sm" len="sm"/>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Převod kvant. na </a:t>
            </a:r>
            <a:r>
              <a:rPr lang="cs-CZ" dirty="0" err="1" smtClean="0"/>
              <a:t>kval</a:t>
            </a:r>
            <a:r>
              <a:rPr lang="cs-CZ" dirty="0" smtClean="0"/>
              <a:t>.</a:t>
            </a:r>
            <a:endParaRPr lang="cs-CZ" dirty="0"/>
          </a:p>
        </p:txBody>
      </p:sp>
      <p:sp>
        <p:nvSpPr>
          <p:cNvPr id="3" name="Content Placeholder 2"/>
          <p:cNvSpPr>
            <a:spLocks noGrp="1"/>
          </p:cNvSpPr>
          <p:nvPr>
            <p:ph idx="1"/>
          </p:nvPr>
        </p:nvSpPr>
        <p:spPr/>
        <p:txBody>
          <a:bodyPr/>
          <a:lstStyle/>
          <a:p>
            <a:r>
              <a:rPr lang="cs-CZ" dirty="0" smtClean="0"/>
              <a:t>Nalezení a použití vzorce – </a:t>
            </a:r>
            <a:r>
              <a:rPr lang="cs-CZ" dirty="0" err="1" smtClean="0"/>
              <a:t>grouping</a:t>
            </a:r>
            <a:r>
              <a:rPr lang="cs-CZ" dirty="0" smtClean="0"/>
              <a:t>, sčítání, apod.</a:t>
            </a:r>
          </a:p>
          <a:p>
            <a:r>
              <a:rPr lang="cs-CZ" dirty="0" smtClean="0"/>
              <a:t>Zařazení do prostředí – matice, diagram</a:t>
            </a:r>
          </a:p>
          <a:p>
            <a:r>
              <a:rPr lang="cs-CZ" dirty="0" smtClean="0"/>
              <a:t>Nutné správně určit osy, měřítko, hodnoty, …</a:t>
            </a:r>
          </a:p>
          <a:p>
            <a:r>
              <a:rPr lang="cs-CZ" dirty="0" smtClean="0"/>
              <a:t>Používat zdravý rozum</a:t>
            </a:r>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Prognózy</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Kvalitativní analýza</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Prognózy / </a:t>
            </a:r>
            <a:r>
              <a:rPr lang="cs-CZ" dirty="0" err="1" smtClean="0"/>
              <a:t>forecasting</a:t>
            </a:r>
            <a:endParaRPr lang="cs-CZ" dirty="0"/>
          </a:p>
        </p:txBody>
      </p:sp>
      <p:sp>
        <p:nvSpPr>
          <p:cNvPr id="3" name="Zástupný symbol pro obsah 2"/>
          <p:cNvSpPr>
            <a:spLocks noGrp="1"/>
          </p:cNvSpPr>
          <p:nvPr>
            <p:ph idx="1"/>
          </p:nvPr>
        </p:nvSpPr>
        <p:spPr/>
        <p:txBody>
          <a:bodyPr/>
          <a:lstStyle/>
          <a:p>
            <a:pPr lvl="1"/>
            <a:r>
              <a:rPr lang="cs-CZ" dirty="0" smtClean="0"/>
              <a:t>Vytváření skupin (</a:t>
            </a:r>
            <a:r>
              <a:rPr lang="cs-CZ" dirty="0" err="1" smtClean="0"/>
              <a:t>focus</a:t>
            </a:r>
            <a:r>
              <a:rPr lang="cs-CZ" dirty="0" smtClean="0"/>
              <a:t> / user </a:t>
            </a:r>
            <a:r>
              <a:rPr lang="cs-CZ" dirty="0" err="1" smtClean="0"/>
              <a:t>groups</a:t>
            </a:r>
            <a:r>
              <a:rPr lang="cs-CZ" dirty="0" smtClean="0"/>
              <a:t>)</a:t>
            </a:r>
          </a:p>
          <a:p>
            <a:pPr lvl="1"/>
            <a:r>
              <a:rPr lang="cs-CZ" dirty="0" smtClean="0"/>
              <a:t>Delfská metoda – oslovování špičkových expertů na problematiku</a:t>
            </a:r>
          </a:p>
          <a:p>
            <a:pPr lvl="1"/>
            <a:r>
              <a:rPr lang="cs-CZ" dirty="0" smtClean="0"/>
              <a:t>Panelové přehledy – po čase se vypracuje stejná analýza znovu a porovnávají se</a:t>
            </a:r>
          </a:p>
          <a:p>
            <a:pPr lvl="1"/>
            <a:r>
              <a:rPr lang="cs-CZ" dirty="0" smtClean="0"/>
              <a:t>Technika scénáře</a:t>
            </a:r>
          </a:p>
          <a:p>
            <a:pPr lvl="1"/>
            <a:endParaRPr lang="cs-CZ" dirty="0" smtClean="0"/>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1"/>
            <a:r>
              <a:rPr lang="cs-CZ" dirty="0" smtClean="0"/>
              <a:t>Technika scénáře</a:t>
            </a:r>
            <a:endParaRPr lang="cs-CZ" dirty="0"/>
          </a:p>
        </p:txBody>
      </p:sp>
      <p:sp>
        <p:nvSpPr>
          <p:cNvPr id="3" name="Zástupný symbol pro obsah 2"/>
          <p:cNvSpPr>
            <a:spLocks noGrp="1"/>
          </p:cNvSpPr>
          <p:nvPr>
            <p:ph idx="1"/>
          </p:nvPr>
        </p:nvSpPr>
        <p:spPr/>
        <p:txBody>
          <a:bodyPr/>
          <a:lstStyle/>
          <a:p>
            <a:r>
              <a:rPr lang="cs-CZ" dirty="0" smtClean="0"/>
              <a:t>Pro předvídání budoucnosti, uvážit co nejvíce alternativ budoucího vývoje</a:t>
            </a:r>
          </a:p>
          <a:p>
            <a:r>
              <a:rPr lang="cs-CZ" dirty="0" smtClean="0"/>
              <a:t>Využití pokud: vysoká míra nejistoty okolí; v minulosti se čelilo nákladnému překvapení; zvažujeme dlouhodobou investici; odvětví prochází změnami; rozdílné názory managementu;…</a:t>
            </a:r>
          </a:p>
          <a:p>
            <a:r>
              <a:rPr lang="cs-CZ" dirty="0" smtClean="0"/>
              <a:t>Max. 5 scénářů </a:t>
            </a:r>
          </a:p>
          <a:p>
            <a:pPr lvl="1"/>
            <a:r>
              <a:rPr lang="cs-CZ" dirty="0" smtClean="0"/>
              <a:t>popisující odlišné stavy okolí </a:t>
            </a:r>
          </a:p>
          <a:p>
            <a:pPr lvl="1"/>
            <a:r>
              <a:rPr lang="cs-CZ" dirty="0" smtClean="0"/>
              <a:t>reálné</a:t>
            </a:r>
          </a:p>
        </p:txBody>
      </p:sp>
      <p:pic>
        <p:nvPicPr>
          <p:cNvPr id="4098" name="Picture 2"/>
          <p:cNvPicPr>
            <a:picLocks noChangeAspect="1" noChangeArrowheads="1"/>
          </p:cNvPicPr>
          <p:nvPr/>
        </p:nvPicPr>
        <p:blipFill>
          <a:blip r:embed="rId2" cstate="print"/>
          <a:srcRect/>
          <a:stretch>
            <a:fillRect/>
          </a:stretch>
        </p:blipFill>
        <p:spPr bwMode="auto">
          <a:xfrm>
            <a:off x="5364088" y="3501008"/>
            <a:ext cx="3257550" cy="260985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Scénáře - postup</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smtClean="0"/>
              <a:t>Stage 1</a:t>
            </a:r>
          </a:p>
          <a:p>
            <a:pPr lvl="1"/>
            <a:r>
              <a:rPr lang="en-US" dirty="0" smtClean="0"/>
              <a:t>Identify key drivers within your organization. This will require brainstorming with key management personnel.</a:t>
            </a:r>
          </a:p>
          <a:p>
            <a:r>
              <a:rPr lang="en-US" dirty="0" smtClean="0"/>
              <a:t>Stage 2</a:t>
            </a:r>
          </a:p>
          <a:p>
            <a:pPr lvl="1"/>
            <a:r>
              <a:rPr lang="en-US" dirty="0" smtClean="0"/>
              <a:t>Study the competitive universe to isolate possible scenarios. This may result in a real need to develop competitive intelligence for filling in certain unknowns.</a:t>
            </a:r>
          </a:p>
          <a:p>
            <a:r>
              <a:rPr lang="en-US" dirty="0" smtClean="0"/>
              <a:t>Stage 3</a:t>
            </a:r>
          </a:p>
          <a:p>
            <a:pPr lvl="1"/>
            <a:r>
              <a:rPr lang="en-US" dirty="0" smtClean="0"/>
              <a:t>Create three to five different scenarios and try to assign a probability on the likelihood that the scenario will happen.</a:t>
            </a:r>
          </a:p>
          <a:p>
            <a:r>
              <a:rPr lang="en-US" dirty="0" smtClean="0"/>
              <a:t>Stage 4</a:t>
            </a:r>
          </a:p>
          <a:p>
            <a:pPr lvl="1"/>
            <a:r>
              <a:rPr lang="en-US" dirty="0" smtClean="0"/>
              <a:t>Conduct a series of strategic meetings to build a set of strategies for addressing different scenarios.</a:t>
            </a:r>
          </a:p>
          <a:p>
            <a:r>
              <a:rPr lang="en-US" dirty="0" smtClean="0"/>
              <a:t>Stage 5</a:t>
            </a:r>
          </a:p>
          <a:p>
            <a:pPr lvl="1"/>
            <a:r>
              <a:rPr lang="en-US" dirty="0" smtClean="0"/>
              <a:t>Establish and monitor a set of indicators for each scenario. You will need to assign responsibilities to different people for researching and analyzing these indicators.</a:t>
            </a:r>
          </a:p>
          <a:p>
            <a:endParaRPr lang="en-US" dirty="0" smtClean="0"/>
          </a:p>
          <a:p>
            <a:r>
              <a:rPr lang="en-US" dirty="0" smtClean="0"/>
              <a:t>When a threat or opportunity becomes real, take appropriate action.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vytváření scénářů</a:t>
            </a:r>
            <a:endParaRPr lang="cs-CZ" dirty="0"/>
          </a:p>
        </p:txBody>
      </p:sp>
      <p:sp>
        <p:nvSpPr>
          <p:cNvPr id="3" name="Zástupný symbol pro obsah 2"/>
          <p:cNvSpPr>
            <a:spLocks noGrp="1"/>
          </p:cNvSpPr>
          <p:nvPr>
            <p:ph idx="1"/>
          </p:nvPr>
        </p:nvSpPr>
        <p:spPr>
          <a:xfrm>
            <a:off x="455613" y="1412875"/>
            <a:ext cx="8234362" cy="4824437"/>
          </a:xfrm>
        </p:spPr>
        <p:txBody>
          <a:bodyPr>
            <a:normAutofit/>
          </a:bodyPr>
          <a:lstStyle/>
          <a:p>
            <a:pPr marL="457200" indent="-457200">
              <a:spcBef>
                <a:spcPts val="1000"/>
              </a:spcBef>
              <a:buFont typeface="+mj-lt"/>
              <a:buAutoNum type="arabicPeriod"/>
            </a:pPr>
            <a:r>
              <a:rPr lang="cs-CZ" sz="1800" dirty="0" smtClean="0"/>
              <a:t>Vymezení rozsahu – časové období, jak rozsáhlou oblast  - podle minulých událostí</a:t>
            </a:r>
          </a:p>
          <a:p>
            <a:pPr marL="457200" indent="-457200">
              <a:spcBef>
                <a:spcPts val="1000"/>
              </a:spcBef>
              <a:buFont typeface="+mj-lt"/>
              <a:buAutoNum type="arabicPeriod"/>
            </a:pPr>
            <a:r>
              <a:rPr lang="cs-CZ" sz="1800" dirty="0" smtClean="0"/>
              <a:t>Identifikace stran – hlavní zájmové skupiny a jak budou ovlivněny</a:t>
            </a:r>
          </a:p>
          <a:p>
            <a:pPr marL="457200" indent="-457200">
              <a:spcBef>
                <a:spcPts val="1000"/>
              </a:spcBef>
              <a:buFont typeface="+mj-lt"/>
              <a:buAutoNum type="arabicPeriod"/>
            </a:pPr>
            <a:r>
              <a:rPr lang="cs-CZ" sz="1800" dirty="0" smtClean="0"/>
              <a:t>Stanovení základních trendů – hlavní politické, ekonomické, společenské, technologické či odvětvové trendy</a:t>
            </a:r>
          </a:p>
          <a:p>
            <a:pPr marL="457200" indent="-457200">
              <a:spcBef>
                <a:spcPts val="1000"/>
              </a:spcBef>
              <a:buFont typeface="+mj-lt"/>
              <a:buAutoNum type="arabicPeriod"/>
            </a:pPr>
            <a:r>
              <a:rPr lang="cs-CZ" sz="1800" dirty="0" smtClean="0"/>
              <a:t>Identifikace faktorů nejistoty – určit nejistoty budoucího vývoje</a:t>
            </a:r>
          </a:p>
          <a:p>
            <a:pPr marL="457200" indent="-457200">
              <a:spcBef>
                <a:spcPts val="1000"/>
              </a:spcBef>
              <a:buFont typeface="+mj-lt"/>
              <a:buAutoNum type="arabicPeriod"/>
            </a:pPr>
            <a:r>
              <a:rPr lang="cs-CZ" sz="1800" dirty="0" smtClean="0"/>
              <a:t>Příprava základních scénářů – určit extrémní situace</a:t>
            </a:r>
          </a:p>
          <a:p>
            <a:pPr marL="457200" indent="-457200">
              <a:spcBef>
                <a:spcPts val="1000"/>
              </a:spcBef>
              <a:buFont typeface="+mj-lt"/>
              <a:buAutoNum type="arabicPeriod"/>
            </a:pPr>
            <a:r>
              <a:rPr lang="cs-CZ" sz="1800" dirty="0" smtClean="0"/>
              <a:t>Kontrola scénářů – konzistence a věrohodnost</a:t>
            </a:r>
          </a:p>
          <a:p>
            <a:pPr marL="457200" indent="-457200">
              <a:spcBef>
                <a:spcPts val="1000"/>
              </a:spcBef>
              <a:buFont typeface="+mj-lt"/>
              <a:buAutoNum type="arabicPeriod"/>
            </a:pPr>
            <a:r>
              <a:rPr lang="cs-CZ" sz="1800" dirty="0" smtClean="0"/>
              <a:t>Studijní scénáře – dávají pohled na budoucnost</a:t>
            </a:r>
          </a:p>
          <a:p>
            <a:pPr marL="457200" indent="-457200">
              <a:spcBef>
                <a:spcPts val="1000"/>
              </a:spcBef>
              <a:buFont typeface="+mj-lt"/>
              <a:buAutoNum type="arabicPeriod"/>
            </a:pPr>
            <a:r>
              <a:rPr lang="cs-CZ" sz="1800" dirty="0" smtClean="0"/>
              <a:t>Výzkum a vývoj – pracujeme na nedostatcích podle studijních scénářů</a:t>
            </a:r>
          </a:p>
          <a:p>
            <a:pPr marL="457200" indent="-457200">
              <a:spcBef>
                <a:spcPts val="1000"/>
              </a:spcBef>
              <a:buFont typeface="+mj-lt"/>
              <a:buAutoNum type="arabicPeriod"/>
            </a:pPr>
            <a:r>
              <a:rPr lang="cs-CZ" sz="1800" dirty="0" smtClean="0"/>
              <a:t>Příprava kvalitativních modelů – matematické modely a kvantitativní odhad</a:t>
            </a:r>
          </a:p>
          <a:p>
            <a:pPr marL="457200" indent="-457200">
              <a:spcBef>
                <a:spcPts val="1000"/>
              </a:spcBef>
              <a:buFont typeface="+mj-lt"/>
              <a:buAutoNum type="arabicPeriod"/>
            </a:pPr>
            <a:r>
              <a:rPr lang="cs-CZ" sz="1800" dirty="0" smtClean="0"/>
              <a:t>Scénáře pro rozhodování – pravdivost, konzistenci -&gt;strategické rozhodování</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Delfská metoda</a:t>
            </a:r>
            <a:endParaRPr lang="cs-CZ" dirty="0"/>
          </a:p>
        </p:txBody>
      </p:sp>
      <p:sp>
        <p:nvSpPr>
          <p:cNvPr id="3" name="Zástupný symbol pro obsah 2"/>
          <p:cNvSpPr>
            <a:spLocks noGrp="1"/>
          </p:cNvSpPr>
          <p:nvPr>
            <p:ph idx="1"/>
          </p:nvPr>
        </p:nvSpPr>
        <p:spPr/>
        <p:txBody>
          <a:bodyPr/>
          <a:lstStyle/>
          <a:p>
            <a:r>
              <a:rPr lang="cs-CZ" dirty="0" smtClean="0"/>
              <a:t>Intuitivní prognostická metoda</a:t>
            </a:r>
          </a:p>
          <a:p>
            <a:r>
              <a:rPr lang="cs-CZ" dirty="0" smtClean="0"/>
              <a:t>Postupně zjišťujeme a porovnáváme názory odborníků na dané téma</a:t>
            </a:r>
          </a:p>
          <a:p>
            <a:r>
              <a:rPr lang="cs-CZ" dirty="0" smtClean="0"/>
              <a:t>Je zajištěna vzájemná anonymita, řízená zpětná vazba a statistická identifikace shody názorů</a:t>
            </a:r>
          </a:p>
          <a:p>
            <a:r>
              <a:rPr lang="cs-CZ" dirty="0" smtClean="0"/>
              <a:t>Anonymita vylučuje tři hlavní nevýhody přímého kontaktu:</a:t>
            </a:r>
          </a:p>
          <a:p>
            <a:pPr lvl="1"/>
            <a:r>
              <a:rPr lang="cs-CZ" dirty="0" smtClean="0"/>
              <a:t>Konsensus – všeobecný souhlas všech – přirozený pud konformismu</a:t>
            </a:r>
          </a:p>
          <a:p>
            <a:pPr lvl="1"/>
            <a:r>
              <a:rPr lang="cs-CZ" dirty="0" smtClean="0"/>
              <a:t>Uznávání dominantního postavení silného člena</a:t>
            </a:r>
          </a:p>
          <a:p>
            <a:pPr lvl="1"/>
            <a:r>
              <a:rPr lang="cs-CZ" dirty="0" smtClean="0"/>
              <a:t>Nevýznamnou komunikaci ve skupině</a:t>
            </a: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Brainstorming</a:t>
            </a:r>
            <a:endParaRPr lang="cs-CZ" dirty="0"/>
          </a:p>
        </p:txBody>
      </p:sp>
      <p:sp>
        <p:nvSpPr>
          <p:cNvPr id="3" name="Zástupný symbol pro obsah 2"/>
          <p:cNvSpPr>
            <a:spLocks noGrp="1"/>
          </p:cNvSpPr>
          <p:nvPr>
            <p:ph idx="1"/>
          </p:nvPr>
        </p:nvSpPr>
        <p:spPr/>
        <p:txBody>
          <a:bodyPr/>
          <a:lstStyle/>
          <a:p>
            <a:r>
              <a:rPr lang="cs-CZ" dirty="0" smtClean="0"/>
              <a:t>Tvořivé kolektivní myšlení - asociace myšlenek</a:t>
            </a:r>
          </a:p>
          <a:p>
            <a:r>
              <a:rPr lang="cs-CZ" dirty="0" smtClean="0"/>
              <a:t>Intuitivní vs. Destruktivní charakter</a:t>
            </a:r>
          </a:p>
          <a:p>
            <a:r>
              <a:rPr lang="cs-CZ" dirty="0" smtClean="0"/>
              <a:t>Základní pravidla:</a:t>
            </a:r>
          </a:p>
          <a:p>
            <a:pPr lvl="2"/>
            <a:r>
              <a:rPr lang="cs-CZ" dirty="0" smtClean="0"/>
              <a:t>Zákaz kritiky</a:t>
            </a:r>
          </a:p>
          <a:p>
            <a:pPr lvl="2"/>
            <a:r>
              <a:rPr lang="cs-CZ" dirty="0" smtClean="0"/>
              <a:t>Uvolnění fantazie</a:t>
            </a:r>
          </a:p>
          <a:p>
            <a:pPr lvl="2"/>
            <a:r>
              <a:rPr lang="cs-CZ" dirty="0" smtClean="0"/>
              <a:t>Co největší počet nápadů</a:t>
            </a:r>
          </a:p>
          <a:p>
            <a:pPr lvl="2"/>
            <a:r>
              <a:rPr lang="cs-CZ" dirty="0" smtClean="0"/>
              <a:t>Vzájemná inspirace</a:t>
            </a:r>
          </a:p>
          <a:p>
            <a:pPr lvl="2"/>
            <a:r>
              <a:rPr lang="cs-CZ" dirty="0" smtClean="0"/>
              <a:t>Úplná rovnost účastníků</a:t>
            </a:r>
          </a:p>
          <a:p>
            <a:r>
              <a:rPr lang="cs-CZ" dirty="0" smtClean="0"/>
              <a:t>Následná analýza obsahuje tyto operace:</a:t>
            </a:r>
          </a:p>
          <a:p>
            <a:pPr lvl="2"/>
            <a:r>
              <a:rPr lang="cs-CZ" dirty="0" smtClean="0"/>
              <a:t>Stanovení kritérií pro hodnocení návrhu</a:t>
            </a:r>
          </a:p>
          <a:p>
            <a:pPr lvl="2"/>
            <a:r>
              <a:rPr lang="cs-CZ" dirty="0" smtClean="0"/>
              <a:t>Seřazení návrhů do podobných skupin</a:t>
            </a:r>
          </a:p>
          <a:p>
            <a:pPr lvl="2"/>
            <a:r>
              <a:rPr lang="cs-CZ" dirty="0" smtClean="0"/>
              <a:t>Výběr nejvýznamnějších návrhů pro další zpracování</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normAutofit fontScale="92500"/>
          </a:bodyPr>
          <a:lstStyle/>
          <a:p>
            <a:r>
              <a:rPr lang="cs-CZ" sz="2000" dirty="0" smtClean="0"/>
              <a:t>Skupina 1</a:t>
            </a:r>
          </a:p>
          <a:p>
            <a:pPr lvl="1"/>
            <a:r>
              <a:rPr lang="cs-CZ" sz="1800" dirty="0" smtClean="0"/>
              <a:t>KUČERA - Spínací technika s.r.o. </a:t>
            </a:r>
          </a:p>
          <a:p>
            <a:r>
              <a:rPr lang="cs-CZ" sz="2000" dirty="0" smtClean="0"/>
              <a:t>Skupina 2</a:t>
            </a:r>
          </a:p>
          <a:p>
            <a:pPr lvl="1"/>
            <a:r>
              <a:rPr lang="cs-CZ" sz="1800" dirty="0" smtClean="0"/>
              <a:t>VARS BRNO a.s. </a:t>
            </a:r>
          </a:p>
          <a:p>
            <a:r>
              <a:rPr lang="cs-CZ" sz="2000" dirty="0" smtClean="0"/>
              <a:t>Skupina 3</a:t>
            </a:r>
          </a:p>
          <a:p>
            <a:pPr lvl="1"/>
            <a:r>
              <a:rPr lang="en-US" sz="1800" dirty="0" smtClean="0"/>
              <a:t>G Trade </a:t>
            </a:r>
            <a:r>
              <a:rPr lang="en-US" sz="1800" dirty="0" err="1" smtClean="0"/>
              <a:t>spol</a:t>
            </a:r>
            <a:r>
              <a:rPr lang="en-US" sz="1800" dirty="0" smtClean="0"/>
              <a:t>. s </a:t>
            </a:r>
            <a:r>
              <a:rPr lang="en-US" sz="1800" dirty="0" err="1" smtClean="0"/>
              <a:t>r.o</a:t>
            </a:r>
            <a:r>
              <a:rPr lang="en-US" sz="1800" dirty="0" smtClean="0"/>
              <a:t>. </a:t>
            </a:r>
            <a:endParaRPr lang="cs-CZ" sz="1800" dirty="0" smtClean="0"/>
          </a:p>
          <a:p>
            <a:r>
              <a:rPr lang="cs-CZ" sz="2000" dirty="0" smtClean="0"/>
              <a:t>Skupina 4</a:t>
            </a:r>
          </a:p>
          <a:p>
            <a:pPr lvl="1"/>
            <a:r>
              <a:rPr lang="cs-CZ" sz="1800" dirty="0" smtClean="0"/>
              <a:t>ING-BRNO s.r.o. </a:t>
            </a:r>
          </a:p>
          <a:p>
            <a:endParaRPr lang="cs-CZ" sz="2000" dirty="0" smtClean="0"/>
          </a:p>
          <a:p>
            <a:r>
              <a:rPr lang="cs-CZ" sz="2000" dirty="0" smtClean="0"/>
              <a:t>Analýza zdraví a finanční kondice společnosti. Jedná se o zajímavého klienta pro mezinárodní poradenskou společnost (kdokoliv z </a:t>
            </a:r>
            <a:r>
              <a:rPr lang="cs-CZ" sz="2000" dirty="0" err="1" smtClean="0"/>
              <a:t>Big</a:t>
            </a:r>
            <a:r>
              <a:rPr lang="cs-CZ" sz="2000" dirty="0" smtClean="0"/>
              <a:t> </a:t>
            </a:r>
            <a:r>
              <a:rPr lang="cs-CZ" sz="2000" dirty="0" err="1" smtClean="0"/>
              <a:t>Four</a:t>
            </a:r>
            <a:r>
              <a:rPr lang="cs-CZ" sz="2000" dirty="0" smtClean="0"/>
              <a:t>) hledající rychle rostoucí firmy? (Na základě čeho se budete rozhodovat? Srovnání? Jaký předpokládáte vývoj příští rok/dva? </a:t>
            </a:r>
            <a:r>
              <a:rPr lang="cs-CZ" sz="2000" dirty="0" err="1" smtClean="0"/>
              <a:t>Atd</a:t>
            </a:r>
            <a:r>
              <a:rPr lang="cs-CZ" sz="2000" dirty="0" smtClean="0"/>
              <a:t>…) </a:t>
            </a:r>
          </a:p>
          <a:p>
            <a:r>
              <a:rPr lang="cs-CZ" sz="2000" smtClean="0"/>
              <a:t>Dokument </a:t>
            </a:r>
            <a:r>
              <a:rPr lang="cs-CZ" sz="2000" dirty="0" smtClean="0"/>
              <a:t>k předání + popis metodologie</a:t>
            </a:r>
            <a:endParaRPr lang="cs-CZ"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SWOT</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SWOT</a:t>
            </a:r>
            <a:endParaRPr lang="cs-CZ" dirty="0"/>
          </a:p>
        </p:txBody>
      </p:sp>
      <p:sp>
        <p:nvSpPr>
          <p:cNvPr id="3" name="Zástupný symbol pro obsah 2"/>
          <p:cNvSpPr>
            <a:spLocks noGrp="1"/>
          </p:cNvSpPr>
          <p:nvPr>
            <p:ph idx="1"/>
          </p:nvPr>
        </p:nvSpPr>
        <p:spPr/>
        <p:txBody>
          <a:bodyPr/>
          <a:lstStyle/>
          <a:p>
            <a:r>
              <a:rPr lang="cs-CZ" dirty="0" smtClean="0"/>
              <a:t>nejčastěji užívaná metoda, jedna z nejefektivnějších</a:t>
            </a:r>
          </a:p>
          <a:p>
            <a:r>
              <a:rPr lang="en-US" dirty="0" smtClean="0"/>
              <a:t>strengths, weaknesses, opportunities, threats</a:t>
            </a:r>
            <a:endParaRPr lang="cs-CZ" dirty="0" smtClean="0"/>
          </a:p>
          <a:p>
            <a:r>
              <a:rPr lang="cs-CZ" dirty="0" smtClean="0"/>
              <a:t>požaduje nadhled a objektivitu</a:t>
            </a:r>
          </a:p>
          <a:p>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979712" y="2996952"/>
            <a:ext cx="4461352" cy="278834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dirty="0" smtClean="0"/>
              <a:t>SW část - interní prostředí firmy</a:t>
            </a:r>
            <a:endParaRPr lang="cs-CZ" dirty="0"/>
          </a:p>
        </p:txBody>
      </p:sp>
      <p:sp>
        <p:nvSpPr>
          <p:cNvPr id="3" name="Zástupný symbol pro obsah 2"/>
          <p:cNvSpPr>
            <a:spLocks noGrp="1"/>
          </p:cNvSpPr>
          <p:nvPr>
            <p:ph idx="1"/>
          </p:nvPr>
        </p:nvSpPr>
        <p:spPr/>
        <p:txBody>
          <a:bodyPr numCol="2"/>
          <a:lstStyle/>
          <a:p>
            <a:pPr>
              <a:lnSpc>
                <a:spcPct val="83000"/>
              </a:lnSpc>
            </a:pPr>
            <a:r>
              <a:rPr lang="cs-CZ" sz="1800" dirty="0" smtClean="0"/>
              <a:t>finanční sílu a zdraví firmy</a:t>
            </a:r>
          </a:p>
          <a:p>
            <a:pPr>
              <a:lnSpc>
                <a:spcPct val="83000"/>
              </a:lnSpc>
            </a:pPr>
            <a:r>
              <a:rPr lang="cs-CZ" sz="1800" dirty="0" smtClean="0"/>
              <a:t>míru její diverzifikace či naopak specializace</a:t>
            </a:r>
          </a:p>
          <a:p>
            <a:pPr>
              <a:lnSpc>
                <a:spcPct val="83000"/>
              </a:lnSpc>
            </a:pPr>
            <a:r>
              <a:rPr lang="cs-CZ" sz="1800" dirty="0" smtClean="0"/>
              <a:t>vlastnickou strukturu a její stabilitu</a:t>
            </a:r>
          </a:p>
          <a:p>
            <a:pPr>
              <a:lnSpc>
                <a:spcPct val="83000"/>
              </a:lnSpc>
            </a:pPr>
            <a:r>
              <a:rPr lang="cs-CZ" sz="1800" dirty="0" smtClean="0"/>
              <a:t>pozici v jednotlivých částech trhu</a:t>
            </a:r>
          </a:p>
          <a:p>
            <a:pPr>
              <a:lnSpc>
                <a:spcPct val="83000"/>
              </a:lnSpc>
            </a:pPr>
            <a:r>
              <a:rPr lang="cs-CZ" sz="1800" dirty="0" smtClean="0"/>
              <a:t>strukturu a stabilitu zadavatelů zakázek či zákazníků</a:t>
            </a:r>
          </a:p>
          <a:p>
            <a:pPr>
              <a:lnSpc>
                <a:spcPct val="83000"/>
              </a:lnSpc>
            </a:pPr>
            <a:r>
              <a:rPr lang="cs-CZ" sz="1800" dirty="0" smtClean="0"/>
              <a:t>míru flexibility</a:t>
            </a:r>
          </a:p>
          <a:p>
            <a:pPr>
              <a:lnSpc>
                <a:spcPct val="83000"/>
              </a:lnSpc>
            </a:pPr>
            <a:r>
              <a:rPr lang="cs-CZ" sz="1800" dirty="0" smtClean="0"/>
              <a:t>schopnost pronikat do nových segmentů</a:t>
            </a:r>
          </a:p>
          <a:p>
            <a:pPr>
              <a:lnSpc>
                <a:spcPct val="83000"/>
              </a:lnSpc>
            </a:pPr>
            <a:r>
              <a:rPr lang="cs-CZ" sz="1800" dirty="0" smtClean="0"/>
              <a:t>technickou a technologickou úroveň</a:t>
            </a:r>
          </a:p>
          <a:p>
            <a:pPr>
              <a:lnSpc>
                <a:spcPct val="83000"/>
              </a:lnSpc>
            </a:pPr>
            <a:r>
              <a:rPr lang="cs-CZ" sz="1800" dirty="0" smtClean="0"/>
              <a:t>složitost a účelnost organizační struktury</a:t>
            </a:r>
          </a:p>
          <a:p>
            <a:pPr>
              <a:lnSpc>
                <a:spcPct val="83000"/>
              </a:lnSpc>
            </a:pPr>
            <a:r>
              <a:rPr lang="cs-CZ" sz="1800" dirty="0" smtClean="0"/>
              <a:t>goodwill podniku</a:t>
            </a:r>
          </a:p>
          <a:p>
            <a:pPr>
              <a:lnSpc>
                <a:spcPct val="83000"/>
              </a:lnSpc>
            </a:pPr>
            <a:r>
              <a:rPr lang="cs-CZ" sz="1800" dirty="0" smtClean="0"/>
              <a:t>úroveň strategie rozvoje firmy</a:t>
            </a:r>
          </a:p>
          <a:p>
            <a:pPr>
              <a:lnSpc>
                <a:spcPct val="83000"/>
              </a:lnSpc>
            </a:pPr>
            <a:r>
              <a:rPr lang="cs-CZ" sz="1800" dirty="0" smtClean="0"/>
              <a:t>způsob získávání potenciálních investorů, účinnost akviziční činnosti</a:t>
            </a:r>
          </a:p>
          <a:p>
            <a:pPr>
              <a:lnSpc>
                <a:spcPct val="83000"/>
              </a:lnSpc>
            </a:pPr>
            <a:r>
              <a:rPr lang="cs-CZ" sz="1800" dirty="0" smtClean="0"/>
              <a:t>pozici firmy na trhu a v jeho jednotlivých částech (oborově i územně)</a:t>
            </a:r>
          </a:p>
          <a:p>
            <a:pPr>
              <a:lnSpc>
                <a:spcPct val="83000"/>
              </a:lnSpc>
            </a:pPr>
            <a:r>
              <a:rPr lang="cs-CZ" sz="1800" dirty="0" smtClean="0"/>
              <a:t>plynulost a komplexnost činností</a:t>
            </a:r>
          </a:p>
          <a:p>
            <a:pPr>
              <a:lnSpc>
                <a:spcPct val="83000"/>
              </a:lnSpc>
            </a:pPr>
            <a:r>
              <a:rPr lang="cs-CZ" sz="1800" dirty="0" smtClean="0"/>
              <a:t>celkovou výrobní kapacitu firmy (poměr vlastních prací a externích subdodávek)</a:t>
            </a:r>
          </a:p>
          <a:p>
            <a:pPr>
              <a:lnSpc>
                <a:spcPct val="83000"/>
              </a:lnSpc>
            </a:pPr>
            <a:r>
              <a:rPr lang="cs-CZ" sz="1800" dirty="0" smtClean="0"/>
              <a:t>úroveň subdodavatelských činností</a:t>
            </a:r>
          </a:p>
          <a:p>
            <a:pPr>
              <a:lnSpc>
                <a:spcPct val="83000"/>
              </a:lnSpc>
            </a:pPr>
            <a:r>
              <a:rPr lang="cs-CZ" sz="1800" dirty="0" smtClean="0"/>
              <a:t>technologickou úroveň činností</a:t>
            </a:r>
          </a:p>
          <a:p>
            <a:pPr>
              <a:lnSpc>
                <a:spcPct val="83000"/>
              </a:lnSpc>
            </a:pPr>
            <a:r>
              <a:rPr lang="cs-CZ" sz="1800" dirty="0" smtClean="0"/>
              <a:t>strojně mechanizační vybavení, </a:t>
            </a:r>
            <a:r>
              <a:rPr lang="cs-CZ" sz="1800" dirty="0" err="1" smtClean="0"/>
              <a:t>know</a:t>
            </a:r>
            <a:r>
              <a:rPr lang="cs-CZ" sz="1800" dirty="0" smtClean="0"/>
              <a:t>-</a:t>
            </a:r>
            <a:r>
              <a:rPr lang="cs-CZ" sz="1800" dirty="0" err="1" smtClean="0"/>
              <a:t>how</a:t>
            </a:r>
            <a:endParaRPr lang="cs-CZ" sz="1800" dirty="0" smtClean="0"/>
          </a:p>
          <a:p>
            <a:pPr>
              <a:lnSpc>
                <a:spcPct val="83000"/>
              </a:lnSpc>
            </a:pPr>
            <a:r>
              <a:rPr lang="cs-CZ" sz="1800" dirty="0" smtClean="0"/>
              <a:t>způsob a průběh financování a hospodářské výsledky</a:t>
            </a:r>
          </a:p>
          <a:p>
            <a:pPr>
              <a:lnSpc>
                <a:spcPct val="83000"/>
              </a:lnSpc>
            </a:pPr>
            <a:r>
              <a:rPr lang="cs-CZ" sz="1800" dirty="0" smtClean="0"/>
              <a:t>personální strukturu firmy, odbornost a dovednost zaměstnanců</a:t>
            </a:r>
          </a:p>
          <a:p>
            <a:endParaRPr lang="cs-CZ"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 část - externí prostředí</a:t>
            </a:r>
            <a:endParaRPr lang="cs-CZ" dirty="0"/>
          </a:p>
        </p:txBody>
      </p:sp>
      <p:sp>
        <p:nvSpPr>
          <p:cNvPr id="3" name="Zástupný symbol pro obsah 2"/>
          <p:cNvSpPr>
            <a:spLocks noGrp="1"/>
          </p:cNvSpPr>
          <p:nvPr>
            <p:ph idx="1"/>
          </p:nvPr>
        </p:nvSpPr>
        <p:spPr/>
        <p:txBody>
          <a:bodyPr/>
          <a:lstStyle/>
          <a:p>
            <a:r>
              <a:rPr lang="cs-CZ" dirty="0" smtClean="0"/>
              <a:t>vztah investorů ke stavební firmě a jejich reakce na akviziční činnost</a:t>
            </a:r>
          </a:p>
          <a:p>
            <a:r>
              <a:rPr lang="cs-CZ" dirty="0" smtClean="0"/>
              <a:t>pozice vůči konkurenci</a:t>
            </a:r>
          </a:p>
          <a:p>
            <a:r>
              <a:rPr lang="cs-CZ" dirty="0" smtClean="0"/>
              <a:t>image a goodwill firmy směrem k investorům a širšímu okolí</a:t>
            </a:r>
          </a:p>
          <a:p>
            <a:r>
              <a:rPr lang="cs-CZ" dirty="0" smtClean="0"/>
              <a:t>dynamika a struktura investic ve vztahu k ekonomickému vývoji národního hospodářství</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SWOT</a:t>
            </a:r>
            <a:endParaRPr lang="cs-CZ" dirty="0"/>
          </a:p>
        </p:txBody>
      </p:sp>
      <p:sp>
        <p:nvSpPr>
          <p:cNvPr id="3" name="Zástupný symbol pro obsah 2"/>
          <p:cNvSpPr>
            <a:spLocks noGrp="1"/>
          </p:cNvSpPr>
          <p:nvPr>
            <p:ph idx="1"/>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395536" y="1196752"/>
            <a:ext cx="8001000" cy="50006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Plnění SWOT matice</a:t>
            </a:r>
            <a:endParaRPr lang="cs-CZ" dirty="0"/>
          </a:p>
        </p:txBody>
      </p:sp>
      <p:sp>
        <p:nvSpPr>
          <p:cNvPr id="3" name="Zástupný symbol pro obsah 2"/>
          <p:cNvSpPr>
            <a:spLocks noGrp="1"/>
          </p:cNvSpPr>
          <p:nvPr>
            <p:ph idx="1"/>
          </p:nvPr>
        </p:nvSpPr>
        <p:spPr/>
        <p:txBody>
          <a:bodyPr/>
          <a:lstStyle/>
          <a:p>
            <a:r>
              <a:rPr lang="cs-CZ" dirty="0" smtClean="0"/>
              <a:t>V každém sektoru ideálně 10-25 bodů</a:t>
            </a:r>
          </a:p>
          <a:p>
            <a:r>
              <a:rPr lang="cs-CZ" dirty="0" smtClean="0"/>
              <a:t>Interní i externí informační zdroje</a:t>
            </a:r>
          </a:p>
          <a:p>
            <a:r>
              <a:rPr lang="cs-CZ" dirty="0" smtClean="0"/>
              <a:t>Určení aktuální pozice i určení hlavních trendů</a:t>
            </a:r>
          </a:p>
          <a:p>
            <a:r>
              <a:rPr lang="cs-CZ" dirty="0" smtClean="0"/>
              <a:t>V externích zdrojích hledáme:</a:t>
            </a:r>
          </a:p>
          <a:p>
            <a:pPr lvl="2"/>
            <a:r>
              <a:rPr lang="cs-CZ" dirty="0" smtClean="0"/>
              <a:t>Hrozby ohrožující danou oblast podnikání</a:t>
            </a:r>
          </a:p>
          <a:p>
            <a:pPr lvl="2"/>
            <a:r>
              <a:rPr lang="cs-CZ" dirty="0" smtClean="0"/>
              <a:t>Hlavní konkurenční síly</a:t>
            </a:r>
          </a:p>
          <a:p>
            <a:pPr lvl="2"/>
            <a:r>
              <a:rPr lang="cs-CZ" dirty="0" smtClean="0"/>
              <a:t>Faktory vytvářející dynamiku změn</a:t>
            </a:r>
          </a:p>
          <a:p>
            <a:pPr lvl="2"/>
            <a:r>
              <a:rPr lang="cs-CZ" dirty="0" smtClean="0"/>
              <a:t>Faktory prostředí klíčové pro úspěch</a:t>
            </a:r>
          </a:p>
          <a:p>
            <a:pPr lvl="2"/>
            <a:r>
              <a:rPr lang="cs-CZ" dirty="0" smtClean="0"/>
              <a:t>Atraktivita oboru</a:t>
            </a:r>
          </a:p>
          <a:p>
            <a:r>
              <a:rPr lang="cs-CZ" dirty="0" smtClean="0"/>
              <a:t>Interní zdroje:</a:t>
            </a:r>
          </a:p>
          <a:p>
            <a:pPr lvl="2"/>
            <a:r>
              <a:rPr lang="cs-CZ" dirty="0" smtClean="0"/>
              <a:t>Náklady a finanční zdroje</a:t>
            </a:r>
          </a:p>
          <a:p>
            <a:pPr lvl="2"/>
            <a:r>
              <a:rPr lang="cs-CZ" dirty="0" smtClean="0"/>
              <a:t>Lidské a výrobní kapacity</a:t>
            </a:r>
            <a:endParaRPr lang="cs-CZ" dirty="0"/>
          </a:p>
        </p:txBody>
      </p:sp>
      <p:sp>
        <p:nvSpPr>
          <p:cNvPr id="5" name="Obdélník 4"/>
          <p:cNvSpPr/>
          <p:nvPr/>
        </p:nvSpPr>
        <p:spPr>
          <a:xfrm>
            <a:off x="4283968" y="5195829"/>
            <a:ext cx="4572000" cy="646331"/>
          </a:xfrm>
          <a:prstGeom prst="rect">
            <a:avLst/>
          </a:prstGeom>
        </p:spPr>
        <p:txBody>
          <a:bodyPr numCol="2">
            <a:spAutoFit/>
          </a:bodyPr>
          <a:lstStyle/>
          <a:p>
            <a:pPr marL="360363" indent="-360363">
              <a:buSzPts val="1300"/>
              <a:buFont typeface="Arial"/>
              <a:buChar char="■"/>
            </a:pPr>
            <a:r>
              <a:rPr lang="cs-CZ" dirty="0" smtClean="0">
                <a:solidFill>
                  <a:srgbClr val="606060"/>
                </a:solidFill>
                <a:latin typeface="Arial"/>
              </a:rPr>
              <a:t>Vnitřní struktura</a:t>
            </a:r>
          </a:p>
          <a:p>
            <a:pPr marL="360363" indent="-360363">
              <a:buSzPts val="1300"/>
              <a:buFont typeface="Arial"/>
              <a:buChar char="■"/>
            </a:pPr>
            <a:r>
              <a:rPr lang="cs-CZ" dirty="0" smtClean="0">
                <a:solidFill>
                  <a:srgbClr val="606060"/>
                </a:solidFill>
                <a:latin typeface="Arial"/>
              </a:rPr>
              <a:t>Styl řízení</a:t>
            </a:r>
          </a:p>
          <a:p>
            <a:pPr marL="360363" indent="-360363">
              <a:buSzPts val="1300"/>
              <a:buFont typeface="Arial"/>
              <a:buChar char="■"/>
            </a:pPr>
            <a:r>
              <a:rPr lang="cs-CZ" dirty="0" smtClean="0">
                <a:solidFill>
                  <a:srgbClr val="606060"/>
                </a:solidFill>
                <a:latin typeface="Arial"/>
              </a:rPr>
              <a:t>Sdílení hodnot</a:t>
            </a:r>
          </a:p>
          <a:p>
            <a:pPr marL="360363" indent="-360363">
              <a:buSzPts val="1300"/>
              <a:buFont typeface="Arial"/>
              <a:buChar char="■"/>
            </a:pPr>
            <a:r>
              <a:rPr lang="cs-CZ" dirty="0" smtClean="0">
                <a:solidFill>
                  <a:srgbClr val="606060"/>
                </a:solidFill>
                <a:latin typeface="Arial"/>
              </a:rPr>
              <a:t>Vnitřní kultura</a:t>
            </a:r>
          </a:p>
        </p:txBody>
      </p:sp>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3557</TotalTime>
  <Words>1835</Words>
  <Application>Microsoft Office PowerPoint</Application>
  <PresentationFormat>On-screen Show (4:3)</PresentationFormat>
  <Paragraphs>312</Paragraphs>
  <Slides>36</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36</vt:i4>
      </vt:variant>
    </vt:vector>
  </HeadingPairs>
  <TitlesOfParts>
    <vt:vector size="40" baseType="lpstr">
      <vt:lpstr>Arial</vt:lpstr>
      <vt:lpstr>Wingdings</vt:lpstr>
      <vt:lpstr>Blank</vt:lpstr>
      <vt:lpstr>1_Blank</vt:lpstr>
      <vt:lpstr>Informační průmysl 2012/13</vt:lpstr>
      <vt:lpstr>Úkol </vt:lpstr>
      <vt:lpstr>Kvalitativní analýza</vt:lpstr>
      <vt:lpstr>SWOT</vt:lpstr>
      <vt:lpstr>SWOT</vt:lpstr>
      <vt:lpstr>SW část - interní prostředí firmy</vt:lpstr>
      <vt:lpstr>OT část - externí prostředí</vt:lpstr>
      <vt:lpstr>SWOT</vt:lpstr>
      <vt:lpstr>Plnění SWOT matice</vt:lpstr>
      <vt:lpstr>Závěrečná fáze SWOT - uplatnění</vt:lpstr>
      <vt:lpstr>Příklad </vt:lpstr>
      <vt:lpstr>Rozšířená SWOT</vt:lpstr>
      <vt:lpstr>TOWS</vt:lpstr>
      <vt:lpstr>Analýza konkurenčních hypotéz</vt:lpstr>
      <vt:lpstr>Kroky analýzy</vt:lpstr>
      <vt:lpstr>Analýza konkurenčních hypotéz</vt:lpstr>
      <vt:lpstr>Analýza konkurenčních hypotéz</vt:lpstr>
      <vt:lpstr>Kontrola</vt:lpstr>
      <vt:lpstr>BCG analýza</vt:lpstr>
      <vt:lpstr>BCG analýza</vt:lpstr>
      <vt:lpstr>BCG analýza</vt:lpstr>
      <vt:lpstr>Matice přežití</vt:lpstr>
      <vt:lpstr>Převod Kvantitativních výsledků na kvalitativní</vt:lpstr>
      <vt:lpstr>Cvičení – čistě kvalitativní konverze Využití vizualizací k vytvoření sdělení</vt:lpstr>
      <vt:lpstr>In Cvičení – Open/closed mixture Přidání hodnoty k datům</vt:lpstr>
      <vt:lpstr>Cvičení – občas reálný život nepasuje k datům Jak reprodukovat složitá zjištění</vt:lpstr>
      <vt:lpstr>Industry Radar </vt:lpstr>
      <vt:lpstr>Převod kvant. na kval.</vt:lpstr>
      <vt:lpstr>Prognózy</vt:lpstr>
      <vt:lpstr>Prognózy / forecasting</vt:lpstr>
      <vt:lpstr>Technika scénáře</vt:lpstr>
      <vt:lpstr>Scénáře - postup</vt:lpstr>
      <vt:lpstr>Postup vytváření scénářů</vt:lpstr>
      <vt:lpstr>Delfská metoda</vt:lpstr>
      <vt:lpstr>Brainstorming</vt:lpstr>
      <vt:lpstr>Úkol </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138</cp:revision>
  <dcterms:created xsi:type="dcterms:W3CDTF">2010-09-06T12:20:12Z</dcterms:created>
  <dcterms:modified xsi:type="dcterms:W3CDTF">2012-11-16T10:20:23Z</dcterms:modified>
</cp:coreProperties>
</file>