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0" r:id="rId2"/>
  </p:sldMasterIdLst>
  <p:notesMasterIdLst>
    <p:notesMasterId r:id="rId77"/>
  </p:notesMasterIdLst>
  <p:handoutMasterIdLst>
    <p:handoutMasterId r:id="rId78"/>
  </p:handoutMasterIdLst>
  <p:sldIdLst>
    <p:sldId id="259" r:id="rId3"/>
    <p:sldId id="274" r:id="rId4"/>
    <p:sldId id="349" r:id="rId5"/>
    <p:sldId id="350" r:id="rId6"/>
    <p:sldId id="351" r:id="rId7"/>
    <p:sldId id="352" r:id="rId8"/>
    <p:sldId id="353" r:id="rId9"/>
    <p:sldId id="354" r:id="rId10"/>
    <p:sldId id="355" r:id="rId11"/>
    <p:sldId id="359" r:id="rId12"/>
    <p:sldId id="306" r:id="rId13"/>
    <p:sldId id="307" r:id="rId14"/>
    <p:sldId id="365" r:id="rId15"/>
    <p:sldId id="367" r:id="rId16"/>
    <p:sldId id="368" r:id="rId17"/>
    <p:sldId id="356" r:id="rId18"/>
    <p:sldId id="369" r:id="rId19"/>
    <p:sldId id="357" r:id="rId20"/>
    <p:sldId id="360" r:id="rId21"/>
    <p:sldId id="361" r:id="rId22"/>
    <p:sldId id="362" r:id="rId23"/>
    <p:sldId id="363" r:id="rId24"/>
    <p:sldId id="364" r:id="rId25"/>
    <p:sldId id="308" r:id="rId26"/>
    <p:sldId id="370" r:id="rId27"/>
    <p:sldId id="309" r:id="rId28"/>
    <p:sldId id="310" r:id="rId29"/>
    <p:sldId id="371" r:id="rId30"/>
    <p:sldId id="372" r:id="rId31"/>
    <p:sldId id="373" r:id="rId32"/>
    <p:sldId id="374" r:id="rId33"/>
    <p:sldId id="375" r:id="rId34"/>
    <p:sldId id="376" r:id="rId35"/>
    <p:sldId id="377" r:id="rId36"/>
    <p:sldId id="378" r:id="rId37"/>
    <p:sldId id="379" r:id="rId38"/>
    <p:sldId id="380" r:id="rId39"/>
    <p:sldId id="381" r:id="rId40"/>
    <p:sldId id="382" r:id="rId41"/>
    <p:sldId id="383" r:id="rId42"/>
    <p:sldId id="384" r:id="rId43"/>
    <p:sldId id="331" r:id="rId44"/>
    <p:sldId id="332" r:id="rId45"/>
    <p:sldId id="333" r:id="rId46"/>
    <p:sldId id="334" r:id="rId47"/>
    <p:sldId id="335" r:id="rId48"/>
    <p:sldId id="336" r:id="rId49"/>
    <p:sldId id="337" r:id="rId50"/>
    <p:sldId id="338" r:id="rId51"/>
    <p:sldId id="339" r:id="rId52"/>
    <p:sldId id="340" r:id="rId53"/>
    <p:sldId id="341" r:id="rId54"/>
    <p:sldId id="342" r:id="rId55"/>
    <p:sldId id="358" r:id="rId56"/>
    <p:sldId id="285" r:id="rId57"/>
    <p:sldId id="286" r:id="rId58"/>
    <p:sldId id="287" r:id="rId59"/>
    <p:sldId id="288" r:id="rId60"/>
    <p:sldId id="289" r:id="rId61"/>
    <p:sldId id="290" r:id="rId62"/>
    <p:sldId id="291" r:id="rId63"/>
    <p:sldId id="292" r:id="rId64"/>
    <p:sldId id="385" r:id="rId65"/>
    <p:sldId id="386" r:id="rId66"/>
    <p:sldId id="387" r:id="rId67"/>
    <p:sldId id="388" r:id="rId68"/>
    <p:sldId id="389" r:id="rId69"/>
    <p:sldId id="390" r:id="rId70"/>
    <p:sldId id="391" r:id="rId71"/>
    <p:sldId id="396" r:id="rId72"/>
    <p:sldId id="393" r:id="rId73"/>
    <p:sldId id="394" r:id="rId74"/>
    <p:sldId id="395" r:id="rId75"/>
    <p:sldId id="397" r:id="rId76"/>
  </p:sldIdLst>
  <p:sldSz cx="9144000" cy="6858000" type="screen4x3"/>
  <p:notesSz cx="7086600" cy="9410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2828"/>
    <a:srgbClr val="F1F1F1"/>
    <a:srgbClr val="FAE600"/>
    <a:srgbClr val="B4B4B4"/>
    <a:srgbClr val="FFD200"/>
    <a:srgbClr val="000000"/>
    <a:srgbClr val="646464"/>
    <a:srgbClr val="8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1828" autoAdjust="0"/>
    <p:restoredTop sz="81593" autoAdjust="0"/>
  </p:normalViewPr>
  <p:slideViewPr>
    <p:cSldViewPr>
      <p:cViewPr>
        <p:scale>
          <a:sx n="100" d="100"/>
          <a:sy n="100" d="100"/>
        </p:scale>
        <p:origin x="-420" y="-78"/>
      </p:cViewPr>
      <p:guideLst>
        <p:guide orient="horz" pos="3430"/>
        <p:guide orient="horz" pos="952"/>
        <p:guide pos="636"/>
        <p:guide pos="51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8" name="Rectangle 6"/>
          <p:cNvSpPr>
            <a:spLocks noChangeArrowheads="1"/>
          </p:cNvSpPr>
          <p:nvPr/>
        </p:nvSpPr>
        <p:spPr bwMode="auto">
          <a:xfrm>
            <a:off x="158750" y="9136063"/>
            <a:ext cx="1289050" cy="144462"/>
          </a:xfrm>
          <a:prstGeom prst="rect">
            <a:avLst/>
          </a:prstGeom>
          <a:noFill/>
          <a:ln w="9525">
            <a:noFill/>
            <a:miter lim="800000"/>
            <a:headEnd/>
            <a:tailEnd/>
          </a:ln>
          <a:effectLst/>
        </p:spPr>
        <p:txBody>
          <a:bodyPr lIns="0" tIns="0" rIns="0" bIns="0"/>
          <a:lstStyle/>
          <a:p>
            <a:r>
              <a:rPr lang="en-US" sz="1100">
                <a:cs typeface="Arial" charset="0"/>
              </a:rPr>
              <a:t>May 22, 2008</a:t>
            </a:r>
          </a:p>
        </p:txBody>
      </p:sp>
      <p:sp>
        <p:nvSpPr>
          <p:cNvPr id="69639" name="Rectangle 7"/>
          <p:cNvSpPr>
            <a:spLocks noChangeArrowheads="1"/>
          </p:cNvSpPr>
          <p:nvPr/>
        </p:nvSpPr>
        <p:spPr bwMode="auto">
          <a:xfrm>
            <a:off x="2481263" y="9136063"/>
            <a:ext cx="2057400" cy="196850"/>
          </a:xfrm>
          <a:prstGeom prst="rect">
            <a:avLst/>
          </a:prstGeom>
          <a:noFill/>
          <a:ln w="9525">
            <a:noFill/>
            <a:miter lim="800000"/>
            <a:headEnd/>
            <a:tailEnd/>
          </a:ln>
          <a:effectLst/>
        </p:spPr>
        <p:txBody>
          <a:bodyPr lIns="0" tIns="0" rIns="0" bIns="0"/>
          <a:lstStyle/>
          <a:p>
            <a:r>
              <a:rPr lang="en-US" sz="1100">
                <a:cs typeface="Arial" charset="0"/>
              </a:rPr>
              <a:t>Presentation title</a:t>
            </a:r>
          </a:p>
        </p:txBody>
      </p:sp>
      <p:sp>
        <p:nvSpPr>
          <p:cNvPr id="69640" name="Rectangle 8"/>
          <p:cNvSpPr>
            <a:spLocks noChangeArrowheads="1"/>
          </p:cNvSpPr>
          <p:nvPr/>
        </p:nvSpPr>
        <p:spPr bwMode="auto">
          <a:xfrm>
            <a:off x="1635125" y="9136063"/>
            <a:ext cx="663575" cy="196850"/>
          </a:xfrm>
          <a:prstGeom prst="rect">
            <a:avLst/>
          </a:prstGeom>
          <a:noFill/>
          <a:ln w="9525">
            <a:noFill/>
            <a:miter lim="800000"/>
            <a:headEnd/>
            <a:tailEnd/>
          </a:ln>
          <a:effectLst/>
        </p:spPr>
        <p:txBody>
          <a:bodyPr lIns="0" tIns="0" rIns="0" bIns="0"/>
          <a:lstStyle/>
          <a:p>
            <a:r>
              <a:rPr lang="en-US" sz="1100">
                <a:cs typeface="Arial" charset="0"/>
              </a:rPr>
              <a:t>Page </a:t>
            </a:r>
            <a:fld id="{74984DEF-64B7-4B0D-9CAD-88AC71C7ACA2}" type="slidenum">
              <a:rPr lang="en-US" sz="1100">
                <a:cs typeface="Arial" charset="0"/>
              </a:rPr>
              <a:pPr/>
              <a:t>‹#›</a:t>
            </a:fld>
            <a:endParaRPr lang="en-US" sz="1100">
              <a:cs typeface="Arial" charset="0"/>
            </a:endParaRPr>
          </a:p>
        </p:txBody>
      </p:sp>
      <p:pic>
        <p:nvPicPr>
          <p:cNvPr id="69641" name="Picture 9" descr="logo_tagblack"/>
          <p:cNvPicPr>
            <a:picLocks noChangeAspect="1" noChangeArrowheads="1"/>
          </p:cNvPicPr>
          <p:nvPr/>
        </p:nvPicPr>
        <p:blipFill>
          <a:blip r:embed="rId2" cstate="print"/>
          <a:srcRect/>
          <a:stretch>
            <a:fillRect/>
          </a:stretch>
        </p:blipFill>
        <p:spPr bwMode="auto">
          <a:xfrm>
            <a:off x="5462588" y="8953500"/>
            <a:ext cx="1485900" cy="333375"/>
          </a:xfrm>
          <a:prstGeom prst="rect">
            <a:avLst/>
          </a:prstGeom>
          <a:noFill/>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p:cNvSpPr>
            <a:spLocks noGrp="1" noRot="1" noChangeAspect="1" noChangeArrowheads="1" noTextEdit="1"/>
          </p:cNvSpPr>
          <p:nvPr>
            <p:ph type="sldImg" idx="2"/>
          </p:nvPr>
        </p:nvSpPr>
        <p:spPr bwMode="auto">
          <a:xfrm>
            <a:off x="1190625" y="706438"/>
            <a:ext cx="4705350" cy="3529012"/>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708025" y="4470400"/>
            <a:ext cx="5670550" cy="4233863"/>
          </a:xfrm>
          <a:prstGeom prst="rect">
            <a:avLst/>
          </a:prstGeom>
          <a:noFill/>
          <a:ln w="9525">
            <a:noFill/>
            <a:miter lim="800000"/>
            <a:headEnd/>
            <a:tailEnd/>
          </a:ln>
          <a:effectLst/>
        </p:spPr>
        <p:txBody>
          <a:bodyPr vert="horz" wrap="square" lIns="94265" tIns="47133" rIns="94265" bIns="4713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00" name="Rectangle 8"/>
          <p:cNvSpPr>
            <a:spLocks noChangeArrowheads="1"/>
          </p:cNvSpPr>
          <p:nvPr/>
        </p:nvSpPr>
        <p:spPr bwMode="auto">
          <a:xfrm>
            <a:off x="158750" y="9136063"/>
            <a:ext cx="1289050" cy="144462"/>
          </a:xfrm>
          <a:prstGeom prst="rect">
            <a:avLst/>
          </a:prstGeom>
          <a:noFill/>
          <a:ln w="9525">
            <a:noFill/>
            <a:miter lim="800000"/>
            <a:headEnd/>
            <a:tailEnd/>
          </a:ln>
          <a:effectLst/>
        </p:spPr>
        <p:txBody>
          <a:bodyPr lIns="0" tIns="0" rIns="0" bIns="0"/>
          <a:lstStyle/>
          <a:p>
            <a:r>
              <a:rPr lang="en-US" sz="1100">
                <a:cs typeface="Arial" charset="0"/>
              </a:rPr>
              <a:t>May 22, 2008</a:t>
            </a:r>
          </a:p>
        </p:txBody>
      </p:sp>
      <p:sp>
        <p:nvSpPr>
          <p:cNvPr id="8201" name="Rectangle 9"/>
          <p:cNvSpPr>
            <a:spLocks noChangeArrowheads="1"/>
          </p:cNvSpPr>
          <p:nvPr/>
        </p:nvSpPr>
        <p:spPr bwMode="auto">
          <a:xfrm>
            <a:off x="2481263" y="9136063"/>
            <a:ext cx="2057400" cy="196850"/>
          </a:xfrm>
          <a:prstGeom prst="rect">
            <a:avLst/>
          </a:prstGeom>
          <a:noFill/>
          <a:ln w="9525">
            <a:noFill/>
            <a:miter lim="800000"/>
            <a:headEnd/>
            <a:tailEnd/>
          </a:ln>
          <a:effectLst/>
        </p:spPr>
        <p:txBody>
          <a:bodyPr lIns="0" tIns="0" rIns="0" bIns="0"/>
          <a:lstStyle/>
          <a:p>
            <a:r>
              <a:rPr lang="en-US" sz="1100">
                <a:cs typeface="Arial" charset="0"/>
              </a:rPr>
              <a:t>Presentation title</a:t>
            </a:r>
          </a:p>
        </p:txBody>
      </p:sp>
      <p:sp>
        <p:nvSpPr>
          <p:cNvPr id="8202" name="Rectangle 10"/>
          <p:cNvSpPr>
            <a:spLocks noChangeArrowheads="1"/>
          </p:cNvSpPr>
          <p:nvPr/>
        </p:nvSpPr>
        <p:spPr bwMode="auto">
          <a:xfrm>
            <a:off x="1635125" y="9136063"/>
            <a:ext cx="663575" cy="196850"/>
          </a:xfrm>
          <a:prstGeom prst="rect">
            <a:avLst/>
          </a:prstGeom>
          <a:noFill/>
          <a:ln w="9525">
            <a:noFill/>
            <a:miter lim="800000"/>
            <a:headEnd/>
            <a:tailEnd/>
          </a:ln>
          <a:effectLst/>
        </p:spPr>
        <p:txBody>
          <a:bodyPr lIns="0" tIns="0" rIns="0" bIns="0"/>
          <a:lstStyle/>
          <a:p>
            <a:r>
              <a:rPr lang="en-US" sz="1100">
                <a:cs typeface="Arial" charset="0"/>
              </a:rPr>
              <a:t>Page </a:t>
            </a:r>
            <a:fld id="{FA5FCB97-0EDB-4471-BEA3-C3A3F240EE22}" type="slidenum">
              <a:rPr lang="en-US" sz="1100">
                <a:cs typeface="Arial" charset="0"/>
              </a:rPr>
              <a:pPr/>
              <a:t>‹#›</a:t>
            </a:fld>
            <a:endParaRPr lang="en-US" sz="1100">
              <a:cs typeface="Arial" charset="0"/>
            </a:endParaRPr>
          </a:p>
        </p:txBody>
      </p:sp>
      <p:pic>
        <p:nvPicPr>
          <p:cNvPr id="8203" name="Picture 11" descr="logo_tagblack"/>
          <p:cNvPicPr>
            <a:picLocks noChangeAspect="1" noChangeArrowheads="1"/>
          </p:cNvPicPr>
          <p:nvPr/>
        </p:nvPicPr>
        <p:blipFill>
          <a:blip r:embed="rId2"/>
          <a:srcRect/>
          <a:stretch>
            <a:fillRect/>
          </a:stretch>
        </p:blipFill>
        <p:spPr bwMode="auto">
          <a:xfrm>
            <a:off x="5462588" y="8953500"/>
            <a:ext cx="1485900" cy="333375"/>
          </a:xfrm>
          <a:prstGeom prst="rect">
            <a:avLst/>
          </a:prstGeom>
          <a:noFill/>
        </p:spPr>
      </p:pic>
    </p:spTree>
  </p:cSld>
  <p:clrMap bg1="lt1" tx1="dk1" bg2="lt2" tx2="dk2" accent1="accent1" accent2="accent2" accent3="accent3" accent4="accent4" accent5="accent5" accent6="accent6" hlink="hlink" folHlink="folHlink"/>
  <p:notesStyle>
    <a:lvl1pPr algn="l" rtl="0" fontAlgn="base">
      <a:spcBef>
        <a:spcPct val="30000"/>
      </a:spcBef>
      <a:spcAft>
        <a:spcPct val="0"/>
      </a:spcAft>
      <a:buClr>
        <a:srgbClr val="FFD200"/>
      </a:buClr>
      <a:buSzPct val="75000"/>
      <a:buFont typeface="Arial" charset="0"/>
      <a:defRPr sz="1200" kern="1200">
        <a:solidFill>
          <a:schemeClr val="tx1"/>
        </a:solidFill>
        <a:latin typeface="Arial" charset="0"/>
        <a:ea typeface="+mn-ea"/>
        <a:cs typeface="+mn-cs"/>
      </a:defRPr>
    </a:lvl1pPr>
    <a:lvl2pPr marL="1588" indent="179388"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2pPr>
    <a:lvl3pPr marL="360363" indent="190500"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3pPr>
    <a:lvl4pPr marL="723900" indent="177800"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4pPr>
    <a:lvl5pPr marL="1081088" indent="176213"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pPr>
              <a:lnSpc>
                <a:spcPct val="90000"/>
              </a:lnSpc>
            </a:pPr>
            <a:r>
              <a:rPr lang="en-GB" sz="1000"/>
              <a:t>For information on applying this template onto existing presentations, refer to the notes on slide 2 of this presentation.</a:t>
            </a:r>
          </a:p>
          <a:p>
            <a:pPr>
              <a:lnSpc>
                <a:spcPct val="90000"/>
              </a:lnSpc>
            </a:pPr>
            <a:r>
              <a:rPr lang="en-GB" sz="1000"/>
              <a:t>The Input area of the Beam can be customized to reflect the content of the</a:t>
            </a:r>
            <a:br>
              <a:rPr lang="en-GB" sz="1000"/>
            </a:br>
            <a:r>
              <a:rPr lang="en-GB" sz="1000"/>
              <a:t>presentation. The Input area is an AutoShape with a picture fill. To change this, ensure you have the image you wish to use (ideally a </a:t>
            </a:r>
            <a:r>
              <a:rPr lang="en-GB" sz="1000" b="1"/>
              <a:t>.jpg</a:t>
            </a:r>
            <a:r>
              <a:rPr lang="en-GB" sz="1000"/>
              <a:t> or a </a:t>
            </a:r>
            <a:r>
              <a:rPr lang="en-GB" sz="1000" b="1"/>
              <a:t>.png</a:t>
            </a:r>
            <a:r>
              <a:rPr lang="en-GB" sz="1000"/>
              <a:t> file) in an accessible folder. The image should have a ratio of 1:1 to ensure it does not appear distorted.</a:t>
            </a:r>
          </a:p>
          <a:p>
            <a:pPr>
              <a:lnSpc>
                <a:spcPct val="90000"/>
              </a:lnSpc>
            </a:pPr>
            <a:r>
              <a:rPr lang="en-GB" sz="1000"/>
              <a:t>Acceptable images for importing into the Input area of the Beam are the three approved graphics (lines), and black and white photography or illustrations which follow the principles laid out on </a:t>
            </a:r>
            <a:r>
              <a:rPr lang="en-GB" sz="1000" i="1"/>
              <a:t>The Branding Zone. </a:t>
            </a:r>
            <a:r>
              <a:rPr lang="en-GB" sz="1000"/>
              <a:t>Color images should never be imported into this area.</a:t>
            </a:r>
          </a:p>
          <a:p>
            <a:pPr>
              <a:lnSpc>
                <a:spcPct val="90000"/>
              </a:lnSpc>
            </a:pPr>
            <a:r>
              <a:rPr lang="en-GB" sz="1000"/>
              <a:t>To create a thank you slide with a picture in the Input area of the Beam, duplicate this master slide and create a new master slide. If using the graphic on the title slide the same should be used on the thank you slide. If using a picture in the Input area of the Beam in the title slide, the same or different but related picture can be used on the thank you slide. </a:t>
            </a:r>
          </a:p>
          <a:p>
            <a:pPr>
              <a:lnSpc>
                <a:spcPct val="90000"/>
              </a:lnSpc>
            </a:pPr>
            <a:r>
              <a:rPr lang="en-GB" sz="1000"/>
              <a:t>Customize the Input area of the Beam as described below. </a:t>
            </a:r>
          </a:p>
          <a:p>
            <a:pPr lvl="1">
              <a:lnSpc>
                <a:spcPct val="90000"/>
              </a:lnSpc>
            </a:pPr>
            <a:r>
              <a:rPr lang="en-GB" sz="1000"/>
              <a:t>Click on the </a:t>
            </a:r>
            <a:r>
              <a:rPr lang="en-GB" sz="1000" b="1"/>
              <a:t>View</a:t>
            </a:r>
            <a:r>
              <a:rPr lang="en-GB" sz="1000"/>
              <a:t> tab from the menu bar and select </a:t>
            </a:r>
            <a:r>
              <a:rPr lang="en-GB" sz="1000" b="1"/>
              <a:t>Master&gt;Slide Master</a:t>
            </a:r>
          </a:p>
          <a:p>
            <a:pPr lvl="1">
              <a:lnSpc>
                <a:spcPct val="90000"/>
              </a:lnSpc>
            </a:pPr>
            <a:r>
              <a:rPr lang="en-GB" sz="1000"/>
              <a:t>Right-click on the Input graphic and select </a:t>
            </a:r>
            <a:r>
              <a:rPr lang="en-GB" sz="1000" b="1"/>
              <a:t>Format AutoShape</a:t>
            </a:r>
          </a:p>
          <a:p>
            <a:pPr lvl="1">
              <a:lnSpc>
                <a:spcPct val="90000"/>
              </a:lnSpc>
            </a:pPr>
            <a:r>
              <a:rPr lang="en-GB" sz="1000"/>
              <a:t>From the </a:t>
            </a:r>
            <a:r>
              <a:rPr lang="en-GB" sz="1000" b="1"/>
              <a:t>Fill</a:t>
            </a:r>
            <a:r>
              <a:rPr lang="en-GB" sz="1000"/>
              <a:t> menu, under the </a:t>
            </a:r>
            <a:r>
              <a:rPr lang="en-GB" sz="1000" b="1"/>
              <a:t>Color and Lines</a:t>
            </a:r>
            <a:r>
              <a:rPr lang="en-GB" sz="1000"/>
              <a:t> tab, click on the drop-down arrow next to </a:t>
            </a:r>
            <a:r>
              <a:rPr lang="en-GB" sz="1000" b="1"/>
              <a:t>Color</a:t>
            </a:r>
            <a:r>
              <a:rPr lang="en-GB" sz="1000"/>
              <a:t> and select the </a:t>
            </a:r>
            <a:r>
              <a:rPr lang="en-GB" sz="1000" b="1"/>
              <a:t>Fill Effects</a:t>
            </a:r>
            <a:r>
              <a:rPr lang="en-GB" sz="1000"/>
              <a:t> menu</a:t>
            </a:r>
          </a:p>
          <a:p>
            <a:pPr lvl="1">
              <a:lnSpc>
                <a:spcPct val="90000"/>
              </a:lnSpc>
            </a:pPr>
            <a:r>
              <a:rPr lang="en-GB" sz="1000"/>
              <a:t>From the </a:t>
            </a:r>
            <a:r>
              <a:rPr lang="en-GB" sz="1000" b="1"/>
              <a:t>Picture</a:t>
            </a:r>
            <a:r>
              <a:rPr lang="en-GB" sz="1000"/>
              <a:t> tab, click on </a:t>
            </a:r>
            <a:r>
              <a:rPr lang="en-GB" sz="1000" b="1"/>
              <a:t>Select Picture</a:t>
            </a:r>
            <a:r>
              <a:rPr lang="en-GB" sz="1000"/>
              <a:t>. Navigate to the folder containing the image you wish to insert in the Input area. Highlight the image and tick the </a:t>
            </a:r>
            <a:r>
              <a:rPr lang="en-GB" sz="1000" b="1"/>
              <a:t>Lock picture aspect ratio</a:t>
            </a:r>
            <a:r>
              <a:rPr lang="en-GB" sz="1000"/>
              <a:t> box. Click on </a:t>
            </a:r>
            <a:r>
              <a:rPr lang="en-GB" sz="1000" b="1"/>
              <a:t>OK</a:t>
            </a:r>
            <a:r>
              <a:rPr lang="en-GB" sz="1000"/>
              <a:t>.</a:t>
            </a:r>
          </a:p>
          <a:p>
            <a:pPr lvl="1">
              <a:lnSpc>
                <a:spcPct val="90000"/>
              </a:lnSpc>
            </a:pPr>
            <a:r>
              <a:rPr lang="en-GB" sz="1000"/>
              <a:t>You can now preview the image before continuing. If you are happy with how it looks, click </a:t>
            </a:r>
            <a:r>
              <a:rPr lang="en-GB" sz="1000" b="1"/>
              <a:t>Ok</a:t>
            </a:r>
            <a:r>
              <a:rPr lang="en-GB" sz="1000"/>
              <a:t> to continue. Otherwise, repeat the process until you are happy with your selected image</a:t>
            </a:r>
          </a:p>
          <a:p>
            <a:pPr lvl="1">
              <a:lnSpc>
                <a:spcPct val="90000"/>
              </a:lnSpc>
            </a:pPr>
            <a:r>
              <a:rPr lang="en-GB" sz="1000"/>
              <a:t>To exit from </a:t>
            </a:r>
            <a:r>
              <a:rPr lang="en-GB" sz="1000" b="1"/>
              <a:t>Master View</a:t>
            </a:r>
            <a:r>
              <a:rPr lang="en-GB" sz="1000"/>
              <a:t>, click on </a:t>
            </a:r>
            <a:r>
              <a:rPr lang="en-GB" sz="1000" b="1"/>
              <a:t>View&gt;Normal</a:t>
            </a:r>
            <a:r>
              <a:rPr lang="en-GB" sz="1000"/>
              <a:t>. The change you made to the Input graphic should now be visible on the title slide</a:t>
            </a:r>
            <a:endParaRPr lang="en-US" sz="10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59113" y="3457575"/>
            <a:ext cx="5541962" cy="908050"/>
          </a:xfrm>
        </p:spPr>
        <p:txBody>
          <a:bodyPr tIns="0"/>
          <a:lstStyle>
            <a:lvl1pPr>
              <a:defRPr sz="4400"/>
            </a:lvl1pPr>
          </a:lstStyle>
          <a:p>
            <a:endParaRPr lang="en-US" dirty="0"/>
          </a:p>
        </p:txBody>
      </p:sp>
      <p:sp>
        <p:nvSpPr>
          <p:cNvPr id="3075" name="Rectangle 3"/>
          <p:cNvSpPr>
            <a:spLocks noGrp="1" noChangeArrowheads="1"/>
          </p:cNvSpPr>
          <p:nvPr>
            <p:ph type="subTitle" idx="1"/>
          </p:nvPr>
        </p:nvSpPr>
        <p:spPr>
          <a:xfrm>
            <a:off x="3062288" y="4653136"/>
            <a:ext cx="5541962" cy="720552"/>
          </a:xfrm>
        </p:spPr>
        <p:txBody>
          <a:bodyPr/>
          <a:lstStyle>
            <a:lvl1pPr marL="0" indent="0">
              <a:lnSpc>
                <a:spcPct val="85000"/>
              </a:lnSpc>
              <a:buFont typeface="Arial" charset="0"/>
              <a:buNone/>
              <a:defRPr sz="1600"/>
            </a:lvl1pPr>
          </a:lstStyle>
          <a:p>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3077264" y="5569454"/>
            <a:ext cx="2170212" cy="1171914"/>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print"/>
          <a:srcRect/>
          <a:stretch>
            <a:fillRect/>
          </a:stretch>
        </p:blipFill>
        <p:spPr bwMode="auto">
          <a:xfrm rot="10800000" flipV="1">
            <a:off x="0" y="1329466"/>
            <a:ext cx="8604448" cy="94740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740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dirty="0" smtClean="0"/>
              <a:t>  </a:t>
            </a:r>
            <a:r>
              <a:rPr lang="en-US" dirty="0"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59113" y="3457575"/>
            <a:ext cx="5541962" cy="908050"/>
          </a:xfrm>
          <a:prstGeom prst="rect">
            <a:avLst/>
          </a:prstGeom>
        </p:spPr>
        <p:txBody>
          <a:bodyPr tIns="0"/>
          <a:lstStyle>
            <a:lvl1pPr>
              <a:defRPr sz="4400"/>
            </a:lvl1pPr>
          </a:lstStyle>
          <a:p>
            <a:endParaRPr lang="en-US" dirty="0"/>
          </a:p>
        </p:txBody>
      </p:sp>
      <p:sp>
        <p:nvSpPr>
          <p:cNvPr id="3075" name="Rectangle 3"/>
          <p:cNvSpPr>
            <a:spLocks noGrp="1" noChangeArrowheads="1"/>
          </p:cNvSpPr>
          <p:nvPr>
            <p:ph type="subTitle" idx="1"/>
          </p:nvPr>
        </p:nvSpPr>
        <p:spPr>
          <a:xfrm>
            <a:off x="3062288" y="4653136"/>
            <a:ext cx="5541962" cy="720552"/>
          </a:xfrm>
        </p:spPr>
        <p:txBody>
          <a:bodyPr/>
          <a:lstStyle>
            <a:lvl1pPr marL="0" indent="0">
              <a:lnSpc>
                <a:spcPct val="85000"/>
              </a:lnSpc>
              <a:buFont typeface="Arial" charset="0"/>
              <a:buNone/>
              <a:defRPr sz="1600"/>
            </a:lvl1pPr>
          </a:lstStyle>
          <a:p>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3077264" y="5569454"/>
            <a:ext cx="2170212" cy="1171914"/>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print"/>
          <a:srcRect/>
          <a:stretch>
            <a:fillRect/>
          </a:stretch>
        </p:blipFill>
        <p:spPr bwMode="auto">
          <a:xfrm rot="10800000" flipV="1">
            <a:off x="0" y="1329466"/>
            <a:ext cx="8604448" cy="94740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00025"/>
            <a:ext cx="7560841" cy="8636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0"/>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8222431" cy="874984"/>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8222431" cy="874984"/>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00025"/>
            <a:ext cx="7560841" cy="863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8222431" cy="874984"/>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7400" cy="57324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7544" y="188641"/>
            <a:ext cx="8222431" cy="874984"/>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2" name="Rectangle 8"/>
          <p:cNvSpPr>
            <a:spLocks noChangeArrowheads="1"/>
          </p:cNvSpPr>
          <p:nvPr/>
        </p:nvSpPr>
        <p:spPr bwMode="auto">
          <a:xfrm>
            <a:off x="2784475" y="6419850"/>
            <a:ext cx="2057400" cy="196850"/>
          </a:xfrm>
          <a:prstGeom prst="rect">
            <a:avLst/>
          </a:prstGeom>
          <a:noFill/>
          <a:ln w="9525">
            <a:noFill/>
            <a:miter lim="800000"/>
            <a:headEnd/>
            <a:tailEnd/>
          </a:ln>
          <a:effectLst/>
        </p:spPr>
        <p:txBody>
          <a:bodyPr lIns="0" tIns="0" rIns="0" bIns="0"/>
          <a:lstStyle/>
          <a:p>
            <a:r>
              <a:rPr lang="cs-CZ" sz="1100" dirty="0" smtClean="0">
                <a:solidFill>
                  <a:srgbClr val="000000"/>
                </a:solidFill>
                <a:cs typeface="Arial" charset="0"/>
              </a:rPr>
              <a:t>Informační průmysl 2011</a:t>
            </a:r>
            <a:endParaRPr lang="en-US" sz="1100" dirty="0">
              <a:solidFill>
                <a:srgbClr val="000000"/>
              </a:solidFill>
              <a:cs typeface="Arial" charset="0"/>
            </a:endParaRPr>
          </a:p>
        </p:txBody>
      </p:sp>
      <p:sp>
        <p:nvSpPr>
          <p:cNvPr id="1033" name="Rectangle 9"/>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r>
              <a:rPr lang="en-US" sz="1100">
                <a:solidFill>
                  <a:srgbClr val="000000"/>
                </a:solidFill>
                <a:cs typeface="Arial" charset="0"/>
              </a:rPr>
              <a:t>Page </a:t>
            </a:r>
            <a:fld id="{92377386-EE50-4FE3-9EAA-3F82571A0486}" type="slidenum">
              <a:rPr lang="en-US" sz="1100">
                <a:solidFill>
                  <a:srgbClr val="000000"/>
                </a:solidFill>
                <a:cs typeface="Arial" charset="0"/>
              </a:rPr>
              <a:pPr/>
              <a:t>‹#›</a:t>
            </a:fld>
            <a:endParaRPr lang="en-US" sz="1100">
              <a:solidFill>
                <a:srgbClr val="000000"/>
              </a:solidFill>
              <a:cs typeface="Arial" charset="0"/>
            </a:endParaRPr>
          </a:p>
        </p:txBody>
      </p:sp>
      <p:sp>
        <p:nvSpPr>
          <p:cNvPr id="1035" name="Line 11"/>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endParaRPr lang="en-US"/>
          </a:p>
        </p:txBody>
      </p:sp>
      <p:sp>
        <p:nvSpPr>
          <p:cNvPr id="1036" name="Line 12"/>
          <p:cNvSpPr>
            <a:spLocks noChangeShapeType="1"/>
          </p:cNvSpPr>
          <p:nvPr/>
        </p:nvSpPr>
        <p:spPr bwMode="auto">
          <a:xfrm>
            <a:off x="467545" y="187796"/>
            <a:ext cx="8208912" cy="12230"/>
          </a:xfrm>
          <a:prstGeom prst="line">
            <a:avLst/>
          </a:prstGeom>
          <a:noFill/>
          <a:ln w="6350">
            <a:solidFill>
              <a:srgbClr val="646464"/>
            </a:solidFill>
            <a:round/>
            <a:headEnd/>
            <a:tailEnd/>
          </a:ln>
          <a:effectLst/>
        </p:spPr>
        <p:txBody>
          <a:bodyPr wrap="none" anchor="ctr"/>
          <a:lstStyle/>
          <a:p>
            <a:endParaRPr lang="en-US"/>
          </a:p>
        </p:txBody>
      </p:sp>
      <p:pic>
        <p:nvPicPr>
          <p:cNvPr id="2050" name="Picture 2"/>
          <p:cNvPicPr>
            <a:picLocks noChangeAspect="1" noChangeArrowheads="1"/>
          </p:cNvPicPr>
          <p:nvPr userDrawn="1"/>
        </p:nvPicPr>
        <p:blipFill>
          <a:blip r:embed="rId14" cstate="print"/>
          <a:srcRect/>
          <a:stretch>
            <a:fillRect/>
          </a:stretch>
        </p:blipFill>
        <p:spPr bwMode="auto">
          <a:xfrm>
            <a:off x="7546630" y="6381328"/>
            <a:ext cx="1143000" cy="342900"/>
          </a:xfrm>
          <a:prstGeom prst="rect">
            <a:avLst/>
          </a:prstGeom>
          <a:noFill/>
          <a:ln w="9525">
            <a:noFill/>
            <a:miter lim="800000"/>
            <a:headEnd/>
            <a:tailEnd/>
          </a:ln>
        </p:spPr>
      </p:pic>
      <p:sp>
        <p:nvSpPr>
          <p:cNvPr id="12" name="Rectangle 8"/>
          <p:cNvSpPr>
            <a:spLocks noChangeArrowheads="1"/>
          </p:cNvSpPr>
          <p:nvPr userDrawn="1"/>
        </p:nvSpPr>
        <p:spPr bwMode="auto">
          <a:xfrm>
            <a:off x="6543840" y="6356196"/>
            <a:ext cx="1250855" cy="434898"/>
          </a:xfrm>
          <a:prstGeom prst="rect">
            <a:avLst/>
          </a:prstGeom>
          <a:noFill/>
          <a:ln w="9525">
            <a:noFill/>
            <a:miter lim="800000"/>
            <a:headEnd/>
            <a:tailEnd/>
          </a:ln>
          <a:effectLst/>
        </p:spPr>
        <p:txBody>
          <a:bodyPr lIns="0" tIns="0" rIns="0" bIns="0"/>
          <a:lstStyle/>
          <a:p>
            <a:r>
              <a:rPr lang="cs-CZ" sz="1000" dirty="0" smtClean="0">
                <a:solidFill>
                  <a:srgbClr val="000000"/>
                </a:solidFill>
                <a:cs typeface="Arial" charset="0"/>
              </a:rPr>
              <a:t>Petr</a:t>
            </a:r>
            <a:r>
              <a:rPr lang="cs-CZ" sz="1000" baseline="0" dirty="0" smtClean="0">
                <a:solidFill>
                  <a:srgbClr val="000000"/>
                </a:solidFill>
                <a:cs typeface="Arial" charset="0"/>
              </a:rPr>
              <a:t> Šmejkal, 43262@</a:t>
            </a:r>
            <a:r>
              <a:rPr lang="cs-CZ" sz="1000" baseline="0" dirty="0" err="1" smtClean="0">
                <a:solidFill>
                  <a:srgbClr val="000000"/>
                </a:solidFill>
                <a:cs typeface="Arial" charset="0"/>
              </a:rPr>
              <a:t>muni.cz</a:t>
            </a:r>
            <a:endParaRPr lang="en-US" sz="1000" dirty="0">
              <a:solidFill>
                <a:srgbClr val="000000"/>
              </a:solidFill>
              <a:cs typeface="Arial" charset="0"/>
            </a:endParaRPr>
          </a:p>
        </p:txBody>
      </p:sp>
      <p:sp>
        <p:nvSpPr>
          <p:cNvPr id="1034" name="Line 10"/>
          <p:cNvSpPr>
            <a:spLocks noChangeShapeType="1"/>
          </p:cNvSpPr>
          <p:nvPr/>
        </p:nvSpPr>
        <p:spPr bwMode="auto">
          <a:xfrm>
            <a:off x="455613" y="1052736"/>
            <a:ext cx="8229600" cy="0"/>
          </a:xfrm>
          <a:prstGeom prst="line">
            <a:avLst/>
          </a:prstGeom>
          <a:ln w="19050">
            <a:solidFill>
              <a:srgbClr val="DC2828">
                <a:alpha val="80000"/>
              </a:srgbClr>
            </a:solidFill>
            <a:headEnd/>
            <a:tailEnd/>
          </a:ln>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txBody>
          <a:bodyPr wrap="none" anchor="ctr"/>
          <a:lstStyle/>
          <a:p>
            <a:endParaRPr lang="en-US"/>
          </a:p>
        </p:txBody>
      </p:sp>
      <p:pic>
        <p:nvPicPr>
          <p:cNvPr id="15" name="Picture 4"/>
          <p:cNvPicPr>
            <a:picLocks noChangeAspect="1" noChangeArrowheads="1"/>
          </p:cNvPicPr>
          <p:nvPr userDrawn="1"/>
        </p:nvPicPr>
        <p:blipFill>
          <a:blip r:embed="rId15" cstate="print"/>
          <a:srcRect/>
          <a:stretch>
            <a:fillRect/>
          </a:stretch>
        </p:blipFill>
        <p:spPr bwMode="auto">
          <a:xfrm rot="10800000" flipH="1" flipV="1">
            <a:off x="5471592" y="620689"/>
            <a:ext cx="3672408" cy="28803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9"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p:titleStyle>
    <p:bodyStyle>
      <a:lvl1pPr marL="360363" indent="-360363" algn="l" rtl="0" eaLnBrk="1" fontAlgn="base" hangingPunct="1">
        <a:spcBef>
          <a:spcPct val="20000"/>
        </a:spcBef>
        <a:spcAft>
          <a:spcPct val="0"/>
        </a:spcAft>
        <a:buClr>
          <a:schemeClr val="bg2">
            <a:lumMod val="75000"/>
          </a:schemeClr>
        </a:buClr>
        <a:buSzPct val="75000"/>
        <a:buFont typeface="Arial" pitchFamily="34" charset="0"/>
        <a:buChar char="■"/>
        <a:defRPr sz="2400">
          <a:solidFill>
            <a:schemeClr val="accent1">
              <a:lumMod val="75000"/>
            </a:schemeClr>
          </a:solidFill>
          <a:latin typeface="+mn-lt"/>
          <a:ea typeface="+mn-ea"/>
          <a:cs typeface="+mn-cs"/>
        </a:defRPr>
      </a:lvl1pPr>
      <a:lvl2pPr marL="717550" indent="-355600" algn="l" rtl="0" eaLnBrk="1" fontAlgn="base" hangingPunct="1">
        <a:spcBef>
          <a:spcPct val="20000"/>
        </a:spcBef>
        <a:spcAft>
          <a:spcPct val="0"/>
        </a:spcAft>
        <a:buClr>
          <a:schemeClr val="bg2">
            <a:lumMod val="75000"/>
          </a:schemeClr>
        </a:buClr>
        <a:buSzPct val="75000"/>
        <a:buFont typeface="Arial" pitchFamily="34" charset="0"/>
        <a:buChar char="■"/>
        <a:defRPr sz="2000">
          <a:solidFill>
            <a:schemeClr val="accent1">
              <a:lumMod val="75000"/>
            </a:schemeClr>
          </a:solidFill>
          <a:latin typeface="+mn-lt"/>
        </a:defRPr>
      </a:lvl2pPr>
      <a:lvl3pPr marL="1081088" indent="-361950" algn="l" rtl="0" eaLnBrk="1" fontAlgn="base" hangingPunct="1">
        <a:spcBef>
          <a:spcPct val="20000"/>
        </a:spcBef>
        <a:spcAft>
          <a:spcPct val="0"/>
        </a:spcAft>
        <a:buClr>
          <a:schemeClr val="bg2">
            <a:lumMod val="75000"/>
          </a:schemeClr>
        </a:buClr>
        <a:buSzPct val="75000"/>
        <a:buFont typeface="Arial" pitchFamily="34" charset="0"/>
        <a:buChar char="■"/>
        <a:defRPr>
          <a:solidFill>
            <a:schemeClr val="accent1">
              <a:lumMod val="75000"/>
            </a:schemeClr>
          </a:solidFill>
          <a:latin typeface="+mn-lt"/>
        </a:defRPr>
      </a:lvl3pPr>
      <a:lvl4pPr marL="1441450" indent="-358775" algn="l" rtl="0" eaLnBrk="1" fontAlgn="base" hangingPunct="1">
        <a:spcBef>
          <a:spcPct val="20000"/>
        </a:spcBef>
        <a:spcAft>
          <a:spcPct val="0"/>
        </a:spcAft>
        <a:buClr>
          <a:schemeClr val="bg2">
            <a:lumMod val="75000"/>
          </a:schemeClr>
        </a:buClr>
        <a:buSzPct val="75000"/>
        <a:buFont typeface="Arial" pitchFamily="34" charset="0"/>
        <a:buChar char="■"/>
        <a:defRPr sz="1600">
          <a:solidFill>
            <a:schemeClr val="accent1">
              <a:lumMod val="75000"/>
            </a:schemeClr>
          </a:solidFill>
          <a:latin typeface="+mn-lt"/>
        </a:defRPr>
      </a:lvl4pPr>
      <a:lvl5pPr marL="1800225" indent="-357188" algn="l" rtl="0" eaLnBrk="1" fontAlgn="base" hangingPunct="1">
        <a:spcBef>
          <a:spcPct val="20000"/>
        </a:spcBef>
        <a:spcAft>
          <a:spcPct val="0"/>
        </a:spcAft>
        <a:buClr>
          <a:schemeClr val="bg2">
            <a:lumMod val="75000"/>
          </a:schemeClr>
        </a:buClr>
        <a:buSzPct val="75000"/>
        <a:buFont typeface="Arial" pitchFamily="34" charset="0"/>
        <a:buChar char="■"/>
        <a:defRPr sz="1600">
          <a:solidFill>
            <a:schemeClr val="accent1">
              <a:lumMod val="75000"/>
            </a:schemeClr>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2" name="Rectangle 8"/>
          <p:cNvSpPr>
            <a:spLocks noChangeArrowheads="1"/>
          </p:cNvSpPr>
          <p:nvPr/>
        </p:nvSpPr>
        <p:spPr bwMode="auto">
          <a:xfrm>
            <a:off x="2784475" y="6419850"/>
            <a:ext cx="2057400" cy="196850"/>
          </a:xfrm>
          <a:prstGeom prst="rect">
            <a:avLst/>
          </a:prstGeom>
          <a:noFill/>
          <a:ln w="9525">
            <a:noFill/>
            <a:miter lim="800000"/>
            <a:headEnd/>
            <a:tailEnd/>
          </a:ln>
          <a:effectLst/>
        </p:spPr>
        <p:txBody>
          <a:bodyPr lIns="0" tIns="0" rIns="0" bIns="0"/>
          <a:lstStyle/>
          <a:p>
            <a:r>
              <a:rPr lang="cs-CZ" sz="1100" dirty="0" smtClean="0">
                <a:solidFill>
                  <a:srgbClr val="000000"/>
                </a:solidFill>
                <a:cs typeface="Arial" charset="0"/>
              </a:rPr>
              <a:t>Informační průmysl 2011</a:t>
            </a:r>
            <a:endParaRPr lang="en-US" sz="1100" dirty="0">
              <a:solidFill>
                <a:srgbClr val="000000"/>
              </a:solidFill>
              <a:cs typeface="Arial" charset="0"/>
            </a:endParaRPr>
          </a:p>
        </p:txBody>
      </p:sp>
      <p:sp>
        <p:nvSpPr>
          <p:cNvPr id="1033" name="Rectangle 9"/>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r>
              <a:rPr lang="en-US" sz="1100">
                <a:solidFill>
                  <a:srgbClr val="000000"/>
                </a:solidFill>
                <a:cs typeface="Arial" charset="0"/>
              </a:rPr>
              <a:t>Page </a:t>
            </a:r>
            <a:fld id="{92377386-EE50-4FE3-9EAA-3F82571A0486}" type="slidenum">
              <a:rPr lang="en-US" sz="1100">
                <a:solidFill>
                  <a:srgbClr val="000000"/>
                </a:solidFill>
                <a:cs typeface="Arial" charset="0"/>
              </a:rPr>
              <a:pPr/>
              <a:t>‹#›</a:t>
            </a:fld>
            <a:endParaRPr lang="en-US" sz="1100">
              <a:solidFill>
                <a:srgbClr val="000000"/>
              </a:solidFill>
              <a:cs typeface="Arial" charset="0"/>
            </a:endParaRPr>
          </a:p>
        </p:txBody>
      </p:sp>
      <p:sp>
        <p:nvSpPr>
          <p:cNvPr id="1035" name="Line 11"/>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endParaRPr lang="en-US"/>
          </a:p>
        </p:txBody>
      </p:sp>
      <p:pic>
        <p:nvPicPr>
          <p:cNvPr id="2050" name="Picture 2"/>
          <p:cNvPicPr>
            <a:picLocks noChangeAspect="1" noChangeArrowheads="1"/>
          </p:cNvPicPr>
          <p:nvPr userDrawn="1"/>
        </p:nvPicPr>
        <p:blipFill>
          <a:blip r:embed="rId14" cstate="print"/>
          <a:srcRect/>
          <a:stretch>
            <a:fillRect/>
          </a:stretch>
        </p:blipFill>
        <p:spPr bwMode="auto">
          <a:xfrm>
            <a:off x="251520" y="404664"/>
            <a:ext cx="2160240" cy="648072"/>
          </a:xfrm>
          <a:prstGeom prst="rect">
            <a:avLst/>
          </a:prstGeom>
          <a:noFill/>
          <a:ln w="9525">
            <a:noFill/>
            <a:miter lim="800000"/>
            <a:headEnd/>
            <a:tailEnd/>
          </a:ln>
        </p:spPr>
      </p:pic>
      <p:sp>
        <p:nvSpPr>
          <p:cNvPr id="12" name="Rectangle 8"/>
          <p:cNvSpPr>
            <a:spLocks noChangeArrowheads="1"/>
          </p:cNvSpPr>
          <p:nvPr userDrawn="1"/>
        </p:nvSpPr>
        <p:spPr bwMode="auto">
          <a:xfrm>
            <a:off x="6543840" y="6356196"/>
            <a:ext cx="1250855" cy="434898"/>
          </a:xfrm>
          <a:prstGeom prst="rect">
            <a:avLst/>
          </a:prstGeom>
          <a:noFill/>
          <a:ln w="9525">
            <a:noFill/>
            <a:miter lim="800000"/>
            <a:headEnd/>
            <a:tailEnd/>
          </a:ln>
          <a:effectLst/>
        </p:spPr>
        <p:txBody>
          <a:bodyPr lIns="0" tIns="0" rIns="0" bIns="0"/>
          <a:lstStyle/>
          <a:p>
            <a:r>
              <a:rPr lang="cs-CZ" sz="1000" dirty="0" smtClean="0">
                <a:solidFill>
                  <a:srgbClr val="000000"/>
                </a:solidFill>
                <a:cs typeface="Arial" charset="0"/>
              </a:rPr>
              <a:t>Petr</a:t>
            </a:r>
            <a:r>
              <a:rPr lang="cs-CZ" sz="1000" baseline="0" dirty="0" smtClean="0">
                <a:solidFill>
                  <a:srgbClr val="000000"/>
                </a:solidFill>
                <a:cs typeface="Arial" charset="0"/>
              </a:rPr>
              <a:t> Šmejkal, 43262@</a:t>
            </a:r>
            <a:r>
              <a:rPr lang="cs-CZ" sz="1000" baseline="0" dirty="0" err="1" smtClean="0">
                <a:solidFill>
                  <a:srgbClr val="000000"/>
                </a:solidFill>
                <a:cs typeface="Arial" charset="0"/>
              </a:rPr>
              <a:t>muni.cz</a:t>
            </a:r>
            <a:endParaRPr lang="en-US" sz="1000" dirty="0">
              <a:solidFill>
                <a:srgbClr val="000000"/>
              </a:solidFill>
              <a:cs typeface="Arial" charset="0"/>
            </a:endParaRPr>
          </a:p>
        </p:txBody>
      </p:sp>
      <p:pic>
        <p:nvPicPr>
          <p:cNvPr id="15" name="Picture 4"/>
          <p:cNvPicPr>
            <a:picLocks noChangeAspect="1" noChangeArrowheads="1"/>
          </p:cNvPicPr>
          <p:nvPr userDrawn="1"/>
        </p:nvPicPr>
        <p:blipFill>
          <a:blip r:embed="rId15" cstate="print"/>
          <a:srcRect/>
          <a:stretch>
            <a:fillRect/>
          </a:stretch>
        </p:blipFill>
        <p:spPr bwMode="auto">
          <a:xfrm rot="10800000" flipH="1" flipV="1">
            <a:off x="2717276" y="1700809"/>
            <a:ext cx="6426724" cy="50405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1" r:id="rId2"/>
    <p:sldLayoutId id="2147483672" r:id="rId3"/>
    <p:sldLayoutId id="2147483673"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p:titleStyle>
    <p:bodyStyle>
      <a:lvl1pPr marL="360363" indent="-360363" algn="l" rtl="0" eaLnBrk="1" fontAlgn="base" hangingPunct="1">
        <a:spcBef>
          <a:spcPct val="20000"/>
        </a:spcBef>
        <a:spcAft>
          <a:spcPct val="0"/>
        </a:spcAft>
        <a:buClr>
          <a:schemeClr val="tx1">
            <a:lumMod val="50000"/>
          </a:schemeClr>
        </a:buClr>
        <a:buSzPct val="75000"/>
        <a:buFont typeface="Arial" charset="0"/>
        <a:buChar char="►"/>
        <a:defRPr sz="2400">
          <a:solidFill>
            <a:schemeClr val="accent1">
              <a:lumMod val="75000"/>
            </a:schemeClr>
          </a:solidFill>
          <a:latin typeface="+mn-lt"/>
          <a:ea typeface="+mn-ea"/>
          <a:cs typeface="+mn-cs"/>
        </a:defRPr>
      </a:lvl1pPr>
      <a:lvl2pPr marL="717550" indent="-355600" algn="l" rtl="0" eaLnBrk="1" fontAlgn="base" hangingPunct="1">
        <a:spcBef>
          <a:spcPct val="20000"/>
        </a:spcBef>
        <a:spcAft>
          <a:spcPct val="0"/>
        </a:spcAft>
        <a:buClr>
          <a:schemeClr val="tx1">
            <a:lumMod val="50000"/>
          </a:schemeClr>
        </a:buClr>
        <a:buSzPct val="75000"/>
        <a:buFont typeface="Arial" charset="0"/>
        <a:buChar char="►"/>
        <a:defRPr sz="2000">
          <a:solidFill>
            <a:schemeClr val="accent1">
              <a:lumMod val="75000"/>
            </a:schemeClr>
          </a:solidFill>
          <a:latin typeface="+mn-lt"/>
        </a:defRPr>
      </a:lvl2pPr>
      <a:lvl3pPr marL="1081088" indent="-361950" algn="l" rtl="0" eaLnBrk="1" fontAlgn="base" hangingPunct="1">
        <a:spcBef>
          <a:spcPct val="20000"/>
        </a:spcBef>
        <a:spcAft>
          <a:spcPct val="0"/>
        </a:spcAft>
        <a:buClr>
          <a:schemeClr val="tx1">
            <a:lumMod val="50000"/>
          </a:schemeClr>
        </a:buClr>
        <a:buSzPct val="75000"/>
        <a:buFont typeface="Arial" charset="0"/>
        <a:buChar char="►"/>
        <a:defRPr>
          <a:solidFill>
            <a:schemeClr val="accent1">
              <a:lumMod val="75000"/>
            </a:schemeClr>
          </a:solidFill>
          <a:latin typeface="+mn-lt"/>
        </a:defRPr>
      </a:lvl3pPr>
      <a:lvl4pPr marL="1441450" indent="-358775" algn="l" rtl="0" eaLnBrk="1" fontAlgn="base" hangingPunct="1">
        <a:spcBef>
          <a:spcPct val="20000"/>
        </a:spcBef>
        <a:spcAft>
          <a:spcPct val="0"/>
        </a:spcAft>
        <a:buClr>
          <a:schemeClr val="tx1">
            <a:lumMod val="50000"/>
          </a:schemeClr>
        </a:buClr>
        <a:buSzPct val="75000"/>
        <a:buFont typeface="Arial" charset="0"/>
        <a:buChar char="►"/>
        <a:defRPr sz="1600">
          <a:solidFill>
            <a:schemeClr val="accent1">
              <a:lumMod val="75000"/>
            </a:schemeClr>
          </a:solidFill>
          <a:latin typeface="+mn-lt"/>
        </a:defRPr>
      </a:lvl4pPr>
      <a:lvl5pPr marL="1800225" indent="-357188" algn="l" rtl="0" eaLnBrk="1" fontAlgn="base" hangingPunct="1">
        <a:spcBef>
          <a:spcPct val="20000"/>
        </a:spcBef>
        <a:spcAft>
          <a:spcPct val="0"/>
        </a:spcAft>
        <a:buClr>
          <a:schemeClr val="tx1">
            <a:lumMod val="50000"/>
          </a:schemeClr>
        </a:buClr>
        <a:buSzPct val="75000"/>
        <a:buFont typeface="Arial" charset="0"/>
        <a:buChar char="►"/>
        <a:defRPr sz="1600">
          <a:solidFill>
            <a:schemeClr val="accent1">
              <a:lumMod val="75000"/>
            </a:schemeClr>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www.tovek.cz/"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hyperlink" Target="http://www.scip.org/"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type="ctrTitle"/>
          </p:nvPr>
        </p:nvSpPr>
        <p:spPr/>
        <p:txBody>
          <a:bodyPr/>
          <a:lstStyle/>
          <a:p>
            <a:r>
              <a:rPr lang="cs-CZ" dirty="0" smtClean="0"/>
              <a:t>Informační průmysl</a:t>
            </a:r>
            <a:br>
              <a:rPr lang="cs-CZ" dirty="0" smtClean="0"/>
            </a:br>
            <a:r>
              <a:rPr lang="cs-CZ" sz="2800" dirty="0" smtClean="0"/>
              <a:t>2011</a:t>
            </a:r>
            <a:endParaRPr lang="en-US" dirty="0"/>
          </a:p>
        </p:txBody>
      </p:sp>
      <p:sp>
        <p:nvSpPr>
          <p:cNvPr id="15366" name="Rectangle 6"/>
          <p:cNvSpPr>
            <a:spLocks noGrp="1" noChangeArrowheads="1"/>
          </p:cNvSpPr>
          <p:nvPr>
            <p:ph type="subTitle" idx="1"/>
          </p:nvPr>
        </p:nvSpPr>
        <p:spPr/>
        <p:txBody>
          <a:bodyPr/>
          <a:lstStyle/>
          <a:p>
            <a:r>
              <a:rPr lang="cs-CZ" dirty="0" smtClean="0"/>
              <a:t>Petr Šmejkal</a:t>
            </a:r>
          </a:p>
          <a:p>
            <a:r>
              <a:rPr lang="cs-CZ" dirty="0" smtClean="0"/>
              <a:t>43262@mail.</a:t>
            </a:r>
            <a:r>
              <a:rPr lang="cs-CZ" dirty="0" err="1" smtClean="0"/>
              <a:t>muni.cz</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charset="0"/>
              </a:rPr>
              <a:t>Metody používané v CI</a:t>
            </a:r>
            <a:endParaRPr lang="cs-CZ" dirty="0"/>
          </a:p>
        </p:txBody>
      </p:sp>
      <p:sp>
        <p:nvSpPr>
          <p:cNvPr id="3" name="Zástupný symbol pro obsah 2"/>
          <p:cNvSpPr>
            <a:spLocks noGrp="1"/>
          </p:cNvSpPr>
          <p:nvPr>
            <p:ph idx="1"/>
          </p:nvPr>
        </p:nvSpPr>
        <p:spPr/>
        <p:txBody>
          <a:bodyPr/>
          <a:lstStyle/>
          <a:p>
            <a:r>
              <a:rPr lang="cs-CZ" sz="2800" dirty="0" smtClean="0"/>
              <a:t>pro stanovení potřeb CI se provádí interní informační audit</a:t>
            </a:r>
          </a:p>
          <a:p>
            <a:r>
              <a:rPr lang="cs-CZ" sz="2800" dirty="0" smtClean="0"/>
              <a:t>stanoví se informační potřeby podniku</a:t>
            </a:r>
          </a:p>
          <a:p>
            <a:r>
              <a:rPr lang="cs-CZ" sz="2800" dirty="0" smtClean="0"/>
              <a:t>bez definování co je </a:t>
            </a:r>
            <a:r>
              <a:rPr lang="en-US" sz="2800" dirty="0" smtClean="0"/>
              <a:t>key intelligence topic (KIT) </a:t>
            </a:r>
            <a:r>
              <a:rPr lang="cs-CZ" sz="2800" dirty="0" smtClean="0"/>
              <a:t>nebo</a:t>
            </a:r>
            <a:r>
              <a:rPr lang="en-US" sz="2800" dirty="0" smtClean="0"/>
              <a:t> key intelligence questions (KIQ)</a:t>
            </a:r>
            <a:r>
              <a:rPr lang="cs-CZ" sz="2800" dirty="0" smtClean="0"/>
              <a:t> nemůžeme nic plánovat</a:t>
            </a:r>
          </a:p>
          <a:p>
            <a:pPr lvl="1"/>
            <a:r>
              <a:rPr lang="cs-CZ" sz="2400" dirty="0" smtClean="0"/>
              <a:t>kdo jsou naši konkurenti, kdo chceme aby byli zákazníci, jak se bude naše odvětví vyvíjet, apod.</a:t>
            </a:r>
          </a:p>
          <a:p>
            <a:r>
              <a:rPr lang="cs-CZ" sz="2800" dirty="0" smtClean="0"/>
              <a:t>analýza získaných surových dat a informací</a:t>
            </a:r>
          </a:p>
          <a:p>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l-PL" dirty="0" smtClean="0"/>
              <a:t>ZPRAVODAJSKÝ CYKLUS</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POHLED NA CELEK</a:t>
            </a:r>
            <a:endParaRPr lang="cs-CZ" dirty="0"/>
          </a:p>
        </p:txBody>
      </p:sp>
      <p:sp>
        <p:nvSpPr>
          <p:cNvPr id="3" name="Zástupný symbol pro obsah 2"/>
          <p:cNvSpPr>
            <a:spLocks noGrp="1"/>
          </p:cNvSpPr>
          <p:nvPr>
            <p:ph idx="1"/>
          </p:nvPr>
        </p:nvSpPr>
        <p:spPr/>
        <p:txBody>
          <a:bodyPr>
            <a:normAutofit fontScale="85000" lnSpcReduction="20000"/>
          </a:bodyPr>
          <a:lstStyle/>
          <a:p>
            <a:pPr>
              <a:spcBef>
                <a:spcPts val="1200"/>
              </a:spcBef>
              <a:buNone/>
            </a:pPr>
            <a:r>
              <a:rPr lang="cs-CZ" dirty="0" smtClean="0"/>
              <a:t>Koncept zpravodajského cyklu lze stručně představit takto:</a:t>
            </a:r>
          </a:p>
          <a:p>
            <a:pPr marL="819150" lvl="1" indent="-457200">
              <a:spcBef>
                <a:spcPts val="1200"/>
              </a:spcBef>
              <a:buFont typeface="+mj-lt"/>
              <a:buAutoNum type="arabicPeriod"/>
            </a:pPr>
            <a:r>
              <a:rPr lang="cs-CZ" dirty="0" smtClean="0"/>
              <a:t>Zpravodajská činnost začíná tím, že (nějakou nadřízenou autoritou) je vznesen požadavek na získání dosud nedostupných, ale potřebných informací.</a:t>
            </a:r>
          </a:p>
          <a:p>
            <a:pPr marL="819150" lvl="1" indent="-457200">
              <a:spcBef>
                <a:spcPts val="1200"/>
              </a:spcBef>
              <a:buFont typeface="+mj-lt"/>
              <a:buAutoNum type="arabicPeriod"/>
            </a:pPr>
            <a:r>
              <a:rPr lang="cs-CZ" dirty="0" smtClean="0"/>
              <a:t>Pokračuje se naplánováním dalšího postupu (odkud, kdo, jak, za jakou cenu…).</a:t>
            </a:r>
          </a:p>
          <a:p>
            <a:pPr marL="819150" lvl="1" indent="-457200">
              <a:spcBef>
                <a:spcPts val="1200"/>
              </a:spcBef>
              <a:buFont typeface="+mj-lt"/>
              <a:buAutoNum type="arabicPeriod"/>
            </a:pPr>
            <a:r>
              <a:rPr lang="cs-CZ" dirty="0" smtClean="0"/>
              <a:t>Následuje samotný sběr5 potřebných informací utajenými (ale i neutajenými) způsoby a prostředky – tedy to, co je exkluzivním specifikem zpravodajské činnosti.</a:t>
            </a:r>
          </a:p>
          <a:p>
            <a:pPr marL="819150" lvl="1" indent="-457200">
              <a:spcBef>
                <a:spcPts val="1200"/>
              </a:spcBef>
              <a:buFont typeface="+mj-lt"/>
              <a:buAutoNum type="arabicPeriod"/>
            </a:pPr>
            <a:r>
              <a:rPr lang="cs-CZ" dirty="0" smtClean="0"/>
              <a:t>Nasbírané surové informace musí být vhodným způsobem zpracovány – připraveny pro eventuální využití v další fázi.</a:t>
            </a:r>
          </a:p>
          <a:p>
            <a:pPr marL="819150" lvl="1" indent="-457200">
              <a:spcBef>
                <a:spcPts val="1200"/>
              </a:spcBef>
              <a:buFont typeface="+mj-lt"/>
              <a:buAutoNum type="arabicPeriod"/>
            </a:pPr>
            <a:r>
              <a:rPr lang="cs-CZ" dirty="0" smtClean="0"/>
              <a:t>Surové informace jsou v analytickém procesu analyzovány a vyústí ve zpracovanou zpravodajskou informaci, která není pouhou sumou původních dat, ale přináší významnou přidanou hodnotu.</a:t>
            </a:r>
          </a:p>
          <a:p>
            <a:pPr marL="819150" lvl="1" indent="-457200">
              <a:spcBef>
                <a:spcPts val="1200"/>
              </a:spcBef>
              <a:buFont typeface="+mj-lt"/>
              <a:buAutoNum type="arabicPeriod"/>
            </a:pPr>
            <a:r>
              <a:rPr lang="cs-CZ" dirty="0" smtClean="0"/>
              <a:t>Je vytvořen výstupní produkt, tj. odpověď na zadání.</a:t>
            </a:r>
          </a:p>
          <a:p>
            <a:pPr marL="819150" lvl="1" indent="-457200">
              <a:spcBef>
                <a:spcPts val="1200"/>
              </a:spcBef>
              <a:buFont typeface="+mj-lt"/>
              <a:buAutoNum type="arabicPeriod"/>
            </a:pPr>
            <a:r>
              <a:rPr lang="cs-CZ" dirty="0" smtClean="0"/>
              <a:t>Ten je předán původnímu tazateli nebo i jinému uživateli.</a:t>
            </a:r>
          </a:p>
          <a:p>
            <a:pPr lvl="2">
              <a:spcBef>
                <a:spcPts val="1200"/>
              </a:spcBef>
            </a:pPr>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79512" y="0"/>
            <a:ext cx="89644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6" name="Picture 2"/>
          <p:cNvPicPr>
            <a:picLocks noChangeAspect="1" noChangeArrowheads="1"/>
          </p:cNvPicPr>
          <p:nvPr/>
        </p:nvPicPr>
        <p:blipFill>
          <a:blip r:embed="rId2" cstate="print"/>
          <a:srcRect/>
          <a:stretch>
            <a:fillRect/>
          </a:stretch>
        </p:blipFill>
        <p:spPr bwMode="auto">
          <a:xfrm>
            <a:off x="1245923" y="0"/>
            <a:ext cx="7278951" cy="685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CI cyklus</a:t>
            </a:r>
            <a:endParaRPr lang="cs-CZ"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113207" y="1196752"/>
            <a:ext cx="4907065" cy="502366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CI cyklus</a:t>
            </a:r>
            <a:endParaRPr lang="cs-CZ" dirty="0"/>
          </a:p>
        </p:txBody>
      </p:sp>
      <p:sp>
        <p:nvSpPr>
          <p:cNvPr id="3" name="Zástupný symbol pro obsah 2"/>
          <p:cNvSpPr>
            <a:spLocks noGrp="1"/>
          </p:cNvSpPr>
          <p:nvPr>
            <p:ph idx="1"/>
          </p:nvPr>
        </p:nvSpPr>
        <p:spPr/>
        <p:txBody>
          <a:bodyPr/>
          <a:lstStyle/>
          <a:p>
            <a:pPr>
              <a:spcBef>
                <a:spcPts val="1800"/>
              </a:spcBef>
              <a:tabLst>
                <a:tab pos="2333625" algn="l"/>
              </a:tabLst>
            </a:pPr>
            <a:r>
              <a:rPr lang="cs-CZ" b="1" dirty="0" smtClean="0"/>
              <a:t>Fáze první 	– zadání a definování problému</a:t>
            </a:r>
          </a:p>
          <a:p>
            <a:pPr>
              <a:spcBef>
                <a:spcPts val="1800"/>
              </a:spcBef>
              <a:tabLst>
                <a:tab pos="2333625" algn="l"/>
              </a:tabLst>
            </a:pPr>
            <a:r>
              <a:rPr lang="cs-CZ" b="1" dirty="0" smtClean="0"/>
              <a:t>Fáze druhá 	– plánování postupu</a:t>
            </a:r>
          </a:p>
          <a:p>
            <a:pPr>
              <a:spcBef>
                <a:spcPts val="1800"/>
              </a:spcBef>
              <a:tabLst>
                <a:tab pos="2333625" algn="l"/>
              </a:tabLst>
            </a:pPr>
            <a:r>
              <a:rPr lang="cs-CZ" b="1" dirty="0" smtClean="0"/>
              <a:t>Fáze třetí 	– sběr informací</a:t>
            </a:r>
          </a:p>
          <a:p>
            <a:pPr>
              <a:spcBef>
                <a:spcPts val="1800"/>
              </a:spcBef>
              <a:tabLst>
                <a:tab pos="2333625" algn="l"/>
              </a:tabLst>
            </a:pPr>
            <a:r>
              <a:rPr lang="cs-CZ" b="1" dirty="0" smtClean="0"/>
              <a:t>Fáze čtvrtá 	– prvotní zpracování</a:t>
            </a:r>
          </a:p>
          <a:p>
            <a:pPr>
              <a:spcBef>
                <a:spcPts val="1800"/>
              </a:spcBef>
              <a:tabLst>
                <a:tab pos="2333625" algn="l"/>
              </a:tabLst>
            </a:pPr>
            <a:r>
              <a:rPr lang="cs-CZ" b="1" dirty="0" smtClean="0"/>
              <a:t>Fáze pátá 	– analýza</a:t>
            </a:r>
          </a:p>
          <a:p>
            <a:pPr>
              <a:spcBef>
                <a:spcPts val="1800"/>
              </a:spcBef>
              <a:tabLst>
                <a:tab pos="2333625" algn="l"/>
              </a:tabLst>
            </a:pPr>
            <a:r>
              <a:rPr lang="cs-CZ" b="1" dirty="0" smtClean="0"/>
              <a:t>Fáze šestá 	– vytvoření výstupního produktu</a:t>
            </a:r>
          </a:p>
          <a:p>
            <a:pPr>
              <a:spcBef>
                <a:spcPts val="1800"/>
              </a:spcBef>
              <a:tabLst>
                <a:tab pos="2333625" algn="l"/>
              </a:tabLst>
            </a:pPr>
            <a:r>
              <a:rPr lang="cs-CZ" b="1" dirty="0" smtClean="0"/>
              <a:t>Fáze sedmá a závěrečná – předání uživatelům</a:t>
            </a:r>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charset="0"/>
              </a:rPr>
              <a:t>Cyklus CI v širším pojetí</a:t>
            </a:r>
            <a:endParaRPr lang="cs-CZ" dirty="0"/>
          </a:p>
        </p:txBody>
      </p:sp>
      <p:pic>
        <p:nvPicPr>
          <p:cNvPr id="4" name="Content Placeholder 3"/>
          <p:cNvPicPr>
            <a:picLocks noGrp="1" noChangeAspect="1" noChangeArrowheads="1"/>
          </p:cNvPicPr>
          <p:nvPr>
            <p:ph idx="1"/>
          </p:nvPr>
        </p:nvPicPr>
        <p:blipFill>
          <a:blip r:embed="rId2" cstate="print">
            <a:grayscl/>
          </a:blip>
          <a:srcRect l="524"/>
          <a:stretch>
            <a:fillRect/>
          </a:stretch>
        </p:blipFill>
        <p:spPr>
          <a:xfrm>
            <a:off x="1438551" y="1196752"/>
            <a:ext cx="6644661" cy="4962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l-PL" dirty="0" smtClean="0"/>
              <a:t>CI program</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charset="0"/>
              </a:rPr>
              <a:t>CI program</a:t>
            </a:r>
            <a:endParaRPr lang="cs-CZ" dirty="0"/>
          </a:p>
        </p:txBody>
      </p:sp>
      <p:sp>
        <p:nvSpPr>
          <p:cNvPr id="3" name="Zástupný symbol pro obsah 2"/>
          <p:cNvSpPr>
            <a:spLocks noGrp="1"/>
          </p:cNvSpPr>
          <p:nvPr>
            <p:ph idx="1"/>
          </p:nvPr>
        </p:nvSpPr>
        <p:spPr/>
        <p:txBody>
          <a:bodyPr/>
          <a:lstStyle/>
          <a:p>
            <a:r>
              <a:rPr lang="cs-CZ" dirty="0" smtClean="0"/>
              <a:t>objektivizovat strategické cíle podniku</a:t>
            </a:r>
          </a:p>
          <a:p>
            <a:r>
              <a:rPr lang="cs-CZ" dirty="0" smtClean="0"/>
              <a:t>zmapovat skutečné zpravodajské a informační potřeby podniku</a:t>
            </a:r>
          </a:p>
          <a:p>
            <a:r>
              <a:rPr lang="cs-CZ" dirty="0" smtClean="0"/>
              <a:t>posuzovat relevanci vstupních informací</a:t>
            </a:r>
          </a:p>
          <a:p>
            <a:r>
              <a:rPr lang="cs-CZ" dirty="0" smtClean="0"/>
              <a:t>jednoznačně určit příjemce výsledných reportů</a:t>
            </a:r>
          </a:p>
          <a:p>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Postup při CI</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err="1" smtClean="0"/>
              <a:t>Competitive</a:t>
            </a:r>
            <a:r>
              <a:rPr lang="cs-CZ" dirty="0" smtClean="0"/>
              <a:t> </a:t>
            </a:r>
            <a:r>
              <a:rPr lang="en-US" dirty="0" smtClean="0"/>
              <a:t>intelligence attacks this issue similar to how a scientist would solve a problem:</a:t>
            </a:r>
          </a:p>
          <a:p>
            <a:pPr lvl="1"/>
            <a:r>
              <a:rPr lang="en-US" dirty="0" smtClean="0"/>
              <a:t>Define the issue or problem first – Do we have the wrong products, wrong</a:t>
            </a:r>
            <a:r>
              <a:rPr lang="cs-CZ" dirty="0" smtClean="0"/>
              <a:t> </a:t>
            </a:r>
            <a:r>
              <a:rPr lang="en-US" dirty="0" smtClean="0"/>
              <a:t>marketing approach, failure to recognize a new competitor, etc.</a:t>
            </a:r>
          </a:p>
          <a:p>
            <a:pPr lvl="1"/>
            <a:r>
              <a:rPr lang="en-US" dirty="0" smtClean="0"/>
              <a:t>Research each possible explanation or hypothesis.</a:t>
            </a:r>
          </a:p>
          <a:p>
            <a:pPr lvl="1"/>
            <a:r>
              <a:rPr lang="en-US" dirty="0" smtClean="0"/>
              <a:t>Test and validate your hypotheses until you can reach a reasonable conclusion</a:t>
            </a:r>
            <a:r>
              <a:rPr lang="cs-CZ" dirty="0" smtClean="0"/>
              <a:t> </a:t>
            </a:r>
            <a:r>
              <a:rPr lang="en-US" dirty="0" smtClean="0"/>
              <a:t>as to what’s driving your lost market share.</a:t>
            </a:r>
            <a:endParaRPr lang="cs-CZ" dirty="0" smtClean="0"/>
          </a:p>
          <a:p>
            <a:endParaRPr lang="cs-CZ" dirty="0" smtClean="0"/>
          </a:p>
          <a:p>
            <a:r>
              <a:rPr lang="en-US" dirty="0" smtClean="0"/>
              <a:t>A typical CI project gets organized around</a:t>
            </a:r>
            <a:r>
              <a:rPr lang="cs-CZ" dirty="0" smtClean="0"/>
              <a:t> </a:t>
            </a:r>
            <a:r>
              <a:rPr lang="cs-CZ" dirty="0" err="1" smtClean="0"/>
              <a:t>certain</a:t>
            </a:r>
            <a:r>
              <a:rPr lang="cs-CZ" dirty="0" smtClean="0"/>
              <a:t> </a:t>
            </a:r>
            <a:r>
              <a:rPr lang="cs-CZ" dirty="0" err="1" smtClean="0"/>
              <a:t>steps</a:t>
            </a:r>
            <a:r>
              <a:rPr lang="cs-CZ" dirty="0" smtClean="0"/>
              <a:t>:</a:t>
            </a:r>
          </a:p>
          <a:p>
            <a:pPr marL="814387" lvl="1" indent="-457200">
              <a:buFont typeface="+mj-lt"/>
              <a:buAutoNum type="arabicPeriod"/>
            </a:pPr>
            <a:r>
              <a:rPr lang="en-US" dirty="0" smtClean="0"/>
              <a:t>What critical question(s) must get answered?</a:t>
            </a:r>
          </a:p>
          <a:p>
            <a:pPr marL="814387" lvl="1" indent="-457200">
              <a:buFont typeface="+mj-lt"/>
              <a:buAutoNum type="arabicPeriod"/>
            </a:pPr>
            <a:r>
              <a:rPr lang="en-US" dirty="0" smtClean="0"/>
              <a:t>What is the time frame for meeting the competitive intelligence objective?</a:t>
            </a:r>
          </a:p>
          <a:p>
            <a:pPr marL="814387" lvl="1" indent="-457200">
              <a:buFont typeface="+mj-lt"/>
              <a:buAutoNum type="arabicPeriod"/>
            </a:pPr>
            <a:r>
              <a:rPr lang="en-US" dirty="0" smtClean="0"/>
              <a:t>Define the CI Project, allocate resources, establish a scope, and issue a quick</a:t>
            </a:r>
            <a:r>
              <a:rPr lang="cs-CZ" dirty="0" smtClean="0"/>
              <a:t> </a:t>
            </a:r>
            <a:r>
              <a:rPr lang="cs-CZ" dirty="0" err="1" smtClean="0"/>
              <a:t>plan</a:t>
            </a:r>
            <a:r>
              <a:rPr lang="cs-CZ" dirty="0" smtClean="0"/>
              <a:t> </a:t>
            </a:r>
            <a:r>
              <a:rPr lang="cs-CZ" dirty="0" err="1" smtClean="0"/>
              <a:t>for</a:t>
            </a:r>
            <a:r>
              <a:rPr lang="cs-CZ" dirty="0" smtClean="0"/>
              <a:t> </a:t>
            </a:r>
            <a:r>
              <a:rPr lang="cs-CZ" dirty="0" err="1" smtClean="0"/>
              <a:t>execution</a:t>
            </a:r>
            <a:r>
              <a:rPr lang="cs-CZ" dirty="0" smtClean="0"/>
              <a:t>.</a:t>
            </a:r>
          </a:p>
          <a:p>
            <a:pPr marL="814387" lvl="1" indent="-457200">
              <a:buFont typeface="+mj-lt"/>
              <a:buAutoNum type="arabicPeriod"/>
            </a:pPr>
            <a:r>
              <a:rPr lang="en-US" dirty="0" smtClean="0"/>
              <a:t>Launch secondary research – collect and organize data.</a:t>
            </a:r>
          </a:p>
          <a:p>
            <a:pPr marL="814387" lvl="1" indent="-457200">
              <a:buFont typeface="+mj-lt"/>
              <a:buAutoNum type="arabicPeriod"/>
            </a:pPr>
            <a:r>
              <a:rPr lang="en-US" dirty="0" smtClean="0"/>
              <a:t>Analyze appropriate information, conduct primary research, and enlist others in</a:t>
            </a:r>
            <a:r>
              <a:rPr lang="cs-CZ" dirty="0" smtClean="0"/>
              <a:t> </a:t>
            </a:r>
            <a:r>
              <a:rPr lang="cs-CZ" dirty="0" err="1" smtClean="0"/>
              <a:t>developing</a:t>
            </a:r>
            <a:r>
              <a:rPr lang="cs-CZ" dirty="0" smtClean="0"/>
              <a:t> </a:t>
            </a:r>
            <a:r>
              <a:rPr lang="cs-CZ" dirty="0" err="1" smtClean="0"/>
              <a:t>the</a:t>
            </a:r>
            <a:r>
              <a:rPr lang="cs-CZ" dirty="0" smtClean="0"/>
              <a:t> </a:t>
            </a:r>
            <a:r>
              <a:rPr lang="cs-CZ" dirty="0" err="1" smtClean="0"/>
              <a:t>deliverable</a:t>
            </a:r>
            <a:r>
              <a:rPr lang="cs-CZ" dirty="0" smtClean="0"/>
              <a:t>.</a:t>
            </a:r>
          </a:p>
          <a:p>
            <a:pPr marL="814387" lvl="1" indent="-457200">
              <a:buFont typeface="+mj-lt"/>
              <a:buAutoNum type="arabicPeriod"/>
            </a:pPr>
            <a:r>
              <a:rPr lang="en-US" dirty="0" smtClean="0"/>
              <a:t>Draft findings and recommendations; circulate for review.</a:t>
            </a:r>
          </a:p>
          <a:p>
            <a:pPr marL="814387" lvl="1" indent="-457200">
              <a:buFont typeface="+mj-lt"/>
              <a:buAutoNum type="arabicPeriod"/>
            </a:pPr>
            <a:r>
              <a:rPr lang="en-US" dirty="0" smtClean="0"/>
              <a:t>Approve and distribute final report.</a:t>
            </a:r>
          </a:p>
          <a:p>
            <a:endParaRPr lang="cs-CZ" dirty="0" smtClean="0"/>
          </a:p>
          <a:p>
            <a:endParaRPr lang="en-US" dirty="0" smtClean="0"/>
          </a:p>
          <a:p>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err="1" smtClean="0"/>
              <a:t>Competitive</a:t>
            </a:r>
            <a:r>
              <a:rPr lang="cs-CZ" dirty="0" smtClean="0"/>
              <a:t> </a:t>
            </a:r>
            <a:r>
              <a:rPr lang="cs-CZ" dirty="0" err="1" smtClean="0"/>
              <a:t>intelligence</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KIT – </a:t>
            </a:r>
            <a:r>
              <a:rPr lang="cs-CZ" dirty="0" err="1" smtClean="0"/>
              <a:t>Critical</a:t>
            </a:r>
            <a:r>
              <a:rPr lang="cs-CZ" dirty="0" smtClean="0"/>
              <a:t> </a:t>
            </a:r>
            <a:r>
              <a:rPr lang="cs-CZ" dirty="0" err="1" smtClean="0"/>
              <a:t>Questions</a:t>
            </a:r>
            <a:endParaRPr lang="cs-CZ" dirty="0"/>
          </a:p>
        </p:txBody>
      </p:sp>
      <p:sp>
        <p:nvSpPr>
          <p:cNvPr id="3" name="Zástupný symbol pro obsah 2"/>
          <p:cNvSpPr>
            <a:spLocks noGrp="1"/>
          </p:cNvSpPr>
          <p:nvPr>
            <p:ph idx="1"/>
          </p:nvPr>
        </p:nvSpPr>
        <p:spPr/>
        <p:txBody>
          <a:bodyPr/>
          <a:lstStyle/>
          <a:p>
            <a:pPr>
              <a:spcAft>
                <a:spcPts val="600"/>
              </a:spcAft>
              <a:buNone/>
            </a:pPr>
            <a:r>
              <a:rPr lang="cs-CZ" sz="2000" dirty="0" err="1" smtClean="0"/>
              <a:t>Key</a:t>
            </a:r>
            <a:r>
              <a:rPr lang="cs-CZ" sz="2000" dirty="0" smtClean="0"/>
              <a:t> </a:t>
            </a:r>
            <a:r>
              <a:rPr lang="cs-CZ" sz="2000" dirty="0" err="1" smtClean="0"/>
              <a:t>Intelligence</a:t>
            </a:r>
            <a:r>
              <a:rPr lang="cs-CZ" sz="2000" dirty="0" smtClean="0"/>
              <a:t> </a:t>
            </a:r>
            <a:r>
              <a:rPr lang="cs-CZ" sz="2000" dirty="0" err="1" smtClean="0"/>
              <a:t>Topics</a:t>
            </a:r>
            <a:endParaRPr lang="cs-CZ" sz="2000" dirty="0" smtClean="0"/>
          </a:p>
          <a:p>
            <a:pPr lvl="1">
              <a:spcAft>
                <a:spcPts val="600"/>
              </a:spcAft>
            </a:pPr>
            <a:r>
              <a:rPr lang="cs-CZ" dirty="0" smtClean="0"/>
              <a:t>určení primárních témat, kterými se bude zpravodajské oddělení nejvíce zabývat</a:t>
            </a:r>
          </a:p>
          <a:p>
            <a:pPr lvl="1">
              <a:spcAft>
                <a:spcPts val="600"/>
              </a:spcAft>
            </a:pPr>
            <a:r>
              <a:rPr lang="cs-CZ" dirty="0" smtClean="0"/>
              <a:t>formální proces identifikace potřeb managementu a stanovení priorit jednotlivých témat - slouží pro stanovení CI programu</a:t>
            </a:r>
          </a:p>
          <a:p>
            <a:pPr>
              <a:spcAft>
                <a:spcPts val="600"/>
              </a:spcAft>
            </a:pPr>
            <a:r>
              <a:rPr lang="cs-CZ" sz="2000" b="1" dirty="0" smtClean="0"/>
              <a:t>podpora strategických rozhodnutí a činností</a:t>
            </a:r>
            <a:r>
              <a:rPr lang="cs-CZ" sz="2000" dirty="0" smtClean="0"/>
              <a:t> – zahrnuje vývoj strategických plánů a konkurenčních strategií</a:t>
            </a:r>
          </a:p>
          <a:p>
            <a:pPr>
              <a:spcAft>
                <a:spcPts val="600"/>
              </a:spcAft>
            </a:pPr>
            <a:r>
              <a:rPr lang="cs-CZ" sz="2000" b="1" dirty="0" smtClean="0"/>
              <a:t>systém včasných varování – </a:t>
            </a:r>
            <a:r>
              <a:rPr lang="cs-CZ" sz="2000" b="1" dirty="0" err="1" smtClean="0"/>
              <a:t>Early</a:t>
            </a:r>
            <a:r>
              <a:rPr lang="cs-CZ" sz="2000" b="1" dirty="0" smtClean="0"/>
              <a:t> </a:t>
            </a:r>
            <a:r>
              <a:rPr lang="cs-CZ" sz="2000" b="1" dirty="0" err="1" smtClean="0"/>
              <a:t>Warning</a:t>
            </a:r>
            <a:r>
              <a:rPr lang="cs-CZ" sz="2000" b="1" dirty="0" smtClean="0"/>
              <a:t> </a:t>
            </a:r>
            <a:r>
              <a:rPr lang="cs-CZ" sz="2000" b="1" dirty="0" err="1" smtClean="0"/>
              <a:t>System</a:t>
            </a:r>
            <a:r>
              <a:rPr lang="cs-CZ" sz="2000" dirty="0" smtClean="0"/>
              <a:t> – sledování aktivit konkurentů, technologií či vládních činností</a:t>
            </a:r>
          </a:p>
          <a:p>
            <a:pPr>
              <a:spcAft>
                <a:spcPts val="600"/>
              </a:spcAft>
            </a:pPr>
            <a:r>
              <a:rPr lang="cs-CZ" sz="2000" b="1" dirty="0" smtClean="0"/>
              <a:t>popis klíčových hráčů na daném trhu</a:t>
            </a:r>
            <a:r>
              <a:rPr lang="cs-CZ" sz="2000" dirty="0" smtClean="0"/>
              <a:t> – sleduje zejména konkurenty, zákazníky, dodavatele, regulátory trhu nebo potenciální partnery</a:t>
            </a:r>
          </a:p>
          <a:p>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charset="0"/>
              </a:rPr>
              <a:t>EWS - </a:t>
            </a:r>
            <a:r>
              <a:rPr lang="cs-CZ" dirty="0" err="1" smtClean="0"/>
              <a:t>Early</a:t>
            </a:r>
            <a:r>
              <a:rPr lang="cs-CZ" dirty="0" smtClean="0"/>
              <a:t> </a:t>
            </a:r>
            <a:r>
              <a:rPr lang="cs-CZ" dirty="0" err="1" smtClean="0"/>
              <a:t>Warning</a:t>
            </a:r>
            <a:r>
              <a:rPr lang="cs-CZ" dirty="0" smtClean="0"/>
              <a:t> </a:t>
            </a:r>
            <a:r>
              <a:rPr lang="cs-CZ" dirty="0" err="1" smtClean="0"/>
              <a:t>System</a:t>
            </a:r>
            <a:r>
              <a:rPr lang="cs-CZ" dirty="0" smtClean="0"/>
              <a:t/>
            </a:r>
            <a:br>
              <a:rPr lang="cs-CZ" dirty="0" smtClean="0"/>
            </a:br>
            <a:endParaRPr lang="cs-CZ" dirty="0"/>
          </a:p>
        </p:txBody>
      </p:sp>
      <p:sp>
        <p:nvSpPr>
          <p:cNvPr id="3" name="Zástupný symbol pro obsah 2"/>
          <p:cNvSpPr>
            <a:spLocks noGrp="1"/>
          </p:cNvSpPr>
          <p:nvPr>
            <p:ph idx="1"/>
          </p:nvPr>
        </p:nvSpPr>
        <p:spPr>
          <a:xfrm>
            <a:off x="455613" y="1412875"/>
            <a:ext cx="8234362" cy="4752429"/>
          </a:xfrm>
        </p:spPr>
        <p:txBody>
          <a:bodyPr>
            <a:normAutofit fontScale="92500" lnSpcReduction="10000"/>
          </a:bodyPr>
          <a:lstStyle/>
          <a:p>
            <a:pPr>
              <a:lnSpc>
                <a:spcPct val="110000"/>
              </a:lnSpc>
              <a:spcBef>
                <a:spcPts val="0"/>
              </a:spcBef>
              <a:spcAft>
                <a:spcPts val="600"/>
              </a:spcAft>
            </a:pPr>
            <a:r>
              <a:rPr lang="cs-CZ" dirty="0" smtClean="0"/>
              <a:t>silné x slabé signály, aktivní x pasivní sběr</a:t>
            </a:r>
          </a:p>
          <a:p>
            <a:pPr>
              <a:lnSpc>
                <a:spcPct val="110000"/>
              </a:lnSpc>
              <a:spcBef>
                <a:spcPts val="0"/>
              </a:spcBef>
              <a:spcAft>
                <a:spcPts val="600"/>
              </a:spcAft>
            </a:pPr>
            <a:r>
              <a:rPr lang="cs-CZ" dirty="0" smtClean="0"/>
              <a:t>primární i sekundární zdroje</a:t>
            </a:r>
          </a:p>
          <a:p>
            <a:pPr>
              <a:lnSpc>
                <a:spcPct val="110000"/>
              </a:lnSpc>
              <a:spcBef>
                <a:spcPts val="0"/>
              </a:spcBef>
              <a:spcAft>
                <a:spcPts val="600"/>
              </a:spcAft>
            </a:pPr>
            <a:r>
              <a:rPr lang="cs-CZ" dirty="0" smtClean="0"/>
              <a:t>upozornění na změny, trendy,…</a:t>
            </a:r>
          </a:p>
          <a:p>
            <a:pPr>
              <a:lnSpc>
                <a:spcPct val="110000"/>
              </a:lnSpc>
              <a:spcBef>
                <a:spcPts val="0"/>
              </a:spcBef>
              <a:spcAft>
                <a:spcPts val="600"/>
              </a:spcAft>
            </a:pPr>
            <a:endParaRPr lang="cs-CZ" dirty="0" smtClean="0"/>
          </a:p>
          <a:p>
            <a:pPr marL="609600" indent="-609600">
              <a:lnSpc>
                <a:spcPct val="110000"/>
              </a:lnSpc>
              <a:spcBef>
                <a:spcPts val="0"/>
              </a:spcBef>
              <a:spcAft>
                <a:spcPts val="600"/>
              </a:spcAft>
              <a:buFontTx/>
              <a:buAutoNum type="arabicPeriod"/>
            </a:pPr>
            <a:r>
              <a:rPr lang="cs-CZ" dirty="0" smtClean="0"/>
              <a:t>signály upozorňující na objevení se nových, ale známých událostí – příležitosti i hrozby</a:t>
            </a:r>
          </a:p>
          <a:p>
            <a:pPr marL="609600" indent="-609600">
              <a:lnSpc>
                <a:spcPct val="110000"/>
              </a:lnSpc>
              <a:spcBef>
                <a:spcPts val="0"/>
              </a:spcBef>
              <a:spcAft>
                <a:spcPts val="600"/>
              </a:spcAft>
              <a:buFontTx/>
              <a:buAutoNum type="arabicPeriod"/>
            </a:pPr>
            <a:r>
              <a:rPr lang="cs-CZ" dirty="0" smtClean="0"/>
              <a:t>signály upozorňující na objevení se nových skutečností – anomálie, nejtěžší, slabé signály na začátku nebo skládanka</a:t>
            </a:r>
          </a:p>
          <a:p>
            <a:pPr marL="609600" indent="-609600">
              <a:lnSpc>
                <a:spcPct val="110000"/>
              </a:lnSpc>
              <a:spcBef>
                <a:spcPts val="0"/>
              </a:spcBef>
              <a:spcAft>
                <a:spcPts val="600"/>
              </a:spcAft>
              <a:buFontTx/>
              <a:buAutoNum type="arabicPeriod"/>
            </a:pPr>
            <a:r>
              <a:rPr lang="cs-CZ" dirty="0" smtClean="0"/>
              <a:t>signály odkazující na scénáře budoucnosti – připravíme si dopředu reakci</a:t>
            </a:r>
          </a:p>
          <a:p>
            <a:pPr marL="609600" indent="-609600">
              <a:lnSpc>
                <a:spcPct val="110000"/>
              </a:lnSpc>
              <a:spcBef>
                <a:spcPts val="0"/>
              </a:spcBef>
              <a:spcAft>
                <a:spcPts val="600"/>
              </a:spcAft>
              <a:buFontTx/>
              <a:buAutoNum type="arabicPeriod" startAt="4"/>
            </a:pPr>
            <a:r>
              <a:rPr lang="cs-CZ" dirty="0" smtClean="0"/>
              <a:t>signál o kolabujících procesech</a:t>
            </a:r>
          </a:p>
          <a:p>
            <a:pPr marL="990600" lvl="1" indent="-533400">
              <a:lnSpc>
                <a:spcPct val="110000"/>
              </a:lnSpc>
              <a:spcBef>
                <a:spcPts val="0"/>
              </a:spcBef>
              <a:spcAft>
                <a:spcPts val="600"/>
              </a:spcAft>
              <a:buFontTx/>
              <a:buChar char="•"/>
            </a:pPr>
            <a:r>
              <a:rPr lang="cs-CZ" sz="2100" dirty="0" err="1" smtClean="0"/>
              <a:t>kvantifikativní</a:t>
            </a:r>
            <a:r>
              <a:rPr lang="cs-CZ" sz="2100" dirty="0" smtClean="0"/>
              <a:t>, měřitelné</a:t>
            </a:r>
          </a:p>
          <a:p>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CI vstupy</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Informační potřeba pro CI</a:t>
            </a:r>
            <a:endParaRPr lang="cs-CZ" dirty="0"/>
          </a:p>
        </p:txBody>
      </p:sp>
      <p:sp>
        <p:nvSpPr>
          <p:cNvPr id="3" name="Zástupný symbol pro obsah 2"/>
          <p:cNvSpPr>
            <a:spLocks noGrp="1"/>
          </p:cNvSpPr>
          <p:nvPr>
            <p:ph idx="1"/>
          </p:nvPr>
        </p:nvSpPr>
        <p:spPr/>
        <p:txBody>
          <a:bodyPr/>
          <a:lstStyle/>
          <a:p>
            <a:r>
              <a:rPr lang="cs-CZ" dirty="0" smtClean="0"/>
              <a:t>Firma si musí být vědoma potřeb trhu a externího prostředí</a:t>
            </a:r>
          </a:p>
          <a:p>
            <a:pPr lvl="1"/>
            <a:r>
              <a:rPr lang="cs-CZ" dirty="0" smtClean="0"/>
              <a:t>Legislativa a regulace</a:t>
            </a:r>
          </a:p>
          <a:p>
            <a:pPr lvl="1"/>
            <a:r>
              <a:rPr lang="cs-CZ" dirty="0" smtClean="0"/>
              <a:t>Sociální, politické a ekonomické trendy</a:t>
            </a:r>
          </a:p>
          <a:p>
            <a:pPr lvl="1"/>
            <a:r>
              <a:rPr lang="cs-CZ" dirty="0" smtClean="0"/>
              <a:t>Konkurenti</a:t>
            </a:r>
          </a:p>
          <a:p>
            <a:pPr lvl="1"/>
            <a:r>
              <a:rPr lang="cs-CZ" dirty="0" smtClean="0"/>
              <a:t>Intelektuální vlastnictví, patenty</a:t>
            </a:r>
          </a:p>
          <a:p>
            <a:pPr lvl="1"/>
            <a:r>
              <a:rPr lang="cs-CZ" dirty="0" smtClean="0"/>
              <a:t>Zákazníci</a:t>
            </a:r>
          </a:p>
          <a:p>
            <a:pPr lvl="1"/>
            <a:r>
              <a:rPr lang="cs-CZ" dirty="0" smtClean="0"/>
              <a:t>Technologický vývoj</a:t>
            </a:r>
          </a:p>
          <a:p>
            <a:pPr lvl="1"/>
            <a:r>
              <a:rPr lang="cs-CZ" dirty="0" smtClean="0"/>
              <a:t>Světové trhy</a:t>
            </a:r>
          </a:p>
          <a:p>
            <a:pPr lvl="1"/>
            <a:endParaRPr lang="cs-CZ" dirty="0" smtClean="0"/>
          </a:p>
          <a:p>
            <a:pPr lvl="1"/>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Informační potřeba pro CI</a:t>
            </a:r>
            <a:endParaRPr lang="cs-CZ" dirty="0"/>
          </a:p>
        </p:txBody>
      </p:sp>
      <p:sp>
        <p:nvSpPr>
          <p:cNvPr id="3" name="Zástupný symbol pro obsah 2"/>
          <p:cNvSpPr>
            <a:spLocks noGrp="1"/>
          </p:cNvSpPr>
          <p:nvPr>
            <p:ph idx="1"/>
          </p:nvPr>
        </p:nvSpPr>
        <p:spPr/>
        <p:txBody>
          <a:bodyPr/>
          <a:lstStyle/>
          <a:p>
            <a:r>
              <a:rPr lang="cs-CZ" dirty="0" smtClean="0"/>
              <a:t>Přesné, včasné a relevantní informace</a:t>
            </a:r>
          </a:p>
          <a:p>
            <a:pPr>
              <a:buNone/>
            </a:pPr>
            <a:endParaRPr lang="cs-CZ" dirty="0"/>
          </a:p>
        </p:txBody>
      </p:sp>
      <p:graphicFrame>
        <p:nvGraphicFramePr>
          <p:cNvPr id="4" name="Tabulka 3"/>
          <p:cNvGraphicFramePr>
            <a:graphicFrameLocks noGrp="1"/>
          </p:cNvGraphicFramePr>
          <p:nvPr/>
        </p:nvGraphicFramePr>
        <p:xfrm>
          <a:off x="395536" y="1916832"/>
          <a:ext cx="8352928" cy="4072488"/>
        </p:xfrm>
        <a:graphic>
          <a:graphicData uri="http://schemas.openxmlformats.org/drawingml/2006/table">
            <a:tbl>
              <a:tblPr firstRow="1" bandRow="1">
                <a:tableStyleId>{5C22544A-7EE6-4342-B048-85BDC9FD1C3A}</a:tableStyleId>
              </a:tblPr>
              <a:tblGrid>
                <a:gridCol w="4176464"/>
                <a:gridCol w="4176464"/>
              </a:tblGrid>
              <a:tr h="378042">
                <a:tc>
                  <a:txBody>
                    <a:bodyPr/>
                    <a:lstStyle/>
                    <a:p>
                      <a:r>
                        <a:rPr lang="cs-CZ" dirty="0" err="1" smtClean="0"/>
                        <a:t>Product</a:t>
                      </a:r>
                      <a:r>
                        <a:rPr lang="cs-CZ" dirty="0" smtClean="0"/>
                        <a:t> </a:t>
                      </a:r>
                      <a:r>
                        <a:rPr lang="cs-CZ" dirty="0" err="1" smtClean="0"/>
                        <a:t>life</a:t>
                      </a:r>
                      <a:r>
                        <a:rPr lang="cs-CZ" dirty="0" smtClean="0"/>
                        <a:t>-</a:t>
                      </a:r>
                      <a:r>
                        <a:rPr lang="cs-CZ" dirty="0" err="1" smtClean="0"/>
                        <a:t>cycle</a:t>
                      </a:r>
                      <a:r>
                        <a:rPr lang="cs-CZ" dirty="0" smtClean="0"/>
                        <a:t> </a:t>
                      </a:r>
                      <a:r>
                        <a:rPr lang="cs-CZ" dirty="0" err="1" smtClean="0"/>
                        <a:t>activity</a:t>
                      </a:r>
                      <a:endParaRPr lang="cs-CZ" dirty="0"/>
                    </a:p>
                  </a:txBody>
                  <a:tcPr/>
                </a:tc>
                <a:tc>
                  <a:txBody>
                    <a:bodyPr/>
                    <a:lstStyle/>
                    <a:p>
                      <a:r>
                        <a:rPr lang="cs-CZ" dirty="0" err="1" smtClean="0"/>
                        <a:t>Information</a:t>
                      </a:r>
                      <a:r>
                        <a:rPr lang="cs-CZ" dirty="0" smtClean="0"/>
                        <a:t> </a:t>
                      </a:r>
                      <a:r>
                        <a:rPr lang="cs-CZ" dirty="0" err="1" smtClean="0"/>
                        <a:t>need</a:t>
                      </a:r>
                      <a:r>
                        <a:rPr lang="cs-CZ" dirty="0" smtClean="0"/>
                        <a:t>/</a:t>
                      </a:r>
                      <a:r>
                        <a:rPr lang="cs-CZ" dirty="0" err="1" smtClean="0"/>
                        <a:t>activity</a:t>
                      </a:r>
                      <a:endParaRPr lang="cs-CZ" dirty="0"/>
                    </a:p>
                  </a:txBody>
                  <a:tcPr/>
                </a:tc>
              </a:tr>
              <a:tr h="378042">
                <a:tc>
                  <a:txBody>
                    <a:bodyPr/>
                    <a:lstStyle/>
                    <a:p>
                      <a:r>
                        <a:rPr lang="cs-CZ" dirty="0" err="1" smtClean="0"/>
                        <a:t>Generation</a:t>
                      </a:r>
                      <a:r>
                        <a:rPr lang="cs-CZ" dirty="0" smtClean="0"/>
                        <a:t> </a:t>
                      </a:r>
                      <a:r>
                        <a:rPr lang="cs-CZ" dirty="0" err="1" smtClean="0"/>
                        <a:t>of</a:t>
                      </a:r>
                      <a:r>
                        <a:rPr lang="cs-CZ" dirty="0" smtClean="0"/>
                        <a:t> </a:t>
                      </a:r>
                      <a:r>
                        <a:rPr lang="cs-CZ" dirty="0" err="1" smtClean="0"/>
                        <a:t>ideas</a:t>
                      </a:r>
                      <a:endParaRPr lang="cs-CZ" dirty="0"/>
                    </a:p>
                  </a:txBody>
                  <a:tcPr/>
                </a:tc>
                <a:tc>
                  <a:txBody>
                    <a:bodyPr/>
                    <a:lstStyle/>
                    <a:p>
                      <a:r>
                        <a:rPr lang="cs-CZ" dirty="0" smtClean="0"/>
                        <a:t>Brainstorming </a:t>
                      </a:r>
                      <a:r>
                        <a:rPr lang="cs-CZ" dirty="0" err="1" smtClean="0"/>
                        <a:t>where</a:t>
                      </a:r>
                      <a:r>
                        <a:rPr lang="cs-CZ" baseline="0" dirty="0" smtClean="0"/>
                        <a:t> data </a:t>
                      </a:r>
                      <a:r>
                        <a:rPr lang="cs-CZ" baseline="0" dirty="0" err="1" smtClean="0"/>
                        <a:t>from</a:t>
                      </a:r>
                      <a:r>
                        <a:rPr lang="cs-CZ" baseline="0" dirty="0" smtClean="0"/>
                        <a:t> diverse </a:t>
                      </a:r>
                      <a:r>
                        <a:rPr lang="cs-CZ" baseline="0" dirty="0" err="1" smtClean="0"/>
                        <a:t>sources</a:t>
                      </a:r>
                      <a:r>
                        <a:rPr lang="cs-CZ" baseline="0" dirty="0" smtClean="0"/>
                        <a:t> </a:t>
                      </a:r>
                      <a:r>
                        <a:rPr lang="cs-CZ" baseline="0" dirty="0" err="1" smtClean="0"/>
                        <a:t>is</a:t>
                      </a:r>
                      <a:r>
                        <a:rPr lang="cs-CZ" baseline="0" dirty="0" smtClean="0"/>
                        <a:t> </a:t>
                      </a:r>
                      <a:r>
                        <a:rPr lang="cs-CZ" baseline="0" dirty="0" err="1" smtClean="0"/>
                        <a:t>linked</a:t>
                      </a:r>
                      <a:endParaRPr lang="cs-CZ" dirty="0"/>
                    </a:p>
                  </a:txBody>
                  <a:tcPr/>
                </a:tc>
              </a:tr>
              <a:tr h="378042">
                <a:tc>
                  <a:txBody>
                    <a:bodyPr/>
                    <a:lstStyle/>
                    <a:p>
                      <a:r>
                        <a:rPr lang="cs-CZ" dirty="0" err="1" smtClean="0"/>
                        <a:t>Screening</a:t>
                      </a:r>
                      <a:r>
                        <a:rPr lang="cs-CZ" dirty="0" smtClean="0"/>
                        <a:t> </a:t>
                      </a:r>
                      <a:r>
                        <a:rPr lang="cs-CZ" dirty="0" err="1" smtClean="0"/>
                        <a:t>product</a:t>
                      </a:r>
                      <a:r>
                        <a:rPr lang="cs-CZ" dirty="0" smtClean="0"/>
                        <a:t>/</a:t>
                      </a:r>
                      <a:r>
                        <a:rPr lang="cs-CZ" dirty="0" err="1" smtClean="0"/>
                        <a:t>services</a:t>
                      </a:r>
                      <a:r>
                        <a:rPr lang="cs-CZ" baseline="0" dirty="0" smtClean="0"/>
                        <a:t> </a:t>
                      </a:r>
                      <a:r>
                        <a:rPr lang="cs-CZ" baseline="0" dirty="0" err="1" smtClean="0"/>
                        <a:t>ideas</a:t>
                      </a:r>
                      <a:endParaRPr lang="cs-CZ" dirty="0"/>
                    </a:p>
                  </a:txBody>
                  <a:tcPr/>
                </a:tc>
                <a:tc>
                  <a:txBody>
                    <a:bodyPr/>
                    <a:lstStyle/>
                    <a:p>
                      <a:r>
                        <a:rPr lang="cs-CZ" dirty="0" err="1" smtClean="0"/>
                        <a:t>Pitching</a:t>
                      </a:r>
                      <a:r>
                        <a:rPr lang="cs-CZ" dirty="0" smtClean="0"/>
                        <a:t> </a:t>
                      </a:r>
                      <a:r>
                        <a:rPr lang="cs-CZ" dirty="0" err="1" smtClean="0"/>
                        <a:t>of</a:t>
                      </a:r>
                      <a:r>
                        <a:rPr lang="cs-CZ" dirty="0" smtClean="0"/>
                        <a:t> </a:t>
                      </a:r>
                      <a:r>
                        <a:rPr lang="cs-CZ" dirty="0" err="1" smtClean="0"/>
                        <a:t>ideas</a:t>
                      </a:r>
                      <a:r>
                        <a:rPr lang="cs-CZ" dirty="0" smtClean="0"/>
                        <a:t> </a:t>
                      </a:r>
                      <a:r>
                        <a:rPr lang="cs-CZ" dirty="0" err="1" smtClean="0"/>
                        <a:t>against</a:t>
                      </a:r>
                      <a:r>
                        <a:rPr lang="cs-CZ" dirty="0" smtClean="0"/>
                        <a:t> </a:t>
                      </a:r>
                      <a:r>
                        <a:rPr lang="cs-CZ" dirty="0" err="1" smtClean="0"/>
                        <a:t>the</a:t>
                      </a:r>
                      <a:r>
                        <a:rPr lang="cs-CZ" dirty="0" smtClean="0"/>
                        <a:t> </a:t>
                      </a:r>
                      <a:r>
                        <a:rPr lang="cs-CZ" dirty="0" err="1" smtClean="0"/>
                        <a:t>firm</a:t>
                      </a:r>
                      <a:r>
                        <a:rPr lang="en-US" dirty="0" smtClean="0"/>
                        <a:t>’</a:t>
                      </a:r>
                      <a:r>
                        <a:rPr lang="cs-CZ" dirty="0" smtClean="0"/>
                        <a:t>s </a:t>
                      </a:r>
                      <a:r>
                        <a:rPr lang="cs-CZ" dirty="0" err="1" smtClean="0"/>
                        <a:t>objectives</a:t>
                      </a:r>
                      <a:r>
                        <a:rPr lang="cs-CZ" dirty="0" smtClean="0"/>
                        <a:t> </a:t>
                      </a:r>
                      <a:r>
                        <a:rPr lang="cs-CZ" dirty="0" err="1" smtClean="0"/>
                        <a:t>and</a:t>
                      </a:r>
                      <a:r>
                        <a:rPr lang="cs-CZ" dirty="0" smtClean="0"/>
                        <a:t> </a:t>
                      </a:r>
                      <a:r>
                        <a:rPr lang="cs-CZ" dirty="0" err="1" smtClean="0"/>
                        <a:t>targets</a:t>
                      </a:r>
                      <a:endParaRPr lang="cs-CZ" dirty="0"/>
                    </a:p>
                  </a:txBody>
                  <a:tcPr/>
                </a:tc>
              </a:tr>
              <a:tr h="378042">
                <a:tc>
                  <a:txBody>
                    <a:bodyPr/>
                    <a:lstStyle/>
                    <a:p>
                      <a:r>
                        <a:rPr lang="cs-CZ" dirty="0" smtClean="0"/>
                        <a:t>Market </a:t>
                      </a:r>
                      <a:r>
                        <a:rPr lang="cs-CZ" dirty="0" err="1" smtClean="0"/>
                        <a:t>analysis</a:t>
                      </a:r>
                      <a:r>
                        <a:rPr lang="cs-CZ" dirty="0" smtClean="0"/>
                        <a:t> </a:t>
                      </a:r>
                      <a:r>
                        <a:rPr lang="cs-CZ" dirty="0" err="1" smtClean="0"/>
                        <a:t>of</a:t>
                      </a:r>
                      <a:r>
                        <a:rPr lang="cs-CZ" dirty="0" smtClean="0"/>
                        <a:t> </a:t>
                      </a:r>
                      <a:r>
                        <a:rPr lang="cs-CZ" dirty="0" err="1" smtClean="0"/>
                        <a:t>the</a:t>
                      </a:r>
                      <a:r>
                        <a:rPr lang="cs-CZ" dirty="0" smtClean="0"/>
                        <a:t> </a:t>
                      </a:r>
                      <a:r>
                        <a:rPr lang="cs-CZ" dirty="0" err="1" smtClean="0"/>
                        <a:t>potential</a:t>
                      </a:r>
                      <a:r>
                        <a:rPr lang="cs-CZ" dirty="0" smtClean="0"/>
                        <a:t> </a:t>
                      </a:r>
                      <a:r>
                        <a:rPr lang="cs-CZ" dirty="0" err="1" smtClean="0"/>
                        <a:t>for</a:t>
                      </a:r>
                      <a:r>
                        <a:rPr lang="cs-CZ" dirty="0" smtClean="0"/>
                        <a:t> </a:t>
                      </a:r>
                      <a:r>
                        <a:rPr lang="cs-CZ" dirty="0" err="1" smtClean="0"/>
                        <a:t>the</a:t>
                      </a:r>
                      <a:r>
                        <a:rPr lang="cs-CZ" dirty="0" smtClean="0"/>
                        <a:t> </a:t>
                      </a:r>
                      <a:r>
                        <a:rPr lang="cs-CZ" dirty="0" err="1" smtClean="0"/>
                        <a:t>product</a:t>
                      </a:r>
                      <a:r>
                        <a:rPr lang="cs-CZ" dirty="0" smtClean="0"/>
                        <a:t>/</a:t>
                      </a:r>
                      <a:r>
                        <a:rPr lang="cs-CZ" dirty="0" err="1" smtClean="0"/>
                        <a:t>service</a:t>
                      </a:r>
                      <a:endParaRPr lang="cs-CZ" dirty="0"/>
                    </a:p>
                  </a:txBody>
                  <a:tcPr/>
                </a:tc>
                <a:tc>
                  <a:txBody>
                    <a:bodyPr/>
                    <a:lstStyle/>
                    <a:p>
                      <a:r>
                        <a:rPr lang="cs-CZ" dirty="0" smtClean="0"/>
                        <a:t>Market </a:t>
                      </a:r>
                      <a:r>
                        <a:rPr lang="cs-CZ" dirty="0" err="1" smtClean="0"/>
                        <a:t>research</a:t>
                      </a:r>
                      <a:endParaRPr lang="cs-CZ" dirty="0"/>
                    </a:p>
                  </a:txBody>
                  <a:tcPr/>
                </a:tc>
              </a:tr>
              <a:tr h="378042">
                <a:tc>
                  <a:txBody>
                    <a:bodyPr/>
                    <a:lstStyle/>
                    <a:p>
                      <a:r>
                        <a:rPr lang="cs-CZ" dirty="0" err="1" smtClean="0"/>
                        <a:t>Competitor</a:t>
                      </a:r>
                      <a:r>
                        <a:rPr lang="cs-CZ" baseline="0" dirty="0" smtClean="0"/>
                        <a:t> </a:t>
                      </a:r>
                      <a:r>
                        <a:rPr lang="cs-CZ" baseline="0" dirty="0" err="1" smtClean="0"/>
                        <a:t>and</a:t>
                      </a:r>
                      <a:r>
                        <a:rPr lang="cs-CZ" baseline="0" dirty="0" smtClean="0"/>
                        <a:t> </a:t>
                      </a:r>
                      <a:r>
                        <a:rPr lang="cs-CZ" baseline="0" dirty="0" err="1" smtClean="0"/>
                        <a:t>collaborator</a:t>
                      </a:r>
                      <a:r>
                        <a:rPr lang="cs-CZ" baseline="0" dirty="0" smtClean="0"/>
                        <a:t> </a:t>
                      </a:r>
                      <a:r>
                        <a:rPr lang="cs-CZ" baseline="0" dirty="0" err="1" smtClean="0"/>
                        <a:t>analysis</a:t>
                      </a:r>
                      <a:endParaRPr lang="cs-CZ" dirty="0"/>
                    </a:p>
                  </a:txBody>
                  <a:tcPr/>
                </a:tc>
                <a:tc>
                  <a:txBody>
                    <a:bodyPr/>
                    <a:lstStyle/>
                    <a:p>
                      <a:r>
                        <a:rPr lang="cs-CZ" dirty="0" err="1" smtClean="0"/>
                        <a:t>Company</a:t>
                      </a:r>
                      <a:r>
                        <a:rPr lang="cs-CZ" dirty="0" smtClean="0"/>
                        <a:t> </a:t>
                      </a:r>
                      <a:r>
                        <a:rPr lang="cs-CZ" dirty="0" err="1" smtClean="0"/>
                        <a:t>information</a:t>
                      </a:r>
                      <a:endParaRPr lang="cs-CZ" dirty="0" smtClean="0"/>
                    </a:p>
                  </a:txBody>
                  <a:tcPr/>
                </a:tc>
              </a:tr>
              <a:tr h="378042">
                <a:tc>
                  <a:txBody>
                    <a:bodyPr/>
                    <a:lstStyle/>
                    <a:p>
                      <a:r>
                        <a:rPr lang="cs-CZ" dirty="0" err="1" smtClean="0"/>
                        <a:t>Research</a:t>
                      </a:r>
                      <a:r>
                        <a:rPr lang="cs-CZ" dirty="0" smtClean="0"/>
                        <a:t> </a:t>
                      </a:r>
                      <a:r>
                        <a:rPr lang="cs-CZ" dirty="0" err="1" smtClean="0"/>
                        <a:t>and</a:t>
                      </a:r>
                      <a:r>
                        <a:rPr lang="cs-CZ" dirty="0" smtClean="0"/>
                        <a:t> </a:t>
                      </a:r>
                      <a:r>
                        <a:rPr lang="cs-CZ" dirty="0" err="1" smtClean="0"/>
                        <a:t>development</a:t>
                      </a:r>
                      <a:r>
                        <a:rPr lang="cs-CZ" dirty="0" smtClean="0"/>
                        <a:t> </a:t>
                      </a:r>
                      <a:r>
                        <a:rPr lang="cs-CZ" dirty="0" err="1" smtClean="0"/>
                        <a:t>into</a:t>
                      </a:r>
                      <a:r>
                        <a:rPr lang="cs-CZ" dirty="0" smtClean="0"/>
                        <a:t> </a:t>
                      </a:r>
                      <a:r>
                        <a:rPr lang="cs-CZ" dirty="0" err="1" smtClean="0"/>
                        <a:t>product</a:t>
                      </a:r>
                      <a:r>
                        <a:rPr lang="cs-CZ" dirty="0" smtClean="0"/>
                        <a:t>/</a:t>
                      </a:r>
                      <a:r>
                        <a:rPr lang="cs-CZ" dirty="0" err="1" smtClean="0"/>
                        <a:t>service</a:t>
                      </a:r>
                      <a:endParaRPr lang="cs-CZ" dirty="0"/>
                    </a:p>
                  </a:txBody>
                  <a:tcPr/>
                </a:tc>
                <a:tc>
                  <a:txBody>
                    <a:bodyPr/>
                    <a:lstStyle/>
                    <a:p>
                      <a:r>
                        <a:rPr lang="cs-CZ" dirty="0" err="1" smtClean="0"/>
                        <a:t>Technical</a:t>
                      </a:r>
                      <a:r>
                        <a:rPr lang="cs-CZ" dirty="0" smtClean="0"/>
                        <a:t>,</a:t>
                      </a:r>
                      <a:r>
                        <a:rPr lang="cs-CZ" baseline="0" dirty="0" smtClean="0"/>
                        <a:t> </a:t>
                      </a:r>
                      <a:r>
                        <a:rPr lang="cs-CZ" baseline="0" dirty="0" err="1" smtClean="0"/>
                        <a:t>environmental</a:t>
                      </a:r>
                      <a:r>
                        <a:rPr lang="cs-CZ" baseline="0" dirty="0" smtClean="0"/>
                        <a:t>, </a:t>
                      </a:r>
                      <a:r>
                        <a:rPr lang="cs-CZ" baseline="0" dirty="0" err="1" smtClean="0"/>
                        <a:t>legal</a:t>
                      </a:r>
                      <a:r>
                        <a:rPr lang="cs-CZ" baseline="0" dirty="0" smtClean="0"/>
                        <a:t> </a:t>
                      </a:r>
                      <a:r>
                        <a:rPr lang="cs-CZ" baseline="0" dirty="0" err="1" smtClean="0"/>
                        <a:t>and</a:t>
                      </a:r>
                      <a:r>
                        <a:rPr lang="cs-CZ" baseline="0" dirty="0" smtClean="0"/>
                        <a:t> patent </a:t>
                      </a:r>
                      <a:r>
                        <a:rPr lang="cs-CZ" baseline="0" dirty="0" err="1" smtClean="0"/>
                        <a:t>information</a:t>
                      </a:r>
                      <a:endParaRPr lang="cs-CZ" dirty="0"/>
                    </a:p>
                  </a:txBody>
                  <a:tcPr/>
                </a:tc>
              </a:tr>
              <a:tr h="378042">
                <a:tc>
                  <a:txBody>
                    <a:bodyPr/>
                    <a:lstStyle/>
                    <a:p>
                      <a:r>
                        <a:rPr lang="cs-CZ" dirty="0" err="1" smtClean="0"/>
                        <a:t>Testing</a:t>
                      </a:r>
                      <a:r>
                        <a:rPr lang="cs-CZ" dirty="0" smtClean="0"/>
                        <a:t> </a:t>
                      </a:r>
                      <a:r>
                        <a:rPr lang="cs-CZ" dirty="0" err="1" smtClean="0"/>
                        <a:t>of</a:t>
                      </a:r>
                      <a:r>
                        <a:rPr lang="cs-CZ" dirty="0" smtClean="0"/>
                        <a:t> </a:t>
                      </a:r>
                      <a:r>
                        <a:rPr lang="cs-CZ" dirty="0" err="1" smtClean="0"/>
                        <a:t>product</a:t>
                      </a:r>
                      <a:r>
                        <a:rPr lang="cs-CZ" dirty="0" smtClean="0"/>
                        <a:t>/</a:t>
                      </a:r>
                      <a:r>
                        <a:rPr lang="cs-CZ" dirty="0" err="1" smtClean="0"/>
                        <a:t>service</a:t>
                      </a:r>
                      <a:endParaRPr lang="cs-CZ" dirty="0"/>
                    </a:p>
                  </a:txBody>
                  <a:tcPr/>
                </a:tc>
                <a:tc>
                  <a:txBody>
                    <a:bodyPr/>
                    <a:lstStyle/>
                    <a:p>
                      <a:r>
                        <a:rPr lang="cs-CZ" dirty="0" err="1" smtClean="0"/>
                        <a:t>Demographic</a:t>
                      </a:r>
                      <a:r>
                        <a:rPr lang="cs-CZ" baseline="0" dirty="0" smtClean="0"/>
                        <a:t> </a:t>
                      </a:r>
                      <a:r>
                        <a:rPr lang="cs-CZ" baseline="0" dirty="0" err="1" smtClean="0"/>
                        <a:t>information</a:t>
                      </a:r>
                      <a:endParaRPr lang="cs-CZ" dirty="0"/>
                    </a:p>
                  </a:txBody>
                  <a:tcPr/>
                </a:tc>
              </a:tr>
              <a:tr h="378042">
                <a:tc>
                  <a:txBody>
                    <a:bodyPr/>
                    <a:lstStyle/>
                    <a:p>
                      <a:r>
                        <a:rPr lang="cs-CZ" dirty="0" smtClean="0"/>
                        <a:t>…</a:t>
                      </a:r>
                      <a:endParaRPr lang="cs-CZ" dirty="0"/>
                    </a:p>
                  </a:txBody>
                  <a:tcPr/>
                </a:tc>
                <a:tc>
                  <a:txBody>
                    <a:bodyPr/>
                    <a:lstStyle/>
                    <a:p>
                      <a:r>
                        <a:rPr lang="cs-CZ" dirty="0" smtClean="0"/>
                        <a:t>…</a:t>
                      </a:r>
                      <a:endParaRPr lang="cs-CZ" dirty="0"/>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CI analýza</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Analýza informačních potřeb společnosti</a:t>
            </a:r>
            <a:endParaRPr lang="cs-CZ" dirty="0"/>
          </a:p>
        </p:txBody>
      </p:sp>
      <p:sp>
        <p:nvSpPr>
          <p:cNvPr id="3" name="Zástupný symbol pro obsah 2"/>
          <p:cNvSpPr>
            <a:spLocks noGrp="1"/>
          </p:cNvSpPr>
          <p:nvPr>
            <p:ph idx="1"/>
          </p:nvPr>
        </p:nvSpPr>
        <p:spPr/>
        <p:txBody>
          <a:bodyPr/>
          <a:lstStyle/>
          <a:p>
            <a:r>
              <a:rPr lang="cs-CZ" dirty="0" smtClean="0"/>
              <a:t>Kroky:</a:t>
            </a:r>
          </a:p>
          <a:p>
            <a:pPr lvl="1"/>
            <a:r>
              <a:rPr lang="cs-CZ" dirty="0" smtClean="0"/>
              <a:t>Identifikace uživatelů</a:t>
            </a:r>
          </a:p>
          <a:p>
            <a:pPr lvl="1"/>
            <a:r>
              <a:rPr lang="cs-CZ" dirty="0" smtClean="0"/>
              <a:t>Analýza společnosti</a:t>
            </a:r>
          </a:p>
          <a:p>
            <a:pPr lvl="1"/>
            <a:r>
              <a:rPr lang="cs-CZ" dirty="0" smtClean="0"/>
              <a:t>Identifikace klíčových kritických faktorů</a:t>
            </a:r>
          </a:p>
          <a:p>
            <a:pPr lvl="1"/>
            <a:r>
              <a:rPr lang="cs-CZ" dirty="0" smtClean="0"/>
              <a:t>Definice informačních potřeb</a:t>
            </a:r>
          </a:p>
          <a:p>
            <a:pPr lvl="1"/>
            <a:r>
              <a:rPr lang="cs-CZ" dirty="0" smtClean="0"/>
              <a:t>Informace dostupné vs. </a:t>
            </a:r>
            <a:r>
              <a:rPr lang="cs-CZ" dirty="0" err="1" smtClean="0"/>
              <a:t>info</a:t>
            </a:r>
            <a:r>
              <a:rPr lang="cs-CZ" dirty="0" smtClean="0"/>
              <a:t>. mezery</a:t>
            </a:r>
          </a:p>
          <a:p>
            <a:pPr lvl="1"/>
            <a:r>
              <a:rPr lang="cs-CZ" dirty="0" smtClean="0"/>
              <a:t>Aktualizace potřeb</a:t>
            </a:r>
          </a:p>
          <a:p>
            <a:pPr lvl="1"/>
            <a:endParaRPr lang="cs-CZ" dirty="0" smtClean="0"/>
          </a:p>
          <a:p>
            <a:pPr lvl="1">
              <a:buNone/>
            </a:pPr>
            <a:endParaRPr lang="cs-CZ"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Účinnost, účelnost a strategická výhoda</a:t>
            </a:r>
            <a:endParaRPr lang="cs-CZ" dirty="0"/>
          </a:p>
        </p:txBody>
      </p:sp>
      <p:sp>
        <p:nvSpPr>
          <p:cNvPr id="3" name="Zástupný symbol pro obsah 2"/>
          <p:cNvSpPr>
            <a:spLocks noGrp="1"/>
          </p:cNvSpPr>
          <p:nvPr>
            <p:ph idx="1"/>
          </p:nvPr>
        </p:nvSpPr>
        <p:spPr/>
        <p:txBody>
          <a:bodyPr/>
          <a:lstStyle/>
          <a:p>
            <a:r>
              <a:rPr lang="cs-CZ" b="1" dirty="0" smtClean="0"/>
              <a:t>Účelnost ( </a:t>
            </a:r>
            <a:r>
              <a:rPr lang="cs-CZ" b="1" dirty="0" err="1" smtClean="0"/>
              <a:t>efectiveness</a:t>
            </a:r>
            <a:r>
              <a:rPr lang="cs-CZ" b="1" dirty="0" smtClean="0"/>
              <a:t>) </a:t>
            </a:r>
            <a:r>
              <a:rPr lang="cs-CZ" dirty="0" smtClean="0"/>
              <a:t>– dělat správné věci (</a:t>
            </a:r>
            <a:r>
              <a:rPr lang="cs-CZ" dirty="0" err="1" smtClean="0"/>
              <a:t>doing</a:t>
            </a:r>
            <a:r>
              <a:rPr lang="cs-CZ" dirty="0" smtClean="0"/>
              <a:t> </a:t>
            </a:r>
            <a:r>
              <a:rPr lang="cs-CZ" dirty="0" err="1" smtClean="0"/>
              <a:t>the</a:t>
            </a:r>
            <a:r>
              <a:rPr lang="cs-CZ" dirty="0" smtClean="0"/>
              <a:t> </a:t>
            </a:r>
            <a:r>
              <a:rPr lang="cs-CZ" dirty="0" err="1" smtClean="0"/>
              <a:t>right</a:t>
            </a:r>
            <a:r>
              <a:rPr lang="cs-CZ" dirty="0" smtClean="0"/>
              <a:t> </a:t>
            </a:r>
            <a:r>
              <a:rPr lang="cs-CZ" dirty="0" err="1" smtClean="0"/>
              <a:t>thing</a:t>
            </a:r>
            <a:r>
              <a:rPr lang="cs-CZ" dirty="0" smtClean="0"/>
              <a:t>) – výběr a vytyčování cílů, vytyčení správné strategie</a:t>
            </a:r>
          </a:p>
          <a:p>
            <a:endParaRPr lang="cs-CZ" dirty="0" smtClean="0"/>
          </a:p>
          <a:p>
            <a:r>
              <a:rPr lang="cs-CZ" b="1" dirty="0" smtClean="0"/>
              <a:t>Účinnost (</a:t>
            </a:r>
            <a:r>
              <a:rPr lang="cs-CZ" b="1" dirty="0" err="1" smtClean="0"/>
              <a:t>efficiency</a:t>
            </a:r>
            <a:r>
              <a:rPr lang="cs-CZ" b="1" dirty="0" smtClean="0"/>
              <a:t>) </a:t>
            </a:r>
            <a:r>
              <a:rPr lang="cs-CZ" dirty="0" smtClean="0"/>
              <a:t>– dělat věci správným způsobem (</a:t>
            </a:r>
            <a:r>
              <a:rPr lang="cs-CZ" dirty="0" err="1" smtClean="0"/>
              <a:t>doing</a:t>
            </a:r>
            <a:r>
              <a:rPr lang="cs-CZ" dirty="0" smtClean="0"/>
              <a:t> </a:t>
            </a:r>
            <a:r>
              <a:rPr lang="cs-CZ" dirty="0" err="1" smtClean="0"/>
              <a:t>the</a:t>
            </a:r>
            <a:r>
              <a:rPr lang="cs-CZ" dirty="0" smtClean="0"/>
              <a:t> </a:t>
            </a:r>
            <a:r>
              <a:rPr lang="cs-CZ" dirty="0" err="1" smtClean="0"/>
              <a:t>thing</a:t>
            </a:r>
            <a:r>
              <a:rPr lang="cs-CZ" dirty="0" smtClean="0"/>
              <a:t> </a:t>
            </a:r>
            <a:r>
              <a:rPr lang="cs-CZ" dirty="0" err="1" smtClean="0"/>
              <a:t>right</a:t>
            </a:r>
            <a:r>
              <a:rPr lang="cs-CZ" dirty="0" smtClean="0"/>
              <a:t>) – používat správné metody a postupy, dobrá technika řízení, efektivní tok informací, …</a:t>
            </a:r>
          </a:p>
          <a:p>
            <a:endParaRPr lang="cs-CZ" dirty="0" smtClean="0"/>
          </a:p>
          <a:p>
            <a:r>
              <a:rPr lang="cs-CZ" dirty="0" smtClean="0"/>
              <a:t>„Co dělat“ je mnohem důležitější než „Jak to dělat“</a:t>
            </a:r>
          </a:p>
          <a:p>
            <a:r>
              <a:rPr lang="cs-CZ" sz="2000" i="1" dirty="0" smtClean="0">
                <a:solidFill>
                  <a:schemeClr val="tx2">
                    <a:lumMod val="40000"/>
                    <a:lumOff val="60000"/>
                  </a:schemeClr>
                </a:solidFill>
              </a:rPr>
              <a:t>Je lepší udělat chybu než neudělat nic</a:t>
            </a:r>
            <a:endParaRPr lang="cs-CZ" sz="2000" i="1" dirty="0">
              <a:solidFill>
                <a:schemeClr val="tx2">
                  <a:lumMod val="40000"/>
                  <a:lumOff val="60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Pět </a:t>
            </a:r>
            <a:r>
              <a:rPr lang="cs-CZ" dirty="0" err="1" smtClean="0"/>
              <a:t>porterových</a:t>
            </a:r>
            <a:r>
              <a:rPr lang="cs-CZ" dirty="0" smtClean="0"/>
              <a:t> sil</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biLevel thresh="50000"/>
            <a:lum/>
          </a:blip>
          <a:srcRect b="4388"/>
          <a:stretch>
            <a:fillRect/>
          </a:stretch>
        </p:blipFill>
        <p:spPr bwMode="auto">
          <a:xfrm>
            <a:off x="2267744" y="3121185"/>
            <a:ext cx="4092575" cy="3116127"/>
          </a:xfrm>
          <a:prstGeom prst="rect">
            <a:avLst/>
          </a:prstGeom>
          <a:noFill/>
          <a:ln w="9525">
            <a:noFill/>
            <a:round/>
            <a:headEnd/>
            <a:tailEnd/>
          </a:ln>
        </p:spPr>
      </p:pic>
      <p:sp>
        <p:nvSpPr>
          <p:cNvPr id="2" name="Nadpis 1"/>
          <p:cNvSpPr>
            <a:spLocks noGrp="1"/>
          </p:cNvSpPr>
          <p:nvPr>
            <p:ph type="title"/>
          </p:nvPr>
        </p:nvSpPr>
        <p:spPr/>
        <p:txBody>
          <a:bodyPr/>
          <a:lstStyle/>
          <a:p>
            <a:r>
              <a:rPr lang="cs-CZ" dirty="0" smtClean="0"/>
              <a:t>Pět </a:t>
            </a:r>
            <a:r>
              <a:rPr lang="cs-CZ" dirty="0" err="1" smtClean="0"/>
              <a:t>Porterových</a:t>
            </a:r>
            <a:r>
              <a:rPr lang="cs-CZ" dirty="0" smtClean="0"/>
              <a:t> sil</a:t>
            </a:r>
            <a:endParaRPr lang="cs-CZ" dirty="0"/>
          </a:p>
        </p:txBody>
      </p:sp>
      <p:sp>
        <p:nvSpPr>
          <p:cNvPr id="3" name="Zástupný symbol pro obsah 2"/>
          <p:cNvSpPr>
            <a:spLocks noGrp="1"/>
          </p:cNvSpPr>
          <p:nvPr>
            <p:ph idx="1"/>
          </p:nvPr>
        </p:nvSpPr>
        <p:spPr/>
        <p:txBody>
          <a:bodyPr/>
          <a:lstStyle/>
          <a:p>
            <a:r>
              <a:rPr lang="cs-CZ" dirty="0" smtClean="0"/>
              <a:t>Prostředí a prosperitu podniku ovlivňuje pět sil</a:t>
            </a:r>
          </a:p>
          <a:p>
            <a:r>
              <a:rPr lang="cs-CZ" dirty="0" smtClean="0"/>
              <a:t>Jejich porozumění je důležité pro vybudování efektivní strategie</a:t>
            </a:r>
          </a:p>
          <a:p>
            <a:r>
              <a:rPr lang="cs-CZ" dirty="0" smtClean="0"/>
              <a:t>Konfigurace je pokaždé jiná</a:t>
            </a:r>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Competitive</a:t>
            </a:r>
            <a:r>
              <a:rPr lang="cs-CZ" dirty="0" smtClean="0"/>
              <a:t> </a:t>
            </a:r>
            <a:r>
              <a:rPr lang="cs-CZ" dirty="0" err="1" smtClean="0"/>
              <a:t>Intelligence</a:t>
            </a:r>
            <a:endParaRPr lang="cs-CZ" dirty="0"/>
          </a:p>
        </p:txBody>
      </p:sp>
      <p:sp>
        <p:nvSpPr>
          <p:cNvPr id="3" name="Zástupný symbol pro obsah 2"/>
          <p:cNvSpPr>
            <a:spLocks noGrp="1"/>
          </p:cNvSpPr>
          <p:nvPr>
            <p:ph idx="1"/>
          </p:nvPr>
        </p:nvSpPr>
        <p:spPr/>
        <p:txBody>
          <a:bodyPr>
            <a:normAutofit fontScale="92500" lnSpcReduction="10000"/>
          </a:bodyPr>
          <a:lstStyle/>
          <a:p>
            <a:pPr marL="0">
              <a:lnSpc>
                <a:spcPct val="120000"/>
              </a:lnSpc>
              <a:spcBef>
                <a:spcPts val="600"/>
              </a:spcBef>
              <a:spcAft>
                <a:spcPts val="0"/>
              </a:spcAft>
              <a:buNone/>
              <a:defRPr/>
            </a:pPr>
            <a:r>
              <a:rPr lang="cs-CZ" b="1" dirty="0" smtClean="0">
                <a:latin typeface="+mj-lt"/>
              </a:rPr>
              <a:t>CI je:</a:t>
            </a:r>
          </a:p>
          <a:p>
            <a:pPr marL="357187" lvl="1">
              <a:lnSpc>
                <a:spcPct val="120000"/>
              </a:lnSpc>
              <a:spcBef>
                <a:spcPts val="600"/>
              </a:spcBef>
              <a:spcAft>
                <a:spcPts val="0"/>
              </a:spcAft>
            </a:pPr>
            <a:r>
              <a:rPr lang="cs-CZ" sz="1500" dirty="0" smtClean="0">
                <a:solidFill>
                  <a:schemeClr val="accent1"/>
                </a:solidFill>
                <a:latin typeface="+mj-lt"/>
              </a:rPr>
              <a:t>Proces </a:t>
            </a:r>
            <a:r>
              <a:rPr lang="cs-CZ" sz="1500" dirty="0" smtClean="0">
                <a:latin typeface="+mj-lt"/>
              </a:rPr>
              <a:t>– sledování a vyhodnocování informací o konkurenci a prostředí</a:t>
            </a:r>
          </a:p>
          <a:p>
            <a:pPr marL="357187" lvl="1">
              <a:lnSpc>
                <a:spcPct val="120000"/>
              </a:lnSpc>
              <a:spcBef>
                <a:spcPts val="600"/>
              </a:spcBef>
              <a:spcAft>
                <a:spcPts val="0"/>
              </a:spcAft>
            </a:pPr>
            <a:r>
              <a:rPr lang="cs-CZ" sz="1500" dirty="0" smtClean="0">
                <a:solidFill>
                  <a:schemeClr val="accent1"/>
                </a:solidFill>
                <a:latin typeface="+mj-lt"/>
              </a:rPr>
              <a:t>Produkt </a:t>
            </a:r>
            <a:r>
              <a:rPr lang="cs-CZ" sz="1500" dirty="0" smtClean="0">
                <a:latin typeface="+mj-lt"/>
              </a:rPr>
              <a:t>– informačního centra, výsledkem jsou zprávy podporující rozhodování</a:t>
            </a:r>
          </a:p>
          <a:p>
            <a:pPr marL="357187" lvl="1">
              <a:lnSpc>
                <a:spcPct val="120000"/>
              </a:lnSpc>
              <a:spcBef>
                <a:spcPts val="600"/>
              </a:spcBef>
              <a:spcAft>
                <a:spcPts val="0"/>
              </a:spcAft>
            </a:pPr>
            <a:r>
              <a:rPr lang="cs-CZ" sz="1500" dirty="0" smtClean="0">
                <a:solidFill>
                  <a:schemeClr val="accent1"/>
                </a:solidFill>
                <a:latin typeface="+mj-lt"/>
              </a:rPr>
              <a:t>Program</a:t>
            </a:r>
            <a:r>
              <a:rPr lang="cs-CZ" sz="1500" dirty="0" smtClean="0">
                <a:latin typeface="+mj-lt"/>
              </a:rPr>
              <a:t> – formalizovaná činnost v podniku zaměřená na získání a udržení si výhody oproti konkurenci</a:t>
            </a:r>
          </a:p>
          <a:p>
            <a:pPr marL="357187" lvl="1">
              <a:lnSpc>
                <a:spcPct val="120000"/>
              </a:lnSpc>
              <a:spcBef>
                <a:spcPts val="600"/>
              </a:spcBef>
              <a:spcAft>
                <a:spcPts val="0"/>
              </a:spcAft>
            </a:pPr>
            <a:r>
              <a:rPr lang="cs-CZ" sz="1500" dirty="0" smtClean="0">
                <a:solidFill>
                  <a:schemeClr val="accent1"/>
                </a:solidFill>
                <a:latin typeface="+mj-lt"/>
              </a:rPr>
              <a:t>Funkce </a:t>
            </a:r>
            <a:r>
              <a:rPr lang="cs-CZ" sz="1500" dirty="0" smtClean="0">
                <a:latin typeface="+mj-lt"/>
              </a:rPr>
              <a:t>– CI plní funkci obrany před útoky ostatních podniků a zároveň dává prostředky pro vedení vlastních útoků</a:t>
            </a:r>
          </a:p>
          <a:p>
            <a:pPr marL="0">
              <a:lnSpc>
                <a:spcPct val="120000"/>
              </a:lnSpc>
              <a:spcBef>
                <a:spcPts val="600"/>
              </a:spcBef>
              <a:spcAft>
                <a:spcPts val="600"/>
              </a:spcAft>
            </a:pPr>
            <a:endParaRPr lang="cs-CZ" sz="1600" dirty="0" smtClean="0">
              <a:latin typeface="+mj-lt"/>
            </a:endParaRPr>
          </a:p>
          <a:p>
            <a:pPr marL="0">
              <a:lnSpc>
                <a:spcPct val="120000"/>
              </a:lnSpc>
              <a:spcBef>
                <a:spcPts val="600"/>
              </a:spcBef>
              <a:spcAft>
                <a:spcPts val="600"/>
              </a:spcAft>
              <a:buNone/>
            </a:pPr>
            <a:r>
              <a:rPr lang="cs-CZ" sz="1600" b="1" dirty="0" smtClean="0">
                <a:latin typeface="+mj-lt"/>
              </a:rPr>
              <a:t>Definice</a:t>
            </a:r>
          </a:p>
          <a:p>
            <a:pPr marL="0">
              <a:lnSpc>
                <a:spcPct val="120000"/>
              </a:lnSpc>
              <a:spcBef>
                <a:spcPts val="600"/>
              </a:spcBef>
              <a:spcAft>
                <a:spcPts val="600"/>
              </a:spcAft>
            </a:pPr>
            <a:r>
              <a:rPr lang="cs-CZ" sz="1800" dirty="0" smtClean="0">
                <a:latin typeface="+mj-lt"/>
              </a:rPr>
              <a:t>Definování CI není vždy jednoznačné, záleží na pojetí přístupu. V podstatě jde ale o práci zjišťování, sledování a vyhodnocování konkurenčního prostředí s cílem odhalit slabé a silné stránky konkurence, rozpoznat její strategické záměry</a:t>
            </a:r>
          </a:p>
          <a:p>
            <a:pPr marL="0">
              <a:lnSpc>
                <a:spcPct val="120000"/>
              </a:lnSpc>
              <a:spcBef>
                <a:spcPts val="600"/>
              </a:spcBef>
              <a:spcAft>
                <a:spcPts val="600"/>
              </a:spcAft>
            </a:pPr>
            <a:r>
              <a:rPr lang="cs-CZ" sz="1800" dirty="0" smtClean="0">
                <a:latin typeface="+mj-lt"/>
              </a:rPr>
              <a:t>SCIP : </a:t>
            </a:r>
            <a:r>
              <a:rPr lang="cs-CZ" sz="1500" dirty="0" smtClean="0">
                <a:latin typeface="+mj-lt"/>
              </a:rPr>
              <a:t>Jedná se o systematický a etický program pro sběr, analýzu a organizování vnějších informací, které mohou ovlivnit plány společnosti, její rozhodnutí a provoz</a:t>
            </a:r>
            <a:endParaRPr lang="cs-CZ" sz="1400" dirty="0" smtClean="0">
              <a:latin typeface="+mj-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Analýza konkurenčních sil</a:t>
            </a:r>
            <a:endParaRPr lang="cs-CZ" dirty="0"/>
          </a:p>
        </p:txBody>
      </p:sp>
      <p:sp>
        <p:nvSpPr>
          <p:cNvPr id="3" name="Zástupný symbol pro obsah 2"/>
          <p:cNvSpPr>
            <a:spLocks noGrp="1"/>
          </p:cNvSpPr>
          <p:nvPr>
            <p:ph idx="1"/>
          </p:nvPr>
        </p:nvSpPr>
        <p:spPr/>
        <p:txBody>
          <a:bodyPr/>
          <a:lstStyle/>
          <a:p>
            <a:pPr>
              <a:lnSpc>
                <a:spcPct val="90000"/>
              </a:lnSpc>
              <a:spcBef>
                <a:spcPts val="600"/>
              </a:spcBef>
              <a:spcAft>
                <a:spcPts val="1200"/>
              </a:spcAft>
            </a:pPr>
            <a:r>
              <a:rPr lang="cs-CZ" sz="2000" dirty="0" smtClean="0"/>
              <a:t>Uvedení podniku do vztahu k jeho prostředí a to zejména prostředí v odvětví</a:t>
            </a:r>
          </a:p>
          <a:p>
            <a:pPr>
              <a:lnSpc>
                <a:spcPct val="90000"/>
              </a:lnSpc>
              <a:spcBef>
                <a:spcPts val="600"/>
              </a:spcBef>
              <a:spcAft>
                <a:spcPts val="1200"/>
              </a:spcAft>
            </a:pPr>
            <a:r>
              <a:rPr lang="cs-CZ" sz="2000" dirty="0" smtClean="0"/>
              <a:t>Struktura odvětví má velký vliv na určování konkurenčních pravidel hry a na stanovení strategií</a:t>
            </a:r>
          </a:p>
          <a:p>
            <a:pPr>
              <a:lnSpc>
                <a:spcPct val="90000"/>
              </a:lnSpc>
              <a:spcBef>
                <a:spcPts val="600"/>
              </a:spcBef>
              <a:spcAft>
                <a:spcPts val="1200"/>
              </a:spcAft>
            </a:pPr>
            <a:r>
              <a:rPr lang="cs-CZ" sz="2000" dirty="0" smtClean="0"/>
              <a:t>Cílem konkurenční strategie je nalezení postavení, kdy podnik může nejlépe čelit konkurenčním silám, nebo jejich působení obrátit ve svůj prospěch</a:t>
            </a:r>
          </a:p>
          <a:p>
            <a:pPr>
              <a:lnSpc>
                <a:spcPct val="90000"/>
              </a:lnSpc>
              <a:spcBef>
                <a:spcPts val="600"/>
              </a:spcBef>
              <a:spcAft>
                <a:spcPts val="1200"/>
              </a:spcAft>
            </a:pPr>
            <a:r>
              <a:rPr lang="cs-CZ" sz="2000" dirty="0" smtClean="0"/>
              <a:t>Umožňuje jim oddělit to, co je krátkodobé a co má charakter dlouhodobé tendence </a:t>
            </a:r>
          </a:p>
          <a:p>
            <a:pPr marL="339725" indent="-339725" defTabSz="449263">
              <a:lnSpc>
                <a:spcPct val="83000"/>
              </a:lnSpc>
              <a:spcBef>
                <a:spcPts val="600"/>
              </a:spcBef>
              <a:spcAft>
                <a:spcPts val="12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sz="2000" dirty="0" smtClean="0"/>
              <a:t>Pro lepší porozumění odvětví v kterém podnikají</a:t>
            </a:r>
          </a:p>
          <a:p>
            <a:pPr marL="339725" indent="-339725" defTabSz="449263">
              <a:lnSpc>
                <a:spcPct val="83000"/>
              </a:lnSpc>
              <a:spcBef>
                <a:spcPts val="600"/>
              </a:spcBef>
              <a:spcAft>
                <a:spcPts val="12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sz="2000" dirty="0" smtClean="0"/>
              <a:t>Analyzujeme atraktivitu oboru a naši konkurenceschopnost vůči okolí</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Pět sil</a:t>
            </a:r>
            <a:endParaRPr lang="cs-CZ" dirty="0"/>
          </a:p>
        </p:txBody>
      </p:sp>
      <p:sp>
        <p:nvSpPr>
          <p:cNvPr id="3" name="Zástupný symbol pro obsah 2"/>
          <p:cNvSpPr>
            <a:spLocks noGrp="1"/>
          </p:cNvSpPr>
          <p:nvPr>
            <p:ph idx="1"/>
          </p:nvPr>
        </p:nvSpPr>
        <p:spPr/>
        <p:txBody>
          <a:bodyPr>
            <a:normAutofit fontScale="85000" lnSpcReduction="20000"/>
          </a:bodyPr>
          <a:lstStyle/>
          <a:p>
            <a:pPr>
              <a:spcBef>
                <a:spcPts val="600"/>
              </a:spcBef>
              <a:spcAft>
                <a:spcPts val="1200"/>
              </a:spcAft>
            </a:pPr>
            <a:r>
              <a:rPr lang="en-US" sz="2800" dirty="0" err="1" smtClean="0"/>
              <a:t>Hrozba</a:t>
            </a:r>
            <a:r>
              <a:rPr lang="en-US" sz="2800" dirty="0" smtClean="0"/>
              <a:t> </a:t>
            </a:r>
            <a:r>
              <a:rPr lang="en-US" sz="2800" dirty="0" err="1" smtClean="0"/>
              <a:t>vstupu</a:t>
            </a:r>
            <a:r>
              <a:rPr lang="en-US" sz="2800" dirty="0" smtClean="0"/>
              <a:t> </a:t>
            </a:r>
            <a:r>
              <a:rPr lang="en-US" sz="2800" dirty="0" err="1" smtClean="0"/>
              <a:t>nových</a:t>
            </a:r>
            <a:r>
              <a:rPr lang="en-US" sz="2800" dirty="0" smtClean="0"/>
              <a:t> </a:t>
            </a:r>
            <a:r>
              <a:rPr lang="en-US" sz="2800" dirty="0" err="1" smtClean="0"/>
              <a:t>rivalů</a:t>
            </a:r>
            <a:r>
              <a:rPr lang="en-US" sz="2800" dirty="0" smtClean="0"/>
              <a:t> do </a:t>
            </a:r>
            <a:r>
              <a:rPr lang="en-US" sz="2800" dirty="0" err="1" smtClean="0"/>
              <a:t>odvětví</a:t>
            </a:r>
            <a:endParaRPr lang="cs-CZ" sz="2800" dirty="0" smtClean="0"/>
          </a:p>
          <a:p>
            <a:pPr lvl="1">
              <a:spcBef>
                <a:spcPts val="600"/>
              </a:spcBef>
              <a:spcAft>
                <a:spcPts val="1200"/>
              </a:spcAft>
            </a:pPr>
            <a:r>
              <a:rPr lang="cs-CZ" sz="2400" dirty="0" smtClean="0"/>
              <a:t>víc firem více o</a:t>
            </a:r>
            <a:r>
              <a:rPr lang="en-US" sz="2400" dirty="0" err="1" smtClean="0"/>
              <a:t>mezuje</a:t>
            </a:r>
            <a:r>
              <a:rPr lang="en-US" sz="2400" dirty="0" smtClean="0"/>
              <a:t> </a:t>
            </a:r>
            <a:r>
              <a:rPr lang="en-US" sz="2400" dirty="0" err="1" smtClean="0"/>
              <a:t>ziskový</a:t>
            </a:r>
            <a:r>
              <a:rPr lang="en-US" sz="2400" dirty="0" smtClean="0"/>
              <a:t> </a:t>
            </a:r>
            <a:r>
              <a:rPr lang="en-US" sz="2400" dirty="0" err="1" smtClean="0"/>
              <a:t>potenciál</a:t>
            </a:r>
            <a:r>
              <a:rPr lang="en-US" sz="2400" dirty="0" smtClean="0"/>
              <a:t> </a:t>
            </a:r>
            <a:r>
              <a:rPr lang="en-US" sz="2400" dirty="0" err="1" smtClean="0"/>
              <a:t>odvětví</a:t>
            </a:r>
            <a:r>
              <a:rPr lang="en-US" sz="2400" dirty="0" smtClean="0"/>
              <a:t> </a:t>
            </a:r>
            <a:endParaRPr lang="cs-CZ" sz="2400" dirty="0" smtClean="0"/>
          </a:p>
          <a:p>
            <a:pPr lvl="1">
              <a:spcBef>
                <a:spcPts val="600"/>
              </a:spcBef>
              <a:spcAft>
                <a:spcPts val="1200"/>
              </a:spcAft>
            </a:pPr>
            <a:r>
              <a:rPr lang="en-US" sz="2400" dirty="0" err="1" smtClean="0"/>
              <a:t>závisí</a:t>
            </a:r>
            <a:r>
              <a:rPr lang="en-US" sz="2400" dirty="0" smtClean="0"/>
              <a:t> </a:t>
            </a:r>
            <a:r>
              <a:rPr lang="en-US" sz="2400" dirty="0" err="1" smtClean="0"/>
              <a:t>na</a:t>
            </a:r>
            <a:r>
              <a:rPr lang="en-US" sz="2400" dirty="0" smtClean="0"/>
              <a:t> </a:t>
            </a:r>
            <a:r>
              <a:rPr lang="en-US" sz="2400" dirty="0" err="1" smtClean="0"/>
              <a:t>existujících</a:t>
            </a:r>
            <a:r>
              <a:rPr lang="en-US" sz="2400" dirty="0" smtClean="0"/>
              <a:t> </a:t>
            </a:r>
            <a:r>
              <a:rPr lang="en-US" sz="2400" dirty="0" err="1" smtClean="0"/>
              <a:t>bariérách</a:t>
            </a:r>
            <a:r>
              <a:rPr lang="en-US" sz="2400" dirty="0" smtClean="0"/>
              <a:t> </a:t>
            </a:r>
            <a:r>
              <a:rPr lang="en-US" sz="2400" dirty="0" err="1" smtClean="0"/>
              <a:t>vstupu</a:t>
            </a:r>
            <a:r>
              <a:rPr lang="en-US" sz="2400" dirty="0" smtClean="0"/>
              <a:t> a </a:t>
            </a:r>
            <a:r>
              <a:rPr lang="en-US" sz="2400" dirty="0" err="1" smtClean="0"/>
              <a:t>na</a:t>
            </a:r>
            <a:r>
              <a:rPr lang="en-US" sz="2400" dirty="0" smtClean="0"/>
              <a:t> </a:t>
            </a:r>
            <a:r>
              <a:rPr lang="en-US" sz="2400" dirty="0" err="1" smtClean="0"/>
              <a:t>očekávané</a:t>
            </a:r>
            <a:r>
              <a:rPr lang="en-US" sz="2400" dirty="0" smtClean="0"/>
              <a:t> </a:t>
            </a:r>
            <a:r>
              <a:rPr lang="en-US" sz="2400" dirty="0" err="1" smtClean="0"/>
              <a:t>reakci</a:t>
            </a:r>
            <a:r>
              <a:rPr lang="en-US" sz="2400" dirty="0" smtClean="0"/>
              <a:t> </a:t>
            </a:r>
            <a:r>
              <a:rPr lang="en-US" sz="2400" dirty="0" err="1" smtClean="0"/>
              <a:t>dosavadních</a:t>
            </a:r>
            <a:r>
              <a:rPr lang="en-US" sz="2400" dirty="0" smtClean="0"/>
              <a:t> </a:t>
            </a:r>
            <a:r>
              <a:rPr lang="en-US" sz="2400" dirty="0" err="1" smtClean="0"/>
              <a:t>firem</a:t>
            </a:r>
            <a:r>
              <a:rPr lang="en-US" sz="2400" dirty="0" smtClean="0"/>
              <a:t> </a:t>
            </a:r>
            <a:endParaRPr lang="cs-CZ" sz="2400" dirty="0" smtClean="0"/>
          </a:p>
          <a:p>
            <a:pPr>
              <a:spcBef>
                <a:spcPts val="600"/>
              </a:spcBef>
              <a:spcAft>
                <a:spcPts val="1200"/>
              </a:spcAft>
            </a:pPr>
            <a:r>
              <a:rPr lang="en-US" sz="2800" dirty="0" err="1" smtClean="0"/>
              <a:t>Vyjednávací</a:t>
            </a:r>
            <a:r>
              <a:rPr lang="en-US" sz="2800" dirty="0" smtClean="0"/>
              <a:t> </a:t>
            </a:r>
            <a:r>
              <a:rPr lang="en-US" sz="2800" dirty="0" err="1" smtClean="0"/>
              <a:t>síla</a:t>
            </a:r>
            <a:r>
              <a:rPr lang="en-US" sz="2800" dirty="0" smtClean="0"/>
              <a:t> </a:t>
            </a:r>
            <a:r>
              <a:rPr lang="en-US" sz="2800" dirty="0" err="1" smtClean="0"/>
              <a:t>dodavatelů</a:t>
            </a:r>
            <a:r>
              <a:rPr lang="en-US" sz="2800" dirty="0" smtClean="0"/>
              <a:t> </a:t>
            </a:r>
            <a:endParaRPr lang="cs-CZ" sz="2800" dirty="0" smtClean="0"/>
          </a:p>
          <a:p>
            <a:pPr lvl="1">
              <a:spcBef>
                <a:spcPts val="600"/>
              </a:spcBef>
              <a:spcAft>
                <a:spcPts val="1200"/>
              </a:spcAft>
            </a:pPr>
            <a:r>
              <a:rPr lang="cs-CZ" sz="2400" dirty="0" smtClean="0"/>
              <a:t>Např. jeden dodavatel speciálních součástek může diktovat ceny pro celé odvětví</a:t>
            </a:r>
          </a:p>
          <a:p>
            <a:pPr>
              <a:spcBef>
                <a:spcPts val="600"/>
              </a:spcBef>
              <a:spcAft>
                <a:spcPts val="1200"/>
              </a:spcAft>
            </a:pPr>
            <a:r>
              <a:rPr lang="en-US" sz="2800" dirty="0" err="1" smtClean="0"/>
              <a:t>Vyjednávací</a:t>
            </a:r>
            <a:r>
              <a:rPr lang="en-US" sz="2800" dirty="0" smtClean="0"/>
              <a:t> </a:t>
            </a:r>
            <a:r>
              <a:rPr lang="en-US" sz="2800" dirty="0" err="1" smtClean="0"/>
              <a:t>síla</a:t>
            </a:r>
            <a:r>
              <a:rPr lang="en-US" sz="2800" dirty="0" smtClean="0"/>
              <a:t> </a:t>
            </a:r>
            <a:r>
              <a:rPr lang="en-US" sz="2800" dirty="0" err="1" smtClean="0"/>
              <a:t>kupujících</a:t>
            </a:r>
            <a:r>
              <a:rPr lang="en-US" sz="2800" dirty="0" smtClean="0"/>
              <a:t> </a:t>
            </a:r>
            <a:r>
              <a:rPr lang="en-US" sz="2800" dirty="0" err="1" smtClean="0"/>
              <a:t>zákazníků</a:t>
            </a:r>
            <a:r>
              <a:rPr lang="en-US" sz="2800" dirty="0" smtClean="0"/>
              <a:t> </a:t>
            </a:r>
            <a:endParaRPr lang="cs-CZ" sz="2800" dirty="0" smtClean="0"/>
          </a:p>
          <a:p>
            <a:pPr lvl="1">
              <a:spcBef>
                <a:spcPts val="600"/>
              </a:spcBef>
              <a:spcAft>
                <a:spcPts val="1200"/>
              </a:spcAft>
            </a:pPr>
            <a:r>
              <a:rPr lang="cs-CZ" sz="2400" dirty="0" smtClean="0"/>
              <a:t>z</a:t>
            </a:r>
            <a:r>
              <a:rPr lang="en-US" sz="2400" dirty="0" err="1" smtClean="0"/>
              <a:t>ákazníci</a:t>
            </a:r>
            <a:r>
              <a:rPr lang="en-US" sz="2400" dirty="0" smtClean="0"/>
              <a:t> </a:t>
            </a:r>
            <a:r>
              <a:rPr lang="en-US" sz="2400" dirty="0" err="1" smtClean="0"/>
              <a:t>jsou</a:t>
            </a:r>
            <a:r>
              <a:rPr lang="en-US" sz="2400" dirty="0" smtClean="0"/>
              <a:t> </a:t>
            </a:r>
            <a:r>
              <a:rPr lang="en-US" sz="2400" dirty="0" err="1" smtClean="0"/>
              <a:t>silní</a:t>
            </a:r>
            <a:r>
              <a:rPr lang="en-US" sz="2400" dirty="0" smtClean="0"/>
              <a:t> </a:t>
            </a:r>
            <a:r>
              <a:rPr lang="en-US" sz="2400" dirty="0" err="1" smtClean="0"/>
              <a:t>pokud</a:t>
            </a:r>
            <a:r>
              <a:rPr lang="en-US" sz="2400" dirty="0" smtClean="0"/>
              <a:t> </a:t>
            </a:r>
            <a:r>
              <a:rPr lang="en-US" sz="2400" dirty="0" err="1" smtClean="0"/>
              <a:t>mají</a:t>
            </a:r>
            <a:r>
              <a:rPr lang="en-US" sz="2400" dirty="0" smtClean="0"/>
              <a:t> </a:t>
            </a:r>
            <a:r>
              <a:rPr lang="en-US" sz="2400" dirty="0" err="1" smtClean="0"/>
              <a:t>větší</a:t>
            </a:r>
            <a:r>
              <a:rPr lang="en-US" sz="2400" dirty="0" smtClean="0"/>
              <a:t> </a:t>
            </a:r>
            <a:r>
              <a:rPr lang="en-US" sz="2400" dirty="0" err="1" smtClean="0"/>
              <a:t>vyjednávací</a:t>
            </a:r>
            <a:r>
              <a:rPr lang="en-US" sz="2400" dirty="0" smtClean="0"/>
              <a:t> </a:t>
            </a:r>
            <a:r>
              <a:rPr lang="en-US" sz="2400" dirty="0" err="1" smtClean="0"/>
              <a:t>sílu</a:t>
            </a:r>
            <a:r>
              <a:rPr lang="en-US" sz="2400" dirty="0" smtClean="0"/>
              <a:t> </a:t>
            </a:r>
            <a:r>
              <a:rPr lang="en-US" sz="2400" dirty="0" err="1" smtClean="0"/>
              <a:t>než</a:t>
            </a:r>
            <a:r>
              <a:rPr lang="en-US" sz="2400" dirty="0" smtClean="0"/>
              <a:t> </a:t>
            </a:r>
            <a:r>
              <a:rPr lang="en-US" sz="2400" dirty="0" err="1" smtClean="0"/>
              <a:t>jednotliví</a:t>
            </a:r>
            <a:r>
              <a:rPr lang="en-US" sz="2400" dirty="0" smtClean="0"/>
              <a:t> </a:t>
            </a:r>
            <a:r>
              <a:rPr lang="en-US" sz="2400" dirty="0" err="1" smtClean="0"/>
              <a:t>konkurenti</a:t>
            </a:r>
            <a:r>
              <a:rPr lang="en-US" sz="2400" dirty="0" smtClean="0"/>
              <a:t>, </a:t>
            </a:r>
            <a:r>
              <a:rPr lang="en-US" sz="2400" dirty="0" err="1" smtClean="0"/>
              <a:t>jsou-li</a:t>
            </a:r>
            <a:r>
              <a:rPr lang="en-US" sz="2400" dirty="0" smtClean="0"/>
              <a:t> </a:t>
            </a:r>
            <a:r>
              <a:rPr lang="en-US" sz="2400" dirty="0" err="1" smtClean="0"/>
              <a:t>citliví</a:t>
            </a:r>
            <a:r>
              <a:rPr lang="en-US" sz="2400" dirty="0" smtClean="0"/>
              <a:t> </a:t>
            </a:r>
            <a:r>
              <a:rPr lang="en-US" sz="2400" dirty="0" err="1" smtClean="0"/>
              <a:t>na</a:t>
            </a:r>
            <a:r>
              <a:rPr lang="en-US" sz="2400" dirty="0" smtClean="0"/>
              <a:t> </a:t>
            </a:r>
            <a:r>
              <a:rPr lang="en-US" sz="2400" dirty="0" err="1" smtClean="0"/>
              <a:t>ceny</a:t>
            </a:r>
            <a:r>
              <a:rPr lang="en-US" sz="2400" dirty="0" smtClean="0"/>
              <a:t> a </a:t>
            </a:r>
            <a:r>
              <a:rPr lang="en-US" sz="2400" dirty="0" err="1" smtClean="0"/>
              <a:t>dokážou</a:t>
            </a:r>
            <a:r>
              <a:rPr lang="en-US" sz="2400" dirty="0" smtClean="0"/>
              <a:t> </a:t>
            </a:r>
            <a:r>
              <a:rPr lang="en-US" sz="2400" dirty="0" err="1" smtClean="0"/>
              <a:t>využít</a:t>
            </a:r>
            <a:r>
              <a:rPr lang="en-US" sz="2400" dirty="0" smtClean="0"/>
              <a:t> </a:t>
            </a:r>
            <a:r>
              <a:rPr lang="en-US" sz="2400" dirty="0" err="1" smtClean="0"/>
              <a:t>svůj</a:t>
            </a:r>
            <a:r>
              <a:rPr lang="en-US" sz="2400" dirty="0" smtClean="0"/>
              <a:t> </a:t>
            </a:r>
            <a:r>
              <a:rPr lang="en-US" sz="2400" dirty="0" err="1" smtClean="0"/>
              <a:t>vliv</a:t>
            </a:r>
            <a:r>
              <a:rPr lang="en-US" sz="2400" dirty="0" smtClean="0"/>
              <a:t> k </a:t>
            </a:r>
            <a:r>
              <a:rPr lang="en-US" sz="2400" dirty="0" err="1" smtClean="0"/>
              <a:t>prosazení</a:t>
            </a:r>
            <a:r>
              <a:rPr lang="en-US" sz="2400" dirty="0" smtClean="0"/>
              <a:t> </a:t>
            </a:r>
            <a:r>
              <a:rPr lang="en-US" sz="2400" dirty="0" err="1" smtClean="0"/>
              <a:t>snížení</a:t>
            </a:r>
            <a:r>
              <a:rPr lang="en-US" sz="2400" dirty="0" smtClean="0"/>
              <a:t> </a:t>
            </a:r>
            <a:r>
              <a:rPr lang="en-US" sz="2400" dirty="0" err="1" smtClean="0"/>
              <a:t>cen</a:t>
            </a:r>
            <a:r>
              <a:rPr lang="en-US" sz="2400" dirty="0" smtClean="0"/>
              <a:t> </a:t>
            </a:r>
            <a:endParaRPr lang="cs-CZ" sz="2400" dirty="0" smtClean="0"/>
          </a:p>
          <a:p>
            <a:pPr>
              <a:spcBef>
                <a:spcPts val="600"/>
              </a:spcBef>
              <a:spcAft>
                <a:spcPts val="1200"/>
              </a:spcAft>
            </a:pPr>
            <a:endParaRPr 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Pět sil</a:t>
            </a:r>
            <a:endParaRPr lang="cs-CZ" dirty="0"/>
          </a:p>
        </p:txBody>
      </p:sp>
      <p:sp>
        <p:nvSpPr>
          <p:cNvPr id="3" name="Zástupný symbol pro obsah 2"/>
          <p:cNvSpPr>
            <a:spLocks noGrp="1"/>
          </p:cNvSpPr>
          <p:nvPr>
            <p:ph idx="1"/>
          </p:nvPr>
        </p:nvSpPr>
        <p:spPr/>
        <p:txBody>
          <a:bodyPr/>
          <a:lstStyle/>
          <a:p>
            <a:pPr>
              <a:spcBef>
                <a:spcPts val="600"/>
              </a:spcBef>
              <a:spcAft>
                <a:spcPts val="1200"/>
              </a:spcAft>
            </a:pPr>
            <a:r>
              <a:rPr lang="en-US" dirty="0" err="1" smtClean="0"/>
              <a:t>Hrozba</a:t>
            </a:r>
            <a:r>
              <a:rPr lang="en-US" dirty="0" smtClean="0"/>
              <a:t> </a:t>
            </a:r>
            <a:r>
              <a:rPr lang="en-US" dirty="0" err="1" smtClean="0"/>
              <a:t>substitučních</a:t>
            </a:r>
            <a:r>
              <a:rPr lang="en-US" dirty="0" smtClean="0"/>
              <a:t> </a:t>
            </a:r>
            <a:r>
              <a:rPr lang="en-US" dirty="0" err="1" smtClean="0"/>
              <a:t>výrobků</a:t>
            </a:r>
            <a:r>
              <a:rPr lang="en-US" dirty="0" smtClean="0"/>
              <a:t> </a:t>
            </a:r>
            <a:r>
              <a:rPr lang="en-US" dirty="0" err="1" smtClean="0"/>
              <a:t>nebo</a:t>
            </a:r>
            <a:r>
              <a:rPr lang="en-US" dirty="0" smtClean="0"/>
              <a:t> </a:t>
            </a:r>
            <a:r>
              <a:rPr lang="en-US" dirty="0" err="1" smtClean="0"/>
              <a:t>služeb</a:t>
            </a:r>
            <a:endParaRPr lang="cs-CZ" dirty="0" smtClean="0"/>
          </a:p>
          <a:p>
            <a:pPr lvl="1">
              <a:spcBef>
                <a:spcPts val="600"/>
              </a:spcBef>
              <a:spcAft>
                <a:spcPts val="1200"/>
              </a:spcAft>
            </a:pPr>
            <a:r>
              <a:rPr lang="cs-CZ" dirty="0" smtClean="0"/>
              <a:t>s</a:t>
            </a:r>
            <a:r>
              <a:rPr lang="en-US" dirty="0" err="1" smtClean="0"/>
              <a:t>ubstitut</a:t>
            </a:r>
            <a:r>
              <a:rPr lang="en-US" dirty="0" smtClean="0"/>
              <a:t> </a:t>
            </a:r>
            <a:r>
              <a:rPr lang="en-US" dirty="0" err="1" smtClean="0"/>
              <a:t>zajišťuje</a:t>
            </a:r>
            <a:r>
              <a:rPr lang="en-US" dirty="0" smtClean="0"/>
              <a:t> </a:t>
            </a:r>
            <a:r>
              <a:rPr lang="en-US" dirty="0" err="1" smtClean="0"/>
              <a:t>stejné</a:t>
            </a:r>
            <a:r>
              <a:rPr lang="en-US" dirty="0" smtClean="0"/>
              <a:t> </a:t>
            </a:r>
            <a:r>
              <a:rPr lang="en-US" dirty="0" err="1" smtClean="0"/>
              <a:t>nebo</a:t>
            </a:r>
            <a:r>
              <a:rPr lang="en-US" dirty="0" smtClean="0"/>
              <a:t> </a:t>
            </a:r>
            <a:r>
              <a:rPr lang="en-US" dirty="0" err="1" smtClean="0"/>
              <a:t>podobné</a:t>
            </a:r>
            <a:r>
              <a:rPr lang="en-US" dirty="0" smtClean="0"/>
              <a:t> </a:t>
            </a:r>
            <a:r>
              <a:rPr lang="en-US" dirty="0" err="1" smtClean="0"/>
              <a:t>funkce</a:t>
            </a:r>
            <a:r>
              <a:rPr lang="en-US" dirty="0" smtClean="0"/>
              <a:t> </a:t>
            </a:r>
            <a:r>
              <a:rPr lang="en-US" dirty="0" err="1" smtClean="0"/>
              <a:t>jako</a:t>
            </a:r>
            <a:r>
              <a:rPr lang="en-US" dirty="0" smtClean="0"/>
              <a:t> </a:t>
            </a:r>
            <a:r>
              <a:rPr lang="en-US" dirty="0" err="1" smtClean="0"/>
              <a:t>produkt</a:t>
            </a:r>
            <a:r>
              <a:rPr lang="en-US" dirty="0" smtClean="0"/>
              <a:t> </a:t>
            </a:r>
            <a:r>
              <a:rPr lang="en-US" dirty="0" err="1" smtClean="0"/>
              <a:t>daného</a:t>
            </a:r>
            <a:r>
              <a:rPr lang="en-US" dirty="0" smtClean="0"/>
              <a:t> </a:t>
            </a:r>
            <a:r>
              <a:rPr lang="en-US" dirty="0" err="1" smtClean="0"/>
              <a:t>odvětví</a:t>
            </a:r>
            <a:r>
              <a:rPr lang="en-US" dirty="0" smtClean="0"/>
              <a:t>, ale </a:t>
            </a:r>
            <a:r>
              <a:rPr lang="en-US" dirty="0" err="1" smtClean="0"/>
              <a:t>odlišnými</a:t>
            </a:r>
            <a:r>
              <a:rPr lang="en-US" dirty="0" smtClean="0"/>
              <a:t> </a:t>
            </a:r>
            <a:r>
              <a:rPr lang="en-US" dirty="0" err="1" smtClean="0"/>
              <a:t>prostředky</a:t>
            </a:r>
            <a:r>
              <a:rPr lang="en-US" dirty="0" smtClean="0"/>
              <a:t>  </a:t>
            </a:r>
            <a:endParaRPr lang="cs-CZ" dirty="0" smtClean="0"/>
          </a:p>
          <a:p>
            <a:pPr>
              <a:spcBef>
                <a:spcPts val="600"/>
              </a:spcBef>
              <a:spcAft>
                <a:spcPts val="1200"/>
              </a:spcAft>
            </a:pPr>
            <a:r>
              <a:rPr lang="en-US" dirty="0" err="1" smtClean="0"/>
              <a:t>Rivalita</a:t>
            </a:r>
            <a:r>
              <a:rPr lang="en-US" dirty="0" smtClean="0"/>
              <a:t> </a:t>
            </a:r>
            <a:r>
              <a:rPr lang="en-US" dirty="0" err="1" smtClean="0"/>
              <a:t>mezi</a:t>
            </a:r>
            <a:r>
              <a:rPr lang="en-US" dirty="0" smtClean="0"/>
              <a:t> </a:t>
            </a:r>
            <a:r>
              <a:rPr lang="en-US" dirty="0" err="1" smtClean="0"/>
              <a:t>existujícími</a:t>
            </a:r>
            <a:r>
              <a:rPr lang="en-US" dirty="0" smtClean="0"/>
              <a:t> </a:t>
            </a:r>
            <a:r>
              <a:rPr lang="en-US" dirty="0" err="1" smtClean="0"/>
              <a:t>konkurenty</a:t>
            </a:r>
            <a:endParaRPr lang="cs-CZ" dirty="0" smtClean="0"/>
          </a:p>
          <a:p>
            <a:pPr lvl="1">
              <a:spcBef>
                <a:spcPts val="600"/>
              </a:spcBef>
              <a:spcAft>
                <a:spcPts val="1200"/>
              </a:spcAft>
            </a:pPr>
            <a:r>
              <a:rPr lang="en-US" dirty="0" err="1" smtClean="0"/>
              <a:t>snižování</a:t>
            </a:r>
            <a:r>
              <a:rPr lang="en-US" dirty="0" smtClean="0"/>
              <a:t> </a:t>
            </a:r>
            <a:r>
              <a:rPr lang="en-US" dirty="0" err="1" smtClean="0"/>
              <a:t>cen</a:t>
            </a:r>
            <a:r>
              <a:rPr lang="en-US" dirty="0" smtClean="0"/>
              <a:t>, </a:t>
            </a:r>
            <a:r>
              <a:rPr lang="en-US" dirty="0" err="1" smtClean="0"/>
              <a:t>uvádění</a:t>
            </a:r>
            <a:r>
              <a:rPr lang="en-US" dirty="0" smtClean="0"/>
              <a:t> </a:t>
            </a:r>
            <a:r>
              <a:rPr lang="en-US" dirty="0" err="1" smtClean="0"/>
              <a:t>nových</a:t>
            </a:r>
            <a:r>
              <a:rPr lang="en-US" dirty="0" smtClean="0"/>
              <a:t> </a:t>
            </a:r>
            <a:r>
              <a:rPr lang="en-US" dirty="0" err="1" smtClean="0"/>
              <a:t>výrobků</a:t>
            </a:r>
            <a:r>
              <a:rPr lang="en-US" dirty="0" smtClean="0"/>
              <a:t> </a:t>
            </a:r>
            <a:r>
              <a:rPr lang="en-US" dirty="0" err="1" smtClean="0"/>
              <a:t>na</a:t>
            </a:r>
            <a:r>
              <a:rPr lang="en-US" dirty="0" smtClean="0"/>
              <a:t> </a:t>
            </a:r>
            <a:r>
              <a:rPr lang="en-US" dirty="0" err="1" smtClean="0"/>
              <a:t>trh</a:t>
            </a:r>
            <a:r>
              <a:rPr lang="en-US" dirty="0" smtClean="0"/>
              <a:t>, </a:t>
            </a:r>
            <a:r>
              <a:rPr lang="en-US" dirty="0" err="1" smtClean="0"/>
              <a:t>reklamní</a:t>
            </a:r>
            <a:r>
              <a:rPr lang="en-US" dirty="0" smtClean="0"/>
              <a:t> </a:t>
            </a:r>
            <a:r>
              <a:rPr lang="en-US" dirty="0" err="1" smtClean="0"/>
              <a:t>kampaně</a:t>
            </a:r>
            <a:r>
              <a:rPr lang="en-US" dirty="0" smtClean="0"/>
              <a:t>, </a:t>
            </a:r>
            <a:r>
              <a:rPr lang="en-US" dirty="0" err="1" smtClean="0"/>
              <a:t>zdokonalení</a:t>
            </a:r>
            <a:r>
              <a:rPr lang="en-US" dirty="0" smtClean="0"/>
              <a:t> </a:t>
            </a:r>
            <a:r>
              <a:rPr lang="en-US" dirty="0" err="1" smtClean="0"/>
              <a:t>služeb</a:t>
            </a:r>
            <a:r>
              <a:rPr lang="cs-CZ" dirty="0" smtClean="0"/>
              <a:t>, …</a:t>
            </a:r>
          </a:p>
          <a:p>
            <a:pPr lvl="1">
              <a:spcBef>
                <a:spcPts val="600"/>
              </a:spcBef>
              <a:spcAft>
                <a:spcPts val="1200"/>
              </a:spcAft>
            </a:pPr>
            <a:r>
              <a:rPr lang="cs-CZ" dirty="0" smtClean="0"/>
              <a:t>m</a:t>
            </a:r>
            <a:r>
              <a:rPr lang="en-US" dirty="0" err="1" smtClean="0"/>
              <a:t>íra</a:t>
            </a:r>
            <a:r>
              <a:rPr lang="en-US" dirty="0" smtClean="0"/>
              <a:t>, v </a:t>
            </a:r>
            <a:r>
              <a:rPr lang="en-US" dirty="0" err="1" smtClean="0"/>
              <a:t>níž</a:t>
            </a:r>
            <a:r>
              <a:rPr lang="en-US" dirty="0" smtClean="0"/>
              <a:t> </a:t>
            </a:r>
            <a:r>
              <a:rPr lang="en-US" dirty="0" err="1" smtClean="0"/>
              <a:t>rivalita</a:t>
            </a:r>
            <a:r>
              <a:rPr lang="en-US" dirty="0" smtClean="0"/>
              <a:t> </a:t>
            </a:r>
            <a:r>
              <a:rPr lang="en-US" dirty="0" err="1" smtClean="0"/>
              <a:t>mezi</a:t>
            </a:r>
            <a:r>
              <a:rPr lang="en-US" dirty="0" smtClean="0"/>
              <a:t> </a:t>
            </a:r>
            <a:r>
              <a:rPr lang="en-US" dirty="0" err="1" smtClean="0"/>
              <a:t>konkurenty</a:t>
            </a:r>
            <a:r>
              <a:rPr lang="en-US" dirty="0" smtClean="0"/>
              <a:t> </a:t>
            </a:r>
            <a:r>
              <a:rPr lang="en-US" dirty="0" err="1" smtClean="0"/>
              <a:t>omezuje</a:t>
            </a:r>
            <a:r>
              <a:rPr lang="en-US" dirty="0" smtClean="0"/>
              <a:t> </a:t>
            </a:r>
            <a:r>
              <a:rPr lang="en-US" dirty="0" err="1" smtClean="0"/>
              <a:t>ziskový</a:t>
            </a:r>
            <a:r>
              <a:rPr lang="en-US" dirty="0" smtClean="0"/>
              <a:t> </a:t>
            </a:r>
            <a:r>
              <a:rPr lang="en-US" dirty="0" err="1" smtClean="0"/>
              <a:t>potenciál</a:t>
            </a:r>
            <a:r>
              <a:rPr lang="en-US" dirty="0" smtClean="0"/>
              <a:t> </a:t>
            </a:r>
            <a:r>
              <a:rPr lang="en-US" dirty="0" err="1" smtClean="0"/>
              <a:t>odvětví</a:t>
            </a:r>
            <a:r>
              <a:rPr lang="en-US" dirty="0" smtClean="0"/>
              <a:t> </a:t>
            </a:r>
            <a:r>
              <a:rPr lang="en-US" dirty="0" err="1" smtClean="0"/>
              <a:t>závisí</a:t>
            </a:r>
            <a:r>
              <a:rPr lang="en-US" dirty="0" smtClean="0"/>
              <a:t> </a:t>
            </a:r>
            <a:r>
              <a:rPr lang="en-US" dirty="0" err="1" smtClean="0"/>
              <a:t>jednak</a:t>
            </a:r>
            <a:r>
              <a:rPr lang="en-US" dirty="0" smtClean="0"/>
              <a:t> </a:t>
            </a:r>
            <a:r>
              <a:rPr lang="en-US" dirty="0" err="1" smtClean="0"/>
              <a:t>na</a:t>
            </a:r>
            <a:r>
              <a:rPr lang="en-US" dirty="0" smtClean="0"/>
              <a:t> </a:t>
            </a:r>
            <a:r>
              <a:rPr lang="en-US" dirty="0" err="1" smtClean="0"/>
              <a:t>intensitě</a:t>
            </a:r>
            <a:r>
              <a:rPr lang="en-US" dirty="0" smtClean="0"/>
              <a:t> </a:t>
            </a:r>
            <a:r>
              <a:rPr lang="en-US" dirty="0" err="1" smtClean="0"/>
              <a:t>konkurence</a:t>
            </a:r>
            <a:r>
              <a:rPr lang="en-US" dirty="0" smtClean="0"/>
              <a:t> a </a:t>
            </a:r>
            <a:r>
              <a:rPr lang="en-US" dirty="0" err="1" smtClean="0"/>
              <a:t>jednak</a:t>
            </a:r>
            <a:r>
              <a:rPr lang="en-US" dirty="0" smtClean="0"/>
              <a:t> </a:t>
            </a:r>
            <a:r>
              <a:rPr lang="en-US" dirty="0" err="1" smtClean="0"/>
              <a:t>na</a:t>
            </a:r>
            <a:r>
              <a:rPr lang="en-US" dirty="0" smtClean="0"/>
              <a:t> </a:t>
            </a:r>
            <a:r>
              <a:rPr lang="en-US" dirty="0" err="1" smtClean="0"/>
              <a:t>základech</a:t>
            </a:r>
            <a:r>
              <a:rPr lang="en-US" dirty="0" smtClean="0"/>
              <a:t> </a:t>
            </a:r>
            <a:r>
              <a:rPr lang="en-US" dirty="0" err="1" smtClean="0"/>
              <a:t>vzájemné</a:t>
            </a:r>
            <a:r>
              <a:rPr lang="en-US" dirty="0" smtClean="0"/>
              <a:t> </a:t>
            </a:r>
            <a:r>
              <a:rPr lang="en-US" dirty="0" err="1" smtClean="0"/>
              <a:t>konkurence</a:t>
            </a:r>
            <a:r>
              <a:rPr lang="en-US" dirty="0" smtClean="0"/>
              <a:t> v </a:t>
            </a:r>
            <a:r>
              <a:rPr lang="en-US" dirty="0" err="1" smtClean="0"/>
              <a:t>odvětví</a:t>
            </a:r>
            <a:endParaRPr lang="cs-CZ" sz="1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5PS</a:t>
            </a:r>
            <a:endParaRPr lang="cs-CZ" dirty="0"/>
          </a:p>
        </p:txBody>
      </p:sp>
      <p:sp>
        <p:nvSpPr>
          <p:cNvPr id="3" name="Zástupný symbol pro obsah 2"/>
          <p:cNvSpPr>
            <a:spLocks noGrp="1"/>
          </p:cNvSpPr>
          <p:nvPr>
            <p:ph idx="1"/>
          </p:nvPr>
        </p:nvSpPr>
        <p:spPr/>
        <p:txBody>
          <a:bodyPr>
            <a:normAutofit fontScale="92500"/>
          </a:bodyPr>
          <a:lstStyle/>
          <a:p>
            <a:pPr>
              <a:spcBef>
                <a:spcPts val="600"/>
              </a:spcBef>
              <a:spcAft>
                <a:spcPts val="600"/>
              </a:spcAft>
            </a:pPr>
            <a:r>
              <a:rPr lang="cs-CZ" dirty="0" smtClean="0"/>
              <a:t>Úroveň konkurence v odvětví závisí na pěti základních konkurenčních silách</a:t>
            </a:r>
          </a:p>
          <a:p>
            <a:pPr>
              <a:spcBef>
                <a:spcPts val="600"/>
              </a:spcBef>
              <a:spcAft>
                <a:spcPts val="600"/>
              </a:spcAft>
            </a:pPr>
            <a:r>
              <a:rPr lang="cs-CZ" dirty="0" smtClean="0"/>
              <a:t>Působení těchto pěti sil určuje intenzitu odvětvové konkurence a potenciál konečného zisku v odvětví</a:t>
            </a:r>
          </a:p>
          <a:p>
            <a:pPr>
              <a:spcBef>
                <a:spcPts val="600"/>
              </a:spcBef>
              <a:spcAft>
                <a:spcPts val="600"/>
              </a:spcAft>
            </a:pPr>
            <a:r>
              <a:rPr lang="cs-CZ" dirty="0" smtClean="0"/>
              <a:t>Zisk se měří z hlediska dlouhodobé návratnosti investovaného kapitálu</a:t>
            </a:r>
          </a:p>
          <a:p>
            <a:pPr>
              <a:spcBef>
                <a:spcPts val="600"/>
              </a:spcBef>
              <a:spcAft>
                <a:spcPts val="600"/>
              </a:spcAft>
            </a:pPr>
            <a:r>
              <a:rPr lang="cs-CZ" dirty="0" smtClean="0"/>
              <a:t>Konfigurace pěti sil je v každém odvětví jiná</a:t>
            </a:r>
          </a:p>
          <a:p>
            <a:pPr>
              <a:spcBef>
                <a:spcPts val="600"/>
              </a:spcBef>
              <a:spcAft>
                <a:spcPts val="600"/>
              </a:spcAft>
            </a:pPr>
            <a:r>
              <a:rPr lang="cs-CZ" dirty="0" smtClean="0"/>
              <a:t>Nejsilnější konkurenční síly determinují ziskovost v odvětví a stávají se rozhodujícími pro formování strategie firmy </a:t>
            </a:r>
          </a:p>
          <a:p>
            <a:pPr>
              <a:spcBef>
                <a:spcPts val="600"/>
              </a:spcBef>
              <a:spcAft>
                <a:spcPts val="600"/>
              </a:spcAft>
            </a:pPr>
            <a:r>
              <a:rPr lang="cs-CZ" dirty="0" smtClean="0"/>
              <a:t>Poznání působení pěti konkurenčních sil odhaluje hnací síly konkurence v odvětví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5PS</a:t>
            </a:r>
            <a:endParaRPr lang="cs-CZ" dirty="0"/>
          </a:p>
        </p:txBody>
      </p:sp>
      <p:sp>
        <p:nvSpPr>
          <p:cNvPr id="3" name="Zástupný symbol pro obsah 2"/>
          <p:cNvSpPr>
            <a:spLocks noGrp="1"/>
          </p:cNvSpPr>
          <p:nvPr>
            <p:ph idx="1"/>
          </p:nvPr>
        </p:nvSpPr>
        <p:spPr/>
        <p:txBody>
          <a:bodyPr/>
          <a:lstStyle/>
          <a:p>
            <a:r>
              <a:rPr lang="cs-CZ" dirty="0" smtClean="0"/>
              <a:t>Příklad plnění daty:</a:t>
            </a:r>
          </a:p>
          <a:p>
            <a:pPr>
              <a:buNone/>
            </a:pPr>
            <a:endParaRPr lang="cs-CZ" sz="600" dirty="0" smtClean="0"/>
          </a:p>
          <a:p>
            <a:pPr>
              <a:buNone/>
            </a:pPr>
            <a:r>
              <a:rPr lang="cs-CZ" sz="1800" dirty="0" smtClean="0"/>
              <a:t>Zákazníci</a:t>
            </a:r>
          </a:p>
          <a:p>
            <a:pPr>
              <a:buNone/>
            </a:pPr>
            <a:endParaRPr lang="cs-CZ" sz="1800" dirty="0" smtClean="0"/>
          </a:p>
          <a:p>
            <a:pPr>
              <a:buNone/>
            </a:pPr>
            <a:endParaRPr lang="cs-CZ" sz="1200" dirty="0" smtClean="0"/>
          </a:p>
          <a:p>
            <a:pPr>
              <a:buNone/>
            </a:pPr>
            <a:endParaRPr lang="cs-CZ" sz="1200" dirty="0" smtClean="0"/>
          </a:p>
          <a:p>
            <a:pPr>
              <a:buNone/>
            </a:pPr>
            <a:endParaRPr lang="cs-CZ" sz="1600" dirty="0" smtClean="0"/>
          </a:p>
          <a:p>
            <a:pPr>
              <a:buNone/>
            </a:pPr>
            <a:r>
              <a:rPr lang="cs-CZ" sz="1800" dirty="0" smtClean="0"/>
              <a:t>Dodavatelé</a:t>
            </a:r>
          </a:p>
          <a:p>
            <a:pPr>
              <a:buNone/>
            </a:pPr>
            <a:endParaRPr lang="cs-CZ" sz="1400" dirty="0" smtClean="0"/>
          </a:p>
          <a:p>
            <a:pPr>
              <a:buNone/>
            </a:pPr>
            <a:endParaRPr lang="cs-CZ" sz="1400" dirty="0" smtClean="0"/>
          </a:p>
          <a:p>
            <a:pPr>
              <a:buNone/>
            </a:pPr>
            <a:endParaRPr lang="cs-CZ" sz="1400" dirty="0" smtClean="0"/>
          </a:p>
          <a:p>
            <a:pPr>
              <a:buNone/>
            </a:pPr>
            <a:endParaRPr lang="cs-CZ" sz="1800" dirty="0" smtClean="0"/>
          </a:p>
          <a:p>
            <a:pPr>
              <a:buNone/>
            </a:pPr>
            <a:r>
              <a:rPr lang="cs-CZ" sz="1800" dirty="0" smtClean="0"/>
              <a:t>Konkurenti</a:t>
            </a:r>
          </a:p>
          <a:p>
            <a:pPr>
              <a:buNone/>
            </a:pPr>
            <a:endParaRPr lang="cs-CZ" sz="1200" dirty="0" smtClean="0"/>
          </a:p>
          <a:p>
            <a:pPr>
              <a:buNone/>
            </a:pPr>
            <a:endParaRPr lang="cs-CZ" sz="1200" dirty="0" smtClean="0"/>
          </a:p>
          <a:p>
            <a:pPr>
              <a:buNone/>
            </a:pPr>
            <a:endParaRPr lang="cs-CZ" sz="1800" dirty="0" smtClean="0"/>
          </a:p>
          <a:p>
            <a:pPr>
              <a:buNone/>
            </a:pPr>
            <a:r>
              <a:rPr lang="cs-CZ" sz="1800" dirty="0" smtClean="0"/>
              <a:t>…</a:t>
            </a:r>
          </a:p>
          <a:p>
            <a:pPr>
              <a:buNone/>
            </a:pPr>
            <a:endParaRPr lang="cs-CZ" sz="1800" dirty="0"/>
          </a:p>
        </p:txBody>
      </p:sp>
      <p:graphicFrame>
        <p:nvGraphicFramePr>
          <p:cNvPr id="4" name="Tabulka 3"/>
          <p:cNvGraphicFramePr>
            <a:graphicFrameLocks noGrp="1"/>
          </p:cNvGraphicFramePr>
          <p:nvPr/>
        </p:nvGraphicFramePr>
        <p:xfrm>
          <a:off x="445899" y="2204864"/>
          <a:ext cx="8208912" cy="1008111"/>
        </p:xfrm>
        <a:graphic>
          <a:graphicData uri="http://schemas.openxmlformats.org/drawingml/2006/table">
            <a:tbl>
              <a:tblPr firstRow="1" bandRow="1">
                <a:tableStyleId>{5C22544A-7EE6-4342-B048-85BDC9FD1C3A}</a:tableStyleId>
              </a:tblPr>
              <a:tblGrid>
                <a:gridCol w="2736304"/>
                <a:gridCol w="2736304"/>
                <a:gridCol w="2736304"/>
              </a:tblGrid>
              <a:tr h="336037">
                <a:tc>
                  <a:txBody>
                    <a:bodyPr/>
                    <a:lstStyle/>
                    <a:p>
                      <a:r>
                        <a:rPr lang="cs-CZ" sz="1200" dirty="0" smtClean="0"/>
                        <a:t>Ukazatel</a:t>
                      </a:r>
                      <a:endParaRPr lang="cs-CZ" sz="1200" dirty="0"/>
                    </a:p>
                  </a:txBody>
                  <a:tcPr/>
                </a:tc>
                <a:tc>
                  <a:txBody>
                    <a:bodyPr/>
                    <a:lstStyle/>
                    <a:p>
                      <a:r>
                        <a:rPr lang="cs-CZ" sz="1200" dirty="0" smtClean="0"/>
                        <a:t>Informační zdroj</a:t>
                      </a:r>
                      <a:endParaRPr lang="cs-CZ" sz="1200" dirty="0"/>
                    </a:p>
                  </a:txBody>
                  <a:tcPr/>
                </a:tc>
                <a:tc>
                  <a:txBody>
                    <a:bodyPr/>
                    <a:lstStyle/>
                    <a:p>
                      <a:r>
                        <a:rPr lang="cs-CZ" sz="1200" dirty="0" smtClean="0"/>
                        <a:t>Hodnocení </a:t>
                      </a:r>
                      <a:endParaRPr lang="cs-CZ" sz="1200" dirty="0"/>
                    </a:p>
                  </a:txBody>
                  <a:tcPr/>
                </a:tc>
              </a:tr>
              <a:tr h="336037">
                <a:tc>
                  <a:txBody>
                    <a:bodyPr/>
                    <a:lstStyle/>
                    <a:p>
                      <a:r>
                        <a:rPr lang="cs-CZ" sz="1200" dirty="0" smtClean="0"/>
                        <a:t>Velikost a významnost zákazníků</a:t>
                      </a:r>
                    </a:p>
                  </a:txBody>
                  <a:tcPr/>
                </a:tc>
                <a:tc>
                  <a:txBody>
                    <a:bodyPr/>
                    <a:lstStyle/>
                    <a:p>
                      <a:endParaRPr lang="cs-CZ" sz="1200" dirty="0"/>
                    </a:p>
                  </a:txBody>
                  <a:tcPr/>
                </a:tc>
                <a:tc>
                  <a:txBody>
                    <a:bodyPr/>
                    <a:lstStyle/>
                    <a:p>
                      <a:endParaRPr lang="cs-CZ" sz="1200"/>
                    </a:p>
                  </a:txBody>
                  <a:tcPr/>
                </a:tc>
              </a:tr>
              <a:tr h="336037">
                <a:tc>
                  <a:txBody>
                    <a:bodyPr/>
                    <a:lstStyle/>
                    <a:p>
                      <a:r>
                        <a:rPr lang="cs-CZ" sz="1200" dirty="0" err="1" smtClean="0"/>
                        <a:t>Diverzita</a:t>
                      </a:r>
                      <a:r>
                        <a:rPr lang="cs-CZ" sz="1200" baseline="0" dirty="0" smtClean="0"/>
                        <a:t> zákazníků</a:t>
                      </a:r>
                      <a:endParaRPr lang="cs-CZ" sz="1200" dirty="0"/>
                    </a:p>
                  </a:txBody>
                  <a:tcPr/>
                </a:tc>
                <a:tc>
                  <a:txBody>
                    <a:bodyPr/>
                    <a:lstStyle/>
                    <a:p>
                      <a:endParaRPr lang="cs-CZ" sz="1200"/>
                    </a:p>
                  </a:txBody>
                  <a:tcPr/>
                </a:tc>
                <a:tc>
                  <a:txBody>
                    <a:bodyPr/>
                    <a:lstStyle/>
                    <a:p>
                      <a:endParaRPr lang="cs-CZ" sz="1200" dirty="0"/>
                    </a:p>
                  </a:txBody>
                  <a:tcPr/>
                </a:tc>
              </a:tr>
            </a:tbl>
          </a:graphicData>
        </a:graphic>
      </p:graphicFrame>
      <p:graphicFrame>
        <p:nvGraphicFramePr>
          <p:cNvPr id="5" name="Tabulka 4"/>
          <p:cNvGraphicFramePr>
            <a:graphicFrameLocks noGrp="1"/>
          </p:cNvGraphicFramePr>
          <p:nvPr/>
        </p:nvGraphicFramePr>
        <p:xfrm>
          <a:off x="467544" y="3645024"/>
          <a:ext cx="8208912" cy="1008111"/>
        </p:xfrm>
        <a:graphic>
          <a:graphicData uri="http://schemas.openxmlformats.org/drawingml/2006/table">
            <a:tbl>
              <a:tblPr firstRow="1" bandRow="1">
                <a:tableStyleId>{5C22544A-7EE6-4342-B048-85BDC9FD1C3A}</a:tableStyleId>
              </a:tblPr>
              <a:tblGrid>
                <a:gridCol w="2736304"/>
                <a:gridCol w="2736304"/>
                <a:gridCol w="2736304"/>
              </a:tblGrid>
              <a:tr h="336037">
                <a:tc>
                  <a:txBody>
                    <a:bodyPr/>
                    <a:lstStyle/>
                    <a:p>
                      <a:r>
                        <a:rPr lang="cs-CZ" sz="1200" dirty="0" smtClean="0"/>
                        <a:t>Ukazatel</a:t>
                      </a:r>
                      <a:endParaRPr lang="cs-CZ" sz="1200" dirty="0"/>
                    </a:p>
                  </a:txBody>
                  <a:tcPr/>
                </a:tc>
                <a:tc>
                  <a:txBody>
                    <a:bodyPr/>
                    <a:lstStyle/>
                    <a:p>
                      <a:r>
                        <a:rPr lang="cs-CZ" sz="1200" dirty="0" smtClean="0"/>
                        <a:t>Informační zdroj</a:t>
                      </a:r>
                      <a:endParaRPr lang="cs-CZ" sz="1200" dirty="0"/>
                    </a:p>
                  </a:txBody>
                  <a:tcPr/>
                </a:tc>
                <a:tc>
                  <a:txBody>
                    <a:bodyPr/>
                    <a:lstStyle/>
                    <a:p>
                      <a:r>
                        <a:rPr lang="cs-CZ" sz="1200" dirty="0" smtClean="0"/>
                        <a:t>Hodnocení </a:t>
                      </a:r>
                      <a:endParaRPr lang="cs-CZ" sz="1200" dirty="0"/>
                    </a:p>
                  </a:txBody>
                  <a:tcPr/>
                </a:tc>
              </a:tr>
              <a:tr h="336037">
                <a:tc>
                  <a:txBody>
                    <a:bodyPr/>
                    <a:lstStyle/>
                    <a:p>
                      <a:r>
                        <a:rPr lang="cs-CZ" sz="1200" dirty="0" smtClean="0"/>
                        <a:t>Počet a význam dodavatelů</a:t>
                      </a:r>
                    </a:p>
                  </a:txBody>
                  <a:tcPr/>
                </a:tc>
                <a:tc>
                  <a:txBody>
                    <a:bodyPr/>
                    <a:lstStyle/>
                    <a:p>
                      <a:endParaRPr lang="cs-CZ" sz="1200"/>
                    </a:p>
                  </a:txBody>
                  <a:tcPr/>
                </a:tc>
                <a:tc>
                  <a:txBody>
                    <a:bodyPr/>
                    <a:lstStyle/>
                    <a:p>
                      <a:endParaRPr lang="cs-CZ" sz="1200"/>
                    </a:p>
                  </a:txBody>
                  <a:tcPr/>
                </a:tc>
              </a:tr>
              <a:tr h="336037">
                <a:tc>
                  <a:txBody>
                    <a:bodyPr/>
                    <a:lstStyle/>
                    <a:p>
                      <a:r>
                        <a:rPr lang="cs-CZ" sz="1200" dirty="0" smtClean="0"/>
                        <a:t>Hrozba vstupu dodavatelů</a:t>
                      </a:r>
                      <a:r>
                        <a:rPr lang="cs-CZ" sz="1200" baseline="0" dirty="0" smtClean="0"/>
                        <a:t> do odvětví</a:t>
                      </a:r>
                      <a:endParaRPr lang="cs-CZ" sz="1200" dirty="0"/>
                    </a:p>
                  </a:txBody>
                  <a:tcPr/>
                </a:tc>
                <a:tc>
                  <a:txBody>
                    <a:bodyPr/>
                    <a:lstStyle/>
                    <a:p>
                      <a:endParaRPr lang="cs-CZ" sz="1200"/>
                    </a:p>
                  </a:txBody>
                  <a:tcPr/>
                </a:tc>
                <a:tc>
                  <a:txBody>
                    <a:bodyPr/>
                    <a:lstStyle/>
                    <a:p>
                      <a:endParaRPr lang="cs-CZ" sz="1200" dirty="0"/>
                    </a:p>
                  </a:txBody>
                  <a:tcPr/>
                </a:tc>
              </a:tr>
            </a:tbl>
          </a:graphicData>
        </a:graphic>
      </p:graphicFrame>
      <p:graphicFrame>
        <p:nvGraphicFramePr>
          <p:cNvPr id="6" name="Tabulka 5"/>
          <p:cNvGraphicFramePr>
            <a:graphicFrameLocks noGrp="1"/>
          </p:cNvGraphicFramePr>
          <p:nvPr/>
        </p:nvGraphicFramePr>
        <p:xfrm>
          <a:off x="467544" y="5013176"/>
          <a:ext cx="8208912" cy="936102"/>
        </p:xfrm>
        <a:graphic>
          <a:graphicData uri="http://schemas.openxmlformats.org/drawingml/2006/table">
            <a:tbl>
              <a:tblPr firstRow="1" bandRow="1">
                <a:tableStyleId>{5C22544A-7EE6-4342-B048-85BDC9FD1C3A}</a:tableStyleId>
              </a:tblPr>
              <a:tblGrid>
                <a:gridCol w="2736304"/>
                <a:gridCol w="2736304"/>
                <a:gridCol w="2736304"/>
              </a:tblGrid>
              <a:tr h="312034">
                <a:tc>
                  <a:txBody>
                    <a:bodyPr/>
                    <a:lstStyle/>
                    <a:p>
                      <a:r>
                        <a:rPr lang="cs-CZ" sz="1200" dirty="0" smtClean="0"/>
                        <a:t>Ukazatel</a:t>
                      </a:r>
                      <a:endParaRPr lang="cs-CZ" sz="1200" dirty="0"/>
                    </a:p>
                  </a:txBody>
                  <a:tcPr/>
                </a:tc>
                <a:tc>
                  <a:txBody>
                    <a:bodyPr/>
                    <a:lstStyle/>
                    <a:p>
                      <a:r>
                        <a:rPr lang="cs-CZ" sz="1200" dirty="0" smtClean="0"/>
                        <a:t>Informační zdroj</a:t>
                      </a:r>
                      <a:endParaRPr lang="cs-CZ" sz="1200" dirty="0"/>
                    </a:p>
                  </a:txBody>
                  <a:tcPr/>
                </a:tc>
                <a:tc>
                  <a:txBody>
                    <a:bodyPr/>
                    <a:lstStyle/>
                    <a:p>
                      <a:r>
                        <a:rPr lang="cs-CZ" sz="1200" dirty="0" smtClean="0"/>
                        <a:t>Hodnocení </a:t>
                      </a:r>
                      <a:endParaRPr lang="cs-CZ" sz="1200" dirty="0"/>
                    </a:p>
                  </a:txBody>
                  <a:tcPr/>
                </a:tc>
              </a:tr>
              <a:tr h="312034">
                <a:tc>
                  <a:txBody>
                    <a:bodyPr/>
                    <a:lstStyle/>
                    <a:p>
                      <a:r>
                        <a:rPr lang="cs-CZ" sz="1200" dirty="0" smtClean="0"/>
                        <a:t>Počet konkurentů</a:t>
                      </a:r>
                    </a:p>
                  </a:txBody>
                  <a:tcPr/>
                </a:tc>
                <a:tc>
                  <a:txBody>
                    <a:bodyPr/>
                    <a:lstStyle/>
                    <a:p>
                      <a:endParaRPr lang="cs-CZ" sz="1200"/>
                    </a:p>
                  </a:txBody>
                  <a:tcPr/>
                </a:tc>
                <a:tc>
                  <a:txBody>
                    <a:bodyPr/>
                    <a:lstStyle/>
                    <a:p>
                      <a:endParaRPr lang="cs-CZ" sz="1200"/>
                    </a:p>
                  </a:txBody>
                  <a:tcPr/>
                </a:tc>
              </a:tr>
              <a:tr h="312034">
                <a:tc>
                  <a:txBody>
                    <a:bodyPr/>
                    <a:lstStyle/>
                    <a:p>
                      <a:r>
                        <a:rPr lang="cs-CZ" sz="1200" dirty="0" smtClean="0"/>
                        <a:t>Růst odvětví</a:t>
                      </a:r>
                      <a:endParaRPr lang="cs-CZ" sz="1200" dirty="0"/>
                    </a:p>
                  </a:txBody>
                  <a:tcPr/>
                </a:tc>
                <a:tc>
                  <a:txBody>
                    <a:bodyPr/>
                    <a:lstStyle/>
                    <a:p>
                      <a:endParaRPr lang="cs-CZ" sz="1200" dirty="0"/>
                    </a:p>
                  </a:txBody>
                  <a:tcPr/>
                </a:tc>
                <a:tc>
                  <a:txBody>
                    <a:bodyPr/>
                    <a:lstStyle/>
                    <a:p>
                      <a:endParaRPr lang="cs-CZ" sz="1200" dirty="0"/>
                    </a:p>
                  </a:txBody>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Infrastruktura CI</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lipsa 15"/>
          <p:cNvSpPr/>
          <p:nvPr/>
        </p:nvSpPr>
        <p:spPr>
          <a:xfrm>
            <a:off x="467544" y="1124744"/>
            <a:ext cx="7632848" cy="4752528"/>
          </a:xfrm>
          <a:prstGeom prst="ellipse">
            <a:avLst/>
          </a:prstGeom>
          <a:noFill/>
          <a:ln w="88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smtClean="0"/>
              <a:t>Znalostní rámec CI</a:t>
            </a:r>
            <a:endParaRPr lang="cs-CZ" dirty="0"/>
          </a:p>
        </p:txBody>
      </p:sp>
      <p:sp>
        <p:nvSpPr>
          <p:cNvPr id="5" name="Elipsa 4"/>
          <p:cNvSpPr/>
          <p:nvPr/>
        </p:nvSpPr>
        <p:spPr>
          <a:xfrm>
            <a:off x="3275856" y="4221088"/>
            <a:ext cx="187220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t>Metriky výkonnosti</a:t>
            </a:r>
            <a:endParaRPr lang="cs-CZ" sz="1600" dirty="0"/>
          </a:p>
        </p:txBody>
      </p:sp>
      <p:sp>
        <p:nvSpPr>
          <p:cNvPr id="6" name="Elipsa 5"/>
          <p:cNvSpPr/>
          <p:nvPr/>
        </p:nvSpPr>
        <p:spPr>
          <a:xfrm>
            <a:off x="3275856" y="1628800"/>
            <a:ext cx="187220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t>Strategie</a:t>
            </a:r>
            <a:endParaRPr lang="cs-CZ" dirty="0"/>
          </a:p>
        </p:txBody>
      </p:sp>
      <p:sp>
        <p:nvSpPr>
          <p:cNvPr id="7" name="Elipsa 6"/>
          <p:cNvSpPr/>
          <p:nvPr/>
        </p:nvSpPr>
        <p:spPr>
          <a:xfrm>
            <a:off x="6084168" y="2924944"/>
            <a:ext cx="187220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t>Organizace</a:t>
            </a:r>
            <a:endParaRPr lang="cs-CZ" dirty="0"/>
          </a:p>
        </p:txBody>
      </p:sp>
      <p:sp>
        <p:nvSpPr>
          <p:cNvPr id="8" name="Elipsa 7"/>
          <p:cNvSpPr/>
          <p:nvPr/>
        </p:nvSpPr>
        <p:spPr>
          <a:xfrm>
            <a:off x="539552" y="2924944"/>
            <a:ext cx="187220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t>Technologie</a:t>
            </a:r>
            <a:endParaRPr lang="cs-CZ" dirty="0"/>
          </a:p>
        </p:txBody>
      </p:sp>
      <p:sp>
        <p:nvSpPr>
          <p:cNvPr id="9" name="TextovéPole 8"/>
          <p:cNvSpPr txBox="1"/>
          <p:nvPr/>
        </p:nvSpPr>
        <p:spPr>
          <a:xfrm>
            <a:off x="3384076" y="3015967"/>
            <a:ext cx="1656184" cy="830997"/>
          </a:xfrm>
          <a:prstGeom prst="rect">
            <a:avLst/>
          </a:prstGeom>
          <a:noFill/>
        </p:spPr>
        <p:txBody>
          <a:bodyPr wrap="square" rtlCol="0">
            <a:spAutoFit/>
          </a:bodyPr>
          <a:lstStyle/>
          <a:p>
            <a:pPr algn="ctr"/>
            <a:r>
              <a:rPr lang="cs-CZ" sz="2400" b="1" dirty="0" smtClean="0"/>
              <a:t>CI</a:t>
            </a:r>
          </a:p>
          <a:p>
            <a:pPr algn="ctr"/>
            <a:r>
              <a:rPr lang="cs-CZ" sz="2400" b="1" dirty="0" smtClean="0"/>
              <a:t>proces</a:t>
            </a:r>
            <a:endParaRPr lang="cs-CZ" sz="2400" b="1" dirty="0"/>
          </a:p>
        </p:txBody>
      </p:sp>
      <p:sp>
        <p:nvSpPr>
          <p:cNvPr id="10" name="TextovéPole 9"/>
          <p:cNvSpPr txBox="1"/>
          <p:nvPr/>
        </p:nvSpPr>
        <p:spPr>
          <a:xfrm>
            <a:off x="971600" y="4725144"/>
            <a:ext cx="1656184" cy="646331"/>
          </a:xfrm>
          <a:prstGeom prst="rect">
            <a:avLst/>
          </a:prstGeom>
          <a:solidFill>
            <a:schemeClr val="bg1"/>
          </a:solidFill>
          <a:ln>
            <a:solidFill>
              <a:schemeClr val="bg1">
                <a:lumMod val="95000"/>
              </a:schemeClr>
            </a:solidFill>
          </a:ln>
        </p:spPr>
        <p:txBody>
          <a:bodyPr wrap="square" rtlCol="0">
            <a:spAutoFit/>
          </a:bodyPr>
          <a:lstStyle/>
          <a:p>
            <a:pPr algn="ctr"/>
            <a:r>
              <a:rPr lang="cs-CZ" dirty="0" smtClean="0"/>
              <a:t>Znalostní rámec</a:t>
            </a:r>
            <a:endParaRPr lang="cs-CZ" dirty="0"/>
          </a:p>
        </p:txBody>
      </p:sp>
      <p:sp>
        <p:nvSpPr>
          <p:cNvPr id="11" name="TextovéPole 10"/>
          <p:cNvSpPr txBox="1"/>
          <p:nvPr/>
        </p:nvSpPr>
        <p:spPr>
          <a:xfrm>
            <a:off x="6084168" y="1772816"/>
            <a:ext cx="1656184" cy="646331"/>
          </a:xfrm>
          <a:prstGeom prst="rect">
            <a:avLst/>
          </a:prstGeom>
          <a:solidFill>
            <a:schemeClr val="bg1"/>
          </a:solidFill>
          <a:ln>
            <a:solidFill>
              <a:schemeClr val="bg1">
                <a:lumMod val="95000"/>
              </a:schemeClr>
            </a:solidFill>
          </a:ln>
        </p:spPr>
        <p:txBody>
          <a:bodyPr wrap="square" rtlCol="0">
            <a:spAutoFit/>
          </a:bodyPr>
          <a:lstStyle/>
          <a:p>
            <a:pPr algn="ctr"/>
            <a:r>
              <a:rPr lang="cs-CZ" dirty="0" smtClean="0"/>
              <a:t>Znalostní rámec</a:t>
            </a:r>
            <a:endParaRPr lang="cs-CZ" dirty="0"/>
          </a:p>
        </p:txBody>
      </p:sp>
      <p:sp>
        <p:nvSpPr>
          <p:cNvPr id="12" name="TextovéPole 11"/>
          <p:cNvSpPr txBox="1"/>
          <p:nvPr/>
        </p:nvSpPr>
        <p:spPr>
          <a:xfrm>
            <a:off x="5940152" y="4725144"/>
            <a:ext cx="1656184" cy="646331"/>
          </a:xfrm>
          <a:prstGeom prst="rect">
            <a:avLst/>
          </a:prstGeom>
          <a:solidFill>
            <a:schemeClr val="bg1"/>
          </a:solidFill>
          <a:ln>
            <a:solidFill>
              <a:schemeClr val="bg1">
                <a:lumMod val="95000"/>
              </a:schemeClr>
            </a:solidFill>
          </a:ln>
        </p:spPr>
        <p:txBody>
          <a:bodyPr wrap="square" rtlCol="0">
            <a:spAutoFit/>
          </a:bodyPr>
          <a:lstStyle/>
          <a:p>
            <a:pPr algn="ctr"/>
            <a:r>
              <a:rPr lang="cs-CZ" dirty="0" smtClean="0"/>
              <a:t>Znalostní rámec</a:t>
            </a:r>
            <a:endParaRPr lang="cs-CZ" dirty="0"/>
          </a:p>
        </p:txBody>
      </p:sp>
      <p:sp>
        <p:nvSpPr>
          <p:cNvPr id="13" name="TextovéPole 12"/>
          <p:cNvSpPr txBox="1"/>
          <p:nvPr/>
        </p:nvSpPr>
        <p:spPr>
          <a:xfrm>
            <a:off x="899592" y="1484784"/>
            <a:ext cx="1656184" cy="646331"/>
          </a:xfrm>
          <a:prstGeom prst="rect">
            <a:avLst/>
          </a:prstGeom>
          <a:solidFill>
            <a:schemeClr val="bg1"/>
          </a:solidFill>
          <a:ln>
            <a:solidFill>
              <a:schemeClr val="bg2">
                <a:lumMod val="20000"/>
                <a:lumOff val="80000"/>
              </a:schemeClr>
            </a:solidFill>
          </a:ln>
        </p:spPr>
        <p:txBody>
          <a:bodyPr wrap="square" rtlCol="0">
            <a:spAutoFit/>
          </a:bodyPr>
          <a:lstStyle/>
          <a:p>
            <a:pPr algn="ctr"/>
            <a:r>
              <a:rPr lang="cs-CZ" dirty="0" smtClean="0"/>
              <a:t>Znalostní rámec</a:t>
            </a:r>
            <a:endParaRPr lang="cs-CZ" dirty="0"/>
          </a:p>
        </p:txBody>
      </p:sp>
      <p:sp>
        <p:nvSpPr>
          <p:cNvPr id="14" name="Zahnutá šipka dolů 13"/>
          <p:cNvSpPr/>
          <p:nvPr/>
        </p:nvSpPr>
        <p:spPr>
          <a:xfrm>
            <a:off x="2915816" y="2780928"/>
            <a:ext cx="2592288" cy="576064"/>
          </a:xfrm>
          <a:prstGeom prst="curved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5" name="Zahnutá šipka dolů 14"/>
          <p:cNvSpPr/>
          <p:nvPr/>
        </p:nvSpPr>
        <p:spPr>
          <a:xfrm flipH="1" flipV="1">
            <a:off x="2915816" y="3573016"/>
            <a:ext cx="2520280" cy="576064"/>
          </a:xfrm>
          <a:prstGeom prst="curved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Znalostní dimenze</a:t>
            </a:r>
            <a:endParaRPr lang="cs-CZ" dirty="0"/>
          </a:p>
        </p:txBody>
      </p:sp>
      <p:sp>
        <p:nvSpPr>
          <p:cNvPr id="3" name="Zástupný symbol pro obsah 2"/>
          <p:cNvSpPr>
            <a:spLocks noGrp="1"/>
          </p:cNvSpPr>
          <p:nvPr>
            <p:ph idx="1"/>
          </p:nvPr>
        </p:nvSpPr>
        <p:spPr/>
        <p:txBody>
          <a:bodyPr/>
          <a:lstStyle/>
          <a:p>
            <a:r>
              <a:rPr lang="cs-CZ" dirty="0" smtClean="0"/>
              <a:t>Mapy námětů (</a:t>
            </a:r>
            <a:r>
              <a:rPr lang="cs-CZ" dirty="0" err="1" smtClean="0"/>
              <a:t>Topic</a:t>
            </a:r>
            <a:r>
              <a:rPr lang="cs-CZ" dirty="0" smtClean="0"/>
              <a:t> </a:t>
            </a:r>
            <a:r>
              <a:rPr lang="cs-CZ" dirty="0" err="1" smtClean="0"/>
              <a:t>maps</a:t>
            </a:r>
            <a:r>
              <a:rPr lang="cs-CZ" dirty="0" smtClean="0"/>
              <a:t>)</a:t>
            </a:r>
          </a:p>
          <a:p>
            <a:pPr lvl="1"/>
            <a:r>
              <a:rPr lang="cs-CZ" dirty="0" smtClean="0"/>
              <a:t>Standard ISO – </a:t>
            </a:r>
            <a:r>
              <a:rPr lang="cs-CZ" dirty="0" err="1" smtClean="0"/>
              <a:t>ISO</a:t>
            </a:r>
            <a:r>
              <a:rPr lang="cs-CZ" dirty="0" smtClean="0"/>
              <a:t>/IEC 13250:2003</a:t>
            </a:r>
          </a:p>
          <a:p>
            <a:pPr lvl="1"/>
            <a:r>
              <a:rPr lang="cs-CZ" dirty="0" smtClean="0"/>
              <a:t>Normalizovaná notace pro reprezentativní informaci, kterou lze předávat a která pojednává o informačních zdrojích používaných k vymezení námětů a jejich vztahy</a:t>
            </a:r>
          </a:p>
          <a:p>
            <a:pPr lvl="1"/>
            <a:endParaRPr lang="cs-CZ" dirty="0" smtClean="0"/>
          </a:p>
          <a:p>
            <a:pPr lvl="1"/>
            <a:r>
              <a:rPr lang="cs-CZ" dirty="0" smtClean="0"/>
              <a:t>Znázornění a výměna znalostí</a:t>
            </a:r>
          </a:p>
          <a:p>
            <a:pPr lvl="1"/>
            <a:r>
              <a:rPr lang="cs-CZ" dirty="0" smtClean="0"/>
              <a:t>Důraz na </a:t>
            </a:r>
            <a:r>
              <a:rPr lang="cs-CZ" dirty="0" err="1" smtClean="0"/>
              <a:t>nalezitelnost</a:t>
            </a:r>
            <a:r>
              <a:rPr lang="cs-CZ" dirty="0" smtClean="0"/>
              <a:t> informací</a:t>
            </a:r>
          </a:p>
          <a:p>
            <a:pPr lvl="1"/>
            <a:endParaRPr lang="cs-CZ" dirty="0" smtClean="0"/>
          </a:p>
          <a:p>
            <a:pPr lvl="1"/>
            <a:r>
              <a:rPr lang="cs-CZ" dirty="0" smtClean="0"/>
              <a:t>Důležité:</a:t>
            </a:r>
          </a:p>
          <a:p>
            <a:pPr lvl="2"/>
            <a:r>
              <a:rPr lang="cs-CZ" dirty="0" smtClean="0"/>
              <a:t>Model a mapy neustále testovat – interaktivní přístup</a:t>
            </a:r>
          </a:p>
          <a:p>
            <a:pPr lvl="2"/>
            <a:r>
              <a:rPr lang="cs-CZ" dirty="0" smtClean="0"/>
              <a:t>Zaměřovat se na požadavky businessu a uživatelů</a:t>
            </a:r>
          </a:p>
          <a:p>
            <a:pPr lvl="2"/>
            <a:r>
              <a:rPr lang="cs-CZ" dirty="0" smtClean="0"/>
              <a:t>Společný jazyk pro pochopení podstaty CI</a:t>
            </a:r>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Technologická dimenze</a:t>
            </a:r>
            <a:endParaRPr lang="cs-CZ" dirty="0"/>
          </a:p>
        </p:txBody>
      </p:sp>
      <p:sp>
        <p:nvSpPr>
          <p:cNvPr id="3" name="Zástupný symbol pro obsah 2"/>
          <p:cNvSpPr>
            <a:spLocks noGrp="1"/>
          </p:cNvSpPr>
          <p:nvPr>
            <p:ph idx="1"/>
          </p:nvPr>
        </p:nvSpPr>
        <p:spPr/>
        <p:txBody>
          <a:bodyPr/>
          <a:lstStyle/>
          <a:p>
            <a:r>
              <a:rPr lang="cs-CZ" dirty="0" smtClean="0"/>
              <a:t>Nástroje na vyhledávání informací</a:t>
            </a:r>
          </a:p>
          <a:p>
            <a:pPr lvl="1"/>
            <a:r>
              <a:rPr lang="cs-CZ" dirty="0" smtClean="0"/>
              <a:t>Roboti, </a:t>
            </a:r>
            <a:r>
              <a:rPr lang="cs-CZ" dirty="0" err="1" smtClean="0"/>
              <a:t>harvester</a:t>
            </a:r>
            <a:r>
              <a:rPr lang="cs-CZ" dirty="0" smtClean="0"/>
              <a:t>, RSS, …</a:t>
            </a:r>
          </a:p>
          <a:p>
            <a:pPr lvl="1"/>
            <a:endParaRPr lang="cs-CZ" dirty="0" smtClean="0"/>
          </a:p>
          <a:p>
            <a:r>
              <a:rPr lang="cs-CZ" dirty="0" smtClean="0"/>
              <a:t>Nástroje na sdílení informací</a:t>
            </a:r>
          </a:p>
          <a:p>
            <a:pPr lvl="1"/>
            <a:r>
              <a:rPr lang="cs-CZ" dirty="0" err="1" smtClean="0"/>
              <a:t>Community</a:t>
            </a:r>
            <a:r>
              <a:rPr lang="cs-CZ" dirty="0" smtClean="0"/>
              <a:t> </a:t>
            </a:r>
            <a:r>
              <a:rPr lang="cs-CZ" dirty="0" err="1" smtClean="0"/>
              <a:t>pages</a:t>
            </a:r>
            <a:r>
              <a:rPr lang="cs-CZ" dirty="0" smtClean="0"/>
              <a:t>, Idea Bank, CI Portál, …</a:t>
            </a:r>
          </a:p>
          <a:p>
            <a:pPr lvl="1"/>
            <a:endParaRPr lang="cs-CZ" dirty="0" smtClean="0"/>
          </a:p>
          <a:p>
            <a:r>
              <a:rPr lang="cs-CZ" dirty="0" smtClean="0"/>
              <a:t>Nástroje na podporu spolupráce</a:t>
            </a:r>
          </a:p>
          <a:p>
            <a:pPr lvl="1"/>
            <a:r>
              <a:rPr lang="cs-CZ" dirty="0" err="1" smtClean="0"/>
              <a:t>Collaboration</a:t>
            </a:r>
            <a:r>
              <a:rPr lang="cs-CZ" dirty="0" smtClean="0"/>
              <a:t> </a:t>
            </a:r>
            <a:r>
              <a:rPr lang="cs-CZ" dirty="0" err="1" smtClean="0"/>
              <a:t>Tool</a:t>
            </a:r>
            <a:r>
              <a:rPr lang="cs-CZ" dirty="0" smtClean="0"/>
              <a:t>, </a:t>
            </a:r>
            <a:r>
              <a:rPr lang="cs-CZ" dirty="0" err="1" smtClean="0"/>
              <a:t>Collaboration</a:t>
            </a:r>
            <a:r>
              <a:rPr lang="cs-CZ" dirty="0" smtClean="0"/>
              <a:t> </a:t>
            </a:r>
            <a:r>
              <a:rPr lang="cs-CZ" dirty="0" err="1" smtClean="0"/>
              <a:t>Workspace</a:t>
            </a:r>
            <a:r>
              <a:rPr lang="cs-CZ" dirty="0" smtClean="0"/>
              <a:t>, </a:t>
            </a:r>
            <a:r>
              <a:rPr lang="cs-CZ" dirty="0" err="1" smtClean="0"/>
              <a:t>Discussion</a:t>
            </a:r>
            <a:r>
              <a:rPr lang="cs-CZ" dirty="0" smtClean="0"/>
              <a:t> </a:t>
            </a:r>
            <a:r>
              <a:rPr lang="cs-CZ" dirty="0" err="1" smtClean="0"/>
              <a:t>Tool</a:t>
            </a:r>
            <a:r>
              <a:rPr lang="cs-CZ" dirty="0" smtClean="0"/>
              <a:t>, …</a:t>
            </a:r>
          </a:p>
          <a:p>
            <a:endParaRPr lang="cs-CZ"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charset="0"/>
              </a:rPr>
              <a:t>Uplatnění CI</a:t>
            </a:r>
            <a:endParaRPr lang="cs-CZ" dirty="0"/>
          </a:p>
        </p:txBody>
      </p:sp>
      <p:sp>
        <p:nvSpPr>
          <p:cNvPr id="3" name="Zástupný symbol pro obsah 2"/>
          <p:cNvSpPr>
            <a:spLocks noGrp="1"/>
          </p:cNvSpPr>
          <p:nvPr>
            <p:ph idx="1"/>
          </p:nvPr>
        </p:nvSpPr>
        <p:spPr/>
        <p:txBody>
          <a:bodyPr/>
          <a:lstStyle/>
          <a:p>
            <a:pPr>
              <a:spcAft>
                <a:spcPts val="600"/>
              </a:spcAft>
            </a:pPr>
            <a:r>
              <a:rPr lang="cs-CZ" dirty="0" smtClean="0"/>
              <a:t>Předvídat změny na trhu</a:t>
            </a:r>
          </a:p>
          <a:p>
            <a:pPr>
              <a:spcAft>
                <a:spcPts val="600"/>
              </a:spcAft>
            </a:pPr>
            <a:r>
              <a:rPr lang="cs-CZ" dirty="0" smtClean="0"/>
              <a:t>Předvídat tahy konkurence</a:t>
            </a:r>
          </a:p>
          <a:p>
            <a:pPr>
              <a:spcAft>
                <a:spcPts val="600"/>
              </a:spcAft>
            </a:pPr>
            <a:r>
              <a:rPr lang="cs-CZ" dirty="0" smtClean="0"/>
              <a:t>Zmapovat nové a potenciální konkurenty</a:t>
            </a:r>
          </a:p>
          <a:p>
            <a:pPr>
              <a:spcAft>
                <a:spcPts val="600"/>
              </a:spcAft>
            </a:pPr>
            <a:r>
              <a:rPr lang="cs-CZ" dirty="0" smtClean="0"/>
              <a:t>Učit se z úspěchů a chyb druhých</a:t>
            </a:r>
          </a:p>
          <a:p>
            <a:pPr>
              <a:spcAft>
                <a:spcPts val="600"/>
              </a:spcAft>
            </a:pPr>
            <a:r>
              <a:rPr lang="cs-CZ" dirty="0" smtClean="0"/>
              <a:t>Poznávat nové technologie, produkty, procesy …</a:t>
            </a:r>
          </a:p>
          <a:p>
            <a:pPr>
              <a:spcAft>
                <a:spcPts val="600"/>
              </a:spcAft>
            </a:pPr>
            <a:r>
              <a:rPr lang="cs-CZ" dirty="0" smtClean="0"/>
              <a:t>Dívat se na vlastní firmu prakticky a s objektivním nadhledem</a:t>
            </a:r>
          </a:p>
          <a:p>
            <a:endParaRPr lang="cs-CZ"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Organizační dimenze</a:t>
            </a:r>
            <a:endParaRPr lang="cs-CZ" dirty="0"/>
          </a:p>
        </p:txBody>
      </p:sp>
      <p:sp>
        <p:nvSpPr>
          <p:cNvPr id="3" name="Zástupný symbol pro obsah 2"/>
          <p:cNvSpPr>
            <a:spLocks noGrp="1"/>
          </p:cNvSpPr>
          <p:nvPr>
            <p:ph idx="1"/>
          </p:nvPr>
        </p:nvSpPr>
        <p:spPr/>
        <p:txBody>
          <a:bodyPr/>
          <a:lstStyle/>
          <a:p>
            <a:r>
              <a:rPr lang="cs-CZ" dirty="0" smtClean="0"/>
              <a:t>CKO – </a:t>
            </a:r>
            <a:r>
              <a:rPr lang="cs-CZ" dirty="0" err="1" smtClean="0"/>
              <a:t>Chief</a:t>
            </a:r>
            <a:r>
              <a:rPr lang="cs-CZ" dirty="0" smtClean="0"/>
              <a:t> </a:t>
            </a:r>
            <a:r>
              <a:rPr lang="cs-CZ" dirty="0" err="1" smtClean="0"/>
              <a:t>Knowledge</a:t>
            </a:r>
            <a:r>
              <a:rPr lang="cs-CZ" dirty="0" smtClean="0"/>
              <a:t> </a:t>
            </a:r>
            <a:r>
              <a:rPr lang="cs-CZ" dirty="0" err="1" smtClean="0"/>
              <a:t>Officer</a:t>
            </a:r>
            <a:endParaRPr lang="cs-CZ" dirty="0" smtClean="0"/>
          </a:p>
          <a:p>
            <a:r>
              <a:rPr lang="cs-CZ" dirty="0" smtClean="0"/>
              <a:t>Osoba hlavního architekta – zodpovědný za </a:t>
            </a:r>
            <a:r>
              <a:rPr lang="cs-CZ" dirty="0" err="1" smtClean="0"/>
              <a:t>Topic</a:t>
            </a:r>
            <a:r>
              <a:rPr lang="cs-CZ" dirty="0" smtClean="0"/>
              <a:t> </a:t>
            </a:r>
            <a:r>
              <a:rPr lang="cs-CZ" dirty="0" err="1" smtClean="0"/>
              <a:t>maps</a:t>
            </a:r>
            <a:endParaRPr lang="cs-CZ" dirty="0" smtClean="0"/>
          </a:p>
          <a:p>
            <a:r>
              <a:rPr lang="cs-CZ" dirty="0" smtClean="0"/>
              <a:t>Šampión - zodpovědný za propagaci</a:t>
            </a:r>
          </a:p>
          <a:p>
            <a:r>
              <a:rPr lang="cs-CZ" dirty="0" smtClean="0"/>
              <a:t>Vývojář - zodpovědný za </a:t>
            </a:r>
            <a:r>
              <a:rPr lang="cs-CZ" dirty="0" err="1" smtClean="0"/>
              <a:t>templaty</a:t>
            </a:r>
            <a:r>
              <a:rPr lang="cs-CZ" dirty="0" smtClean="0"/>
              <a:t>, kontrolu kvality, …</a:t>
            </a:r>
          </a:p>
          <a:p>
            <a:r>
              <a:rPr lang="cs-CZ" dirty="0" smtClean="0"/>
              <a:t>Specialista – správa a update programu, návaznost na business, …</a:t>
            </a:r>
          </a:p>
          <a:p>
            <a:endParaRPr lang="cs-CZ" dirty="0" smtClean="0"/>
          </a:p>
          <a:p>
            <a:r>
              <a:rPr lang="cs-CZ" dirty="0" smtClean="0"/>
              <a:t>Komunity:</a:t>
            </a:r>
          </a:p>
          <a:p>
            <a:pPr lvl="1"/>
            <a:r>
              <a:rPr lang="cs-CZ" dirty="0" err="1" smtClean="0"/>
              <a:t>Community</a:t>
            </a:r>
            <a:r>
              <a:rPr lang="cs-CZ" dirty="0" smtClean="0"/>
              <a:t> </a:t>
            </a:r>
            <a:r>
              <a:rPr lang="cs-CZ" dirty="0" err="1" smtClean="0"/>
              <a:t>of</a:t>
            </a:r>
            <a:r>
              <a:rPr lang="cs-CZ" dirty="0" smtClean="0"/>
              <a:t> </a:t>
            </a:r>
            <a:r>
              <a:rPr lang="cs-CZ" dirty="0" err="1" smtClean="0"/>
              <a:t>interest</a:t>
            </a:r>
            <a:r>
              <a:rPr lang="cs-CZ" dirty="0" smtClean="0"/>
              <a:t> – společný zájem</a:t>
            </a:r>
          </a:p>
          <a:p>
            <a:pPr lvl="1"/>
            <a:r>
              <a:rPr lang="cs-CZ" dirty="0" err="1" smtClean="0"/>
              <a:t>Community</a:t>
            </a:r>
            <a:r>
              <a:rPr lang="cs-CZ" dirty="0" smtClean="0"/>
              <a:t> </a:t>
            </a:r>
            <a:r>
              <a:rPr lang="cs-CZ" dirty="0" err="1" smtClean="0"/>
              <a:t>of</a:t>
            </a:r>
            <a:r>
              <a:rPr lang="cs-CZ" dirty="0" smtClean="0"/>
              <a:t> </a:t>
            </a:r>
            <a:r>
              <a:rPr lang="cs-CZ" dirty="0" err="1" smtClean="0"/>
              <a:t>practice</a:t>
            </a:r>
            <a:r>
              <a:rPr lang="cs-CZ" dirty="0" smtClean="0"/>
              <a:t> – podobnou expertízu, zkušenost, business důvod</a:t>
            </a:r>
            <a:endParaRPr lang="cs-CZ"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defRPr/>
            </a:pPr>
            <a:r>
              <a:rPr lang="cs-CZ" smtClean="0"/>
              <a:t>CI modely</a:t>
            </a:r>
            <a:endParaRPr lang="en-US" smtClean="0"/>
          </a:p>
        </p:txBody>
      </p:sp>
      <p:sp>
        <p:nvSpPr>
          <p:cNvPr id="10243" name="Rectangle 3"/>
          <p:cNvSpPr>
            <a:spLocks noGrp="1" noChangeArrowheads="1"/>
          </p:cNvSpPr>
          <p:nvPr>
            <p:ph type="body" idx="1"/>
          </p:nvPr>
        </p:nvSpPr>
        <p:spPr/>
        <p:txBody>
          <a:bodyPr/>
          <a:lstStyle/>
          <a:p>
            <a:pPr eaLnBrk="1" hangingPunct="1">
              <a:lnSpc>
                <a:spcPct val="90000"/>
              </a:lnSpc>
            </a:pPr>
            <a:r>
              <a:rPr lang="cs-CZ" smtClean="0"/>
              <a:t>Správně zvolit CI model je klíčové</a:t>
            </a:r>
          </a:p>
          <a:p>
            <a:pPr lvl="1" eaLnBrk="1" hangingPunct="1">
              <a:lnSpc>
                <a:spcPct val="90000"/>
              </a:lnSpc>
            </a:pPr>
            <a:r>
              <a:rPr lang="cs-CZ" smtClean="0"/>
              <a:t>Hub &amp; Spoke – pro velké firmy s odličnými kulturami nebo produkty</a:t>
            </a:r>
          </a:p>
          <a:p>
            <a:pPr lvl="1" eaLnBrk="1" hangingPunct="1">
              <a:lnSpc>
                <a:spcPct val="90000"/>
              </a:lnSpc>
            </a:pPr>
            <a:r>
              <a:rPr lang="cs-CZ" smtClean="0"/>
              <a:t>Dále asi 6-8 dalších, základem je vyvážit potřeby a zdroje</a:t>
            </a:r>
          </a:p>
          <a:p>
            <a:pPr eaLnBrk="1" hangingPunct="1">
              <a:lnSpc>
                <a:spcPct val="90000"/>
              </a:lnSpc>
            </a:pPr>
            <a:r>
              <a:rPr lang="cs-CZ" smtClean="0"/>
              <a:t>Potřeby vznikají podle 3 zdrojů</a:t>
            </a:r>
          </a:p>
          <a:p>
            <a:pPr lvl="1" eaLnBrk="1" hangingPunct="1">
              <a:lnSpc>
                <a:spcPct val="90000"/>
              </a:lnSpc>
            </a:pPr>
            <a:r>
              <a:rPr lang="cs-CZ" smtClean="0"/>
              <a:t>Senior management a key decision makers</a:t>
            </a:r>
          </a:p>
          <a:p>
            <a:pPr lvl="1" eaLnBrk="1" hangingPunct="1">
              <a:lnSpc>
                <a:spcPct val="90000"/>
              </a:lnSpc>
            </a:pPr>
            <a:r>
              <a:rPr lang="cs-CZ" smtClean="0"/>
              <a:t>Existing management processes</a:t>
            </a:r>
          </a:p>
          <a:p>
            <a:pPr lvl="1" eaLnBrk="1" hangingPunct="1">
              <a:lnSpc>
                <a:spcPct val="90000"/>
              </a:lnSpc>
            </a:pPr>
            <a:r>
              <a:rPr lang="cs-CZ" smtClean="0"/>
              <a:t>Funkce CI sama o sobě</a:t>
            </a:r>
            <a:endParaRPr lang="en-US" smtClean="0"/>
          </a:p>
          <a:p>
            <a:pPr eaLnBrk="1" hangingPunct="1">
              <a:lnSpc>
                <a:spcPct val="90000"/>
              </a:lnSpc>
            </a:pPr>
            <a:endParaRPr 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Software pro </a:t>
            </a:r>
            <a:r>
              <a:rPr lang="cs-CZ" dirty="0" err="1" smtClean="0"/>
              <a:t>ci</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TOVEK</a:t>
            </a:r>
            <a:endParaRPr lang="cs-CZ" dirty="0"/>
          </a:p>
        </p:txBody>
      </p:sp>
      <p:sp>
        <p:nvSpPr>
          <p:cNvPr id="3" name="Zástupný symbol pro obsah 2"/>
          <p:cNvSpPr>
            <a:spLocks noGrp="1"/>
          </p:cNvSpPr>
          <p:nvPr>
            <p:ph idx="1"/>
          </p:nvPr>
        </p:nvSpPr>
        <p:spPr>
          <a:xfrm>
            <a:off x="455613" y="1268761"/>
            <a:ext cx="8234362" cy="4663728"/>
          </a:xfrm>
        </p:spPr>
        <p:txBody>
          <a:bodyPr>
            <a:normAutofit fontScale="70000" lnSpcReduction="20000"/>
          </a:bodyPr>
          <a:lstStyle/>
          <a:p>
            <a:pPr lvl="1">
              <a:lnSpc>
                <a:spcPct val="83000"/>
              </a:lnSpc>
              <a:spcBef>
                <a:spcPts val="0"/>
              </a:spcBef>
              <a:spcAft>
                <a:spcPts val="1200"/>
              </a:spcAft>
              <a:buNone/>
            </a:pPr>
            <a:r>
              <a:rPr lang="cs-CZ" dirty="0" smtClean="0">
                <a:hlinkClick r:id="rId2"/>
              </a:rPr>
              <a:t>www.</a:t>
            </a:r>
            <a:r>
              <a:rPr lang="cs-CZ" dirty="0" err="1" smtClean="0">
                <a:hlinkClick r:id="rId2"/>
              </a:rPr>
              <a:t>tovek.cz</a:t>
            </a:r>
            <a:endParaRPr lang="cs-CZ" dirty="0" smtClean="0"/>
          </a:p>
          <a:p>
            <a:pPr lvl="1">
              <a:lnSpc>
                <a:spcPct val="83000"/>
              </a:lnSpc>
              <a:spcBef>
                <a:spcPts val="0"/>
              </a:spcBef>
              <a:spcAft>
                <a:spcPts val="1200"/>
              </a:spcAft>
            </a:pPr>
            <a:r>
              <a:rPr lang="cs-CZ" dirty="0" smtClean="0"/>
              <a:t>česká firma, od 1993</a:t>
            </a:r>
          </a:p>
          <a:p>
            <a:pPr lvl="1">
              <a:lnSpc>
                <a:spcPct val="83000"/>
              </a:lnSpc>
              <a:spcBef>
                <a:spcPts val="0"/>
              </a:spcBef>
              <a:spcAft>
                <a:spcPts val="1200"/>
              </a:spcAft>
            </a:pPr>
            <a:r>
              <a:rPr lang="cs-CZ" dirty="0" err="1" smtClean="0"/>
              <a:t>Tovek</a:t>
            </a:r>
            <a:r>
              <a:rPr lang="cs-CZ" dirty="0" smtClean="0"/>
              <a:t> </a:t>
            </a:r>
            <a:r>
              <a:rPr lang="cs-CZ" dirty="0" err="1" smtClean="0"/>
              <a:t>Tools</a:t>
            </a:r>
            <a:endParaRPr lang="cs-CZ" dirty="0" smtClean="0"/>
          </a:p>
          <a:p>
            <a:pPr lvl="2">
              <a:lnSpc>
                <a:spcPct val="83000"/>
              </a:lnSpc>
              <a:spcBef>
                <a:spcPts val="0"/>
              </a:spcBef>
              <a:spcAft>
                <a:spcPts val="1200"/>
              </a:spcAft>
            </a:pPr>
            <a:r>
              <a:rPr lang="cs-CZ" dirty="0" smtClean="0"/>
              <a:t>soubor nástrojů pro indexování, vyhledávání a analýzu velkého objemu textových informací z různorodých informačních zdrojů (soubory, databáze, elektronická pošta)</a:t>
            </a:r>
          </a:p>
          <a:p>
            <a:pPr lvl="2">
              <a:lnSpc>
                <a:spcPct val="83000"/>
              </a:lnSpc>
              <a:spcBef>
                <a:spcPts val="0"/>
              </a:spcBef>
              <a:spcAft>
                <a:spcPts val="1200"/>
              </a:spcAft>
            </a:pPr>
            <a:r>
              <a:rPr lang="cs-CZ" dirty="0" smtClean="0"/>
              <a:t>umí pracovat s nestrukturovanými informacemi</a:t>
            </a:r>
          </a:p>
          <a:p>
            <a:pPr lvl="1">
              <a:lnSpc>
                <a:spcPct val="83000"/>
              </a:lnSpc>
              <a:spcBef>
                <a:spcPts val="0"/>
              </a:spcBef>
              <a:spcAft>
                <a:spcPts val="1200"/>
              </a:spcAft>
            </a:pPr>
            <a:r>
              <a:rPr lang="cs-CZ" dirty="0" smtClean="0"/>
              <a:t>uzpůsobení systémů na míru ARMS, </a:t>
            </a:r>
            <a:r>
              <a:rPr lang="cs-CZ" dirty="0" err="1" smtClean="0"/>
              <a:t>kGate</a:t>
            </a:r>
            <a:r>
              <a:rPr lang="cs-CZ" dirty="0" smtClean="0"/>
              <a:t>,…</a:t>
            </a:r>
          </a:p>
          <a:p>
            <a:pPr lvl="1">
              <a:lnSpc>
                <a:spcPct val="83000"/>
              </a:lnSpc>
              <a:spcBef>
                <a:spcPts val="0"/>
              </a:spcBef>
              <a:spcAft>
                <a:spcPts val="1200"/>
              </a:spcAft>
            </a:pPr>
            <a:r>
              <a:rPr lang="cs-CZ" dirty="0" smtClean="0"/>
              <a:t>Kombinace nástrojů firem </a:t>
            </a:r>
            <a:r>
              <a:rPr lang="cs-CZ" dirty="0" err="1" smtClean="0"/>
              <a:t>Verity</a:t>
            </a:r>
            <a:r>
              <a:rPr lang="cs-CZ" dirty="0" smtClean="0"/>
              <a:t> a i2</a:t>
            </a:r>
          </a:p>
          <a:p>
            <a:pPr lvl="1">
              <a:lnSpc>
                <a:spcPct val="83000"/>
              </a:lnSpc>
              <a:spcBef>
                <a:spcPts val="0"/>
              </a:spcBef>
              <a:spcAft>
                <a:spcPts val="1200"/>
              </a:spcAft>
            </a:pPr>
            <a:r>
              <a:rPr lang="cs-CZ" dirty="0" smtClean="0"/>
              <a:t>Tomáš </a:t>
            </a:r>
            <a:r>
              <a:rPr lang="cs-CZ" dirty="0" err="1" smtClean="0"/>
              <a:t>Vejlupek</a:t>
            </a:r>
            <a:r>
              <a:rPr lang="cs-CZ" dirty="0" smtClean="0"/>
              <a:t>, propagátor principů CI u nás</a:t>
            </a:r>
          </a:p>
          <a:p>
            <a:pPr lvl="1">
              <a:lnSpc>
                <a:spcPct val="83000"/>
              </a:lnSpc>
              <a:spcBef>
                <a:spcPts val="0"/>
              </a:spcBef>
              <a:spcAft>
                <a:spcPts val="1200"/>
              </a:spcAft>
            </a:pPr>
            <a:endParaRPr lang="cs-CZ" dirty="0" smtClean="0"/>
          </a:p>
          <a:p>
            <a:pPr>
              <a:lnSpc>
                <a:spcPct val="83000"/>
              </a:lnSpc>
              <a:spcBef>
                <a:spcPts val="0"/>
              </a:spcBef>
              <a:spcAft>
                <a:spcPts val="1200"/>
              </a:spcAft>
            </a:pPr>
            <a:r>
              <a:rPr lang="cs-CZ" dirty="0" smtClean="0"/>
              <a:t>ARMS</a:t>
            </a:r>
          </a:p>
          <a:p>
            <a:pPr lvl="1">
              <a:lnSpc>
                <a:spcPct val="83000"/>
              </a:lnSpc>
              <a:spcBef>
                <a:spcPts val="0"/>
              </a:spcBef>
              <a:spcAft>
                <a:spcPts val="1200"/>
              </a:spcAft>
            </a:pPr>
            <a:r>
              <a:rPr lang="cs-CZ" dirty="0" smtClean="0"/>
              <a:t>analytický rešeršní a monitorovací systém</a:t>
            </a:r>
          </a:p>
          <a:p>
            <a:pPr lvl="1">
              <a:lnSpc>
                <a:spcPct val="83000"/>
              </a:lnSpc>
              <a:spcBef>
                <a:spcPts val="0"/>
              </a:spcBef>
              <a:spcAft>
                <a:spcPts val="1200"/>
              </a:spcAft>
            </a:pPr>
            <a:r>
              <a:rPr lang="cs-CZ" dirty="0" smtClean="0"/>
              <a:t>slouží pro podporu rozhodování a řešení problémů</a:t>
            </a:r>
          </a:p>
          <a:p>
            <a:pPr lvl="1">
              <a:lnSpc>
                <a:spcPct val="83000"/>
              </a:lnSpc>
              <a:spcBef>
                <a:spcPts val="0"/>
              </a:spcBef>
              <a:spcAft>
                <a:spcPts val="1200"/>
              </a:spcAft>
            </a:pPr>
            <a:r>
              <a:rPr lang="cs-CZ" dirty="0" err="1" smtClean="0"/>
              <a:t>Analyst</a:t>
            </a:r>
            <a:r>
              <a:rPr lang="en-US" dirty="0" smtClean="0"/>
              <a:t>’</a:t>
            </a:r>
            <a:r>
              <a:rPr lang="cs-CZ" dirty="0" smtClean="0"/>
              <a:t>s Notebook, </a:t>
            </a:r>
            <a:r>
              <a:rPr lang="cs-CZ" dirty="0" err="1" smtClean="0"/>
              <a:t>iBase</a:t>
            </a:r>
            <a:r>
              <a:rPr lang="cs-CZ" dirty="0" smtClean="0"/>
              <a:t>, </a:t>
            </a:r>
            <a:r>
              <a:rPr lang="cs-CZ" dirty="0" err="1" smtClean="0"/>
              <a:t>iBridge</a:t>
            </a:r>
            <a:r>
              <a:rPr lang="cs-CZ" dirty="0" smtClean="0"/>
              <a:t> – produkty firmy i2</a:t>
            </a:r>
          </a:p>
          <a:p>
            <a:pPr>
              <a:lnSpc>
                <a:spcPct val="83000"/>
              </a:lnSpc>
              <a:spcBef>
                <a:spcPts val="0"/>
              </a:spcBef>
              <a:spcAft>
                <a:spcPts val="1200"/>
              </a:spcAft>
            </a:pPr>
            <a:r>
              <a:rPr lang="cs-CZ" dirty="0" err="1" smtClean="0"/>
              <a:t>kGATE</a:t>
            </a:r>
            <a:endParaRPr lang="cs-CZ" dirty="0" smtClean="0"/>
          </a:p>
          <a:p>
            <a:pPr lvl="1">
              <a:lnSpc>
                <a:spcPct val="83000"/>
              </a:lnSpc>
              <a:spcBef>
                <a:spcPts val="0"/>
              </a:spcBef>
              <a:spcAft>
                <a:spcPts val="1200"/>
              </a:spcAft>
            </a:pPr>
            <a:r>
              <a:rPr lang="cs-CZ" dirty="0" smtClean="0"/>
              <a:t>systém znalostmi řízeného přístupu k informacím</a:t>
            </a:r>
          </a:p>
          <a:p>
            <a:pPr lvl="1">
              <a:lnSpc>
                <a:spcPct val="83000"/>
              </a:lnSpc>
              <a:spcBef>
                <a:spcPts val="0"/>
              </a:spcBef>
              <a:spcAft>
                <a:spcPts val="1200"/>
              </a:spcAft>
            </a:pPr>
            <a:r>
              <a:rPr lang="cs-CZ" dirty="0" smtClean="0"/>
              <a:t>efektivní sdílení a využívání informačních zdrojů pro podporu procesů a poskytování služeb</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TOVEK - ARMS</a:t>
            </a:r>
            <a:endParaRPr lang="cs-CZ" dirty="0"/>
          </a:p>
        </p:txBody>
      </p:sp>
      <p:sp>
        <p:nvSpPr>
          <p:cNvPr id="7" name="Volný tvar 6"/>
          <p:cNvSpPr/>
          <p:nvPr/>
        </p:nvSpPr>
        <p:spPr>
          <a:xfrm>
            <a:off x="683568" y="1556792"/>
            <a:ext cx="1732900" cy="751437"/>
          </a:xfrm>
          <a:custGeom>
            <a:avLst/>
            <a:gdLst>
              <a:gd name="connsiteX0" fmla="*/ 103102 w 1732900"/>
              <a:gd name="connsiteY0" fmla="*/ 0 h 751437"/>
              <a:gd name="connsiteX1" fmla="*/ 103102 w 1732900"/>
              <a:gd name="connsiteY1" fmla="*/ 0 h 751437"/>
              <a:gd name="connsiteX2" fmla="*/ 1307213 w 1732900"/>
              <a:gd name="connsiteY2" fmla="*/ 27160 h 751437"/>
              <a:gd name="connsiteX3" fmla="*/ 1642191 w 1732900"/>
              <a:gd name="connsiteY3" fmla="*/ 9053 h 751437"/>
              <a:gd name="connsiteX4" fmla="*/ 1714619 w 1732900"/>
              <a:gd name="connsiteY4" fmla="*/ 18107 h 751437"/>
              <a:gd name="connsiteX5" fmla="*/ 1723672 w 1732900"/>
              <a:gd name="connsiteY5" fmla="*/ 99588 h 751437"/>
              <a:gd name="connsiteX6" fmla="*/ 1714619 w 1732900"/>
              <a:gd name="connsiteY6" fmla="*/ 479833 h 751437"/>
              <a:gd name="connsiteX7" fmla="*/ 1687459 w 1732900"/>
              <a:gd name="connsiteY7" fmla="*/ 561315 h 751437"/>
              <a:gd name="connsiteX8" fmla="*/ 1633138 w 1732900"/>
              <a:gd name="connsiteY8" fmla="*/ 660903 h 751437"/>
              <a:gd name="connsiteX9" fmla="*/ 1615031 w 1732900"/>
              <a:gd name="connsiteY9" fmla="*/ 688063 h 751437"/>
              <a:gd name="connsiteX10" fmla="*/ 1569763 w 1732900"/>
              <a:gd name="connsiteY10" fmla="*/ 715224 h 751437"/>
              <a:gd name="connsiteX11" fmla="*/ 1352480 w 1732900"/>
              <a:gd name="connsiteY11" fmla="*/ 751437 h 751437"/>
              <a:gd name="connsiteX12" fmla="*/ 1189518 w 1732900"/>
              <a:gd name="connsiteY12" fmla="*/ 742384 h 751437"/>
              <a:gd name="connsiteX13" fmla="*/ 1098983 w 1732900"/>
              <a:gd name="connsiteY13" fmla="*/ 733331 h 751437"/>
              <a:gd name="connsiteX14" fmla="*/ 510508 w 1732900"/>
              <a:gd name="connsiteY14" fmla="*/ 715224 h 751437"/>
              <a:gd name="connsiteX15" fmla="*/ 356599 w 1732900"/>
              <a:gd name="connsiteY15" fmla="*/ 697117 h 751437"/>
              <a:gd name="connsiteX16" fmla="*/ 247958 w 1732900"/>
              <a:gd name="connsiteY16" fmla="*/ 679010 h 751437"/>
              <a:gd name="connsiteX17" fmla="*/ 175530 w 1732900"/>
              <a:gd name="connsiteY17" fmla="*/ 651849 h 751437"/>
              <a:gd name="connsiteX18" fmla="*/ 130263 w 1732900"/>
              <a:gd name="connsiteY18" fmla="*/ 642796 h 751437"/>
              <a:gd name="connsiteX19" fmla="*/ 103102 w 1732900"/>
              <a:gd name="connsiteY19" fmla="*/ 0 h 75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2900" h="751437">
                <a:moveTo>
                  <a:pt x="103102" y="0"/>
                </a:moveTo>
                <a:lnTo>
                  <a:pt x="103102" y="0"/>
                </a:lnTo>
                <a:lnTo>
                  <a:pt x="1307213" y="27160"/>
                </a:lnTo>
                <a:cubicBezTo>
                  <a:pt x="1586537" y="30505"/>
                  <a:pt x="1521185" y="49391"/>
                  <a:pt x="1642191" y="9053"/>
                </a:cubicBezTo>
                <a:cubicBezTo>
                  <a:pt x="1666334" y="12071"/>
                  <a:pt x="1698343" y="22"/>
                  <a:pt x="1714619" y="18107"/>
                </a:cubicBezTo>
                <a:cubicBezTo>
                  <a:pt x="1732900" y="38419"/>
                  <a:pt x="1723672" y="72261"/>
                  <a:pt x="1723672" y="99588"/>
                </a:cubicBezTo>
                <a:cubicBezTo>
                  <a:pt x="1723672" y="226372"/>
                  <a:pt x="1720126" y="353168"/>
                  <a:pt x="1714619" y="479833"/>
                </a:cubicBezTo>
                <a:cubicBezTo>
                  <a:pt x="1713733" y="500214"/>
                  <a:pt x="1694370" y="545766"/>
                  <a:pt x="1687459" y="561315"/>
                </a:cubicBezTo>
                <a:cubicBezTo>
                  <a:pt x="1674296" y="590932"/>
                  <a:pt x="1647519" y="636935"/>
                  <a:pt x="1633138" y="660903"/>
                </a:cubicBezTo>
                <a:cubicBezTo>
                  <a:pt x="1627540" y="670233"/>
                  <a:pt x="1623292" y="680982"/>
                  <a:pt x="1615031" y="688063"/>
                </a:cubicBezTo>
                <a:cubicBezTo>
                  <a:pt x="1601670" y="699515"/>
                  <a:pt x="1585783" y="707942"/>
                  <a:pt x="1569763" y="715224"/>
                </a:cubicBezTo>
                <a:cubicBezTo>
                  <a:pt x="1503470" y="745358"/>
                  <a:pt x="1422767" y="745580"/>
                  <a:pt x="1352480" y="751437"/>
                </a:cubicBezTo>
                <a:lnTo>
                  <a:pt x="1189518" y="742384"/>
                </a:lnTo>
                <a:cubicBezTo>
                  <a:pt x="1159266" y="740223"/>
                  <a:pt x="1129274" y="734846"/>
                  <a:pt x="1098983" y="733331"/>
                </a:cubicBezTo>
                <a:cubicBezTo>
                  <a:pt x="1015104" y="729137"/>
                  <a:pt x="575755" y="717088"/>
                  <a:pt x="510508" y="715224"/>
                </a:cubicBezTo>
                <a:lnTo>
                  <a:pt x="356599" y="697117"/>
                </a:lnTo>
                <a:cubicBezTo>
                  <a:pt x="325950" y="693286"/>
                  <a:pt x="279567" y="686912"/>
                  <a:pt x="247958" y="679010"/>
                </a:cubicBezTo>
                <a:cubicBezTo>
                  <a:pt x="212778" y="670215"/>
                  <a:pt x="217059" y="664308"/>
                  <a:pt x="175530" y="651849"/>
                </a:cubicBezTo>
                <a:cubicBezTo>
                  <a:pt x="160791" y="647427"/>
                  <a:pt x="145352" y="645814"/>
                  <a:pt x="130263" y="642796"/>
                </a:cubicBezTo>
                <a:cubicBezTo>
                  <a:pt x="0" y="447398"/>
                  <a:pt x="112156" y="626516"/>
                  <a:pt x="103102" y="0"/>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Volný tvar 8"/>
          <p:cNvSpPr/>
          <p:nvPr/>
        </p:nvSpPr>
        <p:spPr>
          <a:xfrm>
            <a:off x="835968" y="1709192"/>
            <a:ext cx="1732900" cy="751437"/>
          </a:xfrm>
          <a:custGeom>
            <a:avLst/>
            <a:gdLst>
              <a:gd name="connsiteX0" fmla="*/ 103102 w 1732900"/>
              <a:gd name="connsiteY0" fmla="*/ 0 h 751437"/>
              <a:gd name="connsiteX1" fmla="*/ 103102 w 1732900"/>
              <a:gd name="connsiteY1" fmla="*/ 0 h 751437"/>
              <a:gd name="connsiteX2" fmla="*/ 1307213 w 1732900"/>
              <a:gd name="connsiteY2" fmla="*/ 27160 h 751437"/>
              <a:gd name="connsiteX3" fmla="*/ 1642191 w 1732900"/>
              <a:gd name="connsiteY3" fmla="*/ 9053 h 751437"/>
              <a:gd name="connsiteX4" fmla="*/ 1714619 w 1732900"/>
              <a:gd name="connsiteY4" fmla="*/ 18107 h 751437"/>
              <a:gd name="connsiteX5" fmla="*/ 1723672 w 1732900"/>
              <a:gd name="connsiteY5" fmla="*/ 99588 h 751437"/>
              <a:gd name="connsiteX6" fmla="*/ 1714619 w 1732900"/>
              <a:gd name="connsiteY6" fmla="*/ 479833 h 751437"/>
              <a:gd name="connsiteX7" fmla="*/ 1687459 w 1732900"/>
              <a:gd name="connsiteY7" fmla="*/ 561315 h 751437"/>
              <a:gd name="connsiteX8" fmla="*/ 1633138 w 1732900"/>
              <a:gd name="connsiteY8" fmla="*/ 660903 h 751437"/>
              <a:gd name="connsiteX9" fmla="*/ 1615031 w 1732900"/>
              <a:gd name="connsiteY9" fmla="*/ 688063 h 751437"/>
              <a:gd name="connsiteX10" fmla="*/ 1569763 w 1732900"/>
              <a:gd name="connsiteY10" fmla="*/ 715224 h 751437"/>
              <a:gd name="connsiteX11" fmla="*/ 1352480 w 1732900"/>
              <a:gd name="connsiteY11" fmla="*/ 751437 h 751437"/>
              <a:gd name="connsiteX12" fmla="*/ 1189518 w 1732900"/>
              <a:gd name="connsiteY12" fmla="*/ 742384 h 751437"/>
              <a:gd name="connsiteX13" fmla="*/ 1098983 w 1732900"/>
              <a:gd name="connsiteY13" fmla="*/ 733331 h 751437"/>
              <a:gd name="connsiteX14" fmla="*/ 510508 w 1732900"/>
              <a:gd name="connsiteY14" fmla="*/ 715224 h 751437"/>
              <a:gd name="connsiteX15" fmla="*/ 356599 w 1732900"/>
              <a:gd name="connsiteY15" fmla="*/ 697117 h 751437"/>
              <a:gd name="connsiteX16" fmla="*/ 247958 w 1732900"/>
              <a:gd name="connsiteY16" fmla="*/ 679010 h 751437"/>
              <a:gd name="connsiteX17" fmla="*/ 175530 w 1732900"/>
              <a:gd name="connsiteY17" fmla="*/ 651849 h 751437"/>
              <a:gd name="connsiteX18" fmla="*/ 130263 w 1732900"/>
              <a:gd name="connsiteY18" fmla="*/ 642796 h 751437"/>
              <a:gd name="connsiteX19" fmla="*/ 103102 w 1732900"/>
              <a:gd name="connsiteY19" fmla="*/ 0 h 75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2900" h="751437">
                <a:moveTo>
                  <a:pt x="103102" y="0"/>
                </a:moveTo>
                <a:lnTo>
                  <a:pt x="103102" y="0"/>
                </a:lnTo>
                <a:lnTo>
                  <a:pt x="1307213" y="27160"/>
                </a:lnTo>
                <a:cubicBezTo>
                  <a:pt x="1586537" y="30505"/>
                  <a:pt x="1521185" y="49391"/>
                  <a:pt x="1642191" y="9053"/>
                </a:cubicBezTo>
                <a:cubicBezTo>
                  <a:pt x="1666334" y="12071"/>
                  <a:pt x="1698343" y="22"/>
                  <a:pt x="1714619" y="18107"/>
                </a:cubicBezTo>
                <a:cubicBezTo>
                  <a:pt x="1732900" y="38419"/>
                  <a:pt x="1723672" y="72261"/>
                  <a:pt x="1723672" y="99588"/>
                </a:cubicBezTo>
                <a:cubicBezTo>
                  <a:pt x="1723672" y="226372"/>
                  <a:pt x="1720126" y="353168"/>
                  <a:pt x="1714619" y="479833"/>
                </a:cubicBezTo>
                <a:cubicBezTo>
                  <a:pt x="1713733" y="500214"/>
                  <a:pt x="1694370" y="545766"/>
                  <a:pt x="1687459" y="561315"/>
                </a:cubicBezTo>
                <a:cubicBezTo>
                  <a:pt x="1674296" y="590932"/>
                  <a:pt x="1647519" y="636935"/>
                  <a:pt x="1633138" y="660903"/>
                </a:cubicBezTo>
                <a:cubicBezTo>
                  <a:pt x="1627540" y="670233"/>
                  <a:pt x="1623292" y="680982"/>
                  <a:pt x="1615031" y="688063"/>
                </a:cubicBezTo>
                <a:cubicBezTo>
                  <a:pt x="1601670" y="699515"/>
                  <a:pt x="1585783" y="707942"/>
                  <a:pt x="1569763" y="715224"/>
                </a:cubicBezTo>
                <a:cubicBezTo>
                  <a:pt x="1503470" y="745358"/>
                  <a:pt x="1422767" y="745580"/>
                  <a:pt x="1352480" y="751437"/>
                </a:cubicBezTo>
                <a:lnTo>
                  <a:pt x="1189518" y="742384"/>
                </a:lnTo>
                <a:cubicBezTo>
                  <a:pt x="1159266" y="740223"/>
                  <a:pt x="1129274" y="734846"/>
                  <a:pt x="1098983" y="733331"/>
                </a:cubicBezTo>
                <a:cubicBezTo>
                  <a:pt x="1015104" y="729137"/>
                  <a:pt x="575755" y="717088"/>
                  <a:pt x="510508" y="715224"/>
                </a:cubicBezTo>
                <a:lnTo>
                  <a:pt x="356599" y="697117"/>
                </a:lnTo>
                <a:cubicBezTo>
                  <a:pt x="325950" y="693286"/>
                  <a:pt x="279567" y="686912"/>
                  <a:pt x="247958" y="679010"/>
                </a:cubicBezTo>
                <a:cubicBezTo>
                  <a:pt x="212778" y="670215"/>
                  <a:pt x="217059" y="664308"/>
                  <a:pt x="175530" y="651849"/>
                </a:cubicBezTo>
                <a:cubicBezTo>
                  <a:pt x="160791" y="647427"/>
                  <a:pt x="145352" y="645814"/>
                  <a:pt x="130263" y="642796"/>
                </a:cubicBezTo>
                <a:cubicBezTo>
                  <a:pt x="0" y="447398"/>
                  <a:pt x="112156" y="626516"/>
                  <a:pt x="103102" y="0"/>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Volný tvar 9"/>
          <p:cNvSpPr/>
          <p:nvPr/>
        </p:nvSpPr>
        <p:spPr>
          <a:xfrm>
            <a:off x="988368" y="1861592"/>
            <a:ext cx="1732900" cy="751437"/>
          </a:xfrm>
          <a:custGeom>
            <a:avLst/>
            <a:gdLst>
              <a:gd name="connsiteX0" fmla="*/ 103102 w 1732900"/>
              <a:gd name="connsiteY0" fmla="*/ 0 h 751437"/>
              <a:gd name="connsiteX1" fmla="*/ 103102 w 1732900"/>
              <a:gd name="connsiteY1" fmla="*/ 0 h 751437"/>
              <a:gd name="connsiteX2" fmla="*/ 1307213 w 1732900"/>
              <a:gd name="connsiteY2" fmla="*/ 27160 h 751437"/>
              <a:gd name="connsiteX3" fmla="*/ 1642191 w 1732900"/>
              <a:gd name="connsiteY3" fmla="*/ 9053 h 751437"/>
              <a:gd name="connsiteX4" fmla="*/ 1714619 w 1732900"/>
              <a:gd name="connsiteY4" fmla="*/ 18107 h 751437"/>
              <a:gd name="connsiteX5" fmla="*/ 1723672 w 1732900"/>
              <a:gd name="connsiteY5" fmla="*/ 99588 h 751437"/>
              <a:gd name="connsiteX6" fmla="*/ 1714619 w 1732900"/>
              <a:gd name="connsiteY6" fmla="*/ 479833 h 751437"/>
              <a:gd name="connsiteX7" fmla="*/ 1687459 w 1732900"/>
              <a:gd name="connsiteY7" fmla="*/ 561315 h 751437"/>
              <a:gd name="connsiteX8" fmla="*/ 1633138 w 1732900"/>
              <a:gd name="connsiteY8" fmla="*/ 660903 h 751437"/>
              <a:gd name="connsiteX9" fmla="*/ 1615031 w 1732900"/>
              <a:gd name="connsiteY9" fmla="*/ 688063 h 751437"/>
              <a:gd name="connsiteX10" fmla="*/ 1569763 w 1732900"/>
              <a:gd name="connsiteY10" fmla="*/ 715224 h 751437"/>
              <a:gd name="connsiteX11" fmla="*/ 1352480 w 1732900"/>
              <a:gd name="connsiteY11" fmla="*/ 751437 h 751437"/>
              <a:gd name="connsiteX12" fmla="*/ 1189518 w 1732900"/>
              <a:gd name="connsiteY12" fmla="*/ 742384 h 751437"/>
              <a:gd name="connsiteX13" fmla="*/ 1098983 w 1732900"/>
              <a:gd name="connsiteY13" fmla="*/ 733331 h 751437"/>
              <a:gd name="connsiteX14" fmla="*/ 510508 w 1732900"/>
              <a:gd name="connsiteY14" fmla="*/ 715224 h 751437"/>
              <a:gd name="connsiteX15" fmla="*/ 356599 w 1732900"/>
              <a:gd name="connsiteY15" fmla="*/ 697117 h 751437"/>
              <a:gd name="connsiteX16" fmla="*/ 247958 w 1732900"/>
              <a:gd name="connsiteY16" fmla="*/ 679010 h 751437"/>
              <a:gd name="connsiteX17" fmla="*/ 175530 w 1732900"/>
              <a:gd name="connsiteY17" fmla="*/ 651849 h 751437"/>
              <a:gd name="connsiteX18" fmla="*/ 130263 w 1732900"/>
              <a:gd name="connsiteY18" fmla="*/ 642796 h 751437"/>
              <a:gd name="connsiteX19" fmla="*/ 103102 w 1732900"/>
              <a:gd name="connsiteY19" fmla="*/ 0 h 75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2900" h="751437">
                <a:moveTo>
                  <a:pt x="103102" y="0"/>
                </a:moveTo>
                <a:lnTo>
                  <a:pt x="103102" y="0"/>
                </a:lnTo>
                <a:lnTo>
                  <a:pt x="1307213" y="27160"/>
                </a:lnTo>
                <a:cubicBezTo>
                  <a:pt x="1586537" y="30505"/>
                  <a:pt x="1521185" y="49391"/>
                  <a:pt x="1642191" y="9053"/>
                </a:cubicBezTo>
                <a:cubicBezTo>
                  <a:pt x="1666334" y="12071"/>
                  <a:pt x="1698343" y="22"/>
                  <a:pt x="1714619" y="18107"/>
                </a:cubicBezTo>
                <a:cubicBezTo>
                  <a:pt x="1732900" y="38419"/>
                  <a:pt x="1723672" y="72261"/>
                  <a:pt x="1723672" y="99588"/>
                </a:cubicBezTo>
                <a:cubicBezTo>
                  <a:pt x="1723672" y="226372"/>
                  <a:pt x="1720126" y="353168"/>
                  <a:pt x="1714619" y="479833"/>
                </a:cubicBezTo>
                <a:cubicBezTo>
                  <a:pt x="1713733" y="500214"/>
                  <a:pt x="1694370" y="545766"/>
                  <a:pt x="1687459" y="561315"/>
                </a:cubicBezTo>
                <a:cubicBezTo>
                  <a:pt x="1674296" y="590932"/>
                  <a:pt x="1647519" y="636935"/>
                  <a:pt x="1633138" y="660903"/>
                </a:cubicBezTo>
                <a:cubicBezTo>
                  <a:pt x="1627540" y="670233"/>
                  <a:pt x="1623292" y="680982"/>
                  <a:pt x="1615031" y="688063"/>
                </a:cubicBezTo>
                <a:cubicBezTo>
                  <a:pt x="1601670" y="699515"/>
                  <a:pt x="1585783" y="707942"/>
                  <a:pt x="1569763" y="715224"/>
                </a:cubicBezTo>
                <a:cubicBezTo>
                  <a:pt x="1503470" y="745358"/>
                  <a:pt x="1422767" y="745580"/>
                  <a:pt x="1352480" y="751437"/>
                </a:cubicBezTo>
                <a:lnTo>
                  <a:pt x="1189518" y="742384"/>
                </a:lnTo>
                <a:cubicBezTo>
                  <a:pt x="1159266" y="740223"/>
                  <a:pt x="1129274" y="734846"/>
                  <a:pt x="1098983" y="733331"/>
                </a:cubicBezTo>
                <a:cubicBezTo>
                  <a:pt x="1015104" y="729137"/>
                  <a:pt x="575755" y="717088"/>
                  <a:pt x="510508" y="715224"/>
                </a:cubicBezTo>
                <a:lnTo>
                  <a:pt x="356599" y="697117"/>
                </a:lnTo>
                <a:cubicBezTo>
                  <a:pt x="325950" y="693286"/>
                  <a:pt x="279567" y="686912"/>
                  <a:pt x="247958" y="679010"/>
                </a:cubicBezTo>
                <a:cubicBezTo>
                  <a:pt x="212778" y="670215"/>
                  <a:pt x="217059" y="664308"/>
                  <a:pt x="175530" y="651849"/>
                </a:cubicBezTo>
                <a:cubicBezTo>
                  <a:pt x="160791" y="647427"/>
                  <a:pt x="145352" y="645814"/>
                  <a:pt x="130263" y="642796"/>
                </a:cubicBezTo>
                <a:cubicBezTo>
                  <a:pt x="0" y="447398"/>
                  <a:pt x="112156" y="626516"/>
                  <a:pt x="103102" y="0"/>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lumMod val="75000"/>
                  </a:schemeClr>
                </a:solidFill>
              </a:rPr>
              <a:t>Nestrukturované zdroje</a:t>
            </a:r>
            <a:endParaRPr lang="cs-CZ" sz="1200" b="1" dirty="0">
              <a:solidFill>
                <a:schemeClr val="tx1">
                  <a:lumMod val="75000"/>
                </a:schemeClr>
              </a:solidFill>
            </a:endParaRPr>
          </a:p>
        </p:txBody>
      </p:sp>
      <p:sp>
        <p:nvSpPr>
          <p:cNvPr id="11" name="Vývojový diagram: magnetický disk 10"/>
          <p:cNvSpPr/>
          <p:nvPr/>
        </p:nvSpPr>
        <p:spPr>
          <a:xfrm>
            <a:off x="611560" y="4221088"/>
            <a:ext cx="1872208" cy="136815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Strukturované zdroje</a:t>
            </a:r>
            <a:endParaRPr lang="cs-CZ" sz="1200" b="1" dirty="0"/>
          </a:p>
        </p:txBody>
      </p:sp>
      <p:sp>
        <p:nvSpPr>
          <p:cNvPr id="12" name="Vývojový diagram: alternativní postup 11"/>
          <p:cNvSpPr/>
          <p:nvPr/>
        </p:nvSpPr>
        <p:spPr>
          <a:xfrm>
            <a:off x="3419872" y="4509120"/>
            <a:ext cx="2376264" cy="720080"/>
          </a:xfrm>
          <a:prstGeom prst="flowChartAlternateProcess">
            <a:avLst/>
          </a:prstGeom>
          <a:solidFill>
            <a:srgbClr val="E1F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lumMod val="75000"/>
                  </a:schemeClr>
                </a:solidFill>
              </a:rPr>
              <a:t>Analytické pracoviště</a:t>
            </a:r>
            <a:endParaRPr lang="cs-CZ" sz="1200" b="1" dirty="0">
              <a:solidFill>
                <a:schemeClr val="tx1">
                  <a:lumMod val="75000"/>
                </a:schemeClr>
              </a:solidFill>
            </a:endParaRPr>
          </a:p>
        </p:txBody>
      </p:sp>
      <p:sp>
        <p:nvSpPr>
          <p:cNvPr id="13" name="Vývojový diagram: magnetický disk 12"/>
          <p:cNvSpPr/>
          <p:nvPr/>
        </p:nvSpPr>
        <p:spPr>
          <a:xfrm>
            <a:off x="3563888" y="5445224"/>
            <a:ext cx="2160240" cy="720080"/>
          </a:xfrm>
          <a:prstGeom prst="flowChartMagneticDisk">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lumMod val="75000"/>
                  </a:schemeClr>
                </a:solidFill>
              </a:rPr>
              <a:t>Poznatková báze</a:t>
            </a:r>
          </a:p>
          <a:p>
            <a:pPr algn="ctr"/>
            <a:r>
              <a:rPr lang="cs-CZ" sz="1100" dirty="0" smtClean="0">
                <a:solidFill>
                  <a:schemeClr val="tx1">
                    <a:lumMod val="75000"/>
                  </a:schemeClr>
                </a:solidFill>
              </a:rPr>
              <a:t>Zjišťované souvislosti</a:t>
            </a:r>
            <a:endParaRPr lang="cs-CZ" sz="1100" dirty="0">
              <a:solidFill>
                <a:schemeClr val="tx1">
                  <a:lumMod val="75000"/>
                </a:schemeClr>
              </a:solidFill>
            </a:endParaRPr>
          </a:p>
        </p:txBody>
      </p:sp>
      <p:sp>
        <p:nvSpPr>
          <p:cNvPr id="14" name="Obdélník 13"/>
          <p:cNvSpPr/>
          <p:nvPr/>
        </p:nvSpPr>
        <p:spPr>
          <a:xfrm>
            <a:off x="6660232" y="4221088"/>
            <a:ext cx="1224136" cy="165618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cs-CZ" sz="1200" b="1" dirty="0" smtClean="0">
                <a:solidFill>
                  <a:schemeClr val="tx1">
                    <a:lumMod val="75000"/>
                  </a:schemeClr>
                </a:solidFill>
              </a:rPr>
              <a:t>Výstupy:</a:t>
            </a:r>
          </a:p>
          <a:p>
            <a:pPr algn="ctr"/>
            <a:r>
              <a:rPr lang="cs-CZ" sz="1200" b="1" dirty="0" smtClean="0">
                <a:solidFill>
                  <a:schemeClr val="tx1">
                    <a:lumMod val="75000"/>
                  </a:schemeClr>
                </a:solidFill>
              </a:rPr>
              <a:t>Analýzy, rešerše, monitoringy</a:t>
            </a:r>
            <a:endParaRPr lang="cs-CZ" sz="1200" b="1" dirty="0">
              <a:solidFill>
                <a:schemeClr val="tx1">
                  <a:lumMod val="75000"/>
                </a:schemeClr>
              </a:solidFill>
            </a:endParaRPr>
          </a:p>
        </p:txBody>
      </p:sp>
      <p:cxnSp>
        <p:nvCxnSpPr>
          <p:cNvPr id="16" name="Přímá spojovací čára 15"/>
          <p:cNvCxnSpPr/>
          <p:nvPr/>
        </p:nvCxnSpPr>
        <p:spPr>
          <a:xfrm>
            <a:off x="6948264" y="4437112"/>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a:off x="6948264" y="4589512"/>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Přímá spojovací čára 18"/>
          <p:cNvCxnSpPr/>
          <p:nvPr/>
        </p:nvCxnSpPr>
        <p:spPr>
          <a:xfrm>
            <a:off x="6948264" y="4725144"/>
            <a:ext cx="72008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Vývojový diagram: alternativní postup 19"/>
          <p:cNvSpPr/>
          <p:nvPr/>
        </p:nvSpPr>
        <p:spPr>
          <a:xfrm>
            <a:off x="6444208" y="1268760"/>
            <a:ext cx="1512168" cy="11521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Funkce:</a:t>
            </a:r>
          </a:p>
          <a:p>
            <a:pPr algn="ctr"/>
            <a:r>
              <a:rPr lang="cs-CZ" sz="1400" dirty="0" smtClean="0"/>
              <a:t>Vyhledávání, navigace, profilace</a:t>
            </a:r>
            <a:endParaRPr lang="cs-CZ" sz="1400" dirty="0"/>
          </a:p>
        </p:txBody>
      </p:sp>
      <p:sp>
        <p:nvSpPr>
          <p:cNvPr id="21" name="Vývojový diagram: magnetický disk 20"/>
          <p:cNvSpPr/>
          <p:nvPr/>
        </p:nvSpPr>
        <p:spPr>
          <a:xfrm>
            <a:off x="4572000" y="3068960"/>
            <a:ext cx="1872208" cy="648072"/>
          </a:xfrm>
          <a:prstGeom prst="flowChartMagneticDisk">
            <a:avLst/>
          </a:prstGeom>
          <a:solidFill>
            <a:srgbClr val="FFD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lumMod val="75000"/>
                  </a:schemeClr>
                </a:solidFill>
              </a:rPr>
              <a:t>Znalostní báze</a:t>
            </a:r>
          </a:p>
          <a:p>
            <a:pPr algn="ctr"/>
            <a:r>
              <a:rPr lang="cs-CZ" sz="1100" dirty="0" smtClean="0">
                <a:solidFill>
                  <a:schemeClr val="tx1">
                    <a:lumMod val="75000"/>
                  </a:schemeClr>
                </a:solidFill>
              </a:rPr>
              <a:t>Pravidla k vyhledávání</a:t>
            </a:r>
          </a:p>
        </p:txBody>
      </p:sp>
      <p:sp>
        <p:nvSpPr>
          <p:cNvPr id="22" name="Vývojový diagram: magnetický disk 21"/>
          <p:cNvSpPr/>
          <p:nvPr/>
        </p:nvSpPr>
        <p:spPr>
          <a:xfrm>
            <a:off x="2339752" y="3068960"/>
            <a:ext cx="1872208" cy="648072"/>
          </a:xfrm>
          <a:prstGeom prst="flowChartMagneticDisk">
            <a:avLst/>
          </a:prstGeom>
          <a:solidFill>
            <a:srgbClr val="FFD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lumMod val="75000"/>
                  </a:schemeClr>
                </a:solidFill>
              </a:rPr>
              <a:t>Informační báze</a:t>
            </a:r>
          </a:p>
          <a:p>
            <a:pPr algn="ctr"/>
            <a:r>
              <a:rPr lang="cs-CZ" sz="1100" dirty="0" smtClean="0">
                <a:solidFill>
                  <a:schemeClr val="tx1">
                    <a:lumMod val="75000"/>
                  </a:schemeClr>
                </a:solidFill>
              </a:rPr>
              <a:t>Indexy k vyhledávání</a:t>
            </a:r>
            <a:endParaRPr lang="cs-CZ" sz="1100" dirty="0">
              <a:solidFill>
                <a:schemeClr val="tx1">
                  <a:lumMod val="75000"/>
                </a:schemeClr>
              </a:solidFill>
            </a:endParaRPr>
          </a:p>
        </p:txBody>
      </p:sp>
      <p:sp>
        <p:nvSpPr>
          <p:cNvPr id="23" name="Vývojový diagram: alternativní postup 22"/>
          <p:cNvSpPr/>
          <p:nvPr/>
        </p:nvSpPr>
        <p:spPr>
          <a:xfrm>
            <a:off x="3419872" y="1556792"/>
            <a:ext cx="2376264" cy="720080"/>
          </a:xfrm>
          <a:prstGeom prst="flowChartAlternateProcess">
            <a:avLst/>
          </a:prstGeom>
          <a:solidFill>
            <a:srgbClr val="F2B0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lumMod val="75000"/>
                  </a:schemeClr>
                </a:solidFill>
              </a:rPr>
              <a:t>Fulltextový server</a:t>
            </a:r>
            <a:endParaRPr lang="cs-CZ" sz="1200" b="1" dirty="0">
              <a:solidFill>
                <a:schemeClr val="tx1">
                  <a:lumMod val="75000"/>
                </a:schemeClr>
              </a:solidFill>
            </a:endParaRPr>
          </a:p>
        </p:txBody>
      </p:sp>
      <p:sp>
        <p:nvSpPr>
          <p:cNvPr id="24" name="Šipka doprava 23"/>
          <p:cNvSpPr/>
          <p:nvPr/>
        </p:nvSpPr>
        <p:spPr>
          <a:xfrm>
            <a:off x="2771800" y="1844824"/>
            <a:ext cx="576064" cy="72008"/>
          </a:xfrm>
          <a:prstGeom prst="rightArrow">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Šipka doprava 24"/>
          <p:cNvSpPr/>
          <p:nvPr/>
        </p:nvSpPr>
        <p:spPr>
          <a:xfrm>
            <a:off x="5840985" y="1844824"/>
            <a:ext cx="576064" cy="72008"/>
          </a:xfrm>
          <a:prstGeom prst="rightArrow">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Šipka doprava 25"/>
          <p:cNvSpPr/>
          <p:nvPr/>
        </p:nvSpPr>
        <p:spPr>
          <a:xfrm>
            <a:off x="2771800" y="4869160"/>
            <a:ext cx="576064" cy="72008"/>
          </a:xfrm>
          <a:prstGeom prst="rightArrow">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Šipka doprava 26"/>
          <p:cNvSpPr/>
          <p:nvPr/>
        </p:nvSpPr>
        <p:spPr>
          <a:xfrm>
            <a:off x="5967311" y="4869160"/>
            <a:ext cx="576064" cy="72008"/>
          </a:xfrm>
          <a:prstGeom prst="rightArrow">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9" name="Přímá spojovací šipka 28"/>
          <p:cNvCxnSpPr/>
          <p:nvPr/>
        </p:nvCxnSpPr>
        <p:spPr>
          <a:xfrm rot="5400000" flipH="1" flipV="1">
            <a:off x="4391980" y="2528900"/>
            <a:ext cx="360040" cy="1588"/>
          </a:xfrm>
          <a:prstGeom prst="straightConnector1">
            <a:avLst/>
          </a:prstGeom>
          <a:ln w="28575">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Pravoúhlá spojovací čára 30"/>
          <p:cNvCxnSpPr>
            <a:endCxn id="22" idx="1"/>
          </p:cNvCxnSpPr>
          <p:nvPr/>
        </p:nvCxnSpPr>
        <p:spPr>
          <a:xfrm rot="10800000" flipV="1">
            <a:off x="3275856" y="2708920"/>
            <a:ext cx="2232248" cy="360040"/>
          </a:xfrm>
          <a:prstGeom prst="bentConnector2">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Přímá spojovací čára 39"/>
          <p:cNvCxnSpPr>
            <a:stCxn id="21" idx="1"/>
          </p:cNvCxnSpPr>
          <p:nvPr/>
        </p:nvCxnSpPr>
        <p:spPr>
          <a:xfrm rot="5400000" flipH="1" flipV="1">
            <a:off x="5328084" y="2888940"/>
            <a:ext cx="360040" cy="0"/>
          </a:xfrm>
          <a:prstGeom prst="line">
            <a:avLst/>
          </a:prstGeom>
          <a:ln w="28575">
            <a:solidFill>
              <a:srgbClr val="646464"/>
            </a:solidFill>
          </a:ln>
        </p:spPr>
        <p:style>
          <a:lnRef idx="1">
            <a:schemeClr val="accent1"/>
          </a:lnRef>
          <a:fillRef idx="0">
            <a:schemeClr val="accent1"/>
          </a:fillRef>
          <a:effectRef idx="0">
            <a:schemeClr val="accent1"/>
          </a:effectRef>
          <a:fontRef idx="minor">
            <a:schemeClr val="tx1"/>
          </a:fontRef>
        </p:style>
      </p:cxnSp>
      <p:cxnSp>
        <p:nvCxnSpPr>
          <p:cNvPr id="41" name="Pravoúhlá spojovací čára 30"/>
          <p:cNvCxnSpPr>
            <a:endCxn id="21" idx="3"/>
          </p:cNvCxnSpPr>
          <p:nvPr/>
        </p:nvCxnSpPr>
        <p:spPr>
          <a:xfrm flipV="1">
            <a:off x="3275856" y="3717032"/>
            <a:ext cx="2232248" cy="288032"/>
          </a:xfrm>
          <a:prstGeom prst="bentConnector2">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Přímá spojovací čára 41"/>
          <p:cNvCxnSpPr/>
          <p:nvPr/>
        </p:nvCxnSpPr>
        <p:spPr>
          <a:xfrm rot="5400000" flipH="1" flipV="1">
            <a:off x="3131840" y="3861048"/>
            <a:ext cx="288032" cy="0"/>
          </a:xfrm>
          <a:prstGeom prst="line">
            <a:avLst/>
          </a:prstGeom>
          <a:ln w="28575">
            <a:solidFill>
              <a:srgbClr val="646464"/>
            </a:solidFill>
          </a:ln>
        </p:spPr>
        <p:style>
          <a:lnRef idx="1">
            <a:schemeClr val="accent1"/>
          </a:lnRef>
          <a:fillRef idx="0">
            <a:schemeClr val="accent1"/>
          </a:fillRef>
          <a:effectRef idx="0">
            <a:schemeClr val="accent1"/>
          </a:effectRef>
          <a:fontRef idx="minor">
            <a:schemeClr val="tx1"/>
          </a:fontRef>
        </p:style>
      </p:cxnSp>
      <p:cxnSp>
        <p:nvCxnSpPr>
          <p:cNvPr id="50" name="Přímá spojovací šipka 49"/>
          <p:cNvCxnSpPr/>
          <p:nvPr/>
        </p:nvCxnSpPr>
        <p:spPr>
          <a:xfrm rot="5400000">
            <a:off x="4248361" y="4256695"/>
            <a:ext cx="504056" cy="794"/>
          </a:xfrm>
          <a:prstGeom prst="straightConnector1">
            <a:avLst/>
          </a:prstGeom>
          <a:ln w="28575">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Oblouk 52"/>
          <p:cNvSpPr/>
          <p:nvPr/>
        </p:nvSpPr>
        <p:spPr>
          <a:xfrm>
            <a:off x="1907704" y="1880620"/>
            <a:ext cx="2781153" cy="3636612"/>
          </a:xfrm>
          <a:prstGeom prst="arc">
            <a:avLst>
              <a:gd name="adj1" fmla="val 9409974"/>
              <a:gd name="adj2" fmla="val 16164167"/>
            </a:avLst>
          </a:prstGeom>
          <a:ln w="76200">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TOVEK</a:t>
            </a:r>
            <a:endParaRPr lang="cs-CZ" dirty="0"/>
          </a:p>
        </p:txBody>
      </p:sp>
      <p:pic>
        <p:nvPicPr>
          <p:cNvPr id="4" name="Picture 4"/>
          <p:cNvPicPr>
            <a:picLocks noGrp="1" noChangeAspect="1" noChangeArrowheads="1"/>
          </p:cNvPicPr>
          <p:nvPr>
            <p:ph idx="1"/>
          </p:nvPr>
        </p:nvPicPr>
        <p:blipFill>
          <a:blip r:embed="rId2" cstate="print"/>
          <a:srcRect/>
          <a:stretch>
            <a:fillRect/>
          </a:stretch>
        </p:blipFill>
        <p:spPr bwMode="auto">
          <a:xfrm>
            <a:off x="794924" y="1412875"/>
            <a:ext cx="7555739" cy="451961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TOVEK</a:t>
            </a:r>
            <a:endParaRPr lang="cs-CZ" dirty="0"/>
          </a:p>
        </p:txBody>
      </p:sp>
      <p:pic>
        <p:nvPicPr>
          <p:cNvPr id="6" name="Picture 4"/>
          <p:cNvPicPr>
            <a:picLocks noGrp="1" noChangeAspect="1" noChangeArrowheads="1"/>
          </p:cNvPicPr>
          <p:nvPr>
            <p:ph idx="1"/>
          </p:nvPr>
        </p:nvPicPr>
        <p:blipFill>
          <a:blip r:embed="rId2" cstate="print"/>
          <a:srcRect/>
          <a:stretch>
            <a:fillRect/>
          </a:stretch>
        </p:blipFill>
        <p:spPr bwMode="auto">
          <a:xfrm>
            <a:off x="1023192" y="1412875"/>
            <a:ext cx="7099203" cy="4519613"/>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TOVEK</a:t>
            </a:r>
            <a:endParaRPr lang="cs-CZ"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1524767" y="1412875"/>
            <a:ext cx="6096054" cy="4519613"/>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err="1" smtClean="0"/>
              <a:t>Counterintelligence</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Kontra CI</a:t>
            </a:r>
            <a:endParaRPr lang="cs-CZ" dirty="0"/>
          </a:p>
        </p:txBody>
      </p:sp>
      <p:sp>
        <p:nvSpPr>
          <p:cNvPr id="3" name="Zástupný symbol pro obsah 2"/>
          <p:cNvSpPr>
            <a:spLocks noGrp="1"/>
          </p:cNvSpPr>
          <p:nvPr>
            <p:ph idx="1"/>
          </p:nvPr>
        </p:nvSpPr>
        <p:spPr/>
        <p:txBody>
          <a:bodyPr/>
          <a:lstStyle/>
          <a:p>
            <a:r>
              <a:rPr lang="cs-CZ" dirty="0" smtClean="0"/>
              <a:t>Co se konkurenti o nás snaží dozvědět a proč?</a:t>
            </a:r>
          </a:p>
          <a:p>
            <a:r>
              <a:rPr lang="cs-CZ" dirty="0" smtClean="0"/>
              <a:t>Jak se to snaží dělat?</a:t>
            </a:r>
          </a:p>
          <a:p>
            <a:endParaRPr lang="cs-CZ" dirty="0" smtClean="0"/>
          </a:p>
          <a:p>
            <a:r>
              <a:rPr lang="cs-CZ" dirty="0" smtClean="0"/>
              <a:t>Odvodit způsob ochrany, modifikovat KIT, …</a:t>
            </a:r>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CI není:</a:t>
            </a:r>
            <a:endParaRPr lang="cs-CZ" dirty="0"/>
          </a:p>
        </p:txBody>
      </p:sp>
      <p:sp>
        <p:nvSpPr>
          <p:cNvPr id="3" name="Zástupný symbol pro obsah 2"/>
          <p:cNvSpPr>
            <a:spLocks noGrp="1"/>
          </p:cNvSpPr>
          <p:nvPr>
            <p:ph idx="1"/>
          </p:nvPr>
        </p:nvSpPr>
        <p:spPr/>
        <p:txBody>
          <a:bodyPr/>
          <a:lstStyle/>
          <a:p>
            <a:r>
              <a:rPr lang="cs-CZ" b="1" dirty="0" smtClean="0"/>
              <a:t>špionáž</a:t>
            </a:r>
          </a:p>
          <a:p>
            <a:r>
              <a:rPr lang="cs-CZ" b="1" dirty="0" smtClean="0"/>
              <a:t>křišťálová koule</a:t>
            </a:r>
          </a:p>
          <a:p>
            <a:r>
              <a:rPr lang="cs-CZ" b="1" dirty="0" smtClean="0"/>
              <a:t>vyhledávání v databázích</a:t>
            </a:r>
          </a:p>
          <a:p>
            <a:r>
              <a:rPr lang="cs-CZ" b="1" dirty="0" smtClean="0"/>
              <a:t>fámy nalezené na Internetu</a:t>
            </a:r>
          </a:p>
          <a:p>
            <a:r>
              <a:rPr lang="cs-CZ" b="1" dirty="0" smtClean="0"/>
              <a:t>záležitost jednoho člověka</a:t>
            </a:r>
          </a:p>
          <a:p>
            <a:r>
              <a:rPr lang="cs-CZ" b="1" dirty="0" smtClean="0"/>
              <a:t>vynález 20. století</a:t>
            </a:r>
          </a:p>
          <a:p>
            <a:endParaRPr lang="cs-CZ"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Způsoby ochrany</a:t>
            </a:r>
            <a:endParaRPr lang="cs-CZ" dirty="0"/>
          </a:p>
        </p:txBody>
      </p:sp>
      <p:sp>
        <p:nvSpPr>
          <p:cNvPr id="3" name="Zástupný symbol pro obsah 2"/>
          <p:cNvSpPr>
            <a:spLocks noGrp="1"/>
          </p:cNvSpPr>
          <p:nvPr>
            <p:ph idx="1"/>
          </p:nvPr>
        </p:nvSpPr>
        <p:spPr/>
        <p:txBody>
          <a:bodyPr/>
          <a:lstStyle/>
          <a:p>
            <a:r>
              <a:rPr lang="cs-CZ" dirty="0" smtClean="0"/>
              <a:t>Vysílání falešných signálů – např. společnost představí nový trend o kterém mluví, po několika měsících to odloží</a:t>
            </a:r>
          </a:p>
          <a:p>
            <a:r>
              <a:rPr lang="cs-CZ" dirty="0" smtClean="0"/>
              <a:t>Nebýt předvídavý</a:t>
            </a:r>
          </a:p>
          <a:p>
            <a:r>
              <a:rPr lang="cs-CZ" dirty="0" smtClean="0"/>
              <a:t>Včas rozpoznat útok</a:t>
            </a:r>
          </a:p>
          <a:p>
            <a:r>
              <a:rPr lang="cs-CZ" dirty="0" smtClean="0"/>
              <a:t>Nebát se protiútoku</a:t>
            </a:r>
          </a:p>
          <a:p>
            <a:endParaRPr lang="cs-CZ" dirty="0" smtClean="0"/>
          </a:p>
          <a:p>
            <a:r>
              <a:rPr lang="cs-CZ" dirty="0" smtClean="0"/>
              <a:t>Konkurenční boj</a:t>
            </a:r>
          </a:p>
          <a:p>
            <a:pPr lvl="2"/>
            <a:r>
              <a:rPr lang="cs-CZ" dirty="0" smtClean="0"/>
              <a:t>Optimální soustředění sil</a:t>
            </a:r>
          </a:p>
          <a:p>
            <a:pPr lvl="2"/>
            <a:r>
              <a:rPr lang="cs-CZ" dirty="0" smtClean="0"/>
              <a:t>Moment překvapení</a:t>
            </a:r>
          </a:p>
          <a:p>
            <a:pPr lvl="2"/>
            <a:r>
              <a:rPr lang="cs-CZ" dirty="0" smtClean="0"/>
              <a:t>Volba místa střetu</a:t>
            </a:r>
          </a:p>
          <a:p>
            <a:pPr lvl="2"/>
            <a:r>
              <a:rPr lang="cs-CZ" dirty="0" smtClean="0"/>
              <a:t>Sladění prostředků a cílů</a:t>
            </a:r>
            <a:endParaRPr lang="cs-CZ"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CI </a:t>
            </a:r>
            <a:r>
              <a:rPr lang="cs-CZ" dirty="0" err="1" smtClean="0"/>
              <a:t>vs</a:t>
            </a:r>
            <a:r>
              <a:rPr lang="cs-CZ" dirty="0" smtClean="0"/>
              <a:t> špionáž</a:t>
            </a:r>
            <a:endParaRPr lang="cs-CZ" dirty="0"/>
          </a:p>
        </p:txBody>
      </p:sp>
      <p:sp>
        <p:nvSpPr>
          <p:cNvPr id="6" name="Rectangle 3"/>
          <p:cNvSpPr txBox="1">
            <a:spLocks noChangeArrowheads="1"/>
          </p:cNvSpPr>
          <p:nvPr/>
        </p:nvSpPr>
        <p:spPr bwMode="auto">
          <a:xfrm>
            <a:off x="457200" y="1340768"/>
            <a:ext cx="8229600" cy="466997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360363" marR="0" lvl="0" indent="-360363" algn="l" defTabSz="914400" rtl="0" eaLnBrk="1" fontAlgn="base" latinLnBrk="0" hangingPunct="1">
              <a:lnSpc>
                <a:spcPct val="100000"/>
              </a:lnSpc>
              <a:spcBef>
                <a:spcPct val="20000"/>
              </a:spcBef>
              <a:spcAft>
                <a:spcPct val="0"/>
              </a:spcAft>
              <a:buClr>
                <a:schemeClr val="bg2">
                  <a:lumMod val="75000"/>
                </a:schemeClr>
              </a:buClr>
              <a:buSzPct val="75000"/>
              <a:buFont typeface="Arial" pitchFamily="34" charset="0"/>
              <a:buChar char="■"/>
              <a:tabLst/>
              <a:defRPr/>
            </a:pPr>
            <a:r>
              <a:rPr kumimoji="0" lang="cs-CZ" sz="2400" b="0" i="0" u="none" strike="noStrike" kern="0" cap="none" spc="0" normalizeH="0" baseline="0" noProof="0" dirty="0" smtClean="0">
                <a:ln>
                  <a:noFill/>
                </a:ln>
                <a:solidFill>
                  <a:schemeClr val="accent1">
                    <a:lumMod val="75000"/>
                  </a:schemeClr>
                </a:solidFill>
                <a:effectLst/>
                <a:uLnTx/>
                <a:uFillTx/>
                <a:latin typeface="+mn-lt"/>
                <a:ea typeface="+mn-ea"/>
                <a:cs typeface="+mn-cs"/>
              </a:rPr>
              <a:t>podobné metody a praktiky</a:t>
            </a:r>
          </a:p>
          <a:p>
            <a:pPr marL="360363" marR="0" lvl="0" indent="-360363" algn="l" defTabSz="914400" rtl="0" eaLnBrk="1" fontAlgn="base" latinLnBrk="0" hangingPunct="1">
              <a:lnSpc>
                <a:spcPct val="100000"/>
              </a:lnSpc>
              <a:spcBef>
                <a:spcPct val="20000"/>
              </a:spcBef>
              <a:spcAft>
                <a:spcPct val="0"/>
              </a:spcAft>
              <a:buClr>
                <a:schemeClr val="bg2">
                  <a:lumMod val="75000"/>
                </a:schemeClr>
              </a:buClr>
              <a:buSzPct val="75000"/>
              <a:buFont typeface="Arial" pitchFamily="34" charset="0"/>
              <a:buChar char="■"/>
              <a:tabLst/>
              <a:defRPr/>
            </a:pPr>
            <a:r>
              <a:rPr kumimoji="0" lang="cs-CZ" sz="2400" b="0" i="0" u="none" strike="noStrike" kern="0" cap="none" spc="0" normalizeH="0" baseline="0" noProof="0" dirty="0" smtClean="0">
                <a:ln>
                  <a:noFill/>
                </a:ln>
                <a:solidFill>
                  <a:schemeClr val="accent1">
                    <a:lumMod val="75000"/>
                  </a:schemeClr>
                </a:solidFill>
                <a:effectLst/>
                <a:uLnTx/>
                <a:uFillTx/>
                <a:latin typeface="+mn-lt"/>
                <a:ea typeface="+mn-ea"/>
                <a:cs typeface="+mn-cs"/>
              </a:rPr>
              <a:t>otevřené zdroje</a:t>
            </a:r>
          </a:p>
          <a:p>
            <a:pPr marL="360363" marR="0" lvl="0" indent="-360363" algn="l" defTabSz="914400" rtl="0" eaLnBrk="1" fontAlgn="base" latinLnBrk="0" hangingPunct="1">
              <a:lnSpc>
                <a:spcPct val="100000"/>
              </a:lnSpc>
              <a:spcBef>
                <a:spcPct val="20000"/>
              </a:spcBef>
              <a:spcAft>
                <a:spcPct val="0"/>
              </a:spcAft>
              <a:buClr>
                <a:schemeClr val="bg2">
                  <a:lumMod val="75000"/>
                </a:schemeClr>
              </a:buClr>
              <a:buSzPct val="75000"/>
              <a:buFont typeface="Arial" pitchFamily="34" charset="0"/>
              <a:buChar char="■"/>
              <a:tabLst/>
              <a:defRPr/>
            </a:pPr>
            <a:endParaRPr kumimoji="0" lang="cs-CZ" sz="2400" b="0" i="0" u="none" strike="noStrike" kern="0" cap="none" spc="0" normalizeH="0" baseline="0" noProof="0" dirty="0" smtClean="0">
              <a:ln>
                <a:noFill/>
              </a:ln>
              <a:solidFill>
                <a:schemeClr val="accent1">
                  <a:lumMod val="75000"/>
                </a:schemeClr>
              </a:solidFill>
              <a:effectLst/>
              <a:uLnTx/>
              <a:uFillTx/>
              <a:latin typeface="+mn-lt"/>
              <a:ea typeface="+mn-ea"/>
              <a:cs typeface="+mn-cs"/>
            </a:endParaRPr>
          </a:p>
        </p:txBody>
      </p:sp>
      <p:pic>
        <p:nvPicPr>
          <p:cNvPr id="7" name="Picture 4"/>
          <p:cNvPicPr>
            <a:picLocks noChangeAspect="1" noChangeArrowheads="1"/>
          </p:cNvPicPr>
          <p:nvPr/>
        </p:nvPicPr>
        <p:blipFill>
          <a:blip r:embed="rId2" cstate="print"/>
          <a:srcRect/>
          <a:stretch>
            <a:fillRect/>
          </a:stretch>
        </p:blipFill>
        <p:spPr bwMode="auto">
          <a:xfrm>
            <a:off x="1116013" y="2420888"/>
            <a:ext cx="7056437" cy="372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Úspěšná </a:t>
            </a:r>
            <a:r>
              <a:rPr lang="cs-CZ" dirty="0" err="1" smtClean="0"/>
              <a:t>Competitive</a:t>
            </a:r>
            <a:r>
              <a:rPr lang="cs-CZ" dirty="0" smtClean="0"/>
              <a:t> </a:t>
            </a:r>
            <a:r>
              <a:rPr lang="cs-CZ" dirty="0" err="1" smtClean="0"/>
              <a:t>intelligence</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Zdroje dat</a:t>
            </a:r>
            <a:endParaRPr lang="cs-CZ" dirty="0"/>
          </a:p>
        </p:txBody>
      </p:sp>
      <p:sp>
        <p:nvSpPr>
          <p:cNvPr id="3" name="Zástupný symbol pro obsah 2"/>
          <p:cNvSpPr>
            <a:spLocks noGrp="1"/>
          </p:cNvSpPr>
          <p:nvPr>
            <p:ph idx="1"/>
          </p:nvPr>
        </p:nvSpPr>
        <p:spPr>
          <a:xfrm>
            <a:off x="455613" y="1412875"/>
            <a:ext cx="8234362" cy="936005"/>
          </a:xfrm>
        </p:spPr>
        <p:txBody>
          <a:bodyPr/>
          <a:lstStyle/>
          <a:p>
            <a:r>
              <a:rPr lang="cs-CZ" dirty="0" smtClean="0"/>
              <a:t>O nás i konkurentech</a:t>
            </a:r>
          </a:p>
          <a:p>
            <a:endParaRPr lang="cs-CZ" sz="1000" dirty="0" smtClean="0"/>
          </a:p>
          <a:p>
            <a:r>
              <a:rPr lang="cs-CZ" dirty="0" smtClean="0"/>
              <a:t>Některé neetické a nezákonné!</a:t>
            </a:r>
            <a:endParaRPr lang="cs-CZ" dirty="0"/>
          </a:p>
        </p:txBody>
      </p:sp>
      <p:sp>
        <p:nvSpPr>
          <p:cNvPr id="4" name="TextovéPole 3"/>
          <p:cNvSpPr txBox="1"/>
          <p:nvPr/>
        </p:nvSpPr>
        <p:spPr>
          <a:xfrm>
            <a:off x="395536" y="2636912"/>
            <a:ext cx="8208912" cy="3589953"/>
          </a:xfrm>
          <a:prstGeom prst="rect">
            <a:avLst/>
          </a:prstGeom>
          <a:noFill/>
        </p:spPr>
        <p:txBody>
          <a:bodyPr wrap="square" numCol="2" spcCol="360000" rtlCol="0">
            <a:spAutoFit/>
          </a:bodyPr>
          <a:lstStyle/>
          <a:p>
            <a:r>
              <a:rPr lang="cs-CZ" sz="1400" dirty="0" smtClean="0"/>
              <a:t>Publikace, výroční zprávy, </a:t>
            </a:r>
            <a:r>
              <a:rPr lang="cs-CZ" sz="1400" dirty="0" err="1" smtClean="0"/>
              <a:t>zprávy</a:t>
            </a:r>
            <a:r>
              <a:rPr lang="cs-CZ" sz="1400" dirty="0" smtClean="0"/>
              <a:t> o výrobních procesech</a:t>
            </a:r>
          </a:p>
          <a:p>
            <a:r>
              <a:rPr lang="cs-CZ" sz="1400" dirty="0" smtClean="0"/>
              <a:t>Informace, které otevřeně předají bývalí zaměstnanci</a:t>
            </a:r>
          </a:p>
          <a:p>
            <a:r>
              <a:rPr lang="cs-CZ" sz="1400" dirty="0" smtClean="0"/>
              <a:t>Studie trhů a zpráv od poradců</a:t>
            </a:r>
          </a:p>
          <a:p>
            <a:r>
              <a:rPr lang="cs-CZ" sz="1400" dirty="0" smtClean="0"/>
              <a:t>Finanční zprávy</a:t>
            </a:r>
          </a:p>
          <a:p>
            <a:r>
              <a:rPr lang="cs-CZ" sz="1400" dirty="0" smtClean="0"/>
              <a:t>Veletrhy, výstavy a brožury o službách a produktech</a:t>
            </a:r>
          </a:p>
          <a:p>
            <a:r>
              <a:rPr lang="cs-CZ" sz="1400" dirty="0" smtClean="0"/>
              <a:t>Analýza výrobků konkurence</a:t>
            </a:r>
          </a:p>
          <a:p>
            <a:r>
              <a:rPr lang="cs-CZ" sz="1400" dirty="0" smtClean="0"/>
              <a:t>Zprávy obchodních cestujících a nákupčích</a:t>
            </a:r>
          </a:p>
          <a:p>
            <a:r>
              <a:rPr lang="cs-CZ" sz="1400" dirty="0" smtClean="0"/>
              <a:t>Vyptávání se konkurentů na technických kongresech</a:t>
            </a:r>
          </a:p>
          <a:p>
            <a:r>
              <a:rPr lang="cs-CZ" sz="1400" dirty="0" smtClean="0"/>
              <a:t>Pokusy o získání specialistů zaměstnaných u konkurence</a:t>
            </a:r>
          </a:p>
          <a:p>
            <a:r>
              <a:rPr lang="cs-CZ" sz="1400" dirty="0" smtClean="0"/>
              <a:t>Přímé tajné pozorování</a:t>
            </a:r>
          </a:p>
          <a:p>
            <a:endParaRPr lang="cs-CZ" sz="1400" dirty="0" smtClean="0"/>
          </a:p>
          <a:p>
            <a:r>
              <a:rPr lang="cs-CZ" sz="1400" dirty="0" smtClean="0"/>
              <a:t>Fingované nabízení zaměstnání</a:t>
            </a:r>
          </a:p>
          <a:p>
            <a:r>
              <a:rPr lang="cs-CZ" sz="1400" dirty="0" smtClean="0"/>
              <a:t>Fingované jednání pod záminkou licence patentu apod.</a:t>
            </a:r>
          </a:p>
          <a:p>
            <a:r>
              <a:rPr lang="cs-CZ" sz="1400" dirty="0" smtClean="0"/>
              <a:t>Přímé tajné pozorování</a:t>
            </a:r>
          </a:p>
          <a:p>
            <a:r>
              <a:rPr lang="cs-CZ" sz="1400" dirty="0" smtClean="0"/>
              <a:t>Používání profesionálních špionů</a:t>
            </a:r>
          </a:p>
          <a:p>
            <a:r>
              <a:rPr lang="cs-CZ" sz="1400" dirty="0" smtClean="0"/>
              <a:t>Přetahování zaměstnanců s úmyslem získat informace</a:t>
            </a:r>
          </a:p>
          <a:p>
            <a:r>
              <a:rPr lang="cs-CZ" sz="1400" dirty="0" smtClean="0"/>
              <a:t>Přímé narušení vlastnických práv</a:t>
            </a:r>
          </a:p>
          <a:p>
            <a:r>
              <a:rPr lang="cs-CZ" sz="1400" dirty="0" smtClean="0"/>
              <a:t>Podplácení zaměstnanců konkurence</a:t>
            </a:r>
          </a:p>
          <a:p>
            <a:r>
              <a:rPr lang="cs-CZ" sz="1400" dirty="0" smtClean="0"/>
              <a:t>Vpašování agentů mezi zaměstnance</a:t>
            </a:r>
          </a:p>
          <a:p>
            <a:r>
              <a:rPr lang="cs-CZ" sz="1400" dirty="0" smtClean="0"/>
              <a:t>Ilegální odposlech</a:t>
            </a:r>
          </a:p>
          <a:p>
            <a:r>
              <a:rPr lang="cs-CZ" sz="1400" dirty="0" smtClean="0"/>
              <a:t>Krádeže plánů, vzorků, dokumentů, atd.</a:t>
            </a:r>
          </a:p>
          <a:p>
            <a:r>
              <a:rPr lang="cs-CZ" sz="1400" dirty="0" smtClean="0"/>
              <a:t>Vydírání a různé formy nátlaku</a:t>
            </a:r>
            <a:endParaRPr lang="cs-CZ" sz="1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Competitive</a:t>
            </a:r>
            <a:r>
              <a:rPr lang="cs-CZ" dirty="0" smtClean="0"/>
              <a:t> </a:t>
            </a:r>
            <a:r>
              <a:rPr lang="cs-CZ" dirty="0" err="1" smtClean="0"/>
              <a:t>Intelligence</a:t>
            </a:r>
            <a:endParaRPr lang="cs-CZ" dirty="0"/>
          </a:p>
        </p:txBody>
      </p:sp>
      <p:sp>
        <p:nvSpPr>
          <p:cNvPr id="3" name="Zástupný symbol pro obsah 2"/>
          <p:cNvSpPr>
            <a:spLocks noGrp="1"/>
          </p:cNvSpPr>
          <p:nvPr>
            <p:ph idx="1"/>
          </p:nvPr>
        </p:nvSpPr>
        <p:spPr/>
        <p:txBody>
          <a:bodyPr/>
          <a:lstStyle/>
          <a:p>
            <a:pPr algn="ctr">
              <a:buNone/>
            </a:pPr>
            <a:endParaRPr lang="cs-CZ" sz="3200" b="1" dirty="0" smtClean="0"/>
          </a:p>
          <a:p>
            <a:pPr algn="ctr">
              <a:buNone/>
            </a:pPr>
            <a:endParaRPr lang="cs-CZ" sz="3200" b="1" dirty="0" smtClean="0"/>
          </a:p>
          <a:p>
            <a:pPr algn="ctr">
              <a:buNone/>
            </a:pPr>
            <a:r>
              <a:rPr lang="cs-CZ" sz="3200" b="1" dirty="0" err="1" smtClean="0"/>
              <a:t>Connecting</a:t>
            </a:r>
            <a:r>
              <a:rPr lang="cs-CZ" sz="3200" b="1" dirty="0" smtClean="0"/>
              <a:t> </a:t>
            </a:r>
            <a:r>
              <a:rPr lang="cs-CZ" sz="3200" b="1" dirty="0" err="1" smtClean="0"/>
              <a:t>the</a:t>
            </a:r>
            <a:r>
              <a:rPr lang="cs-CZ" sz="3200" b="1" dirty="0" smtClean="0"/>
              <a:t> </a:t>
            </a:r>
            <a:r>
              <a:rPr lang="cs-CZ" sz="3200" b="1" dirty="0" err="1" smtClean="0"/>
              <a:t>dots</a:t>
            </a:r>
            <a:endParaRPr lang="cs-CZ" sz="3200" b="1" dirty="0" smtClean="0"/>
          </a:p>
          <a:p>
            <a:pPr algn="ctr">
              <a:buNone/>
            </a:pPr>
            <a:endParaRPr lang="cs-CZ" sz="3200" b="1" dirty="0" smtClean="0"/>
          </a:p>
          <a:p>
            <a:pPr algn="ctr">
              <a:buNone/>
            </a:pPr>
            <a:endParaRPr lang="cs-CZ" sz="3200" b="1" dirty="0" smtClean="0"/>
          </a:p>
          <a:p>
            <a:pPr algn="ctr">
              <a:buNone/>
            </a:pPr>
            <a:r>
              <a:rPr lang="cs-CZ" sz="3200" b="1" dirty="0" err="1" smtClean="0"/>
              <a:t>Think</a:t>
            </a:r>
            <a:r>
              <a:rPr lang="cs-CZ" sz="3200" b="1" dirty="0" smtClean="0"/>
              <a:t> </a:t>
            </a:r>
            <a:r>
              <a:rPr lang="cs-CZ" sz="3200" b="1" dirty="0" err="1" smtClean="0"/>
              <a:t>out</a:t>
            </a:r>
            <a:r>
              <a:rPr lang="cs-CZ" sz="3200" b="1" dirty="0" smtClean="0"/>
              <a:t> </a:t>
            </a:r>
            <a:r>
              <a:rPr lang="cs-CZ" sz="3200" b="1" dirty="0" err="1" smtClean="0"/>
              <a:t>of</a:t>
            </a:r>
            <a:r>
              <a:rPr lang="cs-CZ" sz="3200" b="1" dirty="0" smtClean="0"/>
              <a:t> </a:t>
            </a:r>
            <a:r>
              <a:rPr lang="cs-CZ" sz="3200" b="1" dirty="0" err="1" smtClean="0"/>
              <a:t>the</a:t>
            </a:r>
            <a:r>
              <a:rPr lang="cs-CZ" sz="3200" b="1" dirty="0" smtClean="0"/>
              <a:t> box</a:t>
            </a:r>
          </a:p>
          <a:p>
            <a:pPr>
              <a:buNone/>
            </a:pPr>
            <a:endParaRPr lang="cs-CZ"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SCIP</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and Competitive Intelligence Professionals</a:t>
            </a:r>
            <a:endParaRPr lang="cs-CZ" dirty="0"/>
          </a:p>
        </p:txBody>
      </p:sp>
      <p:sp>
        <p:nvSpPr>
          <p:cNvPr id="3" name="Content Placeholder 2"/>
          <p:cNvSpPr>
            <a:spLocks noGrp="1"/>
          </p:cNvSpPr>
          <p:nvPr>
            <p:ph idx="1"/>
          </p:nvPr>
        </p:nvSpPr>
        <p:spPr/>
        <p:txBody>
          <a:bodyPr>
            <a:normAutofit/>
          </a:bodyPr>
          <a:lstStyle/>
          <a:p>
            <a:r>
              <a:rPr lang="cs-CZ" dirty="0" smtClean="0">
                <a:hlinkClick r:id="rId2"/>
              </a:rPr>
              <a:t>www.</a:t>
            </a:r>
            <a:r>
              <a:rPr lang="cs-CZ" dirty="0" err="1" smtClean="0">
                <a:hlinkClick r:id="rId2"/>
              </a:rPr>
              <a:t>scip.org</a:t>
            </a:r>
            <a:endParaRPr lang="cs-CZ" dirty="0" smtClean="0"/>
          </a:p>
          <a:p>
            <a:r>
              <a:rPr lang="cs-CZ" dirty="0" smtClean="0"/>
              <a:t>nejvíc členů: USA, EU, Kanada</a:t>
            </a:r>
          </a:p>
          <a:p>
            <a:r>
              <a:rPr lang="en-US" dirty="0" smtClean="0"/>
              <a:t>August 28, 2009</a:t>
            </a:r>
            <a:r>
              <a:rPr lang="cs-CZ" dirty="0" smtClean="0"/>
              <a:t> - </a:t>
            </a:r>
            <a:r>
              <a:rPr lang="en-US" dirty="0" smtClean="0"/>
              <a:t>SCIP Signs Merger Agreement With Frost &amp; Sullivan Institute</a:t>
            </a:r>
            <a:endParaRPr lang="cs-CZ" dirty="0" smtClean="0"/>
          </a:p>
          <a:p>
            <a:endParaRPr lang="cs-CZ" dirty="0" smtClean="0"/>
          </a:p>
          <a:p>
            <a:r>
              <a:rPr lang="en-US" sz="2000" dirty="0" smtClean="0"/>
              <a:t>VISION:  Better decisions through competitive intelligence.</a:t>
            </a:r>
          </a:p>
          <a:p>
            <a:r>
              <a:rPr lang="en-US" sz="2000" dirty="0" smtClean="0"/>
              <a:t>MISSION:   SCIP will be the global organization of choice for professionals engaged in competitive intelligence and related disciplines.  SCIP will be the premier advocate for the skilled use of intelligence to enhance business decision-making and organizational performance.</a:t>
            </a:r>
            <a:endParaRPr lang="cs-CZ" sz="2000" dirty="0" smtClean="0"/>
          </a:p>
          <a:p>
            <a:endParaRPr lang="cs-CZ"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smtClean="0"/>
              <a:t>SCIP </a:t>
            </a:r>
            <a:r>
              <a:rPr lang="cs-CZ" sz="2800" dirty="0" err="1" smtClean="0"/>
              <a:t>Code</a:t>
            </a:r>
            <a:r>
              <a:rPr lang="cs-CZ" sz="2800" dirty="0" smtClean="0"/>
              <a:t> </a:t>
            </a:r>
            <a:r>
              <a:rPr lang="cs-CZ" sz="2800" dirty="0" err="1" smtClean="0"/>
              <a:t>of</a:t>
            </a:r>
            <a:r>
              <a:rPr lang="cs-CZ" sz="2800" dirty="0" smtClean="0"/>
              <a:t> </a:t>
            </a:r>
            <a:r>
              <a:rPr lang="cs-CZ" sz="2800" dirty="0" err="1" smtClean="0"/>
              <a:t>Ethics</a:t>
            </a:r>
            <a:r>
              <a:rPr lang="cs-CZ" sz="2800" dirty="0" smtClean="0"/>
              <a:t> </a:t>
            </a:r>
            <a:r>
              <a:rPr lang="cs-CZ" sz="2800" dirty="0" err="1" smtClean="0"/>
              <a:t>for</a:t>
            </a:r>
            <a:r>
              <a:rPr lang="cs-CZ" sz="2800" dirty="0" smtClean="0"/>
              <a:t> CI </a:t>
            </a:r>
            <a:r>
              <a:rPr lang="cs-CZ" sz="2800" dirty="0" err="1" smtClean="0"/>
              <a:t>Professionals</a:t>
            </a:r>
            <a:endParaRPr lang="cs-CZ" dirty="0"/>
          </a:p>
        </p:txBody>
      </p:sp>
      <p:sp>
        <p:nvSpPr>
          <p:cNvPr id="3" name="Zástupný symbol pro obsah 2"/>
          <p:cNvSpPr>
            <a:spLocks noGrp="1"/>
          </p:cNvSpPr>
          <p:nvPr>
            <p:ph idx="1"/>
          </p:nvPr>
        </p:nvSpPr>
        <p:spPr/>
        <p:txBody>
          <a:bodyPr>
            <a:normAutofit fontScale="92500" lnSpcReduction="10000"/>
          </a:bodyPr>
          <a:lstStyle/>
          <a:p>
            <a:pPr>
              <a:spcAft>
                <a:spcPts val="600"/>
              </a:spcAft>
            </a:pPr>
            <a:r>
              <a:rPr lang="en-US" dirty="0" smtClean="0"/>
              <a:t>To continually strive to increase the recognition and respect of the profession. </a:t>
            </a:r>
          </a:p>
          <a:p>
            <a:pPr>
              <a:spcAft>
                <a:spcPts val="600"/>
              </a:spcAft>
            </a:pPr>
            <a:r>
              <a:rPr lang="en-US" dirty="0" smtClean="0"/>
              <a:t>To comply with all applicable laws, domestic and international. </a:t>
            </a:r>
          </a:p>
          <a:p>
            <a:pPr>
              <a:spcAft>
                <a:spcPts val="600"/>
              </a:spcAft>
            </a:pPr>
            <a:r>
              <a:rPr lang="en-US" dirty="0" smtClean="0"/>
              <a:t>To accurately disclose all relevant information, including one's identity and organization, prior to all interviews. </a:t>
            </a:r>
          </a:p>
          <a:p>
            <a:pPr>
              <a:spcAft>
                <a:spcPts val="600"/>
              </a:spcAft>
            </a:pPr>
            <a:r>
              <a:rPr lang="en-US" dirty="0" smtClean="0"/>
              <a:t>To avoid conflicts of interest in fulfilling one's duties. </a:t>
            </a:r>
          </a:p>
          <a:p>
            <a:pPr>
              <a:spcAft>
                <a:spcPts val="600"/>
              </a:spcAft>
            </a:pPr>
            <a:r>
              <a:rPr lang="en-US" dirty="0" smtClean="0"/>
              <a:t>To provide honest and realistic recommendations and conclusions in the execution of one's duties. </a:t>
            </a:r>
          </a:p>
          <a:p>
            <a:pPr>
              <a:spcAft>
                <a:spcPts val="600"/>
              </a:spcAft>
            </a:pPr>
            <a:r>
              <a:rPr lang="en-US" dirty="0" smtClean="0"/>
              <a:t>To promote this code of ethics within one's company, with third-party contractors and within the entire profession. </a:t>
            </a:r>
          </a:p>
          <a:p>
            <a:pPr>
              <a:spcAft>
                <a:spcPts val="600"/>
              </a:spcAft>
            </a:pPr>
            <a:r>
              <a:rPr lang="en-US" dirty="0" smtClean="0"/>
              <a:t>To faithfully adhere to and abide by one's company policies, objectives and guidelines.</a:t>
            </a:r>
            <a:endParaRPr lang="cs-CZ"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SCIP</a:t>
            </a:r>
            <a:endParaRPr lang="cs-CZ" dirty="0"/>
          </a:p>
        </p:txBody>
      </p:sp>
      <p:sp>
        <p:nvSpPr>
          <p:cNvPr id="3" name="Zástupný symbol pro obsah 2"/>
          <p:cNvSpPr>
            <a:spLocks noGrp="1"/>
          </p:cNvSpPr>
          <p:nvPr>
            <p:ph idx="1"/>
          </p:nvPr>
        </p:nvSpPr>
        <p:spPr/>
        <p:txBody>
          <a:bodyPr/>
          <a:lstStyle/>
          <a:p>
            <a:r>
              <a:rPr lang="cs-CZ" sz="2000" dirty="0" smtClean="0"/>
              <a:t>semináře, konference, workshopy</a:t>
            </a:r>
          </a:p>
          <a:p>
            <a:r>
              <a:rPr lang="cs-CZ" sz="2000" dirty="0" smtClean="0"/>
              <a:t>časopisy, studie</a:t>
            </a:r>
          </a:p>
          <a:p>
            <a:endParaRPr lang="cs-CZ" sz="2000" dirty="0" smtClean="0"/>
          </a:p>
          <a:p>
            <a:r>
              <a:rPr lang="cs-CZ" sz="2000" dirty="0" smtClean="0"/>
              <a:t>nejdůležitější funkce:</a:t>
            </a:r>
          </a:p>
          <a:p>
            <a:pPr lvl="1"/>
            <a:r>
              <a:rPr lang="cs-CZ" sz="1800" dirty="0" smtClean="0"/>
              <a:t>globální koordinátor vývoje technik, nástrojů, výuky</a:t>
            </a:r>
          </a:p>
          <a:p>
            <a:pPr lvl="1"/>
            <a:r>
              <a:rPr lang="cs-CZ" sz="1800" dirty="0" smtClean="0"/>
              <a:t>dohlíží na pověst CI, garant etického a legálního používání</a:t>
            </a:r>
          </a:p>
          <a:p>
            <a:pPr lvl="1"/>
            <a:r>
              <a:rPr lang="cs-CZ" sz="1800" dirty="0" smtClean="0"/>
              <a:t>podporuje publikační činnost a možnost uplatnění se v oboru</a:t>
            </a:r>
          </a:p>
          <a:p>
            <a:pPr lvl="1"/>
            <a:endParaRPr lang="cs-CZ" sz="1800" dirty="0" smtClean="0"/>
          </a:p>
          <a:p>
            <a:r>
              <a:rPr lang="cs-CZ" sz="2000" dirty="0" smtClean="0"/>
              <a:t>Členství :</a:t>
            </a:r>
          </a:p>
          <a:p>
            <a:endParaRPr lang="cs-CZ" dirty="0"/>
          </a:p>
        </p:txBody>
      </p:sp>
      <p:pic>
        <p:nvPicPr>
          <p:cNvPr id="1026" name="Picture 2"/>
          <p:cNvPicPr>
            <a:picLocks noChangeAspect="1" noChangeArrowheads="1"/>
          </p:cNvPicPr>
          <p:nvPr/>
        </p:nvPicPr>
        <p:blipFill>
          <a:blip r:embed="rId2" cstate="print"/>
          <a:srcRect/>
          <a:stretch>
            <a:fillRect/>
          </a:stretch>
        </p:blipFill>
        <p:spPr bwMode="auto">
          <a:xfrm>
            <a:off x="1571625" y="4559771"/>
            <a:ext cx="6000750" cy="1533525"/>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Strategický význam informací</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Poslání a cíle CI</a:t>
            </a:r>
            <a:endParaRPr lang="cs-CZ" dirty="0"/>
          </a:p>
        </p:txBody>
      </p:sp>
      <p:sp>
        <p:nvSpPr>
          <p:cNvPr id="3" name="Content Placeholder 2"/>
          <p:cNvSpPr>
            <a:spLocks noGrp="1"/>
          </p:cNvSpPr>
          <p:nvPr>
            <p:ph idx="1"/>
          </p:nvPr>
        </p:nvSpPr>
        <p:spPr/>
        <p:txBody>
          <a:bodyPr>
            <a:normAutofit fontScale="92500"/>
          </a:bodyPr>
          <a:lstStyle/>
          <a:p>
            <a:r>
              <a:rPr lang="cs-CZ" dirty="0" smtClean="0"/>
              <a:t>Konkurenční zpravodajství</a:t>
            </a:r>
          </a:p>
          <a:p>
            <a:r>
              <a:rPr lang="cs-CZ" dirty="0" smtClean="0"/>
              <a:t>CI </a:t>
            </a:r>
            <a:r>
              <a:rPr lang="cs-CZ" dirty="0" err="1" smtClean="0"/>
              <a:t>vs</a:t>
            </a:r>
            <a:r>
              <a:rPr lang="cs-CZ" dirty="0" smtClean="0"/>
              <a:t> BI</a:t>
            </a:r>
          </a:p>
          <a:p>
            <a:pPr lvl="1"/>
            <a:r>
              <a:rPr lang="cs-CZ" dirty="0" smtClean="0"/>
              <a:t>BI – finanční ukazatele, historická data, interní fakta o podniku</a:t>
            </a:r>
          </a:p>
          <a:p>
            <a:pPr lvl="1"/>
            <a:r>
              <a:rPr lang="cs-CZ" dirty="0" smtClean="0"/>
              <a:t>CI – široké spektrum informací, vnější i vnitřní, dlouhodobé výhledy</a:t>
            </a:r>
          </a:p>
          <a:p>
            <a:pPr lvl="1"/>
            <a:endParaRPr lang="cs-CZ" dirty="0" smtClean="0"/>
          </a:p>
          <a:p>
            <a:r>
              <a:rPr lang="cs-CZ" dirty="0" smtClean="0"/>
              <a:t>„</a:t>
            </a:r>
            <a:r>
              <a:rPr lang="cs-CZ" dirty="0" err="1" smtClean="0"/>
              <a:t>Information</a:t>
            </a:r>
            <a:r>
              <a:rPr lang="cs-CZ" dirty="0" smtClean="0"/>
              <a:t> </a:t>
            </a:r>
            <a:r>
              <a:rPr lang="cs-CZ" dirty="0" err="1" smtClean="0"/>
              <a:t>costs</a:t>
            </a:r>
            <a:r>
              <a:rPr lang="cs-CZ" dirty="0" smtClean="0"/>
              <a:t> money, </a:t>
            </a:r>
            <a:r>
              <a:rPr lang="cs-CZ" dirty="0" err="1" smtClean="0"/>
              <a:t>Intelligence</a:t>
            </a:r>
            <a:r>
              <a:rPr lang="cs-CZ" dirty="0" smtClean="0"/>
              <a:t> </a:t>
            </a:r>
            <a:r>
              <a:rPr lang="cs-CZ" dirty="0" err="1" smtClean="0"/>
              <a:t>makes</a:t>
            </a:r>
            <a:r>
              <a:rPr lang="cs-CZ" dirty="0" smtClean="0"/>
              <a:t> money“</a:t>
            </a:r>
          </a:p>
          <a:p>
            <a:endParaRPr lang="cs-CZ" dirty="0" smtClean="0"/>
          </a:p>
          <a:p>
            <a:r>
              <a:rPr lang="cs-CZ" dirty="0" smtClean="0"/>
              <a:t>2 klíčové ukazatele, zda jde opravdu o </a:t>
            </a:r>
            <a:r>
              <a:rPr lang="cs-CZ" dirty="0" err="1" smtClean="0"/>
              <a:t>Intelligence</a:t>
            </a:r>
            <a:r>
              <a:rPr lang="cs-CZ" dirty="0" smtClean="0"/>
              <a:t> </a:t>
            </a:r>
          </a:p>
          <a:p>
            <a:pPr lvl="1"/>
            <a:r>
              <a:rPr lang="cs-CZ" dirty="0" smtClean="0"/>
              <a:t>Firma je vždy o krok před konkurencí</a:t>
            </a:r>
          </a:p>
          <a:p>
            <a:pPr lvl="1"/>
            <a:r>
              <a:rPr lang="cs-CZ" dirty="0" smtClean="0"/>
              <a:t>Dělají dobře vhledy a výhledy</a:t>
            </a:r>
          </a:p>
          <a:p>
            <a:pPr lvl="1"/>
            <a:endParaRPr lang="cs-CZ" dirty="0" smtClean="0"/>
          </a:p>
          <a:p>
            <a:r>
              <a:rPr lang="cs-CZ" dirty="0" smtClean="0"/>
              <a:t>Aby byla CI úspěšná, musí mít podporu TOP managementu</a:t>
            </a:r>
          </a:p>
          <a:p>
            <a:endParaRPr lang="cs-CZ"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Úrovně CI</a:t>
            </a:r>
            <a:endParaRPr lang="cs-CZ" dirty="0"/>
          </a:p>
        </p:txBody>
      </p:sp>
      <p:sp>
        <p:nvSpPr>
          <p:cNvPr id="3" name="Zástupný symbol pro obsah 2"/>
          <p:cNvSpPr>
            <a:spLocks noGrp="1"/>
          </p:cNvSpPr>
          <p:nvPr>
            <p:ph idx="1"/>
          </p:nvPr>
        </p:nvSpPr>
        <p:spPr/>
        <p:txBody>
          <a:bodyPr/>
          <a:lstStyle/>
          <a:p>
            <a:r>
              <a:rPr lang="cs-CZ" dirty="0" smtClean="0"/>
              <a:t>Taktická</a:t>
            </a:r>
          </a:p>
          <a:p>
            <a:pPr lvl="1"/>
            <a:r>
              <a:rPr lang="cs-CZ" dirty="0" smtClean="0"/>
              <a:t>Lépe měřitelná, krátkodobější</a:t>
            </a:r>
          </a:p>
          <a:p>
            <a:pPr lvl="1"/>
            <a:r>
              <a:rPr lang="cs-CZ" dirty="0" smtClean="0"/>
              <a:t>Sledují se ceny, dodavatelé, odběratelé, …</a:t>
            </a:r>
          </a:p>
          <a:p>
            <a:pPr lvl="1"/>
            <a:r>
              <a:rPr lang="cs-CZ" dirty="0" smtClean="0"/>
              <a:t>Přímá podpora základní činnosti podniku</a:t>
            </a:r>
          </a:p>
          <a:p>
            <a:r>
              <a:rPr lang="cs-CZ" dirty="0" smtClean="0"/>
              <a:t>Strategická</a:t>
            </a:r>
          </a:p>
          <a:p>
            <a:pPr lvl="1"/>
            <a:r>
              <a:rPr lang="cs-CZ" dirty="0" smtClean="0"/>
              <a:t>Dlouhodobější, určena pro nejvyšší management</a:t>
            </a:r>
          </a:p>
          <a:p>
            <a:pPr lvl="1"/>
            <a:r>
              <a:rPr lang="cs-CZ" dirty="0" smtClean="0"/>
              <a:t>Sledují se obecné trendy, celkový vývoj prostředí</a:t>
            </a:r>
          </a:p>
          <a:p>
            <a:pPr lvl="1"/>
            <a:r>
              <a:rPr lang="cs-CZ" dirty="0" smtClean="0"/>
              <a:t>Snaha najít nejvhodnější směr, kterým se bude podnik ubírat</a:t>
            </a:r>
          </a:p>
          <a:p>
            <a:endParaRPr lang="cs-CZ"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smtClean="0">
                <a:latin typeface="Arial" charset="0"/>
              </a:rPr>
              <a:t>Strategické</a:t>
            </a:r>
            <a:r>
              <a:rPr lang="en-GB" dirty="0" smtClean="0">
                <a:latin typeface="Arial" charset="0"/>
              </a:rPr>
              <a:t> </a:t>
            </a:r>
            <a:r>
              <a:rPr lang="en-GB" dirty="0" err="1" smtClean="0">
                <a:latin typeface="Arial" charset="0"/>
              </a:rPr>
              <a:t>úkoly</a:t>
            </a:r>
            <a:r>
              <a:rPr lang="en-GB" dirty="0" smtClean="0">
                <a:latin typeface="Arial" charset="0"/>
              </a:rPr>
              <a:t> </a:t>
            </a:r>
            <a:r>
              <a:rPr lang="cs-CZ" dirty="0" smtClean="0">
                <a:latin typeface="Arial" charset="0"/>
              </a:rPr>
              <a:t>CI</a:t>
            </a:r>
            <a:endParaRPr lang="cs-CZ" dirty="0"/>
          </a:p>
        </p:txBody>
      </p:sp>
      <p:sp>
        <p:nvSpPr>
          <p:cNvPr id="3" name="Zástupný symbol pro obsah 2"/>
          <p:cNvSpPr>
            <a:spLocks noGrp="1"/>
          </p:cNvSpPr>
          <p:nvPr>
            <p:ph idx="1"/>
          </p:nvPr>
        </p:nvSpPr>
        <p:spPr/>
        <p:txBody>
          <a:bodyPr/>
          <a:lstStyle/>
          <a:p>
            <a:pPr marL="338138" indent="-338138" defTabSz="449263">
              <a:buFont typeface="Times New Roman" pitchFamily="18" charset="0"/>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8938" algn="l"/>
                <a:tab pos="7186613" algn="l"/>
                <a:tab pos="7635875" algn="l"/>
                <a:tab pos="8085138" algn="l"/>
                <a:tab pos="8534400" algn="l"/>
                <a:tab pos="8983663" algn="l"/>
              </a:tabLst>
            </a:pPr>
            <a:r>
              <a:rPr lang="en-GB" dirty="0" err="1" smtClean="0"/>
              <a:t>Zajistit</a:t>
            </a:r>
            <a:r>
              <a:rPr lang="en-GB" dirty="0" smtClean="0"/>
              <a:t> </a:t>
            </a:r>
            <a:r>
              <a:rPr lang="en-GB" dirty="0" err="1" smtClean="0"/>
              <a:t>konkurenční</a:t>
            </a:r>
            <a:r>
              <a:rPr lang="en-GB" dirty="0" smtClean="0"/>
              <a:t> </a:t>
            </a:r>
            <a:r>
              <a:rPr lang="en-GB" dirty="0" err="1" smtClean="0"/>
              <a:t>výhodu</a:t>
            </a:r>
            <a:endParaRPr lang="en-GB" dirty="0" smtClean="0"/>
          </a:p>
          <a:p>
            <a:pPr marL="738188" lvl="1" indent="-280988" defTabSz="449263">
              <a:spcBef>
                <a:spcPts val="600"/>
              </a:spcBef>
              <a:buFont typeface="Times New Roman" pitchFamily="18" charset="0"/>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8938" algn="l"/>
                <a:tab pos="7186613" algn="l"/>
                <a:tab pos="7635875" algn="l"/>
                <a:tab pos="8085138" algn="l"/>
                <a:tab pos="8534400" algn="l"/>
                <a:tab pos="8983663" algn="l"/>
              </a:tabLst>
            </a:pPr>
            <a:r>
              <a:rPr lang="en-GB" sz="2400" dirty="0" err="1" smtClean="0"/>
              <a:t>Hodnotový</a:t>
            </a:r>
            <a:r>
              <a:rPr lang="en-GB" sz="2400" dirty="0" smtClean="0"/>
              <a:t> </a:t>
            </a:r>
            <a:r>
              <a:rPr lang="en-GB" sz="2400" dirty="0" err="1" smtClean="0"/>
              <a:t>řetězec</a:t>
            </a:r>
            <a:r>
              <a:rPr lang="en-GB" sz="2400" dirty="0" smtClean="0"/>
              <a:t> – M. Porter</a:t>
            </a:r>
          </a:p>
          <a:p>
            <a:endParaRPr lang="cs-CZ" dirty="0"/>
          </a:p>
        </p:txBody>
      </p:sp>
      <p:pic>
        <p:nvPicPr>
          <p:cNvPr id="4" name="Picture 4"/>
          <p:cNvPicPr>
            <a:picLocks noChangeAspect="1" noChangeArrowheads="1"/>
          </p:cNvPicPr>
          <p:nvPr/>
        </p:nvPicPr>
        <p:blipFill>
          <a:blip r:embed="rId2" cstate="print"/>
          <a:srcRect/>
          <a:stretch>
            <a:fillRect/>
          </a:stretch>
        </p:blipFill>
        <p:spPr bwMode="auto">
          <a:xfrm>
            <a:off x="684213" y="2276872"/>
            <a:ext cx="6840115" cy="3898082"/>
          </a:xfrm>
          <a:prstGeom prst="rect">
            <a:avLst/>
          </a:prstGeom>
          <a:noFill/>
          <a:ln w="9525">
            <a:noFill/>
            <a:round/>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smtClean="0">
                <a:latin typeface="Arial" charset="0"/>
              </a:rPr>
              <a:t>Soutěžní</a:t>
            </a:r>
            <a:r>
              <a:rPr lang="en-GB" dirty="0" smtClean="0">
                <a:latin typeface="Arial" charset="0"/>
              </a:rPr>
              <a:t> </a:t>
            </a:r>
            <a:r>
              <a:rPr lang="en-GB" dirty="0" err="1" smtClean="0">
                <a:latin typeface="Arial" charset="0"/>
              </a:rPr>
              <a:t>výhoda</a:t>
            </a:r>
            <a:endParaRPr lang="cs-CZ" dirty="0"/>
          </a:p>
        </p:txBody>
      </p:sp>
      <p:sp>
        <p:nvSpPr>
          <p:cNvPr id="3" name="Zástupný symbol pro obsah 2"/>
          <p:cNvSpPr>
            <a:spLocks noGrp="1"/>
          </p:cNvSpPr>
          <p:nvPr>
            <p:ph idx="1"/>
          </p:nvPr>
        </p:nvSpPr>
        <p:spPr/>
        <p:txBody>
          <a:bodyPr/>
          <a:lstStyle/>
          <a:p>
            <a:pPr marL="336550" indent="-336550" defTabSz="449263">
              <a:spcAft>
                <a:spcPts val="6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cs-CZ" dirty="0" smtClean="0"/>
              <a:t>CI</a:t>
            </a:r>
            <a:r>
              <a:rPr lang="en-GB" dirty="0" smtClean="0"/>
              <a:t> </a:t>
            </a:r>
            <a:r>
              <a:rPr lang="en-GB" dirty="0" err="1" smtClean="0"/>
              <a:t>výrazně</a:t>
            </a:r>
            <a:r>
              <a:rPr lang="en-GB" dirty="0" smtClean="0"/>
              <a:t> </a:t>
            </a:r>
            <a:r>
              <a:rPr lang="en-GB" dirty="0" err="1" smtClean="0"/>
              <a:t>ovlivňuje</a:t>
            </a:r>
            <a:r>
              <a:rPr lang="en-GB" dirty="0" smtClean="0"/>
              <a:t> </a:t>
            </a:r>
            <a:r>
              <a:rPr lang="en-GB" dirty="0" err="1" smtClean="0"/>
              <a:t>dosahování</a:t>
            </a:r>
            <a:r>
              <a:rPr lang="en-GB" dirty="0" smtClean="0"/>
              <a:t> </a:t>
            </a:r>
            <a:r>
              <a:rPr lang="en-GB" dirty="0" err="1" smtClean="0"/>
              <a:t>strategických</a:t>
            </a:r>
            <a:r>
              <a:rPr lang="en-GB" dirty="0" smtClean="0"/>
              <a:t> </a:t>
            </a:r>
            <a:r>
              <a:rPr lang="en-GB" dirty="0" err="1" smtClean="0"/>
              <a:t>cílů</a:t>
            </a:r>
            <a:r>
              <a:rPr lang="en-GB" dirty="0" smtClean="0"/>
              <a:t> </a:t>
            </a:r>
            <a:r>
              <a:rPr lang="en-GB" dirty="0" err="1" smtClean="0"/>
              <a:t>orientovaných</a:t>
            </a:r>
            <a:r>
              <a:rPr lang="en-GB" dirty="0" smtClean="0"/>
              <a:t> </a:t>
            </a:r>
            <a:r>
              <a:rPr lang="en-GB" dirty="0" err="1" smtClean="0"/>
              <a:t>na</a:t>
            </a:r>
            <a:r>
              <a:rPr lang="en-GB" dirty="0" smtClean="0"/>
              <a:t> </a:t>
            </a:r>
            <a:r>
              <a:rPr lang="en-GB" dirty="0" err="1" smtClean="0"/>
              <a:t>získání</a:t>
            </a:r>
            <a:r>
              <a:rPr lang="en-GB" dirty="0" smtClean="0"/>
              <a:t> </a:t>
            </a:r>
            <a:r>
              <a:rPr lang="en-GB" dirty="0" err="1" smtClean="0"/>
              <a:t>konkurenční</a:t>
            </a:r>
            <a:r>
              <a:rPr lang="en-GB" dirty="0" smtClean="0"/>
              <a:t> </a:t>
            </a:r>
            <a:r>
              <a:rPr lang="en-GB" dirty="0" err="1" smtClean="0"/>
              <a:t>výhody</a:t>
            </a:r>
            <a:endParaRPr lang="cs-CZ" dirty="0" smtClean="0"/>
          </a:p>
          <a:p>
            <a:pPr marL="336550" indent="-336550" defTabSz="449263">
              <a:spcAft>
                <a:spcPts val="6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dirty="0" smtClean="0"/>
          </a:p>
          <a:p>
            <a:pPr marL="336550" indent="-336550" defTabSz="449263">
              <a:spcAft>
                <a:spcPts val="6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dirty="0" err="1" smtClean="0"/>
              <a:t>Výhoda</a:t>
            </a:r>
            <a:r>
              <a:rPr lang="en-GB" dirty="0" smtClean="0"/>
              <a:t>:</a:t>
            </a:r>
          </a:p>
          <a:p>
            <a:pPr marL="736600" lvl="1" indent="-279400" defTabSz="449263">
              <a:spcAft>
                <a:spcPts val="6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dirty="0" err="1" smtClean="0"/>
              <a:t>Nižších</a:t>
            </a:r>
            <a:r>
              <a:rPr lang="en-GB" dirty="0" smtClean="0"/>
              <a:t> </a:t>
            </a:r>
            <a:r>
              <a:rPr lang="en-GB" dirty="0" err="1" smtClean="0"/>
              <a:t>nákladů</a:t>
            </a:r>
            <a:r>
              <a:rPr lang="en-GB" dirty="0" smtClean="0"/>
              <a:t> – </a:t>
            </a:r>
            <a:r>
              <a:rPr lang="en-GB" dirty="0" err="1" smtClean="0"/>
              <a:t>nabízet</a:t>
            </a:r>
            <a:r>
              <a:rPr lang="en-GB" dirty="0" smtClean="0"/>
              <a:t> </a:t>
            </a:r>
            <a:r>
              <a:rPr lang="en-GB" dirty="0" err="1" smtClean="0"/>
              <a:t>levněji</a:t>
            </a:r>
            <a:r>
              <a:rPr lang="en-GB" dirty="0" smtClean="0"/>
              <a:t> </a:t>
            </a:r>
            <a:r>
              <a:rPr lang="en-GB" dirty="0" err="1" smtClean="0"/>
              <a:t>než</a:t>
            </a:r>
            <a:r>
              <a:rPr lang="en-GB" dirty="0" smtClean="0"/>
              <a:t> </a:t>
            </a:r>
            <a:r>
              <a:rPr lang="en-GB" dirty="0" err="1" smtClean="0"/>
              <a:t>ostatní</a:t>
            </a:r>
            <a:endParaRPr lang="en-GB" dirty="0" smtClean="0"/>
          </a:p>
          <a:p>
            <a:pPr marL="736600" lvl="1" indent="-279400" defTabSz="449263">
              <a:spcAft>
                <a:spcPts val="6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dirty="0" err="1" smtClean="0"/>
              <a:t>Diferenciace</a:t>
            </a:r>
            <a:r>
              <a:rPr lang="en-GB" dirty="0" smtClean="0"/>
              <a:t> – </a:t>
            </a:r>
            <a:r>
              <a:rPr lang="en-GB" dirty="0" err="1" smtClean="0"/>
              <a:t>nabízet</a:t>
            </a:r>
            <a:r>
              <a:rPr lang="en-GB" dirty="0" smtClean="0"/>
              <a:t> </a:t>
            </a:r>
            <a:r>
              <a:rPr lang="en-GB" dirty="0" err="1" smtClean="0"/>
              <a:t>něco</a:t>
            </a:r>
            <a:r>
              <a:rPr lang="en-GB" dirty="0" smtClean="0"/>
              <a:t> </a:t>
            </a:r>
            <a:r>
              <a:rPr lang="en-GB" dirty="0" err="1" smtClean="0"/>
              <a:t>jiného</a:t>
            </a:r>
            <a:r>
              <a:rPr lang="en-GB" dirty="0" smtClean="0"/>
              <a:t> </a:t>
            </a:r>
            <a:r>
              <a:rPr lang="en-GB" dirty="0" err="1" smtClean="0"/>
              <a:t>než</a:t>
            </a:r>
            <a:r>
              <a:rPr lang="en-GB" dirty="0" smtClean="0"/>
              <a:t> </a:t>
            </a:r>
            <a:r>
              <a:rPr lang="en-GB" dirty="0" err="1" smtClean="0"/>
              <a:t>konkurence</a:t>
            </a:r>
            <a:endParaRPr lang="en-GB" dirty="0" smtClean="0"/>
          </a:p>
          <a:p>
            <a:pPr marL="736600" lvl="1" indent="-279400" defTabSz="449263">
              <a:spcAft>
                <a:spcPts val="6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dirty="0" err="1" smtClean="0"/>
              <a:t>Užší</a:t>
            </a:r>
            <a:r>
              <a:rPr lang="en-GB" dirty="0" smtClean="0"/>
              <a:t> </a:t>
            </a:r>
            <a:r>
              <a:rPr lang="en-GB" dirty="0" err="1" smtClean="0"/>
              <a:t>zaměření</a:t>
            </a:r>
            <a:r>
              <a:rPr lang="en-GB" dirty="0" smtClean="0"/>
              <a:t> – „</a:t>
            </a:r>
            <a:r>
              <a:rPr lang="en-GB" dirty="0" err="1" smtClean="0"/>
              <a:t>být</a:t>
            </a:r>
            <a:r>
              <a:rPr lang="en-GB" dirty="0" smtClean="0"/>
              <a:t> </a:t>
            </a:r>
            <a:r>
              <a:rPr lang="en-GB" dirty="0" err="1" smtClean="0"/>
              <a:t>velkou</a:t>
            </a:r>
            <a:r>
              <a:rPr lang="en-GB" dirty="0" smtClean="0"/>
              <a:t> </a:t>
            </a:r>
            <a:r>
              <a:rPr lang="en-GB" dirty="0" err="1" smtClean="0"/>
              <a:t>rybou</a:t>
            </a:r>
            <a:r>
              <a:rPr lang="en-GB" dirty="0" smtClean="0"/>
              <a:t> v </a:t>
            </a:r>
            <a:r>
              <a:rPr lang="en-GB" dirty="0" err="1" smtClean="0"/>
              <a:t>malém</a:t>
            </a:r>
            <a:r>
              <a:rPr lang="en-GB" dirty="0" smtClean="0"/>
              <a:t> </a:t>
            </a:r>
            <a:r>
              <a:rPr lang="en-GB" dirty="0" err="1" smtClean="0"/>
              <a:t>rybníku</a:t>
            </a:r>
            <a:r>
              <a:rPr lang="en-GB" dirty="0" smtClean="0"/>
              <a:t>“</a:t>
            </a:r>
          </a:p>
          <a:p>
            <a:endParaRPr lang="cs-CZ"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Strategické rozhodování</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Strategické rozhodování</a:t>
            </a:r>
            <a:endParaRPr lang="cs-CZ" dirty="0"/>
          </a:p>
        </p:txBody>
      </p:sp>
      <p:sp>
        <p:nvSpPr>
          <p:cNvPr id="3" name="Zástupný symbol pro obsah 2"/>
          <p:cNvSpPr>
            <a:spLocks noGrp="1"/>
          </p:cNvSpPr>
          <p:nvPr>
            <p:ph idx="1"/>
          </p:nvPr>
        </p:nvSpPr>
        <p:spPr/>
        <p:txBody>
          <a:bodyPr/>
          <a:lstStyle/>
          <a:p>
            <a:pPr>
              <a:spcAft>
                <a:spcPts val="600"/>
              </a:spcAft>
            </a:pPr>
            <a:r>
              <a:rPr lang="cs-CZ" dirty="0" smtClean="0"/>
              <a:t>Stanovení cílů firmy, zdrojů a koncepce jejich využití</a:t>
            </a:r>
          </a:p>
          <a:p>
            <a:pPr>
              <a:spcAft>
                <a:spcPts val="600"/>
              </a:spcAft>
            </a:pPr>
            <a:r>
              <a:rPr lang="cs-CZ" dirty="0" smtClean="0"/>
              <a:t>Strategická analýza a syntéza: Proč Co a Pro koho</a:t>
            </a:r>
          </a:p>
          <a:p>
            <a:pPr>
              <a:spcAft>
                <a:spcPts val="600"/>
              </a:spcAft>
            </a:pPr>
            <a:endParaRPr lang="cs-CZ" dirty="0" smtClean="0"/>
          </a:p>
          <a:p>
            <a:pPr>
              <a:spcAft>
                <a:spcPts val="600"/>
              </a:spcAft>
            </a:pPr>
            <a:r>
              <a:rPr lang="cs-CZ" dirty="0" smtClean="0"/>
              <a:t>Výsledkem je informační strategie</a:t>
            </a:r>
          </a:p>
          <a:p>
            <a:pPr>
              <a:spcAft>
                <a:spcPts val="600"/>
              </a:spcAft>
            </a:pPr>
            <a:r>
              <a:rPr lang="cs-CZ" dirty="0" smtClean="0"/>
              <a:t>Východiska:</a:t>
            </a:r>
          </a:p>
          <a:p>
            <a:pPr lvl="1">
              <a:spcAft>
                <a:spcPts val="600"/>
              </a:spcAft>
            </a:pPr>
            <a:r>
              <a:rPr lang="cs-CZ" dirty="0" smtClean="0"/>
              <a:t>Kde bychom mohli být? – možnosti okolního světa, technologie </a:t>
            </a:r>
            <a:r>
              <a:rPr lang="cs-CZ" dirty="0" err="1" smtClean="0"/>
              <a:t>atd</a:t>
            </a:r>
            <a:endParaRPr lang="cs-CZ" dirty="0" smtClean="0"/>
          </a:p>
          <a:p>
            <a:pPr lvl="1">
              <a:spcAft>
                <a:spcPts val="600"/>
              </a:spcAft>
            </a:pPr>
            <a:r>
              <a:rPr lang="cs-CZ" dirty="0" smtClean="0"/>
              <a:t>Kde jsme? – současná situace</a:t>
            </a:r>
          </a:p>
          <a:p>
            <a:pPr lvl="1">
              <a:spcAft>
                <a:spcPts val="600"/>
              </a:spcAft>
            </a:pPr>
            <a:r>
              <a:rPr lang="cs-CZ" dirty="0" smtClean="0"/>
              <a:t>Kde chceme být? – reálné možnosti a nezbytné potřeby</a:t>
            </a:r>
          </a:p>
          <a:p>
            <a:endParaRPr lang="cs-CZ"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Systém strategického managementu</a:t>
            </a:r>
            <a:endParaRPr lang="cs-CZ" dirty="0"/>
          </a:p>
        </p:txBody>
      </p:sp>
      <p:sp>
        <p:nvSpPr>
          <p:cNvPr id="4" name="Vývojový diagram: magnetický disk 3"/>
          <p:cNvSpPr/>
          <p:nvPr/>
        </p:nvSpPr>
        <p:spPr>
          <a:xfrm>
            <a:off x="7092280" y="1556792"/>
            <a:ext cx="936104" cy="1152128"/>
          </a:xfrm>
          <a:prstGeom prst="flowChartMagneticDisk">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lumMod val="75000"/>
                  </a:schemeClr>
                </a:solidFill>
              </a:rPr>
              <a:t>Externí informační zdroje</a:t>
            </a:r>
            <a:endParaRPr lang="cs-CZ" sz="1200" b="1" dirty="0">
              <a:solidFill>
                <a:schemeClr val="tx1">
                  <a:lumMod val="75000"/>
                </a:schemeClr>
              </a:solidFill>
            </a:endParaRPr>
          </a:p>
        </p:txBody>
      </p:sp>
      <p:sp>
        <p:nvSpPr>
          <p:cNvPr id="5" name="Vývojový diagram: magnetický disk 4"/>
          <p:cNvSpPr/>
          <p:nvPr/>
        </p:nvSpPr>
        <p:spPr>
          <a:xfrm>
            <a:off x="7092280" y="2924944"/>
            <a:ext cx="936104" cy="1152128"/>
          </a:xfrm>
          <a:prstGeom prst="flowChartMagneticDisk">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lumMod val="75000"/>
                  </a:schemeClr>
                </a:solidFill>
              </a:rPr>
              <a:t>Interní informační zdroje</a:t>
            </a:r>
            <a:endParaRPr lang="cs-CZ" sz="1200" b="1" dirty="0">
              <a:solidFill>
                <a:schemeClr val="tx1">
                  <a:lumMod val="75000"/>
                </a:schemeClr>
              </a:solidFill>
            </a:endParaRPr>
          </a:p>
        </p:txBody>
      </p:sp>
      <p:sp>
        <p:nvSpPr>
          <p:cNvPr id="6" name="Vývojový diagram: magnetický disk 5"/>
          <p:cNvSpPr/>
          <p:nvPr/>
        </p:nvSpPr>
        <p:spPr>
          <a:xfrm>
            <a:off x="7092280" y="4293096"/>
            <a:ext cx="936104" cy="1152128"/>
          </a:xfrm>
          <a:prstGeom prst="flowChartMagneticDisk">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lumMod val="75000"/>
                  </a:schemeClr>
                </a:solidFill>
              </a:rPr>
              <a:t>Báze znalostí</a:t>
            </a:r>
            <a:endParaRPr lang="cs-CZ" sz="1200" b="1" dirty="0">
              <a:solidFill>
                <a:schemeClr val="tx1">
                  <a:lumMod val="75000"/>
                </a:schemeClr>
              </a:solidFill>
            </a:endParaRPr>
          </a:p>
        </p:txBody>
      </p:sp>
      <p:sp>
        <p:nvSpPr>
          <p:cNvPr id="8" name="Elipsa 7"/>
          <p:cNvSpPr/>
          <p:nvPr/>
        </p:nvSpPr>
        <p:spPr>
          <a:xfrm>
            <a:off x="3059832" y="1556792"/>
            <a:ext cx="2664296"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Strategická analýza a syntéza</a:t>
            </a:r>
            <a:endParaRPr lang="cs-CZ" sz="1400" dirty="0"/>
          </a:p>
        </p:txBody>
      </p:sp>
      <p:sp>
        <p:nvSpPr>
          <p:cNvPr id="9" name="Elipsa 8"/>
          <p:cNvSpPr/>
          <p:nvPr/>
        </p:nvSpPr>
        <p:spPr>
          <a:xfrm>
            <a:off x="3059832" y="3068960"/>
            <a:ext cx="2664296"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Řízení realizace strategie</a:t>
            </a:r>
            <a:endParaRPr lang="cs-CZ" sz="1400" dirty="0"/>
          </a:p>
        </p:txBody>
      </p:sp>
      <p:sp>
        <p:nvSpPr>
          <p:cNvPr id="10" name="Elipsa 9"/>
          <p:cNvSpPr/>
          <p:nvPr/>
        </p:nvSpPr>
        <p:spPr>
          <a:xfrm>
            <a:off x="3059832" y="4509120"/>
            <a:ext cx="2664296"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Řízení znalostí</a:t>
            </a:r>
            <a:endParaRPr lang="cs-CZ" sz="1400" dirty="0"/>
          </a:p>
        </p:txBody>
      </p:sp>
      <p:sp>
        <p:nvSpPr>
          <p:cNvPr id="11" name="Šipka dolů 10"/>
          <p:cNvSpPr/>
          <p:nvPr/>
        </p:nvSpPr>
        <p:spPr>
          <a:xfrm>
            <a:off x="4248172" y="2564903"/>
            <a:ext cx="306554" cy="459207"/>
          </a:xfrm>
          <a:prstGeom prst="downArrow">
            <a:avLst>
              <a:gd name="adj1" fmla="val 50000"/>
              <a:gd name="adj2" fmla="val 3742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cs-CZ" b="1" dirty="0">
              <a:solidFill>
                <a:schemeClr val="tx1">
                  <a:lumMod val="75000"/>
                </a:schemeClr>
              </a:solidFill>
            </a:endParaRPr>
          </a:p>
        </p:txBody>
      </p:sp>
      <p:sp>
        <p:nvSpPr>
          <p:cNvPr id="12" name="TextovéPole 11"/>
          <p:cNvSpPr txBox="1"/>
          <p:nvPr/>
        </p:nvSpPr>
        <p:spPr>
          <a:xfrm>
            <a:off x="3923928" y="2582594"/>
            <a:ext cx="1008112" cy="307777"/>
          </a:xfrm>
          <a:prstGeom prst="rect">
            <a:avLst/>
          </a:prstGeom>
          <a:solidFill>
            <a:schemeClr val="bg1"/>
          </a:solidFill>
        </p:spPr>
        <p:txBody>
          <a:bodyPr wrap="square" rtlCol="0">
            <a:spAutoFit/>
          </a:bodyPr>
          <a:lstStyle/>
          <a:p>
            <a:r>
              <a:rPr lang="cs-CZ" sz="1400" b="1" dirty="0" smtClean="0">
                <a:solidFill>
                  <a:schemeClr val="tx1">
                    <a:lumMod val="75000"/>
                  </a:schemeClr>
                </a:solidFill>
              </a:rPr>
              <a:t>Strategie</a:t>
            </a:r>
            <a:endParaRPr lang="cs-CZ" sz="1400" dirty="0"/>
          </a:p>
        </p:txBody>
      </p:sp>
      <p:sp>
        <p:nvSpPr>
          <p:cNvPr id="13" name="Šipka dolů 12"/>
          <p:cNvSpPr/>
          <p:nvPr/>
        </p:nvSpPr>
        <p:spPr>
          <a:xfrm>
            <a:off x="4248172" y="4049913"/>
            <a:ext cx="306554" cy="459207"/>
          </a:xfrm>
          <a:prstGeom prst="downArrow">
            <a:avLst>
              <a:gd name="adj1" fmla="val 50000"/>
              <a:gd name="adj2" fmla="val 3742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cs-CZ" b="1" dirty="0">
              <a:solidFill>
                <a:schemeClr val="tx1">
                  <a:lumMod val="75000"/>
                </a:schemeClr>
              </a:solidFill>
            </a:endParaRPr>
          </a:p>
        </p:txBody>
      </p:sp>
      <p:sp>
        <p:nvSpPr>
          <p:cNvPr id="14" name="TextovéPole 13"/>
          <p:cNvSpPr txBox="1"/>
          <p:nvPr/>
        </p:nvSpPr>
        <p:spPr>
          <a:xfrm>
            <a:off x="3923928" y="4067604"/>
            <a:ext cx="1008112" cy="307777"/>
          </a:xfrm>
          <a:prstGeom prst="rect">
            <a:avLst/>
          </a:prstGeom>
          <a:solidFill>
            <a:schemeClr val="bg1"/>
          </a:solidFill>
        </p:spPr>
        <p:txBody>
          <a:bodyPr wrap="square" rtlCol="0">
            <a:spAutoFit/>
          </a:bodyPr>
          <a:lstStyle/>
          <a:p>
            <a:r>
              <a:rPr lang="cs-CZ" sz="1400" b="1" dirty="0" smtClean="0">
                <a:solidFill>
                  <a:schemeClr val="tx1">
                    <a:lumMod val="75000"/>
                  </a:schemeClr>
                </a:solidFill>
              </a:rPr>
              <a:t>Znalosti</a:t>
            </a:r>
            <a:endParaRPr lang="cs-CZ" sz="1400" dirty="0"/>
          </a:p>
        </p:txBody>
      </p:sp>
      <p:sp>
        <p:nvSpPr>
          <p:cNvPr id="15" name="Zaoblený obdélník 14"/>
          <p:cNvSpPr/>
          <p:nvPr/>
        </p:nvSpPr>
        <p:spPr>
          <a:xfrm>
            <a:off x="611560" y="1412776"/>
            <a:ext cx="1800200" cy="115212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Metody strategického plánování</a:t>
            </a:r>
            <a:endParaRPr lang="cs-CZ" sz="1400" dirty="0"/>
          </a:p>
        </p:txBody>
      </p:sp>
      <p:sp>
        <p:nvSpPr>
          <p:cNvPr id="16" name="Zaoblený obdélník 15"/>
          <p:cNvSpPr/>
          <p:nvPr/>
        </p:nvSpPr>
        <p:spPr>
          <a:xfrm>
            <a:off x="611560" y="2924944"/>
            <a:ext cx="1800200" cy="115212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Metody řízení realizace strategie</a:t>
            </a:r>
            <a:endParaRPr lang="cs-CZ" sz="1400" dirty="0"/>
          </a:p>
        </p:txBody>
      </p:sp>
      <p:sp>
        <p:nvSpPr>
          <p:cNvPr id="17" name="Zaoblený obdélník 16"/>
          <p:cNvSpPr/>
          <p:nvPr/>
        </p:nvSpPr>
        <p:spPr>
          <a:xfrm>
            <a:off x="611560" y="4437112"/>
            <a:ext cx="1800200" cy="115212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Metody řízení znalostí</a:t>
            </a:r>
            <a:endParaRPr lang="cs-CZ" sz="1400" dirty="0"/>
          </a:p>
        </p:txBody>
      </p:sp>
      <p:sp>
        <p:nvSpPr>
          <p:cNvPr id="18" name="Šipka doprava 17"/>
          <p:cNvSpPr/>
          <p:nvPr/>
        </p:nvSpPr>
        <p:spPr>
          <a:xfrm>
            <a:off x="2483768" y="1916832"/>
            <a:ext cx="50405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Šipka doprava 18"/>
          <p:cNvSpPr/>
          <p:nvPr/>
        </p:nvSpPr>
        <p:spPr>
          <a:xfrm>
            <a:off x="2483768" y="3501008"/>
            <a:ext cx="50405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Šipka doprava 19"/>
          <p:cNvSpPr/>
          <p:nvPr/>
        </p:nvSpPr>
        <p:spPr>
          <a:xfrm>
            <a:off x="2483768" y="4941168"/>
            <a:ext cx="50405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Šipka doleva 20"/>
          <p:cNvSpPr/>
          <p:nvPr/>
        </p:nvSpPr>
        <p:spPr>
          <a:xfrm>
            <a:off x="6084168" y="1988840"/>
            <a:ext cx="792088"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Šipka doleva 21"/>
          <p:cNvSpPr/>
          <p:nvPr/>
        </p:nvSpPr>
        <p:spPr>
          <a:xfrm>
            <a:off x="6084168" y="3501008"/>
            <a:ext cx="792088"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Šipka doleva 22"/>
          <p:cNvSpPr/>
          <p:nvPr/>
        </p:nvSpPr>
        <p:spPr>
          <a:xfrm>
            <a:off x="6084168" y="4941168"/>
            <a:ext cx="792088"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5" name="Přímá spojovací šipka 24"/>
          <p:cNvCxnSpPr>
            <a:stCxn id="22" idx="3"/>
          </p:cNvCxnSpPr>
          <p:nvPr/>
        </p:nvCxnSpPr>
        <p:spPr>
          <a:xfrm flipH="1" flipV="1">
            <a:off x="6012160" y="2204864"/>
            <a:ext cx="864096" cy="1332148"/>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cxnSp>
        <p:nvCxnSpPr>
          <p:cNvPr id="27" name="Přímá spojovací šipka 26"/>
          <p:cNvCxnSpPr/>
          <p:nvPr/>
        </p:nvCxnSpPr>
        <p:spPr>
          <a:xfrm rot="5400000">
            <a:off x="5832140" y="2384884"/>
            <a:ext cx="1296144" cy="792088"/>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sp>
        <p:nvSpPr>
          <p:cNvPr id="28" name="Zahnutá šipka doleva 27"/>
          <p:cNvSpPr/>
          <p:nvPr/>
        </p:nvSpPr>
        <p:spPr>
          <a:xfrm flipV="1">
            <a:off x="5940152" y="3573016"/>
            <a:ext cx="432048" cy="1296144"/>
          </a:xfrm>
          <a:prstGeom prst="curvedLef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29" name="Zahnutá šipka doleva 28"/>
          <p:cNvSpPr/>
          <p:nvPr/>
        </p:nvSpPr>
        <p:spPr>
          <a:xfrm flipH="1" flipV="1">
            <a:off x="2555776" y="2132856"/>
            <a:ext cx="504056" cy="2744688"/>
          </a:xfrm>
          <a:prstGeom prst="curvedLeftArrow">
            <a:avLst>
              <a:gd name="adj1" fmla="val 25000"/>
              <a:gd name="adj2" fmla="val 35742"/>
              <a:gd name="adj3" fmla="val 25000"/>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smtClean="0"/>
              <a:t>Paradigmata ve strategickém managementu</a:t>
            </a:r>
            <a:endParaRPr lang="cs-CZ" sz="2800" dirty="0"/>
          </a:p>
        </p:txBody>
      </p:sp>
      <p:sp>
        <p:nvSpPr>
          <p:cNvPr id="3" name="Zástupný symbol pro obsah 2"/>
          <p:cNvSpPr>
            <a:spLocks noGrp="1"/>
          </p:cNvSpPr>
          <p:nvPr>
            <p:ph idx="1"/>
          </p:nvPr>
        </p:nvSpPr>
        <p:spPr/>
        <p:txBody>
          <a:bodyPr/>
          <a:lstStyle/>
          <a:p>
            <a:pPr>
              <a:spcBef>
                <a:spcPts val="600"/>
              </a:spcBef>
            </a:pPr>
            <a:r>
              <a:rPr lang="cs-CZ" sz="2000" dirty="0" smtClean="0"/>
              <a:t>Tři konkurenční paradigmata podle </a:t>
            </a:r>
            <a:r>
              <a:rPr lang="cs-CZ" sz="2000" dirty="0" err="1" smtClean="0"/>
              <a:t>Heijdena</a:t>
            </a:r>
            <a:r>
              <a:rPr lang="cs-CZ" sz="2000" dirty="0" smtClean="0"/>
              <a:t> (návaznost na analogie z přírody):</a:t>
            </a:r>
          </a:p>
          <a:p>
            <a:pPr lvl="1">
              <a:spcBef>
                <a:spcPts val="600"/>
              </a:spcBef>
            </a:pPr>
            <a:r>
              <a:rPr lang="cs-CZ" sz="1800" dirty="0" smtClean="0"/>
              <a:t>Racionalistické – organizace jako stroj</a:t>
            </a:r>
          </a:p>
          <a:p>
            <a:pPr lvl="1">
              <a:spcBef>
                <a:spcPts val="600"/>
              </a:spcBef>
            </a:pPr>
            <a:r>
              <a:rPr lang="cs-CZ" sz="1800" dirty="0" smtClean="0"/>
              <a:t>Evoluční – organizace jako ekosystém, prosadí se jen takové chování, které naplní nároky okolí, které má vysokou míru neurčitosti</a:t>
            </a:r>
          </a:p>
          <a:p>
            <a:pPr lvl="1">
              <a:spcBef>
                <a:spcPts val="600"/>
              </a:spcBef>
            </a:pPr>
            <a:r>
              <a:rPr lang="cs-CZ" sz="1800" dirty="0" smtClean="0"/>
              <a:t>Procesní – organizace jako živý, učící se ekosystém, kompromis mezi předcházejícími pojetími</a:t>
            </a:r>
          </a:p>
          <a:p>
            <a:pPr lvl="1">
              <a:spcBef>
                <a:spcPts val="600"/>
              </a:spcBef>
            </a:pPr>
            <a:endParaRPr lang="cs-CZ" sz="1800" dirty="0" smtClean="0"/>
          </a:p>
          <a:p>
            <a:pPr>
              <a:spcBef>
                <a:spcPts val="600"/>
              </a:spcBef>
            </a:pPr>
            <a:r>
              <a:rPr lang="cs-CZ" sz="2200" dirty="0" smtClean="0"/>
              <a:t>Přístupy manažerů ke strategickému managementu:</a:t>
            </a:r>
          </a:p>
          <a:p>
            <a:pPr lvl="1">
              <a:spcBef>
                <a:spcPts val="600"/>
              </a:spcBef>
            </a:pPr>
            <a:r>
              <a:rPr lang="cs-CZ" sz="1800" dirty="0" smtClean="0"/>
              <a:t>Monarchie – jeden člověk/oddělení kontroluje většinu rozhodnutí</a:t>
            </a:r>
          </a:p>
          <a:p>
            <a:pPr lvl="1">
              <a:spcBef>
                <a:spcPts val="600"/>
              </a:spcBef>
            </a:pPr>
            <a:r>
              <a:rPr lang="cs-CZ" sz="1800" dirty="0" smtClean="0"/>
              <a:t>Federace – slabší centrální/vrcholový management a vyšší míra autonomie</a:t>
            </a:r>
          </a:p>
          <a:p>
            <a:pPr lvl="1">
              <a:spcBef>
                <a:spcPts val="600"/>
              </a:spcBef>
            </a:pPr>
            <a:r>
              <a:rPr lang="cs-CZ" sz="1800" dirty="0" smtClean="0"/>
              <a:t>Feudalismus – jednotlivé útvary spravují své informace</a:t>
            </a:r>
          </a:p>
          <a:p>
            <a:pPr lvl="1">
              <a:spcBef>
                <a:spcPts val="600"/>
              </a:spcBef>
            </a:pPr>
            <a:r>
              <a:rPr lang="cs-CZ" sz="1800" dirty="0" smtClean="0"/>
              <a:t>Anarchie – každý se stará o své informace a znalosti</a:t>
            </a:r>
            <a:endParaRPr lang="cs-CZ" sz="18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Turbulence prostředí</a:t>
            </a:r>
            <a:endParaRPr lang="cs-CZ" dirty="0"/>
          </a:p>
        </p:txBody>
      </p:sp>
      <p:graphicFrame>
        <p:nvGraphicFramePr>
          <p:cNvPr id="4" name="Zástupný symbol pro obsah 3"/>
          <p:cNvGraphicFramePr>
            <a:graphicFrameLocks noGrp="1"/>
          </p:cNvGraphicFramePr>
          <p:nvPr>
            <p:ph idx="1"/>
          </p:nvPr>
        </p:nvGraphicFramePr>
        <p:xfrm>
          <a:off x="455613" y="1412875"/>
          <a:ext cx="8234364" cy="4206240"/>
        </p:xfrm>
        <a:graphic>
          <a:graphicData uri="http://schemas.openxmlformats.org/drawingml/2006/table">
            <a:tbl>
              <a:tblPr firstRow="1" bandRow="1">
                <a:tableStyleId>{5C22544A-7EE6-4342-B048-85BDC9FD1C3A}</a:tableStyleId>
              </a:tblPr>
              <a:tblGrid>
                <a:gridCol w="2058591"/>
                <a:gridCol w="2058591"/>
                <a:gridCol w="2058591"/>
                <a:gridCol w="2058591"/>
              </a:tblGrid>
              <a:tr h="370840">
                <a:tc>
                  <a:txBody>
                    <a:bodyPr/>
                    <a:lstStyle/>
                    <a:p>
                      <a:r>
                        <a:rPr lang="cs-CZ" sz="1600" dirty="0" smtClean="0"/>
                        <a:t>Úroveň turbulence</a:t>
                      </a:r>
                      <a:endParaRPr lang="cs-CZ" sz="1600" dirty="0"/>
                    </a:p>
                  </a:txBody>
                  <a:tcPr/>
                </a:tc>
                <a:tc>
                  <a:txBody>
                    <a:bodyPr/>
                    <a:lstStyle/>
                    <a:p>
                      <a:r>
                        <a:rPr lang="cs-CZ" sz="1600" dirty="0" smtClean="0"/>
                        <a:t>Charakteristika prostředí</a:t>
                      </a:r>
                      <a:endParaRPr lang="cs-CZ" sz="1600" dirty="0"/>
                    </a:p>
                  </a:txBody>
                  <a:tcPr/>
                </a:tc>
                <a:tc>
                  <a:txBody>
                    <a:bodyPr/>
                    <a:lstStyle/>
                    <a:p>
                      <a:r>
                        <a:rPr lang="cs-CZ" sz="1600" dirty="0" smtClean="0"/>
                        <a:t>Manažerské postoje</a:t>
                      </a:r>
                      <a:endParaRPr lang="cs-CZ" sz="1600" dirty="0"/>
                    </a:p>
                  </a:txBody>
                  <a:tcPr/>
                </a:tc>
                <a:tc>
                  <a:txBody>
                    <a:bodyPr/>
                    <a:lstStyle/>
                    <a:p>
                      <a:r>
                        <a:rPr lang="cs-CZ" sz="1600" dirty="0" smtClean="0"/>
                        <a:t>Cíle řízení</a:t>
                      </a:r>
                      <a:endParaRPr lang="cs-CZ" sz="1600" dirty="0"/>
                    </a:p>
                  </a:txBody>
                  <a:tcPr/>
                </a:tc>
              </a:tr>
              <a:tr h="370840">
                <a:tc>
                  <a:txBody>
                    <a:bodyPr/>
                    <a:lstStyle/>
                    <a:p>
                      <a:r>
                        <a:rPr lang="cs-CZ" sz="1600" dirty="0" smtClean="0"/>
                        <a:t>Neměnné</a:t>
                      </a:r>
                      <a:endParaRPr lang="cs-CZ" sz="1600" dirty="0"/>
                    </a:p>
                  </a:txBody>
                  <a:tcPr/>
                </a:tc>
                <a:tc>
                  <a:txBody>
                    <a:bodyPr/>
                    <a:lstStyle/>
                    <a:p>
                      <a:r>
                        <a:rPr lang="cs-CZ" sz="1600" dirty="0" smtClean="0"/>
                        <a:t>Žádná změna</a:t>
                      </a:r>
                      <a:endParaRPr lang="cs-CZ" sz="1600" dirty="0"/>
                    </a:p>
                  </a:txBody>
                  <a:tcPr/>
                </a:tc>
                <a:tc>
                  <a:txBody>
                    <a:bodyPr/>
                    <a:lstStyle/>
                    <a:p>
                      <a:r>
                        <a:rPr lang="cs-CZ" sz="1600" dirty="0" smtClean="0"/>
                        <a:t>STABILITA založená na precedentech</a:t>
                      </a:r>
                      <a:endParaRPr lang="cs-CZ" sz="1600" dirty="0"/>
                    </a:p>
                  </a:txBody>
                  <a:tcPr/>
                </a:tc>
                <a:tc>
                  <a:txBody>
                    <a:bodyPr/>
                    <a:lstStyle/>
                    <a:p>
                      <a:r>
                        <a:rPr lang="cs-CZ" sz="1600" dirty="0" smtClean="0"/>
                        <a:t>Vyjádření stability a odmítání změn</a:t>
                      </a:r>
                      <a:endParaRPr lang="cs-CZ" sz="1600" dirty="0"/>
                    </a:p>
                  </a:txBody>
                  <a:tcPr/>
                </a:tc>
              </a:tr>
              <a:tr h="370840">
                <a:tc>
                  <a:txBody>
                    <a:bodyPr/>
                    <a:lstStyle/>
                    <a:p>
                      <a:r>
                        <a:rPr lang="cs-CZ" sz="1600" dirty="0" smtClean="0"/>
                        <a:t>Rozvíjející se</a:t>
                      </a:r>
                      <a:endParaRPr lang="cs-CZ" sz="1600" dirty="0"/>
                    </a:p>
                  </a:txBody>
                  <a:tcPr/>
                </a:tc>
                <a:tc>
                  <a:txBody>
                    <a:bodyPr/>
                    <a:lstStyle/>
                    <a:p>
                      <a:r>
                        <a:rPr lang="cs-CZ" sz="1600" dirty="0" smtClean="0"/>
                        <a:t>Pomalé změny</a:t>
                      </a:r>
                      <a:endParaRPr lang="cs-CZ" sz="1600" dirty="0"/>
                    </a:p>
                  </a:txBody>
                  <a:tcPr/>
                </a:tc>
                <a:tc>
                  <a:txBody>
                    <a:bodyPr/>
                    <a:lstStyle/>
                    <a:p>
                      <a:r>
                        <a:rPr lang="cs-CZ" sz="1600" dirty="0" smtClean="0"/>
                        <a:t>REAKCE založená na zkušenostech</a:t>
                      </a:r>
                      <a:endParaRPr lang="cs-CZ" sz="1600" dirty="0"/>
                    </a:p>
                  </a:txBody>
                  <a:tcPr/>
                </a:tc>
                <a:tc>
                  <a:txBody>
                    <a:bodyPr/>
                    <a:lstStyle/>
                    <a:p>
                      <a:r>
                        <a:rPr lang="cs-CZ" sz="1600" dirty="0" smtClean="0"/>
                        <a:t>Zvyšování účinnosti</a:t>
                      </a:r>
                      <a:r>
                        <a:rPr lang="cs-CZ" sz="1600" baseline="0" dirty="0" smtClean="0"/>
                        <a:t> adaptací na změny</a:t>
                      </a:r>
                      <a:endParaRPr lang="cs-CZ" sz="1600" dirty="0"/>
                    </a:p>
                  </a:txBody>
                  <a:tcPr/>
                </a:tc>
              </a:tr>
              <a:tr h="370840">
                <a:tc>
                  <a:txBody>
                    <a:bodyPr/>
                    <a:lstStyle/>
                    <a:p>
                      <a:r>
                        <a:rPr lang="cs-CZ" sz="1600" dirty="0" smtClean="0"/>
                        <a:t>Měnící se</a:t>
                      </a:r>
                      <a:endParaRPr lang="cs-CZ" sz="1600" dirty="0"/>
                    </a:p>
                  </a:txBody>
                  <a:tcPr/>
                </a:tc>
                <a:tc>
                  <a:txBody>
                    <a:bodyPr/>
                    <a:lstStyle/>
                    <a:p>
                      <a:r>
                        <a:rPr lang="cs-CZ" sz="1600" dirty="0" smtClean="0"/>
                        <a:t>Rychlé změny</a:t>
                      </a:r>
                      <a:endParaRPr lang="cs-CZ" sz="1600" dirty="0"/>
                    </a:p>
                  </a:txBody>
                  <a:tcPr/>
                </a:tc>
                <a:tc>
                  <a:txBody>
                    <a:bodyPr/>
                    <a:lstStyle/>
                    <a:p>
                      <a:r>
                        <a:rPr lang="cs-CZ" sz="1600" dirty="0" smtClean="0"/>
                        <a:t>ANTICIPACE založená na extrapolaci</a:t>
                      </a:r>
                      <a:endParaRPr lang="cs-CZ" sz="1600" dirty="0"/>
                    </a:p>
                  </a:txBody>
                  <a:tcPr/>
                </a:tc>
                <a:tc>
                  <a:txBody>
                    <a:bodyPr/>
                    <a:lstStyle/>
                    <a:p>
                      <a:r>
                        <a:rPr lang="cs-CZ" sz="1600" dirty="0" smtClean="0"/>
                        <a:t>Přizpůsobování se trhu hledáním známých změn</a:t>
                      </a:r>
                      <a:endParaRPr lang="cs-CZ" sz="1600" dirty="0"/>
                    </a:p>
                  </a:txBody>
                  <a:tcPr/>
                </a:tc>
              </a:tr>
              <a:tr h="370840">
                <a:tc>
                  <a:txBody>
                    <a:bodyPr/>
                    <a:lstStyle/>
                    <a:p>
                      <a:r>
                        <a:rPr lang="cs-CZ" sz="1600" dirty="0" smtClean="0"/>
                        <a:t>Nespojité</a:t>
                      </a:r>
                      <a:endParaRPr lang="cs-CZ" sz="1600" dirty="0"/>
                    </a:p>
                  </a:txBody>
                  <a:tcPr/>
                </a:tc>
                <a:tc>
                  <a:txBody>
                    <a:bodyPr/>
                    <a:lstStyle/>
                    <a:p>
                      <a:r>
                        <a:rPr lang="cs-CZ" sz="1600" dirty="0" smtClean="0"/>
                        <a:t>Skokové, ale předvídatelné změny</a:t>
                      </a:r>
                      <a:endParaRPr lang="cs-CZ" sz="1600" dirty="0"/>
                    </a:p>
                  </a:txBody>
                  <a:tcPr/>
                </a:tc>
                <a:tc>
                  <a:txBody>
                    <a:bodyPr/>
                    <a:lstStyle/>
                    <a:p>
                      <a:r>
                        <a:rPr lang="cs-CZ" sz="1600" dirty="0" smtClean="0"/>
                        <a:t>PODNIKAVOST založená na sledování příležitosti</a:t>
                      </a:r>
                      <a:endParaRPr lang="cs-CZ" sz="1600" dirty="0"/>
                    </a:p>
                  </a:txBody>
                  <a:tcPr/>
                </a:tc>
                <a:tc>
                  <a:txBody>
                    <a:bodyPr/>
                    <a:lstStyle/>
                    <a:p>
                      <a:r>
                        <a:rPr lang="cs-CZ" sz="1600" dirty="0" smtClean="0"/>
                        <a:t>Přizpůsobování se prostředí hledáním</a:t>
                      </a:r>
                      <a:r>
                        <a:rPr lang="cs-CZ" sz="1600" baseline="0" dirty="0" smtClean="0"/>
                        <a:t> podobných změn</a:t>
                      </a:r>
                      <a:endParaRPr lang="cs-CZ" sz="1600" dirty="0"/>
                    </a:p>
                  </a:txBody>
                  <a:tcPr/>
                </a:tc>
              </a:tr>
              <a:tr h="370840">
                <a:tc>
                  <a:txBody>
                    <a:bodyPr/>
                    <a:lstStyle/>
                    <a:p>
                      <a:r>
                        <a:rPr lang="cs-CZ" sz="1600" dirty="0" smtClean="0"/>
                        <a:t>Překvapivé</a:t>
                      </a:r>
                      <a:endParaRPr lang="cs-CZ" sz="1600" dirty="0"/>
                    </a:p>
                  </a:txBody>
                  <a:tcPr/>
                </a:tc>
                <a:tc>
                  <a:txBody>
                    <a:bodyPr/>
                    <a:lstStyle/>
                    <a:p>
                      <a:r>
                        <a:rPr lang="cs-CZ" sz="1600" dirty="0" smtClean="0"/>
                        <a:t>Skokové a nepředvídatelné změny</a:t>
                      </a:r>
                      <a:endParaRPr lang="cs-CZ" sz="1600" dirty="0"/>
                    </a:p>
                  </a:txBody>
                  <a:tcPr/>
                </a:tc>
                <a:tc>
                  <a:txBody>
                    <a:bodyPr/>
                    <a:lstStyle/>
                    <a:p>
                      <a:r>
                        <a:rPr lang="cs-CZ" sz="1600" dirty="0" smtClean="0"/>
                        <a:t>KREATIVITA založená na nových strategiích</a:t>
                      </a:r>
                      <a:endParaRPr lang="cs-CZ" sz="1600" dirty="0"/>
                    </a:p>
                  </a:txBody>
                  <a:tcPr/>
                </a:tc>
                <a:tc>
                  <a:txBody>
                    <a:bodyPr/>
                    <a:lstStyle/>
                    <a:p>
                      <a:r>
                        <a:rPr lang="cs-CZ" sz="1600" dirty="0" smtClean="0"/>
                        <a:t>Vytváření prostředí hledáním nových změn</a:t>
                      </a:r>
                      <a:endParaRPr lang="cs-CZ" sz="1600" dirty="0"/>
                    </a:p>
                  </a:txBody>
                  <a:tcP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smtClean="0"/>
              <a:t>Strategický management jako učící se proces</a:t>
            </a:r>
            <a:endParaRPr lang="cs-CZ" sz="2400" dirty="0"/>
          </a:p>
        </p:txBody>
      </p:sp>
      <p:sp>
        <p:nvSpPr>
          <p:cNvPr id="3" name="Zástupný symbol pro obsah 2"/>
          <p:cNvSpPr>
            <a:spLocks noGrp="1"/>
          </p:cNvSpPr>
          <p:nvPr>
            <p:ph idx="1"/>
          </p:nvPr>
        </p:nvSpPr>
        <p:spPr/>
        <p:txBody>
          <a:bodyPr/>
          <a:lstStyle/>
          <a:p>
            <a:pPr>
              <a:spcBef>
                <a:spcPts val="600"/>
              </a:spcBef>
              <a:spcAft>
                <a:spcPts val="1200"/>
              </a:spcAft>
            </a:pPr>
            <a:r>
              <a:rPr lang="cs-CZ" sz="2000" dirty="0" smtClean="0"/>
              <a:t>Čtyři základní procesy:</a:t>
            </a:r>
          </a:p>
          <a:p>
            <a:pPr lvl="1">
              <a:spcBef>
                <a:spcPts val="600"/>
              </a:spcBef>
              <a:spcAft>
                <a:spcPts val="1200"/>
              </a:spcAft>
            </a:pPr>
            <a:r>
              <a:rPr lang="cs-CZ" sz="1800" dirty="0" smtClean="0"/>
              <a:t>Informační – manažeři musí znát své informační potřeby a techniky k jejich uspokojení</a:t>
            </a:r>
          </a:p>
          <a:p>
            <a:pPr lvl="1">
              <a:spcBef>
                <a:spcPts val="600"/>
              </a:spcBef>
              <a:spcAft>
                <a:spcPts val="1200"/>
              </a:spcAft>
            </a:pPr>
            <a:r>
              <a:rPr lang="cs-CZ" sz="1800" dirty="0" smtClean="0"/>
              <a:t>Znalostní – transformace informací na znalosti, zahrnuje experimentování, analýzu informací, syntézu v konzistentní výsledek</a:t>
            </a:r>
          </a:p>
          <a:p>
            <a:pPr lvl="1">
              <a:spcBef>
                <a:spcPts val="600"/>
              </a:spcBef>
              <a:spcAft>
                <a:spcPts val="1200"/>
              </a:spcAft>
            </a:pPr>
            <a:r>
              <a:rPr lang="cs-CZ" sz="1800" dirty="0" smtClean="0"/>
              <a:t>Inteligenční – systematické kontinuální učení, schopnost změnit chování na základě výsledků procesu poznání</a:t>
            </a:r>
          </a:p>
          <a:p>
            <a:pPr lvl="1">
              <a:spcBef>
                <a:spcPts val="600"/>
              </a:spcBef>
              <a:spcAft>
                <a:spcPts val="1200"/>
              </a:spcAft>
            </a:pPr>
            <a:r>
              <a:rPr lang="cs-CZ" sz="1800" dirty="0" smtClean="0"/>
              <a:t>Organizační – změna za účelem lepšího dosažení opatření k získání konkurenční výhody</a:t>
            </a:r>
            <a:endParaRPr lang="cs-CZ" sz="18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smtClean="0"/>
              <a:t>Informační podpora strategického plánování</a:t>
            </a:r>
            <a:endParaRPr lang="cs-CZ" sz="2800" dirty="0"/>
          </a:p>
        </p:txBody>
      </p:sp>
      <p:sp>
        <p:nvSpPr>
          <p:cNvPr id="3" name="Zástupný symbol pro obsah 2"/>
          <p:cNvSpPr>
            <a:spLocks noGrp="1"/>
          </p:cNvSpPr>
          <p:nvPr>
            <p:ph idx="1"/>
          </p:nvPr>
        </p:nvSpPr>
        <p:spPr/>
        <p:txBody>
          <a:bodyPr/>
          <a:lstStyle/>
          <a:p>
            <a:r>
              <a:rPr lang="cs-CZ" sz="2000" dirty="0" smtClean="0"/>
              <a:t>SWOT, SLEPT, BCG, 5PS, …</a:t>
            </a:r>
          </a:p>
          <a:p>
            <a:endParaRPr lang="cs-CZ" sz="2000" dirty="0" smtClean="0"/>
          </a:p>
          <a:p>
            <a:r>
              <a:rPr lang="cs-CZ" sz="2000" dirty="0" smtClean="0"/>
              <a:t>Např. SLEPT (</a:t>
            </a:r>
            <a:r>
              <a:rPr lang="cs-CZ" sz="2000" dirty="0" err="1" smtClean="0"/>
              <a:t>Social</a:t>
            </a:r>
            <a:r>
              <a:rPr lang="cs-CZ" sz="2000" dirty="0" smtClean="0"/>
              <a:t>, </a:t>
            </a:r>
            <a:r>
              <a:rPr lang="cs-CZ" sz="2000" dirty="0" err="1" smtClean="0"/>
              <a:t>Legal</a:t>
            </a:r>
            <a:r>
              <a:rPr lang="cs-CZ" sz="2000" dirty="0" smtClean="0"/>
              <a:t>, </a:t>
            </a:r>
            <a:r>
              <a:rPr lang="cs-CZ" sz="2000" dirty="0" err="1" smtClean="0"/>
              <a:t>Economic</a:t>
            </a:r>
            <a:r>
              <a:rPr lang="cs-CZ" sz="2000" dirty="0" smtClean="0"/>
              <a:t>, </a:t>
            </a:r>
            <a:r>
              <a:rPr lang="cs-CZ" sz="2000" dirty="0" err="1" smtClean="0"/>
              <a:t>Political</a:t>
            </a:r>
            <a:r>
              <a:rPr lang="cs-CZ" sz="2000" dirty="0" smtClean="0"/>
              <a:t>, </a:t>
            </a:r>
            <a:r>
              <a:rPr lang="cs-CZ" sz="2000" dirty="0" err="1" smtClean="0"/>
              <a:t>Technical</a:t>
            </a:r>
            <a:endParaRPr lang="cs-CZ" sz="2000" dirty="0" smtClean="0"/>
          </a:p>
          <a:p>
            <a:pPr>
              <a:buNone/>
            </a:pPr>
            <a:r>
              <a:rPr lang="cs-CZ" sz="1600" dirty="0" smtClean="0"/>
              <a:t>Sociální faktory</a:t>
            </a:r>
          </a:p>
          <a:p>
            <a:pPr>
              <a:buNone/>
            </a:pPr>
            <a:endParaRPr lang="cs-CZ" sz="1800" dirty="0" smtClean="0"/>
          </a:p>
          <a:p>
            <a:pPr>
              <a:buNone/>
            </a:pPr>
            <a:endParaRPr lang="cs-CZ" sz="1400" dirty="0" smtClean="0"/>
          </a:p>
          <a:p>
            <a:pPr>
              <a:buNone/>
            </a:pPr>
            <a:endParaRPr lang="cs-CZ" sz="1400" dirty="0" smtClean="0"/>
          </a:p>
          <a:p>
            <a:pPr>
              <a:buNone/>
            </a:pPr>
            <a:endParaRPr lang="cs-CZ" sz="900" dirty="0" smtClean="0"/>
          </a:p>
          <a:p>
            <a:pPr>
              <a:buNone/>
            </a:pPr>
            <a:r>
              <a:rPr lang="cs-CZ" sz="1600" dirty="0" smtClean="0"/>
              <a:t>Legislativní faktory</a:t>
            </a:r>
          </a:p>
          <a:p>
            <a:pPr>
              <a:buNone/>
            </a:pPr>
            <a:endParaRPr lang="cs-CZ" sz="1200" dirty="0" smtClean="0"/>
          </a:p>
          <a:p>
            <a:pPr>
              <a:buNone/>
            </a:pPr>
            <a:endParaRPr lang="cs-CZ" sz="1200" dirty="0" smtClean="0"/>
          </a:p>
          <a:p>
            <a:pPr>
              <a:buNone/>
            </a:pPr>
            <a:endParaRPr lang="cs-CZ" sz="1200" dirty="0" smtClean="0"/>
          </a:p>
          <a:p>
            <a:pPr>
              <a:buNone/>
            </a:pPr>
            <a:endParaRPr lang="cs-CZ" sz="1600" dirty="0" smtClean="0"/>
          </a:p>
          <a:p>
            <a:pPr>
              <a:buNone/>
            </a:pPr>
            <a:r>
              <a:rPr lang="cs-CZ" sz="1600" dirty="0" smtClean="0"/>
              <a:t>Ekonomické faktory</a:t>
            </a:r>
          </a:p>
        </p:txBody>
      </p:sp>
      <p:graphicFrame>
        <p:nvGraphicFramePr>
          <p:cNvPr id="4" name="Tabulka 3"/>
          <p:cNvGraphicFramePr>
            <a:graphicFrameLocks noGrp="1"/>
          </p:cNvGraphicFramePr>
          <p:nvPr/>
        </p:nvGraphicFramePr>
        <p:xfrm>
          <a:off x="373891" y="2752253"/>
          <a:ext cx="8208912" cy="1008111"/>
        </p:xfrm>
        <a:graphic>
          <a:graphicData uri="http://schemas.openxmlformats.org/drawingml/2006/table">
            <a:tbl>
              <a:tblPr firstRow="1" bandRow="1">
                <a:tableStyleId>{5C22544A-7EE6-4342-B048-85BDC9FD1C3A}</a:tableStyleId>
              </a:tblPr>
              <a:tblGrid>
                <a:gridCol w="2736304"/>
                <a:gridCol w="2736304"/>
                <a:gridCol w="2736304"/>
              </a:tblGrid>
              <a:tr h="336037">
                <a:tc>
                  <a:txBody>
                    <a:bodyPr/>
                    <a:lstStyle/>
                    <a:p>
                      <a:r>
                        <a:rPr lang="cs-CZ" sz="1200" dirty="0" smtClean="0"/>
                        <a:t>Hledisko hodnocení</a:t>
                      </a:r>
                      <a:endParaRPr lang="cs-CZ" sz="1200" dirty="0"/>
                    </a:p>
                  </a:txBody>
                  <a:tcPr/>
                </a:tc>
                <a:tc>
                  <a:txBody>
                    <a:bodyPr/>
                    <a:lstStyle/>
                    <a:p>
                      <a:r>
                        <a:rPr lang="cs-CZ" sz="1200" dirty="0" smtClean="0"/>
                        <a:t>Informační zdroj</a:t>
                      </a:r>
                      <a:endParaRPr lang="cs-CZ" sz="1200" dirty="0"/>
                    </a:p>
                  </a:txBody>
                  <a:tcPr/>
                </a:tc>
                <a:tc>
                  <a:txBody>
                    <a:bodyPr/>
                    <a:lstStyle/>
                    <a:p>
                      <a:r>
                        <a:rPr lang="cs-CZ" sz="1200" dirty="0" smtClean="0"/>
                        <a:t>Hodnocení </a:t>
                      </a:r>
                      <a:endParaRPr lang="cs-CZ" sz="1200" dirty="0"/>
                    </a:p>
                  </a:txBody>
                  <a:tcPr/>
                </a:tc>
              </a:tr>
              <a:tr h="336037">
                <a:tc>
                  <a:txBody>
                    <a:bodyPr/>
                    <a:lstStyle/>
                    <a:p>
                      <a:r>
                        <a:rPr lang="cs-CZ" sz="1200" dirty="0" smtClean="0"/>
                        <a:t>Zdravotní stav a struktura populace</a:t>
                      </a:r>
                    </a:p>
                  </a:txBody>
                  <a:tcPr/>
                </a:tc>
                <a:tc>
                  <a:txBody>
                    <a:bodyPr/>
                    <a:lstStyle/>
                    <a:p>
                      <a:endParaRPr lang="cs-CZ" sz="1200"/>
                    </a:p>
                  </a:txBody>
                  <a:tcPr/>
                </a:tc>
                <a:tc>
                  <a:txBody>
                    <a:bodyPr/>
                    <a:lstStyle/>
                    <a:p>
                      <a:endParaRPr lang="cs-CZ" sz="1200"/>
                    </a:p>
                  </a:txBody>
                  <a:tcPr/>
                </a:tc>
              </a:tr>
              <a:tr h="336037">
                <a:tc>
                  <a:txBody>
                    <a:bodyPr/>
                    <a:lstStyle/>
                    <a:p>
                      <a:r>
                        <a:rPr lang="cs-CZ" sz="1200" dirty="0" smtClean="0"/>
                        <a:t>Očekávané změny životního cyklu</a:t>
                      </a:r>
                      <a:endParaRPr lang="cs-CZ" sz="1200" dirty="0"/>
                    </a:p>
                  </a:txBody>
                  <a:tcPr/>
                </a:tc>
                <a:tc>
                  <a:txBody>
                    <a:bodyPr/>
                    <a:lstStyle/>
                    <a:p>
                      <a:endParaRPr lang="cs-CZ" sz="1200"/>
                    </a:p>
                  </a:txBody>
                  <a:tcPr/>
                </a:tc>
                <a:tc>
                  <a:txBody>
                    <a:bodyPr/>
                    <a:lstStyle/>
                    <a:p>
                      <a:endParaRPr lang="cs-CZ" sz="1200" dirty="0"/>
                    </a:p>
                  </a:txBody>
                  <a:tcPr/>
                </a:tc>
              </a:tr>
            </a:tbl>
          </a:graphicData>
        </a:graphic>
      </p:graphicFrame>
      <p:graphicFrame>
        <p:nvGraphicFramePr>
          <p:cNvPr id="6" name="Tabulka 5"/>
          <p:cNvGraphicFramePr>
            <a:graphicFrameLocks noGrp="1"/>
          </p:cNvGraphicFramePr>
          <p:nvPr/>
        </p:nvGraphicFramePr>
        <p:xfrm>
          <a:off x="395536" y="4048666"/>
          <a:ext cx="8208912" cy="1008111"/>
        </p:xfrm>
        <a:graphic>
          <a:graphicData uri="http://schemas.openxmlformats.org/drawingml/2006/table">
            <a:tbl>
              <a:tblPr firstRow="1" bandRow="1">
                <a:tableStyleId>{5C22544A-7EE6-4342-B048-85BDC9FD1C3A}</a:tableStyleId>
              </a:tblPr>
              <a:tblGrid>
                <a:gridCol w="2736304"/>
                <a:gridCol w="2736304"/>
                <a:gridCol w="2736304"/>
              </a:tblGrid>
              <a:tr h="336037">
                <a:tc>
                  <a:txBody>
                    <a:bodyPr/>
                    <a:lstStyle/>
                    <a:p>
                      <a:r>
                        <a:rPr lang="cs-CZ" sz="1200" dirty="0" smtClean="0"/>
                        <a:t>Hledisko hodnocení</a:t>
                      </a:r>
                      <a:endParaRPr lang="cs-CZ" sz="1200" dirty="0"/>
                    </a:p>
                  </a:txBody>
                  <a:tcPr/>
                </a:tc>
                <a:tc>
                  <a:txBody>
                    <a:bodyPr/>
                    <a:lstStyle/>
                    <a:p>
                      <a:r>
                        <a:rPr lang="cs-CZ" sz="1200" dirty="0" smtClean="0"/>
                        <a:t>Informační zdroj</a:t>
                      </a:r>
                      <a:endParaRPr lang="cs-CZ" sz="1200" dirty="0"/>
                    </a:p>
                  </a:txBody>
                  <a:tcPr/>
                </a:tc>
                <a:tc>
                  <a:txBody>
                    <a:bodyPr/>
                    <a:lstStyle/>
                    <a:p>
                      <a:r>
                        <a:rPr lang="cs-CZ" sz="1200" dirty="0" smtClean="0"/>
                        <a:t>Hodnocení </a:t>
                      </a:r>
                      <a:endParaRPr lang="cs-CZ" sz="1200" dirty="0"/>
                    </a:p>
                  </a:txBody>
                  <a:tcPr/>
                </a:tc>
              </a:tr>
              <a:tr h="336037">
                <a:tc>
                  <a:txBody>
                    <a:bodyPr/>
                    <a:lstStyle/>
                    <a:p>
                      <a:r>
                        <a:rPr lang="cs-CZ" sz="1200" dirty="0" smtClean="0"/>
                        <a:t>Regulační opatření</a:t>
                      </a:r>
                    </a:p>
                  </a:txBody>
                  <a:tcPr/>
                </a:tc>
                <a:tc>
                  <a:txBody>
                    <a:bodyPr/>
                    <a:lstStyle/>
                    <a:p>
                      <a:endParaRPr lang="cs-CZ" sz="1200"/>
                    </a:p>
                  </a:txBody>
                  <a:tcPr/>
                </a:tc>
                <a:tc>
                  <a:txBody>
                    <a:bodyPr/>
                    <a:lstStyle/>
                    <a:p>
                      <a:endParaRPr lang="cs-CZ" sz="1200"/>
                    </a:p>
                  </a:txBody>
                  <a:tcPr/>
                </a:tc>
              </a:tr>
              <a:tr h="336037">
                <a:tc>
                  <a:txBody>
                    <a:bodyPr/>
                    <a:lstStyle/>
                    <a:p>
                      <a:r>
                        <a:rPr lang="cs-CZ" sz="1200" dirty="0" smtClean="0"/>
                        <a:t>Hygienické předpisy</a:t>
                      </a:r>
                      <a:endParaRPr lang="cs-CZ" sz="1200" dirty="0"/>
                    </a:p>
                  </a:txBody>
                  <a:tcPr/>
                </a:tc>
                <a:tc>
                  <a:txBody>
                    <a:bodyPr/>
                    <a:lstStyle/>
                    <a:p>
                      <a:endParaRPr lang="cs-CZ" sz="1200"/>
                    </a:p>
                  </a:txBody>
                  <a:tcPr/>
                </a:tc>
                <a:tc>
                  <a:txBody>
                    <a:bodyPr/>
                    <a:lstStyle/>
                    <a:p>
                      <a:endParaRPr lang="cs-CZ" sz="1200" dirty="0"/>
                    </a:p>
                  </a:txBody>
                  <a:tcPr/>
                </a:tc>
              </a:tr>
            </a:tbl>
          </a:graphicData>
        </a:graphic>
      </p:graphicFrame>
      <p:graphicFrame>
        <p:nvGraphicFramePr>
          <p:cNvPr id="7" name="Tabulka 6"/>
          <p:cNvGraphicFramePr>
            <a:graphicFrameLocks noGrp="1"/>
          </p:cNvGraphicFramePr>
          <p:nvPr/>
        </p:nvGraphicFramePr>
        <p:xfrm>
          <a:off x="395536" y="5283103"/>
          <a:ext cx="8208912" cy="936102"/>
        </p:xfrm>
        <a:graphic>
          <a:graphicData uri="http://schemas.openxmlformats.org/drawingml/2006/table">
            <a:tbl>
              <a:tblPr firstRow="1" bandRow="1">
                <a:tableStyleId>{5C22544A-7EE6-4342-B048-85BDC9FD1C3A}</a:tableStyleId>
              </a:tblPr>
              <a:tblGrid>
                <a:gridCol w="2736304"/>
                <a:gridCol w="2736304"/>
                <a:gridCol w="2736304"/>
              </a:tblGrid>
              <a:tr h="312034">
                <a:tc>
                  <a:txBody>
                    <a:bodyPr/>
                    <a:lstStyle/>
                    <a:p>
                      <a:r>
                        <a:rPr lang="cs-CZ" sz="1200" dirty="0" smtClean="0"/>
                        <a:t>Hledisko hodnocení</a:t>
                      </a:r>
                      <a:endParaRPr lang="cs-CZ" sz="1200" dirty="0"/>
                    </a:p>
                  </a:txBody>
                  <a:tcPr/>
                </a:tc>
                <a:tc>
                  <a:txBody>
                    <a:bodyPr/>
                    <a:lstStyle/>
                    <a:p>
                      <a:r>
                        <a:rPr lang="cs-CZ" sz="1200" dirty="0" smtClean="0"/>
                        <a:t>Informační zdroj</a:t>
                      </a:r>
                      <a:endParaRPr lang="cs-CZ" sz="1200" dirty="0"/>
                    </a:p>
                  </a:txBody>
                  <a:tcPr/>
                </a:tc>
                <a:tc>
                  <a:txBody>
                    <a:bodyPr/>
                    <a:lstStyle/>
                    <a:p>
                      <a:r>
                        <a:rPr lang="cs-CZ" sz="1200" dirty="0" smtClean="0"/>
                        <a:t>Hodnocení </a:t>
                      </a:r>
                      <a:endParaRPr lang="cs-CZ" sz="1200" dirty="0"/>
                    </a:p>
                  </a:txBody>
                  <a:tcPr/>
                </a:tc>
              </a:tr>
              <a:tr h="312034">
                <a:tc>
                  <a:txBody>
                    <a:bodyPr/>
                    <a:lstStyle/>
                    <a:p>
                      <a:r>
                        <a:rPr lang="cs-CZ" sz="1200" dirty="0" smtClean="0"/>
                        <a:t>Celní omezení</a:t>
                      </a:r>
                    </a:p>
                  </a:txBody>
                  <a:tcPr/>
                </a:tc>
                <a:tc>
                  <a:txBody>
                    <a:bodyPr/>
                    <a:lstStyle/>
                    <a:p>
                      <a:endParaRPr lang="cs-CZ" sz="1200"/>
                    </a:p>
                  </a:txBody>
                  <a:tcPr/>
                </a:tc>
                <a:tc>
                  <a:txBody>
                    <a:bodyPr/>
                    <a:lstStyle/>
                    <a:p>
                      <a:endParaRPr lang="cs-CZ" sz="1200"/>
                    </a:p>
                  </a:txBody>
                  <a:tcPr/>
                </a:tc>
              </a:tr>
              <a:tr h="312034">
                <a:tc>
                  <a:txBody>
                    <a:bodyPr/>
                    <a:lstStyle/>
                    <a:p>
                      <a:r>
                        <a:rPr lang="cs-CZ" sz="1200" dirty="0" smtClean="0"/>
                        <a:t>Daňová politika</a:t>
                      </a:r>
                      <a:endParaRPr lang="cs-CZ" sz="1200" dirty="0"/>
                    </a:p>
                  </a:txBody>
                  <a:tcPr/>
                </a:tc>
                <a:tc>
                  <a:txBody>
                    <a:bodyPr/>
                    <a:lstStyle/>
                    <a:p>
                      <a:endParaRPr lang="cs-CZ" sz="1200"/>
                    </a:p>
                  </a:txBody>
                  <a:tcPr/>
                </a:tc>
                <a:tc>
                  <a:txBody>
                    <a:bodyPr/>
                    <a:lstStyle/>
                    <a:p>
                      <a:endParaRPr lang="cs-CZ" sz="1200"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charset="0"/>
              </a:rPr>
              <a:t>CI a ostatní zpravodajství</a:t>
            </a:r>
            <a:endParaRPr lang="cs-CZ" dirty="0"/>
          </a:p>
        </p:txBody>
      </p:sp>
      <p:pic>
        <p:nvPicPr>
          <p:cNvPr id="4" name="Content Placeholder 3"/>
          <p:cNvPicPr>
            <a:picLocks noGrp="1" noChangeAspect="1" noChangeArrowheads="1"/>
          </p:cNvPicPr>
          <p:nvPr>
            <p:ph idx="1"/>
          </p:nvPr>
        </p:nvPicPr>
        <p:blipFill>
          <a:blip r:embed="rId2" cstate="print"/>
          <a:srcRect/>
          <a:stretch>
            <a:fillRect/>
          </a:stretch>
        </p:blipFill>
        <p:spPr>
          <a:xfrm>
            <a:off x="1187624" y="1628800"/>
            <a:ext cx="6494232" cy="4125368"/>
          </a:xfr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Další postupy získávání informací</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defRPr/>
            </a:pPr>
            <a:r>
              <a:rPr lang="cs-CZ" smtClean="0"/>
              <a:t>Průzkum bojem</a:t>
            </a:r>
          </a:p>
        </p:txBody>
      </p:sp>
      <p:sp>
        <p:nvSpPr>
          <p:cNvPr id="21507" name="Rectangle 3"/>
          <p:cNvSpPr>
            <a:spLocks noGrp="1" noChangeArrowheads="1"/>
          </p:cNvSpPr>
          <p:nvPr>
            <p:ph type="body" idx="1"/>
          </p:nvPr>
        </p:nvSpPr>
        <p:spPr/>
        <p:txBody>
          <a:bodyPr/>
          <a:lstStyle/>
          <a:p>
            <a:pPr eaLnBrk="1" hangingPunct="1"/>
            <a:r>
              <a:rPr lang="cs-CZ" smtClean="0"/>
              <a:t>vyprovokovat k odkrytí strategie</a:t>
            </a:r>
          </a:p>
          <a:p>
            <a:pPr eaLnBrk="1" hangingPunct="1"/>
            <a:endParaRPr lang="cs-CZ" smtClean="0"/>
          </a:p>
          <a:p>
            <a:pPr eaLnBrk="1" hangingPunct="1"/>
            <a:r>
              <a:rPr lang="cs-CZ" smtClean="0"/>
              <a:t>odhalit své slabé i silné stránky</a:t>
            </a:r>
          </a:p>
          <a:p>
            <a:pPr eaLnBrk="1" hangingPunct="1"/>
            <a:endParaRPr lang="cs-CZ" smtClean="0"/>
          </a:p>
          <a:p>
            <a:pPr eaLnBrk="1" hangingPunct="1"/>
            <a:r>
              <a:rPr lang="cs-CZ" smtClean="0"/>
              <a:t>nutno pečlivě zaznamenávat kroky konkurence pro následnou analýzu</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defRPr/>
            </a:pPr>
            <a:r>
              <a:rPr lang="cs-CZ" smtClean="0"/>
              <a:t>Průzkum bojem</a:t>
            </a:r>
          </a:p>
        </p:txBody>
      </p:sp>
      <p:sp>
        <p:nvSpPr>
          <p:cNvPr id="22531" name="Rectangle 3"/>
          <p:cNvSpPr>
            <a:spLocks noGrp="1" noChangeArrowheads="1"/>
          </p:cNvSpPr>
          <p:nvPr>
            <p:ph type="body" idx="1"/>
          </p:nvPr>
        </p:nvSpPr>
        <p:spPr/>
        <p:txBody>
          <a:bodyPr/>
          <a:lstStyle/>
          <a:p>
            <a:pPr eaLnBrk="1" hangingPunct="1"/>
            <a:r>
              <a:rPr lang="cs-CZ" smtClean="0"/>
              <a:t>firma musí věřit že:</a:t>
            </a:r>
          </a:p>
          <a:p>
            <a:pPr lvl="1" eaLnBrk="1" hangingPunct="1"/>
            <a:r>
              <a:rPr lang="cs-CZ" smtClean="0"/>
              <a:t>útok byl skutečný</a:t>
            </a:r>
          </a:p>
          <a:p>
            <a:pPr lvl="2" eaLnBrk="1" hangingPunct="1"/>
            <a:r>
              <a:rPr lang="cs-CZ" smtClean="0"/>
              <a:t>dezinformace</a:t>
            </a:r>
          </a:p>
          <a:p>
            <a:pPr lvl="1" eaLnBrk="1" hangingPunct="1"/>
            <a:r>
              <a:rPr lang="cs-CZ" smtClean="0"/>
              <a:t>obrana se vyplatila</a:t>
            </a:r>
          </a:p>
          <a:p>
            <a:pPr lvl="2" eaLnBrk="1" hangingPunct="1"/>
            <a:r>
              <a:rPr lang="cs-CZ" smtClean="0"/>
              <a:t>při úspěchu použijí znovu</a:t>
            </a:r>
          </a:p>
          <a:p>
            <a:pPr lvl="1" eaLnBrk="1" hangingPunct="1"/>
            <a:endParaRPr lang="cs-CZ" smtClean="0"/>
          </a:p>
          <a:p>
            <a:pPr eaLnBrk="1" hangingPunct="1"/>
            <a:endParaRPr lang="cs-CZ"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eaLnBrk="1" hangingPunct="1">
              <a:defRPr/>
            </a:pPr>
            <a:r>
              <a:rPr lang="cs-CZ" smtClean="0"/>
              <a:t>Průzkum bojem</a:t>
            </a:r>
          </a:p>
        </p:txBody>
      </p:sp>
      <p:sp>
        <p:nvSpPr>
          <p:cNvPr id="23555" name="Rectangle 3"/>
          <p:cNvSpPr>
            <a:spLocks noGrp="1" noChangeArrowheads="1"/>
          </p:cNvSpPr>
          <p:nvPr>
            <p:ph type="body" idx="1"/>
          </p:nvPr>
        </p:nvSpPr>
        <p:spPr/>
        <p:txBody>
          <a:bodyPr/>
          <a:lstStyle/>
          <a:p>
            <a:pPr eaLnBrk="1" hangingPunct="1"/>
            <a:r>
              <a:rPr lang="cs-CZ" smtClean="0"/>
              <a:t>identifikace „ducha a dynamiky“ konkurenčního boje</a:t>
            </a:r>
          </a:p>
          <a:p>
            <a:pPr lvl="1" eaLnBrk="1" hangingPunct="1"/>
            <a:r>
              <a:rPr lang="cs-CZ" smtClean="0"/>
              <a:t>laxní, vybíravý, tygr, scholastický</a:t>
            </a:r>
          </a:p>
          <a:p>
            <a:pPr eaLnBrk="1" hangingPunct="1"/>
            <a:r>
              <a:rPr lang="cs-CZ" smtClean="0"/>
              <a:t>druhý strategický sled</a:t>
            </a:r>
          </a:p>
          <a:p>
            <a:pPr eaLnBrk="1" hangingPunct="1"/>
            <a:r>
              <a:rPr lang="cs-CZ" smtClean="0"/>
              <a:t>schopnost vedení úderu</a:t>
            </a:r>
          </a:p>
          <a:p>
            <a:pPr eaLnBrk="1" hangingPunct="1"/>
            <a:r>
              <a:rPr lang="cs-CZ" smtClean="0"/>
              <a:t>převzetí strategické iniciativy</a:t>
            </a:r>
          </a:p>
          <a:p>
            <a:pPr lvl="1" eaLnBrk="1" hangingPunct="1"/>
            <a:r>
              <a:rPr lang="cs-CZ" smtClean="0"/>
              <a:t>moment překvapení</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Úkol </a:t>
            </a:r>
            <a:endParaRPr lang="cs-CZ" dirty="0"/>
          </a:p>
        </p:txBody>
      </p:sp>
      <p:sp>
        <p:nvSpPr>
          <p:cNvPr id="3" name="Content Placeholder 2"/>
          <p:cNvSpPr>
            <a:spLocks noGrp="1"/>
          </p:cNvSpPr>
          <p:nvPr>
            <p:ph idx="1"/>
          </p:nvPr>
        </p:nvSpPr>
        <p:spPr/>
        <p:txBody>
          <a:bodyPr/>
          <a:lstStyle/>
          <a:p>
            <a:r>
              <a:rPr lang="cs-CZ" dirty="0" smtClean="0"/>
              <a:t>Stejné firmy jak v minulém úkolu</a:t>
            </a:r>
          </a:p>
          <a:p>
            <a:r>
              <a:rPr lang="cs-CZ" dirty="0" smtClean="0"/>
              <a:t>Identifikace 2 nejbližších konkurentů</a:t>
            </a:r>
          </a:p>
          <a:p>
            <a:r>
              <a:rPr lang="cs-CZ" dirty="0" smtClean="0"/>
              <a:t>Profily a srovnání s naší firmou</a:t>
            </a:r>
          </a:p>
          <a:p>
            <a:r>
              <a:rPr lang="cs-CZ" dirty="0" smtClean="0"/>
              <a:t>V čem jsme lepší a v čem horší</a:t>
            </a:r>
          </a:p>
          <a:p>
            <a:r>
              <a:rPr lang="cs-CZ" dirty="0" smtClean="0"/>
              <a:t>Jakou vybrat strategii pro </a:t>
            </a:r>
            <a:r>
              <a:rPr lang="cs-CZ" smtClean="0"/>
              <a:t>zlepšení a </a:t>
            </a:r>
            <a:r>
              <a:rPr lang="cs-CZ" dirty="0" smtClean="0"/>
              <a:t>udržení </a:t>
            </a:r>
            <a:r>
              <a:rPr lang="cs-CZ" smtClean="0"/>
              <a:t>konkurenční výhody</a:t>
            </a:r>
            <a:r>
              <a:rPr lang="cs-CZ" dirty="0" smtClean="0"/>
              <a:t/>
            </a:r>
            <a:br>
              <a:rPr lang="cs-CZ" dirty="0" smtClean="0"/>
            </a:br>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charset="0"/>
              </a:rPr>
              <a:t>Druhy CI</a:t>
            </a:r>
            <a:br>
              <a:rPr lang="cs-CZ" dirty="0" smtClean="0">
                <a:latin typeface="Arial" charset="0"/>
              </a:rPr>
            </a:br>
            <a:endParaRPr lang="cs-CZ" dirty="0"/>
          </a:p>
        </p:txBody>
      </p:sp>
      <p:sp>
        <p:nvSpPr>
          <p:cNvPr id="3" name="Zástupný symbol pro obsah 2"/>
          <p:cNvSpPr>
            <a:spLocks noGrp="1"/>
          </p:cNvSpPr>
          <p:nvPr>
            <p:ph idx="1"/>
          </p:nvPr>
        </p:nvSpPr>
        <p:spPr/>
        <p:txBody>
          <a:bodyPr/>
          <a:lstStyle/>
          <a:p>
            <a:pPr>
              <a:lnSpc>
                <a:spcPct val="90000"/>
              </a:lnSpc>
            </a:pPr>
            <a:r>
              <a:rPr lang="cs-CZ" dirty="0" smtClean="0"/>
              <a:t>Aktivní (útočné) zpravodajství</a:t>
            </a:r>
          </a:p>
          <a:p>
            <a:pPr lvl="1">
              <a:lnSpc>
                <a:spcPct val="90000"/>
              </a:lnSpc>
            </a:pPr>
            <a:r>
              <a:rPr lang="cs-CZ" dirty="0" smtClean="0"/>
              <a:t>Nejrozšířenější</a:t>
            </a:r>
          </a:p>
          <a:p>
            <a:pPr lvl="1">
              <a:lnSpc>
                <a:spcPct val="90000"/>
              </a:lnSpc>
              <a:buNone/>
            </a:pPr>
            <a:endParaRPr lang="cs-CZ" dirty="0" smtClean="0"/>
          </a:p>
          <a:p>
            <a:pPr>
              <a:lnSpc>
                <a:spcPct val="90000"/>
              </a:lnSpc>
            </a:pPr>
            <a:r>
              <a:rPr lang="cs-CZ" dirty="0" smtClean="0"/>
              <a:t>Defenzivní (obranné) zpravodajství</a:t>
            </a:r>
          </a:p>
          <a:p>
            <a:pPr lvl="1">
              <a:lnSpc>
                <a:spcPct val="90000"/>
              </a:lnSpc>
            </a:pPr>
            <a:r>
              <a:rPr lang="cs-CZ" dirty="0" err="1" smtClean="0"/>
              <a:t>Counterintelligence</a:t>
            </a:r>
            <a:endParaRPr lang="cs-CZ" dirty="0" smtClean="0"/>
          </a:p>
          <a:p>
            <a:pPr lvl="1">
              <a:lnSpc>
                <a:spcPct val="90000"/>
              </a:lnSpc>
            </a:pPr>
            <a:r>
              <a:rPr lang="cs-CZ" dirty="0" smtClean="0"/>
              <a:t>identifikovat kritické informace, analyzovat hrozby, analyzovat zranitelnost, odhadnout riziko, nasadit vhodné prostředky obrany</a:t>
            </a:r>
          </a:p>
          <a:p>
            <a:pPr lvl="1">
              <a:lnSpc>
                <a:spcPct val="90000"/>
              </a:lnSpc>
            </a:pPr>
            <a:endParaRPr lang="cs-CZ" dirty="0" smtClean="0"/>
          </a:p>
          <a:p>
            <a:pPr>
              <a:lnSpc>
                <a:spcPct val="90000"/>
              </a:lnSpc>
            </a:pPr>
            <a:r>
              <a:rPr lang="cs-CZ" dirty="0" err="1" smtClean="0"/>
              <a:t>Lobbystické</a:t>
            </a:r>
            <a:r>
              <a:rPr lang="cs-CZ" dirty="0" smtClean="0"/>
              <a:t> zpravodajství</a:t>
            </a:r>
          </a:p>
          <a:p>
            <a:pPr lvl="1">
              <a:lnSpc>
                <a:spcPct val="90000"/>
              </a:lnSpc>
            </a:pPr>
            <a:r>
              <a:rPr lang="cs-CZ" dirty="0" smtClean="0"/>
              <a:t>ovlivňování okolního prostředí</a:t>
            </a:r>
          </a:p>
          <a:p>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CI a přidaná hodnota</a:t>
            </a:r>
            <a:endParaRPr lang="cs-CZ" dirty="0"/>
          </a:p>
        </p:txBody>
      </p:sp>
      <p:sp>
        <p:nvSpPr>
          <p:cNvPr id="3" name="Zástupný symbol pro obsah 2"/>
          <p:cNvSpPr>
            <a:spLocks noGrp="1"/>
          </p:cNvSpPr>
          <p:nvPr>
            <p:ph idx="1"/>
          </p:nvPr>
        </p:nvSpPr>
        <p:spPr/>
        <p:txBody>
          <a:bodyPr/>
          <a:lstStyle/>
          <a:p>
            <a:r>
              <a:rPr lang="cs-CZ" sz="1800" dirty="0" err="1" smtClean="0"/>
              <a:t>From</a:t>
            </a:r>
            <a:r>
              <a:rPr lang="cs-CZ" sz="1800" dirty="0" smtClean="0"/>
              <a:t> </a:t>
            </a:r>
            <a:r>
              <a:rPr lang="cs-CZ" sz="1800" dirty="0" err="1" smtClean="0"/>
              <a:t>Information</a:t>
            </a:r>
            <a:r>
              <a:rPr lang="cs-CZ" sz="1800" dirty="0" smtClean="0"/>
              <a:t> to </a:t>
            </a:r>
            <a:r>
              <a:rPr lang="cs-CZ" sz="1800" dirty="0" err="1" smtClean="0"/>
              <a:t>Intelligence</a:t>
            </a:r>
            <a:endParaRPr lang="cs-CZ" sz="1800" dirty="0" smtClean="0"/>
          </a:p>
          <a:p>
            <a:r>
              <a:rPr lang="cs-CZ" sz="1800" dirty="0" err="1" smtClean="0"/>
              <a:t>Competitive</a:t>
            </a:r>
            <a:r>
              <a:rPr lang="cs-CZ" sz="1800" dirty="0" smtClean="0"/>
              <a:t> </a:t>
            </a:r>
            <a:r>
              <a:rPr lang="cs-CZ" sz="1800" dirty="0" err="1" smtClean="0"/>
              <a:t>Intelligence</a:t>
            </a:r>
            <a:r>
              <a:rPr lang="cs-CZ" sz="1800" dirty="0" smtClean="0"/>
              <a:t> </a:t>
            </a:r>
            <a:r>
              <a:rPr lang="cs-CZ" sz="1800" dirty="0" err="1" smtClean="0"/>
              <a:t>Process</a:t>
            </a:r>
            <a:endParaRPr lang="cs-CZ" sz="1800" dirty="0" smtClean="0"/>
          </a:p>
        </p:txBody>
      </p:sp>
      <p:pic>
        <p:nvPicPr>
          <p:cNvPr id="4" name="Picture 4"/>
          <p:cNvPicPr>
            <a:picLocks noChangeAspect="1" noChangeArrowheads="1"/>
          </p:cNvPicPr>
          <p:nvPr/>
        </p:nvPicPr>
        <p:blipFill>
          <a:blip r:embed="rId2" cstate="print"/>
          <a:srcRect l="420" t="779" r="420" b="779"/>
          <a:stretch>
            <a:fillRect/>
          </a:stretch>
        </p:blipFill>
        <p:spPr bwMode="auto">
          <a:xfrm>
            <a:off x="844893" y="2276872"/>
            <a:ext cx="6967467" cy="373087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Blank">
  <a:themeElements>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808080"/>
      </a:accent1>
      <a:accent2>
        <a:srgbClr val="FFD200"/>
      </a:accent2>
      <a:accent3>
        <a:srgbClr val="FFFFFF"/>
      </a:accent3>
      <a:accent4>
        <a:srgbClr val="000000"/>
      </a:accent4>
      <a:accent5>
        <a:srgbClr val="C0C0C0"/>
      </a:accent5>
      <a:accent6>
        <a:srgbClr val="E7BE00"/>
      </a:accent6>
      <a:hlink>
        <a:srgbClr val="80808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3329</TotalTime>
  <Words>2797</Words>
  <Application>Microsoft Office PowerPoint</Application>
  <PresentationFormat>On-screen Show (4:3)</PresentationFormat>
  <Paragraphs>561</Paragraphs>
  <Slides>74</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74</vt:i4>
      </vt:variant>
    </vt:vector>
  </HeadingPairs>
  <TitlesOfParts>
    <vt:vector size="78" baseType="lpstr">
      <vt:lpstr>Arial</vt:lpstr>
      <vt:lpstr>Times New Roman</vt:lpstr>
      <vt:lpstr>Blank</vt:lpstr>
      <vt:lpstr>1_Blank</vt:lpstr>
      <vt:lpstr>Informační průmysl 2011</vt:lpstr>
      <vt:lpstr>Competitive intelligence</vt:lpstr>
      <vt:lpstr>Competitive Intelligence</vt:lpstr>
      <vt:lpstr>Uplatnění CI</vt:lpstr>
      <vt:lpstr>CI není:</vt:lpstr>
      <vt:lpstr>Poslání a cíle CI</vt:lpstr>
      <vt:lpstr>CI a ostatní zpravodajství</vt:lpstr>
      <vt:lpstr>Druhy CI </vt:lpstr>
      <vt:lpstr>CI a přidaná hodnota</vt:lpstr>
      <vt:lpstr>Metody používané v CI</vt:lpstr>
      <vt:lpstr>ZPRAVODAJSKÝ CYKLUS</vt:lpstr>
      <vt:lpstr>POHLED NA CELEK</vt:lpstr>
      <vt:lpstr>Slide 13</vt:lpstr>
      <vt:lpstr>CI cyklus</vt:lpstr>
      <vt:lpstr>CI cyklus</vt:lpstr>
      <vt:lpstr>Cyklus CI v širším pojetí</vt:lpstr>
      <vt:lpstr>CI program</vt:lpstr>
      <vt:lpstr>CI program</vt:lpstr>
      <vt:lpstr>Postup při CI</vt:lpstr>
      <vt:lpstr>KIT – Critical Questions</vt:lpstr>
      <vt:lpstr>EWS - Early Warning System </vt:lpstr>
      <vt:lpstr>CI vstupy</vt:lpstr>
      <vt:lpstr>Informační potřeba pro CI</vt:lpstr>
      <vt:lpstr>Informační potřeba pro CI</vt:lpstr>
      <vt:lpstr>CI analýza</vt:lpstr>
      <vt:lpstr>Analýza informačních potřeb společnosti</vt:lpstr>
      <vt:lpstr>Účinnost, účelnost a strategická výhoda</vt:lpstr>
      <vt:lpstr>Pět porterových sil</vt:lpstr>
      <vt:lpstr>Pět Porterových sil</vt:lpstr>
      <vt:lpstr>Analýza konkurenčních sil</vt:lpstr>
      <vt:lpstr>Slide 31</vt:lpstr>
      <vt:lpstr>Pět sil</vt:lpstr>
      <vt:lpstr>Pět sil</vt:lpstr>
      <vt:lpstr>5PS</vt:lpstr>
      <vt:lpstr>5PS</vt:lpstr>
      <vt:lpstr>Infrastruktura CI</vt:lpstr>
      <vt:lpstr>Znalostní rámec CI</vt:lpstr>
      <vt:lpstr>Znalostní dimenze</vt:lpstr>
      <vt:lpstr>Technologická dimenze</vt:lpstr>
      <vt:lpstr>Organizační dimenze</vt:lpstr>
      <vt:lpstr>CI modely</vt:lpstr>
      <vt:lpstr>Software pro ci</vt:lpstr>
      <vt:lpstr>TOVEK</vt:lpstr>
      <vt:lpstr>TOVEK - ARMS</vt:lpstr>
      <vt:lpstr>TOVEK</vt:lpstr>
      <vt:lpstr>TOVEK</vt:lpstr>
      <vt:lpstr>TOVEK</vt:lpstr>
      <vt:lpstr>Counterintelligence</vt:lpstr>
      <vt:lpstr>Kontra CI</vt:lpstr>
      <vt:lpstr>Způsoby ochrany</vt:lpstr>
      <vt:lpstr>CI vs špionáž</vt:lpstr>
      <vt:lpstr>Úspěšná Competitive intelligence</vt:lpstr>
      <vt:lpstr>Zdroje dat</vt:lpstr>
      <vt:lpstr>Competitive Intelligence</vt:lpstr>
      <vt:lpstr>SCIP</vt:lpstr>
      <vt:lpstr>Strategic and Competitive Intelligence Professionals</vt:lpstr>
      <vt:lpstr>SCIP Code of Ethics for CI Professionals</vt:lpstr>
      <vt:lpstr>SCIP</vt:lpstr>
      <vt:lpstr>Strategický význam informací</vt:lpstr>
      <vt:lpstr>Úrovně CI</vt:lpstr>
      <vt:lpstr>Strategické úkoly CI</vt:lpstr>
      <vt:lpstr>Soutěžní výhoda</vt:lpstr>
      <vt:lpstr>Strategické rozhodování</vt:lpstr>
      <vt:lpstr>Strategické rozhodování</vt:lpstr>
      <vt:lpstr>Systém strategického managementu</vt:lpstr>
      <vt:lpstr>Paradigmata ve strategickém managementu</vt:lpstr>
      <vt:lpstr>Turbulence prostředí</vt:lpstr>
      <vt:lpstr>Strategický management jako učící se proces</vt:lpstr>
      <vt:lpstr>Informační podpora strategického plánování</vt:lpstr>
      <vt:lpstr>Další postupy získávání informací</vt:lpstr>
      <vt:lpstr>Průzkum bojem</vt:lpstr>
      <vt:lpstr>Průzkum bojem</vt:lpstr>
      <vt:lpstr>Průzkum bojem</vt:lpstr>
      <vt:lpstr>Úkol </vt:lpstr>
    </vt:vector>
  </TitlesOfParts>
  <Company>Ernst &amp; Young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30 point) second line title</dc:title>
  <dc:creator>Petr Smejkal</dc:creator>
  <cp:lastModifiedBy>Petr Smejkal</cp:lastModifiedBy>
  <cp:revision>186</cp:revision>
  <dcterms:created xsi:type="dcterms:W3CDTF">2010-09-06T12:20:12Z</dcterms:created>
  <dcterms:modified xsi:type="dcterms:W3CDTF">2012-11-29T22:33:40Z</dcterms:modified>
</cp:coreProperties>
</file>