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54"/>
  </p:notesMasterIdLst>
  <p:sldIdLst>
    <p:sldId id="256" r:id="rId2"/>
    <p:sldId id="270" r:id="rId3"/>
    <p:sldId id="257" r:id="rId4"/>
    <p:sldId id="304" r:id="rId5"/>
    <p:sldId id="305" r:id="rId6"/>
    <p:sldId id="306" r:id="rId7"/>
    <p:sldId id="307" r:id="rId8"/>
    <p:sldId id="308" r:id="rId9"/>
    <p:sldId id="290" r:id="rId10"/>
    <p:sldId id="259" r:id="rId11"/>
    <p:sldId id="261" r:id="rId12"/>
    <p:sldId id="262" r:id="rId13"/>
    <p:sldId id="263" r:id="rId14"/>
    <p:sldId id="264" r:id="rId15"/>
    <p:sldId id="265" r:id="rId16"/>
    <p:sldId id="266" r:id="rId17"/>
    <p:sldId id="260" r:id="rId18"/>
    <p:sldId id="269" r:id="rId19"/>
    <p:sldId id="267" r:id="rId20"/>
    <p:sldId id="289" r:id="rId21"/>
    <p:sldId id="274" r:id="rId22"/>
    <p:sldId id="268" r:id="rId23"/>
    <p:sldId id="273" r:id="rId24"/>
    <p:sldId id="271" r:id="rId25"/>
    <p:sldId id="272" r:id="rId26"/>
    <p:sldId id="275" r:id="rId27"/>
    <p:sldId id="277" r:id="rId28"/>
    <p:sldId id="276" r:id="rId29"/>
    <p:sldId id="284" r:id="rId30"/>
    <p:sldId id="285" r:id="rId31"/>
    <p:sldId id="286" r:id="rId32"/>
    <p:sldId id="287" r:id="rId33"/>
    <p:sldId id="283" r:id="rId34"/>
    <p:sldId id="278" r:id="rId35"/>
    <p:sldId id="279" r:id="rId36"/>
    <p:sldId id="280" r:id="rId37"/>
    <p:sldId id="281" r:id="rId38"/>
    <p:sldId id="282" r:id="rId39"/>
    <p:sldId id="288" r:id="rId40"/>
    <p:sldId id="310" r:id="rId41"/>
    <p:sldId id="294" r:id="rId42"/>
    <p:sldId id="292" r:id="rId43"/>
    <p:sldId id="295" r:id="rId44"/>
    <p:sldId id="296" r:id="rId45"/>
    <p:sldId id="297" r:id="rId46"/>
    <p:sldId id="293" r:id="rId47"/>
    <p:sldId id="298" r:id="rId48"/>
    <p:sldId id="299" r:id="rId49"/>
    <p:sldId id="300" r:id="rId50"/>
    <p:sldId id="301" r:id="rId51"/>
    <p:sldId id="309" r:id="rId52"/>
    <p:sldId id="303"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154" autoAdjust="0"/>
  </p:normalViewPr>
  <p:slideViewPr>
    <p:cSldViewPr>
      <p:cViewPr varScale="1">
        <p:scale>
          <a:sx n="60" d="100"/>
          <a:sy n="60" d="100"/>
        </p:scale>
        <p:origin x="-802"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7DEE6-EB48-409F-8D3A-49CC86ECB92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CB051753-D832-4E8D-9F3E-0619193EEA4A}">
      <dgm:prSet phldrT="[Text]"/>
      <dgm:spPr/>
      <dgm:t>
        <a:bodyPr/>
        <a:lstStyle/>
        <a:p>
          <a:r>
            <a:rPr lang="cs-CZ" dirty="0" smtClean="0"/>
            <a:t>Design</a:t>
          </a:r>
          <a:endParaRPr lang="en-US" dirty="0"/>
        </a:p>
      </dgm:t>
    </dgm:pt>
    <dgm:pt modelId="{C808937B-DB21-49EA-B3F9-454BD5C32B67}" type="parTrans" cxnId="{75930E07-A4A2-4471-95BE-30D680057001}">
      <dgm:prSet/>
      <dgm:spPr/>
      <dgm:t>
        <a:bodyPr/>
        <a:lstStyle/>
        <a:p>
          <a:endParaRPr lang="en-US"/>
        </a:p>
      </dgm:t>
    </dgm:pt>
    <dgm:pt modelId="{170B2997-131C-48FA-A73F-1FE786710447}" type="sibTrans" cxnId="{75930E07-A4A2-4471-95BE-30D680057001}">
      <dgm:prSet/>
      <dgm:spPr/>
      <dgm:t>
        <a:bodyPr/>
        <a:lstStyle/>
        <a:p>
          <a:endParaRPr lang="en-US"/>
        </a:p>
      </dgm:t>
    </dgm:pt>
    <dgm:pt modelId="{BF6FC121-4B2B-46E6-8C67-381B02FF32E4}">
      <dgm:prSet phldrT="[Text]"/>
      <dgm:spPr/>
      <dgm:t>
        <a:bodyPr/>
        <a:lstStyle/>
        <a:p>
          <a:endParaRPr lang="cs-CZ" dirty="0" smtClean="0"/>
        </a:p>
        <a:p>
          <a:r>
            <a:rPr lang="cs-CZ" dirty="0" smtClean="0"/>
            <a:t>Implementace	</a:t>
          </a:r>
          <a:endParaRPr lang="en-US" dirty="0"/>
        </a:p>
      </dgm:t>
    </dgm:pt>
    <dgm:pt modelId="{FA6BD852-2DC7-43ED-83B8-40B76A6FA60D}" type="parTrans" cxnId="{C25A628B-CB64-41D0-BB9B-1480DC63E5F3}">
      <dgm:prSet/>
      <dgm:spPr/>
      <dgm:t>
        <a:bodyPr/>
        <a:lstStyle/>
        <a:p>
          <a:endParaRPr lang="en-US"/>
        </a:p>
      </dgm:t>
    </dgm:pt>
    <dgm:pt modelId="{A9A8AC4F-FCC9-43E9-B218-9E066AAD98B3}" type="sibTrans" cxnId="{C25A628B-CB64-41D0-BB9B-1480DC63E5F3}">
      <dgm:prSet/>
      <dgm:spPr/>
      <dgm:t>
        <a:bodyPr/>
        <a:lstStyle/>
        <a:p>
          <a:endParaRPr lang="en-US"/>
        </a:p>
      </dgm:t>
    </dgm:pt>
    <dgm:pt modelId="{211DAF70-4D3C-4DD2-8314-CFA63A0D664B}">
      <dgm:prSet phldrT="[Text]"/>
      <dgm:spPr>
        <a:ln>
          <a:solidFill>
            <a:srgbClr val="FF0000"/>
          </a:solidFill>
        </a:ln>
      </dgm:spPr>
      <dgm:t>
        <a:bodyPr/>
        <a:lstStyle/>
        <a:p>
          <a:r>
            <a:rPr lang="cs-CZ" dirty="0" smtClean="0">
              <a:solidFill>
                <a:schemeClr val="bg1"/>
              </a:solidFill>
            </a:rPr>
            <a:t>Evaluace</a:t>
          </a:r>
          <a:endParaRPr lang="en-US" dirty="0">
            <a:solidFill>
              <a:schemeClr val="bg1"/>
            </a:solidFill>
          </a:endParaRPr>
        </a:p>
      </dgm:t>
    </dgm:pt>
    <dgm:pt modelId="{1D317702-A6F7-48CC-A661-807781CEB70A}" type="parTrans" cxnId="{62AEB6DD-BAFE-4594-909C-908B5F358CD6}">
      <dgm:prSet/>
      <dgm:spPr/>
      <dgm:t>
        <a:bodyPr/>
        <a:lstStyle/>
        <a:p>
          <a:endParaRPr lang="en-US"/>
        </a:p>
      </dgm:t>
    </dgm:pt>
    <dgm:pt modelId="{9841661C-4538-486D-924A-30ED3DFBD21A}" type="sibTrans" cxnId="{62AEB6DD-BAFE-4594-909C-908B5F358CD6}">
      <dgm:prSet/>
      <dgm:spPr/>
      <dgm:t>
        <a:bodyPr/>
        <a:lstStyle/>
        <a:p>
          <a:endParaRPr lang="en-US"/>
        </a:p>
      </dgm:t>
    </dgm:pt>
    <dgm:pt modelId="{DF1344CE-E489-4E52-A3FA-AC998244A299}" type="pres">
      <dgm:prSet presAssocID="{1457DEE6-EB48-409F-8D3A-49CC86ECB924}" presName="cycle" presStyleCnt="0">
        <dgm:presLayoutVars>
          <dgm:dir/>
          <dgm:resizeHandles val="exact"/>
        </dgm:presLayoutVars>
      </dgm:prSet>
      <dgm:spPr/>
      <dgm:t>
        <a:bodyPr/>
        <a:lstStyle/>
        <a:p>
          <a:endParaRPr lang="en-US"/>
        </a:p>
      </dgm:t>
    </dgm:pt>
    <dgm:pt modelId="{3A35FC45-173A-46A2-AFDE-926587C54CAB}" type="pres">
      <dgm:prSet presAssocID="{CB051753-D832-4E8D-9F3E-0619193EEA4A}" presName="node" presStyleLbl="node1" presStyleIdx="0" presStyleCnt="3" custRadScaleRad="100172" custRadScaleInc="-5217">
        <dgm:presLayoutVars>
          <dgm:bulletEnabled val="1"/>
        </dgm:presLayoutVars>
      </dgm:prSet>
      <dgm:spPr/>
      <dgm:t>
        <a:bodyPr/>
        <a:lstStyle/>
        <a:p>
          <a:endParaRPr lang="en-US"/>
        </a:p>
      </dgm:t>
    </dgm:pt>
    <dgm:pt modelId="{0A27D8C9-940F-4894-8101-E72722BF1237}" type="pres">
      <dgm:prSet presAssocID="{170B2997-131C-48FA-A73F-1FE786710447}" presName="sibTrans" presStyleLbl="sibTrans2D1" presStyleIdx="0" presStyleCnt="3" custScaleX="146268" custLinFactNeighborX="7120" custLinFactNeighborY="9832"/>
      <dgm:spPr/>
      <dgm:t>
        <a:bodyPr/>
        <a:lstStyle/>
        <a:p>
          <a:endParaRPr lang="en-US"/>
        </a:p>
      </dgm:t>
    </dgm:pt>
    <dgm:pt modelId="{9037A9C8-8A32-49D5-92F8-BCE211B5B65C}" type="pres">
      <dgm:prSet presAssocID="{170B2997-131C-48FA-A73F-1FE786710447}" presName="connectorText" presStyleLbl="sibTrans2D1" presStyleIdx="0" presStyleCnt="3"/>
      <dgm:spPr/>
      <dgm:t>
        <a:bodyPr/>
        <a:lstStyle/>
        <a:p>
          <a:endParaRPr lang="en-US"/>
        </a:p>
      </dgm:t>
    </dgm:pt>
    <dgm:pt modelId="{08D95851-BA7F-44F9-8226-34120A7C58CC}" type="pres">
      <dgm:prSet presAssocID="{BF6FC121-4B2B-46E6-8C67-381B02FF32E4}" presName="node" presStyleLbl="node1" presStyleIdx="1" presStyleCnt="3" custRadScaleRad="156231" custRadScaleInc="-13478">
        <dgm:presLayoutVars>
          <dgm:bulletEnabled val="1"/>
        </dgm:presLayoutVars>
      </dgm:prSet>
      <dgm:spPr/>
      <dgm:t>
        <a:bodyPr/>
        <a:lstStyle/>
        <a:p>
          <a:endParaRPr lang="en-US"/>
        </a:p>
      </dgm:t>
    </dgm:pt>
    <dgm:pt modelId="{C9DD7836-E3CB-4C67-B8F4-A9220371F426}" type="pres">
      <dgm:prSet presAssocID="{A9A8AC4F-FCC9-43E9-B218-9E066AAD98B3}" presName="sibTrans" presStyleLbl="sibTrans2D1" presStyleIdx="1" presStyleCnt="3" custLinFactNeighborX="-7725" custLinFactNeighborY="31005"/>
      <dgm:spPr/>
      <dgm:t>
        <a:bodyPr/>
        <a:lstStyle/>
        <a:p>
          <a:endParaRPr lang="en-US"/>
        </a:p>
      </dgm:t>
    </dgm:pt>
    <dgm:pt modelId="{57E1C987-D775-4C50-8FEE-08B79A7C0C79}" type="pres">
      <dgm:prSet presAssocID="{A9A8AC4F-FCC9-43E9-B218-9E066AAD98B3}" presName="connectorText" presStyleLbl="sibTrans2D1" presStyleIdx="1" presStyleCnt="3"/>
      <dgm:spPr/>
      <dgm:t>
        <a:bodyPr/>
        <a:lstStyle/>
        <a:p>
          <a:endParaRPr lang="en-US"/>
        </a:p>
      </dgm:t>
    </dgm:pt>
    <dgm:pt modelId="{B73B980D-984A-4093-8BD2-A437D09FEE8B}" type="pres">
      <dgm:prSet presAssocID="{211DAF70-4D3C-4DD2-8314-CFA63A0D664B}" presName="node" presStyleLbl="node1" presStyleIdx="2" presStyleCnt="3" custRadScaleRad="147545" custRadScaleInc="19430">
        <dgm:presLayoutVars>
          <dgm:bulletEnabled val="1"/>
        </dgm:presLayoutVars>
      </dgm:prSet>
      <dgm:spPr/>
      <dgm:t>
        <a:bodyPr/>
        <a:lstStyle/>
        <a:p>
          <a:endParaRPr lang="en-US"/>
        </a:p>
      </dgm:t>
    </dgm:pt>
    <dgm:pt modelId="{3FBD5ECC-77AC-447C-A2B0-97D96357B2CD}" type="pres">
      <dgm:prSet presAssocID="{9841661C-4538-486D-924A-30ED3DFBD21A}" presName="sibTrans" presStyleLbl="sibTrans2D1" presStyleIdx="2" presStyleCnt="3" custScaleX="151953"/>
      <dgm:spPr/>
      <dgm:t>
        <a:bodyPr/>
        <a:lstStyle/>
        <a:p>
          <a:endParaRPr lang="en-US"/>
        </a:p>
      </dgm:t>
    </dgm:pt>
    <dgm:pt modelId="{C9043016-D578-46FD-9C22-37E7A15A699D}" type="pres">
      <dgm:prSet presAssocID="{9841661C-4538-486D-924A-30ED3DFBD21A}" presName="connectorText" presStyleLbl="sibTrans2D1" presStyleIdx="2" presStyleCnt="3"/>
      <dgm:spPr/>
      <dgm:t>
        <a:bodyPr/>
        <a:lstStyle/>
        <a:p>
          <a:endParaRPr lang="en-US"/>
        </a:p>
      </dgm:t>
    </dgm:pt>
  </dgm:ptLst>
  <dgm:cxnLst>
    <dgm:cxn modelId="{BF3A5C18-E027-4B5E-B104-C217377A5719}" type="presOf" srcId="{170B2997-131C-48FA-A73F-1FE786710447}" destId="{0A27D8C9-940F-4894-8101-E72722BF1237}" srcOrd="0" destOrd="0" presId="urn:microsoft.com/office/officeart/2005/8/layout/cycle2"/>
    <dgm:cxn modelId="{42E7A092-E3DA-4EA5-841F-D33941FF73C7}" type="presOf" srcId="{9841661C-4538-486D-924A-30ED3DFBD21A}" destId="{3FBD5ECC-77AC-447C-A2B0-97D96357B2CD}" srcOrd="0" destOrd="0" presId="urn:microsoft.com/office/officeart/2005/8/layout/cycle2"/>
    <dgm:cxn modelId="{8734688D-E37E-4403-A073-31FA747CBF72}" type="presOf" srcId="{CB051753-D832-4E8D-9F3E-0619193EEA4A}" destId="{3A35FC45-173A-46A2-AFDE-926587C54CAB}" srcOrd="0" destOrd="0" presId="urn:microsoft.com/office/officeart/2005/8/layout/cycle2"/>
    <dgm:cxn modelId="{EFD15404-99C3-4038-9045-98A8ECAC12DF}" type="presOf" srcId="{170B2997-131C-48FA-A73F-1FE786710447}" destId="{9037A9C8-8A32-49D5-92F8-BCE211B5B65C}" srcOrd="1" destOrd="0" presId="urn:microsoft.com/office/officeart/2005/8/layout/cycle2"/>
    <dgm:cxn modelId="{42FEB96C-A102-4A1E-8A41-38688383D120}" type="presOf" srcId="{9841661C-4538-486D-924A-30ED3DFBD21A}" destId="{C9043016-D578-46FD-9C22-37E7A15A699D}" srcOrd="1" destOrd="0" presId="urn:microsoft.com/office/officeart/2005/8/layout/cycle2"/>
    <dgm:cxn modelId="{75930E07-A4A2-4471-95BE-30D680057001}" srcId="{1457DEE6-EB48-409F-8D3A-49CC86ECB924}" destId="{CB051753-D832-4E8D-9F3E-0619193EEA4A}" srcOrd="0" destOrd="0" parTransId="{C808937B-DB21-49EA-B3F9-454BD5C32B67}" sibTransId="{170B2997-131C-48FA-A73F-1FE786710447}"/>
    <dgm:cxn modelId="{A0FEC6CF-27BC-4995-B6DC-A40FF738B153}" type="presOf" srcId="{1457DEE6-EB48-409F-8D3A-49CC86ECB924}" destId="{DF1344CE-E489-4E52-A3FA-AC998244A299}" srcOrd="0" destOrd="0" presId="urn:microsoft.com/office/officeart/2005/8/layout/cycle2"/>
    <dgm:cxn modelId="{D9942900-5D45-47BB-ACAB-2B172F1472D2}" type="presOf" srcId="{A9A8AC4F-FCC9-43E9-B218-9E066AAD98B3}" destId="{57E1C987-D775-4C50-8FEE-08B79A7C0C79}" srcOrd="1" destOrd="0" presId="urn:microsoft.com/office/officeart/2005/8/layout/cycle2"/>
    <dgm:cxn modelId="{504F3ED7-0D35-42C6-B58A-F94ECB45770C}" type="presOf" srcId="{BF6FC121-4B2B-46E6-8C67-381B02FF32E4}" destId="{08D95851-BA7F-44F9-8226-34120A7C58CC}" srcOrd="0" destOrd="0" presId="urn:microsoft.com/office/officeart/2005/8/layout/cycle2"/>
    <dgm:cxn modelId="{7618DE48-078C-42E5-913C-D5ABB68D98C6}" type="presOf" srcId="{211DAF70-4D3C-4DD2-8314-CFA63A0D664B}" destId="{B73B980D-984A-4093-8BD2-A437D09FEE8B}" srcOrd="0" destOrd="0" presId="urn:microsoft.com/office/officeart/2005/8/layout/cycle2"/>
    <dgm:cxn modelId="{62AEB6DD-BAFE-4594-909C-908B5F358CD6}" srcId="{1457DEE6-EB48-409F-8D3A-49CC86ECB924}" destId="{211DAF70-4D3C-4DD2-8314-CFA63A0D664B}" srcOrd="2" destOrd="0" parTransId="{1D317702-A6F7-48CC-A661-807781CEB70A}" sibTransId="{9841661C-4538-486D-924A-30ED3DFBD21A}"/>
    <dgm:cxn modelId="{3E4DDAB5-6146-4C6E-8988-A1E4F87D5519}" type="presOf" srcId="{A9A8AC4F-FCC9-43E9-B218-9E066AAD98B3}" destId="{C9DD7836-E3CB-4C67-B8F4-A9220371F426}" srcOrd="0" destOrd="0" presId="urn:microsoft.com/office/officeart/2005/8/layout/cycle2"/>
    <dgm:cxn modelId="{C25A628B-CB64-41D0-BB9B-1480DC63E5F3}" srcId="{1457DEE6-EB48-409F-8D3A-49CC86ECB924}" destId="{BF6FC121-4B2B-46E6-8C67-381B02FF32E4}" srcOrd="1" destOrd="0" parTransId="{FA6BD852-2DC7-43ED-83B8-40B76A6FA60D}" sibTransId="{A9A8AC4F-FCC9-43E9-B218-9E066AAD98B3}"/>
    <dgm:cxn modelId="{2102679B-C2DD-4C08-9012-EDF53FD3CD82}" type="presParOf" srcId="{DF1344CE-E489-4E52-A3FA-AC998244A299}" destId="{3A35FC45-173A-46A2-AFDE-926587C54CAB}" srcOrd="0" destOrd="0" presId="urn:microsoft.com/office/officeart/2005/8/layout/cycle2"/>
    <dgm:cxn modelId="{1A7E461C-F8B9-4B1E-A995-6ECF012F284E}" type="presParOf" srcId="{DF1344CE-E489-4E52-A3FA-AC998244A299}" destId="{0A27D8C9-940F-4894-8101-E72722BF1237}" srcOrd="1" destOrd="0" presId="urn:microsoft.com/office/officeart/2005/8/layout/cycle2"/>
    <dgm:cxn modelId="{CAD74A8F-C7F7-4566-AB2E-ADDB56B5A463}" type="presParOf" srcId="{0A27D8C9-940F-4894-8101-E72722BF1237}" destId="{9037A9C8-8A32-49D5-92F8-BCE211B5B65C}" srcOrd="0" destOrd="0" presId="urn:microsoft.com/office/officeart/2005/8/layout/cycle2"/>
    <dgm:cxn modelId="{681577AA-A86C-4033-86E4-226157135B02}" type="presParOf" srcId="{DF1344CE-E489-4E52-A3FA-AC998244A299}" destId="{08D95851-BA7F-44F9-8226-34120A7C58CC}" srcOrd="2" destOrd="0" presId="urn:microsoft.com/office/officeart/2005/8/layout/cycle2"/>
    <dgm:cxn modelId="{330698DF-C5C4-4BD0-A767-650DF48F9E53}" type="presParOf" srcId="{DF1344CE-E489-4E52-A3FA-AC998244A299}" destId="{C9DD7836-E3CB-4C67-B8F4-A9220371F426}" srcOrd="3" destOrd="0" presId="urn:microsoft.com/office/officeart/2005/8/layout/cycle2"/>
    <dgm:cxn modelId="{4D7A72B4-34AA-4C71-95C8-0D66F0D4FD89}" type="presParOf" srcId="{C9DD7836-E3CB-4C67-B8F4-A9220371F426}" destId="{57E1C987-D775-4C50-8FEE-08B79A7C0C79}" srcOrd="0" destOrd="0" presId="urn:microsoft.com/office/officeart/2005/8/layout/cycle2"/>
    <dgm:cxn modelId="{A1FBDED6-583C-43F7-B470-D14F22550E93}" type="presParOf" srcId="{DF1344CE-E489-4E52-A3FA-AC998244A299}" destId="{B73B980D-984A-4093-8BD2-A437D09FEE8B}" srcOrd="4" destOrd="0" presId="urn:microsoft.com/office/officeart/2005/8/layout/cycle2"/>
    <dgm:cxn modelId="{4F36AEE5-85AE-4F1A-AB55-7C4BC2747A4D}" type="presParOf" srcId="{DF1344CE-E489-4E52-A3FA-AC998244A299}" destId="{3FBD5ECC-77AC-447C-A2B0-97D96357B2CD}" srcOrd="5" destOrd="0" presId="urn:microsoft.com/office/officeart/2005/8/layout/cycle2"/>
    <dgm:cxn modelId="{51AE40A3-9A61-4F18-89E9-345F7C01D486}" type="presParOf" srcId="{3FBD5ECC-77AC-447C-A2B0-97D96357B2CD}" destId="{C9043016-D578-46FD-9C22-37E7A15A699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5FC45-173A-46A2-AFDE-926587C54CAB}">
      <dsp:nvSpPr>
        <dsp:cNvPr id="0" name=""/>
        <dsp:cNvSpPr/>
      </dsp:nvSpPr>
      <dsp:spPr>
        <a:xfrm>
          <a:off x="2769213" y="0"/>
          <a:ext cx="1901279" cy="1901279"/>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cs-CZ" sz="1600" kern="1200" dirty="0" smtClean="0"/>
            <a:t>Design</a:t>
          </a:r>
          <a:endParaRPr lang="en-US" sz="1600" kern="1200" dirty="0"/>
        </a:p>
      </dsp:txBody>
      <dsp:txXfrm>
        <a:off x="3047649" y="278436"/>
        <a:ext cx="1344407" cy="1344407"/>
      </dsp:txXfrm>
    </dsp:sp>
    <dsp:sp modelId="{0A27D8C9-940F-4894-8101-E72722BF1237}">
      <dsp:nvSpPr>
        <dsp:cNvPr id="0" name=""/>
        <dsp:cNvSpPr/>
      </dsp:nvSpPr>
      <dsp:spPr>
        <a:xfrm rot="2695413">
          <a:off x="4382602" y="1912085"/>
          <a:ext cx="1240145" cy="641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410703" y="1972451"/>
        <a:ext cx="1047641" cy="385009"/>
      </dsp:txXfrm>
    </dsp:sp>
    <dsp:sp modelId="{08D95851-BA7F-44F9-8226-34120A7C58CC}">
      <dsp:nvSpPr>
        <dsp:cNvPr id="0" name=""/>
        <dsp:cNvSpPr/>
      </dsp:nvSpPr>
      <dsp:spPr>
        <a:xfrm>
          <a:off x="5248103" y="2472283"/>
          <a:ext cx="1901279" cy="1901279"/>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cs-CZ" sz="1600" kern="1200" dirty="0" smtClean="0"/>
        </a:p>
        <a:p>
          <a:pPr lvl="0" algn="ctr" defTabSz="711200">
            <a:lnSpc>
              <a:spcPct val="90000"/>
            </a:lnSpc>
            <a:spcBef>
              <a:spcPct val="0"/>
            </a:spcBef>
            <a:spcAft>
              <a:spcPct val="35000"/>
            </a:spcAft>
          </a:pPr>
          <a:r>
            <a:rPr lang="cs-CZ" sz="1600" kern="1200" dirty="0" smtClean="0"/>
            <a:t>Implementace	</a:t>
          </a:r>
          <a:endParaRPr lang="en-US" sz="1600" kern="1200" dirty="0"/>
        </a:p>
      </dsp:txBody>
      <dsp:txXfrm>
        <a:off x="5526539" y="2750719"/>
        <a:ext cx="1344407" cy="1344407"/>
      </dsp:txXfrm>
    </dsp:sp>
    <dsp:sp modelId="{C9DD7836-E3CB-4C67-B8F4-A9220371F426}">
      <dsp:nvSpPr>
        <dsp:cNvPr id="0" name=""/>
        <dsp:cNvSpPr/>
      </dsp:nvSpPr>
      <dsp:spPr>
        <a:xfrm rot="10843127">
          <a:off x="3036876" y="3272098"/>
          <a:ext cx="1481835" cy="641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229372" y="3401641"/>
        <a:ext cx="1289331" cy="385009"/>
      </dsp:txXfrm>
    </dsp:sp>
    <dsp:sp modelId="{B73B980D-984A-4093-8BD2-A437D09FEE8B}">
      <dsp:nvSpPr>
        <dsp:cNvPr id="0" name=""/>
        <dsp:cNvSpPr/>
      </dsp:nvSpPr>
      <dsp:spPr>
        <a:xfrm>
          <a:off x="551278" y="2413357"/>
          <a:ext cx="1901279" cy="1901279"/>
        </a:xfrm>
        <a:prstGeom prst="ellipse">
          <a:avLst/>
        </a:prstGeom>
        <a:solidFill>
          <a:schemeClr val="accent1">
            <a:hueOff val="0"/>
            <a:satOff val="0"/>
            <a:lumOff val="0"/>
            <a:alphaOff val="0"/>
          </a:schemeClr>
        </a:solidFill>
        <a:ln w="285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cs-CZ" sz="1600" kern="1200" dirty="0" smtClean="0">
              <a:solidFill>
                <a:schemeClr val="bg1"/>
              </a:solidFill>
            </a:rPr>
            <a:t>Evaluace</a:t>
          </a:r>
          <a:endParaRPr lang="en-US" sz="1600" kern="1200" dirty="0">
            <a:solidFill>
              <a:schemeClr val="bg1"/>
            </a:solidFill>
          </a:endParaRPr>
        </a:p>
      </dsp:txBody>
      <dsp:txXfrm>
        <a:off x="829714" y="2691793"/>
        <a:ext cx="1344407" cy="1344407"/>
      </dsp:txXfrm>
    </dsp:sp>
    <dsp:sp modelId="{3FBD5ECC-77AC-447C-A2B0-97D96357B2CD}">
      <dsp:nvSpPr>
        <dsp:cNvPr id="0" name=""/>
        <dsp:cNvSpPr/>
      </dsp:nvSpPr>
      <dsp:spPr>
        <a:xfrm rot="18755026">
          <a:off x="2042650" y="1851679"/>
          <a:ext cx="1108527" cy="641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2073771" y="2050884"/>
        <a:ext cx="916023" cy="38500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122DAD-A49A-4DA7-B53C-C57E25A75D4F}" type="datetimeFigureOut">
              <a:rPr lang="en-US" smtClean="0"/>
              <a:pPr/>
              <a:t>9/20/2012</a:t>
            </a:fld>
            <a:endParaRPr lang="en-US"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02B302-E237-44A8-A874-6CED0DD30794}" type="slidenum">
              <a:rPr lang="en-US" smtClean="0"/>
              <a:pPr/>
              <a:t>‹#›</a:t>
            </a:fld>
            <a:endParaRPr lang="en-US" dirty="0"/>
          </a:p>
        </p:txBody>
      </p:sp>
    </p:spTree>
    <p:extLst>
      <p:ext uri="{BB962C8B-B14F-4D97-AF65-F5344CB8AC3E}">
        <p14:creationId xmlns:p14="http://schemas.microsoft.com/office/powerpoint/2010/main" val="516807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Člověk</a:t>
            </a:r>
            <a:r>
              <a:rPr lang="cs-CZ" baseline="0" dirty="0" smtClean="0"/>
              <a:t> a jeho denní úkoly, pracovní úkoly, neformální motivy k práci apod. </a:t>
            </a:r>
            <a:endParaRPr lang="cs-CZ" dirty="0" smtClean="0"/>
          </a:p>
          <a:p>
            <a:endParaRPr lang="cs-CZ" dirty="0" smtClean="0"/>
          </a:p>
          <a:p>
            <a:r>
              <a:rPr lang="cs-CZ" dirty="0" smtClean="0"/>
              <a:t>Všudypřítomné</a:t>
            </a:r>
            <a:r>
              <a:rPr lang="cs-CZ" baseline="0" dirty="0" smtClean="0"/>
              <a:t> programování, všudypřítomné počítače.</a:t>
            </a:r>
          </a:p>
          <a:p>
            <a:endParaRPr lang="cs-CZ" baseline="0" dirty="0" smtClean="0"/>
          </a:p>
          <a:p>
            <a:r>
              <a:rPr lang="cs-CZ" dirty="0" smtClean="0"/>
              <a:t>Interakce by měla být taková, že nás</a:t>
            </a:r>
            <a:r>
              <a:rPr lang="cs-CZ" baseline="0" dirty="0" smtClean="0"/>
              <a:t> rozhraní nevyrušuje, neupoutává zbytečně naši pozornost tak, abychom se mohli soustředit na naše úkoly. </a:t>
            </a:r>
          </a:p>
          <a:p>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3</a:t>
            </a:fld>
            <a:endParaRPr lang="en-US" dirty="0"/>
          </a:p>
        </p:txBody>
      </p:sp>
    </p:spTree>
    <p:extLst>
      <p:ext uri="{BB962C8B-B14F-4D97-AF65-F5344CB8AC3E}">
        <p14:creationId xmlns:p14="http://schemas.microsoft.com/office/powerpoint/2010/main" val="237548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Roly</a:t>
            </a:r>
            <a:r>
              <a:rPr lang="cs-CZ" baseline="0" dirty="0" smtClean="0"/>
              <a:t> hrají peníze – testování doma </a:t>
            </a:r>
            <a:r>
              <a:rPr lang="en-US" baseline="0" dirty="0" smtClean="0"/>
              <a:t>x</a:t>
            </a:r>
            <a:r>
              <a:rPr lang="cs-CZ" baseline="0" dirty="0" smtClean="0"/>
              <a:t> v laboratoři</a:t>
            </a:r>
          </a:p>
          <a:p>
            <a:r>
              <a:rPr lang="cs-CZ" baseline="0" dirty="0" smtClean="0"/>
              <a:t>Roli hraje lokalita – v laboratoři se lidí nechovají přirozeně, někdy je třeba testovat na autobusové zastávce</a:t>
            </a:r>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46</a:t>
            </a:fld>
            <a:endParaRPr lang="en-US" dirty="0"/>
          </a:p>
        </p:txBody>
      </p:sp>
    </p:spTree>
    <p:extLst>
      <p:ext uri="{BB962C8B-B14F-4D97-AF65-F5344CB8AC3E}">
        <p14:creationId xmlns:p14="http://schemas.microsoft.com/office/powerpoint/2010/main" val="152683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47</a:t>
            </a:fld>
            <a:endParaRPr lang="en-US" dirty="0"/>
          </a:p>
        </p:txBody>
      </p:sp>
    </p:spTree>
    <p:extLst>
      <p:ext uri="{BB962C8B-B14F-4D97-AF65-F5344CB8AC3E}">
        <p14:creationId xmlns:p14="http://schemas.microsoft.com/office/powerpoint/2010/main" val="152683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Dotazník</a:t>
            </a:r>
            <a:r>
              <a:rPr lang="cs-CZ" baseline="0" dirty="0" smtClean="0"/>
              <a:t> – když potřebujeme oslovit mnoho lidí, online dotazník…</a:t>
            </a:r>
          </a:p>
          <a:p>
            <a:r>
              <a:rPr lang="cs-CZ" baseline="0" dirty="0" err="1" smtClean="0"/>
              <a:t>Focus</a:t>
            </a:r>
            <a:r>
              <a:rPr lang="cs-CZ" baseline="0" dirty="0" smtClean="0"/>
              <a:t> </a:t>
            </a:r>
            <a:r>
              <a:rPr lang="cs-CZ" baseline="0" dirty="0" err="1" smtClean="0"/>
              <a:t>Groups</a:t>
            </a:r>
            <a:r>
              <a:rPr lang="cs-CZ" baseline="0" dirty="0" smtClean="0"/>
              <a:t> – když se chceme dostat do hloubky a měnit otázky. Chceme se dozvědět, jak reagují na jiné názory ostatní z cílové skupiny. Máme málo uživatelů. </a:t>
            </a:r>
          </a:p>
          <a:p>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48</a:t>
            </a:fld>
            <a:endParaRPr lang="en-US" dirty="0"/>
          </a:p>
        </p:txBody>
      </p:sp>
    </p:spTree>
    <p:extLst>
      <p:ext uri="{BB962C8B-B14F-4D97-AF65-F5344CB8AC3E}">
        <p14:creationId xmlns:p14="http://schemas.microsoft.com/office/powerpoint/2010/main" val="4817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Vytváříme dva</a:t>
            </a:r>
            <a:r>
              <a:rPr lang="cs-CZ" baseline="0" dirty="0" smtClean="0"/>
              <a:t> podobné systémy pro dvě různé firmy?</a:t>
            </a:r>
          </a:p>
          <a:p>
            <a:r>
              <a:rPr lang="cs-CZ" baseline="0" dirty="0" smtClean="0"/>
              <a:t>Je systém myšlen pro několik cílových skupin?</a:t>
            </a:r>
          </a:p>
          <a:p>
            <a:r>
              <a:rPr lang="cs-CZ" baseline="0" dirty="0" smtClean="0"/>
              <a:t>Testujeme teoreticky nejlepší rozhraní, které však není možné realizovat prakticky? Nebo bude realizace stát spoustu peněz?</a:t>
            </a:r>
            <a:endParaRPr lang="cs-CZ" dirty="0"/>
          </a:p>
        </p:txBody>
      </p:sp>
      <p:sp>
        <p:nvSpPr>
          <p:cNvPr id="4" name="Zástupný symbol pro číslo snímku 3"/>
          <p:cNvSpPr>
            <a:spLocks noGrp="1"/>
          </p:cNvSpPr>
          <p:nvPr>
            <p:ph type="sldNum" sz="quarter" idx="10"/>
          </p:nvPr>
        </p:nvSpPr>
        <p:spPr/>
        <p:txBody>
          <a:bodyPr/>
          <a:lstStyle/>
          <a:p>
            <a:fld id="{F402B302-E237-44A8-A874-6CED0DD30794}" type="slidenum">
              <a:rPr lang="en-US" smtClean="0"/>
              <a:pPr/>
              <a:t>49</a:t>
            </a:fld>
            <a:endParaRPr lang="en-US" dirty="0"/>
          </a:p>
        </p:txBody>
      </p:sp>
    </p:spTree>
    <p:extLst>
      <p:ext uri="{BB962C8B-B14F-4D97-AF65-F5344CB8AC3E}">
        <p14:creationId xmlns:p14="http://schemas.microsoft.com/office/powerpoint/2010/main" val="63024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A8268B09-EC0F-48A5-A25B-82E1C0C8983F}" type="datetime1">
              <a:rPr lang="en-US" smtClean="0"/>
              <a:pPr/>
              <a:t>9/20/2012</a:t>
            </a:fld>
            <a:endParaRPr lang="en-US" dirty="0"/>
          </a:p>
        </p:txBody>
      </p:sp>
      <p:sp>
        <p:nvSpPr>
          <p:cNvPr id="5" name="Footer Placeholder 4"/>
          <p:cNvSpPr>
            <a:spLocks noGrp="1"/>
          </p:cNvSpPr>
          <p:nvPr>
            <p:ph type="ftr" sz="quarter" idx="11"/>
          </p:nvPr>
        </p:nvSpPr>
        <p:spPr/>
        <p:txBody>
          <a:bodyPr/>
          <a:lstStyle/>
          <a:p>
            <a:r>
              <a:rPr lang="pl-PL" smtClean="0"/>
              <a:t>Tomáš Bouda    HCI na KISK</a:t>
            </a:r>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F39431E-3BC0-45DB-ACA7-8F6C6459A8C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423D623-DA52-40C2-BEF7-8B5A4A5456F5}" type="datetime1">
              <a:rPr lang="en-US" smtClean="0"/>
              <a:pPr/>
              <a:t>9/20/2012</a:t>
            </a:fld>
            <a:endParaRPr lang="en-US" dirty="0"/>
          </a:p>
        </p:txBody>
      </p:sp>
      <p:sp>
        <p:nvSpPr>
          <p:cNvPr id="5" name="Footer Placeholder 4"/>
          <p:cNvSpPr>
            <a:spLocks noGrp="1"/>
          </p:cNvSpPr>
          <p:nvPr>
            <p:ph type="ftr" sz="quarter" idx="11"/>
          </p:nvPr>
        </p:nvSpPr>
        <p:spPr/>
        <p:txBody>
          <a:bodyPr/>
          <a:lstStyle/>
          <a:p>
            <a:r>
              <a:rPr lang="pl-PL" smtClean="0"/>
              <a:t>Tomáš Bouda    HCI na KISK</a:t>
            </a:r>
            <a:endParaRPr lang="en-US" dirty="0"/>
          </a:p>
        </p:txBody>
      </p:sp>
      <p:sp>
        <p:nvSpPr>
          <p:cNvPr id="6" name="Slide Number Placeholder 5"/>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5BAFB09F-DD2F-4267-B488-2A454C5A16EC}" type="datetime1">
              <a:rPr lang="en-US" smtClean="0"/>
              <a:pPr/>
              <a:t>9/20/2012</a:t>
            </a:fld>
            <a:endParaRPr lang="en-US" dirty="0"/>
          </a:p>
        </p:txBody>
      </p:sp>
      <p:sp>
        <p:nvSpPr>
          <p:cNvPr id="5" name="Footer Placeholder 4"/>
          <p:cNvSpPr>
            <a:spLocks noGrp="1"/>
          </p:cNvSpPr>
          <p:nvPr>
            <p:ph type="ftr" sz="quarter" idx="11"/>
          </p:nvPr>
        </p:nvSpPr>
        <p:spPr/>
        <p:txBody>
          <a:bodyPr/>
          <a:lstStyle/>
          <a:p>
            <a:r>
              <a:rPr lang="pl-PL" smtClean="0"/>
              <a:t>Tomáš Bouda    HCI na KISK</a:t>
            </a:r>
            <a:endParaRPr lang="en-US" dirty="0"/>
          </a:p>
        </p:txBody>
      </p:sp>
      <p:sp>
        <p:nvSpPr>
          <p:cNvPr id="6" name="Slide Number Placeholder 5"/>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A815223B-57B1-40AF-8E7E-5119BD831A79}" type="datetime1">
              <a:rPr lang="en-US" smtClean="0"/>
              <a:pPr/>
              <a:t>9/20/2012</a:t>
            </a:fld>
            <a:endParaRPr lang="en-US" dirty="0"/>
          </a:p>
        </p:txBody>
      </p:sp>
      <p:sp>
        <p:nvSpPr>
          <p:cNvPr id="5" name="Footer Placeholder 4"/>
          <p:cNvSpPr>
            <a:spLocks noGrp="1"/>
          </p:cNvSpPr>
          <p:nvPr>
            <p:ph type="ftr" sz="quarter" idx="11"/>
          </p:nvPr>
        </p:nvSpPr>
        <p:spPr/>
        <p:txBody>
          <a:bodyPr/>
          <a:lstStyle/>
          <a:p>
            <a:r>
              <a:rPr lang="pl-PL" smtClean="0"/>
              <a:t>Tomáš Bouda    HCI na KISK</a:t>
            </a:r>
            <a:endParaRPr lang="en-US" dirty="0"/>
          </a:p>
        </p:txBody>
      </p:sp>
      <p:sp>
        <p:nvSpPr>
          <p:cNvPr id="6" name="Slide Number Placeholder 5"/>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8ECCE02F-3E3A-481E-B389-68061C6D9A2B}" type="datetime1">
              <a:rPr lang="en-US" smtClean="0"/>
              <a:pPr/>
              <a:t>9/20/2012</a:t>
            </a:fld>
            <a:endParaRPr lang="en-US" dirty="0"/>
          </a:p>
        </p:txBody>
      </p:sp>
      <p:sp>
        <p:nvSpPr>
          <p:cNvPr id="8" name="Slide Number Placeholder 7"/>
          <p:cNvSpPr>
            <a:spLocks noGrp="1"/>
          </p:cNvSpPr>
          <p:nvPr>
            <p:ph type="sldNum" sz="quarter" idx="11"/>
          </p:nvPr>
        </p:nvSpPr>
        <p:spPr/>
        <p:txBody>
          <a:bodyPr/>
          <a:lstStyle/>
          <a:p>
            <a:fld id="{0F39431E-3BC0-45DB-ACA7-8F6C6459A8C9}" type="slidenum">
              <a:rPr lang="en-US" smtClean="0"/>
              <a:pPr/>
              <a:t>‹#›</a:t>
            </a:fld>
            <a:endParaRPr lang="en-US" dirty="0"/>
          </a:p>
        </p:txBody>
      </p:sp>
      <p:sp>
        <p:nvSpPr>
          <p:cNvPr id="9" name="Footer Placeholder 8"/>
          <p:cNvSpPr>
            <a:spLocks noGrp="1"/>
          </p:cNvSpPr>
          <p:nvPr>
            <p:ph type="ftr" sz="quarter" idx="12"/>
          </p:nvPr>
        </p:nvSpPr>
        <p:spPr/>
        <p:txBody>
          <a:bodyPr/>
          <a:lstStyle/>
          <a:p>
            <a:r>
              <a:rPr lang="pl-PL" smtClean="0"/>
              <a:t>Tomáš Bouda    HCI na KISK</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E1FCCFFE-4924-4F5C-911B-909D24260E8C}" type="datetime1">
              <a:rPr lang="en-US" smtClean="0"/>
              <a:pPr/>
              <a:t>9/20/2012</a:t>
            </a:fld>
            <a:endParaRPr lang="en-US" dirty="0"/>
          </a:p>
        </p:txBody>
      </p:sp>
      <p:sp>
        <p:nvSpPr>
          <p:cNvPr id="6" name="Footer Placeholder 5"/>
          <p:cNvSpPr>
            <a:spLocks noGrp="1"/>
          </p:cNvSpPr>
          <p:nvPr>
            <p:ph type="ftr" sz="quarter" idx="11"/>
          </p:nvPr>
        </p:nvSpPr>
        <p:spPr/>
        <p:txBody>
          <a:bodyPr/>
          <a:lstStyle/>
          <a:p>
            <a:r>
              <a:rPr lang="pl-PL" smtClean="0"/>
              <a:t>Tomáš Bouda    HCI na KISK</a:t>
            </a:r>
            <a:endParaRPr lang="en-US" dirty="0"/>
          </a:p>
        </p:txBody>
      </p:sp>
      <p:sp>
        <p:nvSpPr>
          <p:cNvPr id="7" name="Slide Number Placeholder 6"/>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cs-CZ" smtClean="0"/>
              <a:t>Kliknutím lze upravit styly předlohy textu.</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85AC423-FD46-4AF1-83DC-31EC68602C7F}" type="datetime1">
              <a:rPr lang="en-US" smtClean="0"/>
              <a:pPr/>
              <a:t>9/20/2012</a:t>
            </a:fld>
            <a:endParaRPr lang="en-US" dirty="0"/>
          </a:p>
        </p:txBody>
      </p:sp>
      <p:sp>
        <p:nvSpPr>
          <p:cNvPr id="8" name="Footer Placeholder 7"/>
          <p:cNvSpPr>
            <a:spLocks noGrp="1"/>
          </p:cNvSpPr>
          <p:nvPr>
            <p:ph type="ftr" sz="quarter" idx="11"/>
          </p:nvPr>
        </p:nvSpPr>
        <p:spPr/>
        <p:txBody>
          <a:bodyPr/>
          <a:lstStyle/>
          <a:p>
            <a:r>
              <a:rPr lang="pl-PL" smtClean="0"/>
              <a:t>Tomáš Bouda    HCI na KISK</a:t>
            </a:r>
            <a:endParaRPr lang="en-US" dirty="0"/>
          </a:p>
        </p:txBody>
      </p:sp>
      <p:sp>
        <p:nvSpPr>
          <p:cNvPr id="9" name="Slide Number Placeholder 8"/>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D876EE26-C7DC-4AAD-9762-70B548B4DA19}" type="datetime1">
              <a:rPr lang="en-US" smtClean="0"/>
              <a:pPr/>
              <a:t>9/20/2012</a:t>
            </a:fld>
            <a:endParaRPr lang="en-US" dirty="0"/>
          </a:p>
        </p:txBody>
      </p:sp>
      <p:sp>
        <p:nvSpPr>
          <p:cNvPr id="4" name="Footer Placeholder 3"/>
          <p:cNvSpPr>
            <a:spLocks noGrp="1"/>
          </p:cNvSpPr>
          <p:nvPr>
            <p:ph type="ftr" sz="quarter" idx="11"/>
          </p:nvPr>
        </p:nvSpPr>
        <p:spPr/>
        <p:txBody>
          <a:bodyPr/>
          <a:lstStyle/>
          <a:p>
            <a:r>
              <a:rPr lang="pl-PL" smtClean="0"/>
              <a:t>Tomáš Bouda    HCI na KISK</a:t>
            </a:r>
            <a:endParaRPr lang="en-US" dirty="0"/>
          </a:p>
        </p:txBody>
      </p:sp>
      <p:sp>
        <p:nvSpPr>
          <p:cNvPr id="5" name="Slide Number Placeholder 4"/>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20B85-3D32-41C5-88A3-4ECFB5DF573D}" type="datetime1">
              <a:rPr lang="en-US" smtClean="0"/>
              <a:pPr/>
              <a:t>9/20/2012</a:t>
            </a:fld>
            <a:endParaRPr lang="en-US" dirty="0"/>
          </a:p>
        </p:txBody>
      </p:sp>
      <p:sp>
        <p:nvSpPr>
          <p:cNvPr id="3" name="Footer Placeholder 2"/>
          <p:cNvSpPr>
            <a:spLocks noGrp="1"/>
          </p:cNvSpPr>
          <p:nvPr>
            <p:ph type="ftr" sz="quarter" idx="11"/>
          </p:nvPr>
        </p:nvSpPr>
        <p:spPr/>
        <p:txBody>
          <a:bodyPr/>
          <a:lstStyle/>
          <a:p>
            <a:r>
              <a:rPr lang="pl-PL" smtClean="0"/>
              <a:t>Tomáš Bouda    HCI na KISK</a:t>
            </a:r>
            <a:endParaRPr lang="en-US" dirty="0"/>
          </a:p>
        </p:txBody>
      </p:sp>
      <p:sp>
        <p:nvSpPr>
          <p:cNvPr id="4" name="Slide Number Placeholder 3"/>
          <p:cNvSpPr>
            <a:spLocks noGrp="1"/>
          </p:cNvSpPr>
          <p:nvPr>
            <p:ph type="sldNum" sz="quarter" idx="12"/>
          </p:nvPr>
        </p:nvSpPr>
        <p:spPr/>
        <p:txBody>
          <a:bodyPr/>
          <a:lstStyle/>
          <a:p>
            <a:fld id="{0F39431E-3BC0-45DB-ACA7-8F6C6459A8C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286727C-E373-436D-BDFA-735B345CB795}" type="datetime1">
              <a:rPr lang="en-US" smtClean="0"/>
              <a:pPr/>
              <a:t>9/20/2012</a:t>
            </a:fld>
            <a:endParaRPr lang="en-US" dirty="0"/>
          </a:p>
        </p:txBody>
      </p:sp>
      <p:sp>
        <p:nvSpPr>
          <p:cNvPr id="6" name="Footer Placeholder 5"/>
          <p:cNvSpPr>
            <a:spLocks noGrp="1"/>
          </p:cNvSpPr>
          <p:nvPr>
            <p:ph type="ftr" sz="quarter" idx="11"/>
          </p:nvPr>
        </p:nvSpPr>
        <p:spPr/>
        <p:txBody>
          <a:bodyPr/>
          <a:lstStyle/>
          <a:p>
            <a:r>
              <a:rPr lang="pl-PL" smtClean="0"/>
              <a:t>Tomáš Bouda    HCI na KISK</a:t>
            </a:r>
            <a:endParaRPr lang="en-US" dirty="0"/>
          </a:p>
        </p:txBody>
      </p:sp>
      <p:sp>
        <p:nvSpPr>
          <p:cNvPr id="7" name="Slide Number Placeholder 6"/>
          <p:cNvSpPr>
            <a:spLocks noGrp="1"/>
          </p:cNvSpPr>
          <p:nvPr>
            <p:ph type="sldNum" sz="quarter" idx="12"/>
          </p:nvPr>
        </p:nvSpPr>
        <p:spPr/>
        <p:txBody>
          <a:bodyPr/>
          <a:lstStyle/>
          <a:p>
            <a:fld id="{0F39431E-3BC0-45DB-ACA7-8F6C6459A8C9}" type="slidenum">
              <a:rPr lang="en-US" smtClean="0"/>
              <a:pPr/>
              <a:t>‹#›</a:t>
            </a:fld>
            <a:endParaRPr lang="en-US" dirty="0"/>
          </a:p>
        </p:txBody>
      </p:sp>
      <p:sp>
        <p:nvSpPr>
          <p:cNvPr id="8" name="Title 7"/>
          <p:cNvSpPr>
            <a:spLocks noGrp="1"/>
          </p:cNvSpPr>
          <p:nvPr>
            <p:ph type="title"/>
          </p:nvPr>
        </p:nvSpPr>
        <p:spPr/>
        <p:txBody>
          <a:bodyPr/>
          <a:lstStyle/>
          <a:p>
            <a:r>
              <a:rPr lang="cs-CZ" smtClean="0"/>
              <a:t>Kliknutím lze upravit styl.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smtClean="0"/>
              <a:t>Kliknutím na ikonu přidáte obrázek.</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D3971BCE-D432-4D8E-B999-110C9DC74AF1}" type="datetime1">
              <a:rPr lang="en-US" smtClean="0"/>
              <a:pPr/>
              <a:t>9/20/2012</a:t>
            </a:fld>
            <a:endParaRPr lang="en-US" dirty="0"/>
          </a:p>
        </p:txBody>
      </p:sp>
      <p:sp>
        <p:nvSpPr>
          <p:cNvPr id="6" name="Footer Placeholder 5"/>
          <p:cNvSpPr>
            <a:spLocks noGrp="1"/>
          </p:cNvSpPr>
          <p:nvPr>
            <p:ph type="ftr" sz="quarter" idx="11"/>
          </p:nvPr>
        </p:nvSpPr>
        <p:spPr/>
        <p:txBody>
          <a:bodyPr/>
          <a:lstStyle/>
          <a:p>
            <a:r>
              <a:rPr lang="pl-PL" smtClean="0"/>
              <a:t>Tomáš Bouda    HCI na KISK</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F39431E-3BC0-45DB-ACA7-8F6C6459A8C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cs-CZ" smtClean="0"/>
              <a:t>Kliknutím lze upravit styl.</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DBAA9CB-47BB-4820-835B-44B6C887B814}" type="datetime1">
              <a:rPr lang="en-US" smtClean="0"/>
              <a:pPr/>
              <a:t>9/20/2012</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pl-PL" smtClean="0"/>
              <a:t>Tomáš Bouda    HCI na KISK</a:t>
            </a:r>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0F39431E-3BC0-45DB-ACA7-8F6C6459A8C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pad.appfinders.com/best-ipad-calendar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amazing-creature.blogspot.cz/2012/04/40-cool-dogs-driving-cars-40-pic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designinginteractions.com/interviews/LarryTesler"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haykin.net/innovationsparks/2010/09/17/evolution-and-innovation-where-do-ideas-come-from/" TargetMode="External"/><Relationship Id="rId2" Type="http://schemas.openxmlformats.org/officeDocument/2006/relationships/hyperlink" Target="http://www.computerhistory.org/collections/accession/102716262"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sics.se/fal/kurser/winograd-2004/Prototypes.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pushyourdesign.com/Scott/develpeopl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toycollector.com/index.php?option=com_kunena&amp;func=view&amp;catid=95&amp;id=10432&amp;Itemid=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sics.se/fal/kurser/winograd-2004/Prototypes.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hyperlink" Target="http://www.dhtml-menu-builder.com/blog/drop-down-menu-10-useful-scripts-to-enhance-header-navigatio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sics.se/fal/kurser/winograd-2004/Prototypes.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ur.umich.edu/0506/Jun26_06/03.shtml" TargetMode="Externa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tyinternety.cz/startupy/pribeh-universatoru-jake-to-bylo-a-proc-to-nedopadlo-7626"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bestappsite.com/friendly-facebook-browser-for-ipa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8352928" cy="4856583"/>
          </a:xfrm>
        </p:spPr>
        <p:txBody>
          <a:bodyPr/>
          <a:lstStyle/>
          <a:p>
            <a:r>
              <a:rPr lang="cs-CZ" sz="4800" dirty="0" smtClean="0"/>
              <a:t>Úvod do interaktivního designu</a:t>
            </a:r>
            <a:br>
              <a:rPr lang="cs-CZ" sz="4800" dirty="0" smtClean="0"/>
            </a:br>
            <a:r>
              <a:rPr lang="cs-CZ" sz="2000" dirty="0" smtClean="0"/>
              <a:t>(design, síla </a:t>
            </a:r>
            <a:r>
              <a:rPr lang="cs-CZ" sz="2000" dirty="0" err="1" smtClean="0"/>
              <a:t>prototypování</a:t>
            </a:r>
            <a:r>
              <a:rPr lang="cs-CZ" sz="2000" dirty="0" smtClean="0"/>
              <a:t>, evaluace)</a:t>
            </a:r>
            <a:r>
              <a:rPr lang="cs-CZ" sz="4800" dirty="0" smtClean="0"/>
              <a:t/>
            </a:r>
            <a:br>
              <a:rPr lang="cs-CZ" sz="4800" dirty="0" smtClean="0"/>
            </a:br>
            <a:r>
              <a:rPr lang="cs-CZ" sz="4800" dirty="0" smtClean="0"/>
              <a:t> </a:t>
            </a:r>
            <a:endParaRPr lang="en-US" dirty="0"/>
          </a:p>
        </p:txBody>
      </p:sp>
      <p:sp>
        <p:nvSpPr>
          <p:cNvPr id="3" name="Podnadpis 2"/>
          <p:cNvSpPr>
            <a:spLocks noGrp="1"/>
          </p:cNvSpPr>
          <p:nvPr>
            <p:ph type="subTitle" idx="1"/>
          </p:nvPr>
        </p:nvSpPr>
        <p:spPr>
          <a:xfrm>
            <a:off x="179512" y="4800600"/>
            <a:ext cx="7135688" cy="914400"/>
          </a:xfrm>
        </p:spPr>
        <p:txBody>
          <a:bodyPr/>
          <a:lstStyle/>
          <a:p>
            <a:r>
              <a:rPr lang="cs-CZ" dirty="0"/>
              <a:t>Tomáš Bouda </a:t>
            </a:r>
          </a:p>
          <a:p>
            <a:r>
              <a:rPr lang="cs-CZ" dirty="0"/>
              <a:t>KISK 2012 Komunikace Člověk-počítač</a:t>
            </a:r>
          </a:p>
          <a:p>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706328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Dobrý Interakční design	</a:t>
            </a:r>
            <a:endParaRPr lang="en-US" dirty="0"/>
          </a:p>
        </p:txBody>
      </p:sp>
      <p:sp>
        <p:nvSpPr>
          <p:cNvPr id="3" name="Zástupný symbol pro obsah 2"/>
          <p:cNvSpPr>
            <a:spLocks noGrp="1"/>
          </p:cNvSpPr>
          <p:nvPr>
            <p:ph idx="1"/>
          </p:nvPr>
        </p:nvSpPr>
        <p:spPr/>
        <p:txBody>
          <a:bodyPr/>
          <a:lstStyle/>
          <a:p>
            <a:pPr marL="342900" indent="-342900">
              <a:buFontTx/>
              <a:buChar char="-"/>
            </a:pPr>
            <a:r>
              <a:rPr lang="cs-CZ" dirty="0" smtClean="0"/>
              <a:t>Dobré mentální modely</a:t>
            </a:r>
          </a:p>
          <a:p>
            <a:pPr marL="342900" indent="-342900">
              <a:buFontTx/>
              <a:buChar char="-"/>
            </a:pPr>
            <a:endParaRPr lang="cs-CZ" dirty="0"/>
          </a:p>
          <a:p>
            <a:pPr marL="342900" indent="-342900">
              <a:buFontTx/>
              <a:buChar char="-"/>
            </a:pPr>
            <a:r>
              <a:rPr lang="cs-CZ" dirty="0" smtClean="0"/>
              <a:t>Princip zpětné vazby</a:t>
            </a:r>
          </a:p>
          <a:p>
            <a:endParaRPr lang="cs-CZ" dirty="0"/>
          </a:p>
          <a:p>
            <a:pPr marL="342900" indent="-342900">
              <a:buFontTx/>
              <a:buChar char="-"/>
            </a:pPr>
            <a:r>
              <a:rPr lang="cs-CZ" dirty="0" smtClean="0"/>
              <a:t>Dobrá navigace</a:t>
            </a:r>
          </a:p>
          <a:p>
            <a:pPr marL="342900" indent="-342900">
              <a:buFontTx/>
              <a:buChar char="-"/>
            </a:pPr>
            <a:endParaRPr lang="cs-CZ" dirty="0"/>
          </a:p>
          <a:p>
            <a:pPr marL="342900" indent="-342900">
              <a:buFontTx/>
              <a:buChar char="-"/>
            </a:pPr>
            <a:r>
              <a:rPr lang="cs-CZ" dirty="0" smtClean="0"/>
              <a:t>Konzistence</a:t>
            </a:r>
          </a:p>
          <a:p>
            <a:pPr marL="342900" indent="-342900">
              <a:buFontTx/>
              <a:buChar char="-"/>
            </a:pPr>
            <a:endParaRPr lang="cs-CZ" dirty="0"/>
          </a:p>
          <a:p>
            <a:pPr marL="342900" indent="-342900">
              <a:buFontTx/>
              <a:buChar char="-"/>
            </a:pPr>
            <a:r>
              <a:rPr lang="cs-CZ" dirty="0" smtClean="0"/>
              <a:t>Intuitivní Interakce</a:t>
            </a:r>
          </a:p>
          <a:p>
            <a:pPr marL="342900" indent="-342900">
              <a:buFontTx/>
              <a:buChar char="-"/>
            </a:pPr>
            <a:endParaRPr lang="cs-CZ" dirty="0"/>
          </a:p>
          <a:p>
            <a:pPr marL="342900" indent="-342900">
              <a:buFontTx/>
              <a:buChar char="-"/>
            </a:pPr>
            <a:endParaRPr lang="en-US"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10</a:t>
            </a:fld>
            <a:endParaRPr lang="en-US" dirty="0"/>
          </a:p>
        </p:txBody>
      </p:sp>
    </p:spTree>
    <p:extLst>
      <p:ext uri="{BB962C8B-B14F-4D97-AF65-F5344CB8AC3E}">
        <p14:creationId xmlns:p14="http://schemas.microsoft.com/office/powerpoint/2010/main" val="3879843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7848872" cy="1371600"/>
          </a:xfrm>
        </p:spPr>
        <p:txBody>
          <a:bodyPr>
            <a:normAutofit fontScale="90000"/>
          </a:bodyPr>
          <a:lstStyle/>
          <a:p>
            <a:r>
              <a:rPr lang="cs-CZ" dirty="0" smtClean="0"/>
              <a:t>Interakční design - Dobré </a:t>
            </a:r>
            <a:r>
              <a:rPr lang="cs-CZ" dirty="0"/>
              <a:t>mentální modely</a:t>
            </a:r>
            <a:br>
              <a:rPr lang="cs-CZ" dirty="0"/>
            </a:br>
            <a:r>
              <a:rPr lang="cs-CZ" dirty="0" smtClean="0"/>
              <a:t>	</a:t>
            </a:r>
            <a:endParaRPr lang="en-US" dirty="0"/>
          </a:p>
        </p:txBody>
      </p:sp>
      <p:sp>
        <p:nvSpPr>
          <p:cNvPr id="3" name="Zástupný symbol pro obsah 2"/>
          <p:cNvSpPr>
            <a:spLocks noGrp="1"/>
          </p:cNvSpPr>
          <p:nvPr>
            <p:ph idx="1"/>
          </p:nvPr>
        </p:nvSpPr>
        <p:spPr>
          <a:xfrm>
            <a:off x="395536" y="6309320"/>
            <a:ext cx="7620000" cy="392907"/>
          </a:xfrm>
        </p:spPr>
        <p:txBody>
          <a:bodyPr>
            <a:normAutofit fontScale="85000" lnSpcReduction="20000"/>
          </a:bodyPr>
          <a:lstStyle/>
          <a:p>
            <a:r>
              <a:rPr lang="cs-CZ" dirty="0" smtClean="0"/>
              <a:t>Zdroj: </a:t>
            </a:r>
            <a:r>
              <a:rPr lang="cs-CZ" dirty="0">
                <a:hlinkClick r:id="rId2"/>
              </a:rPr>
              <a:t>http://ipad.appfinders.com/best-ipad-calendars/</a:t>
            </a:r>
            <a:endParaRPr lang="cs-CZ" dirty="0"/>
          </a:p>
          <a:p>
            <a:pPr marL="342900" indent="-342900">
              <a:buFontTx/>
              <a:buChar char="-"/>
            </a:pPr>
            <a:endParaRPr lang="en-US" dirty="0"/>
          </a:p>
        </p:txBody>
      </p:sp>
      <p:pic>
        <p:nvPicPr>
          <p:cNvPr id="1028" name="Picture 4" descr="http://ipad.appfinders.com/wp-content/uploads/2010/09/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340768"/>
            <a:ext cx="5904656" cy="4317780"/>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11</a:t>
            </a:fld>
            <a:endParaRPr lang="en-US" dirty="0"/>
          </a:p>
        </p:txBody>
      </p:sp>
    </p:spTree>
    <p:extLst>
      <p:ext uri="{BB962C8B-B14F-4D97-AF65-F5344CB8AC3E}">
        <p14:creationId xmlns:p14="http://schemas.microsoft.com/office/powerpoint/2010/main" val="4221250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5791200" cy="1371600"/>
          </a:xfrm>
        </p:spPr>
        <p:txBody>
          <a:bodyPr>
            <a:normAutofit fontScale="90000"/>
          </a:bodyPr>
          <a:lstStyle/>
          <a:p>
            <a:r>
              <a:rPr lang="cs-CZ" dirty="0" smtClean="0"/>
              <a:t>Interakční design –princip zpětné vazby</a:t>
            </a:r>
            <a:r>
              <a:rPr lang="cs-CZ" dirty="0"/>
              <a:t/>
            </a:r>
            <a:br>
              <a:rPr lang="cs-CZ" dirty="0"/>
            </a:br>
            <a:r>
              <a:rPr lang="cs-CZ" dirty="0" smtClean="0"/>
              <a:t>	</a:t>
            </a:r>
            <a:endParaRPr lang="en-US" dirty="0"/>
          </a:p>
        </p:txBody>
      </p:sp>
      <p:sp>
        <p:nvSpPr>
          <p:cNvPr id="3" name="Zástupný symbol pro obsah 2"/>
          <p:cNvSpPr>
            <a:spLocks noGrp="1"/>
          </p:cNvSpPr>
          <p:nvPr>
            <p:ph idx="1"/>
          </p:nvPr>
        </p:nvSpPr>
        <p:spPr>
          <a:xfrm>
            <a:off x="395536" y="6309320"/>
            <a:ext cx="7620000" cy="392907"/>
          </a:xfrm>
        </p:spPr>
        <p:txBody>
          <a:bodyPr>
            <a:normAutofit fontScale="85000" lnSpcReduction="20000"/>
          </a:bodyPr>
          <a:lstStyle/>
          <a:p>
            <a:r>
              <a:rPr lang="cs-CZ" dirty="0" smtClean="0"/>
              <a:t>Foto: gmail.com</a:t>
            </a:r>
            <a:endParaRPr lang="cs-CZ" dirty="0"/>
          </a:p>
          <a:p>
            <a:pPr marL="342900" indent="-342900">
              <a:buFontTx/>
              <a:buChar char="-"/>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374" y="2242872"/>
            <a:ext cx="6376988" cy="908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721636" y="3501008"/>
            <a:ext cx="7416824" cy="1015663"/>
          </a:xfrm>
          <a:prstGeom prst="rect">
            <a:avLst/>
          </a:prstGeom>
          <a:noFill/>
        </p:spPr>
        <p:txBody>
          <a:bodyPr wrap="square" rtlCol="0">
            <a:spAutoFit/>
          </a:bodyPr>
          <a:lstStyle/>
          <a:p>
            <a:pPr marL="285750" indent="-285750">
              <a:buFontTx/>
              <a:buChar char="-"/>
            </a:pPr>
            <a:r>
              <a:rPr lang="cs-CZ" sz="2000" b="1" dirty="0" smtClean="0"/>
              <a:t>Vibrační zpětná vazba.</a:t>
            </a:r>
          </a:p>
          <a:p>
            <a:endParaRPr lang="cs-CZ" sz="2000" b="1" dirty="0" smtClean="0"/>
          </a:p>
          <a:p>
            <a:pPr marL="285750" indent="-285750">
              <a:buFontTx/>
              <a:buChar char="-"/>
            </a:pPr>
            <a:r>
              <a:rPr lang="cs-CZ" sz="2000" b="1" dirty="0" smtClean="0"/>
              <a:t>Pípaní v telefonu při vytáčení čísla. </a:t>
            </a:r>
          </a:p>
        </p:txBody>
      </p:sp>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12</a:t>
            </a:fld>
            <a:endParaRPr lang="en-US" dirty="0"/>
          </a:p>
        </p:txBody>
      </p:sp>
    </p:spTree>
    <p:extLst>
      <p:ext uri="{BB962C8B-B14F-4D97-AF65-F5344CB8AC3E}">
        <p14:creationId xmlns:p14="http://schemas.microsoft.com/office/powerpoint/2010/main" val="2035022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5791200" cy="1371600"/>
          </a:xfrm>
        </p:spPr>
        <p:txBody>
          <a:bodyPr>
            <a:normAutofit fontScale="90000"/>
          </a:bodyPr>
          <a:lstStyle/>
          <a:p>
            <a:r>
              <a:rPr lang="cs-CZ" dirty="0" smtClean="0"/>
              <a:t>Interakční design – dobrá navigace</a:t>
            </a:r>
            <a:r>
              <a:rPr lang="cs-CZ" dirty="0"/>
              <a:t/>
            </a:r>
            <a:br>
              <a:rPr lang="cs-CZ" dirty="0"/>
            </a:br>
            <a:r>
              <a:rPr lang="cs-CZ" dirty="0" smtClean="0"/>
              <a:t>	</a:t>
            </a:r>
            <a:endParaRPr lang="en-US" dirty="0"/>
          </a:p>
        </p:txBody>
      </p:sp>
      <p:sp>
        <p:nvSpPr>
          <p:cNvPr id="4" name="TextovéPole 3"/>
          <p:cNvSpPr txBox="1"/>
          <p:nvPr/>
        </p:nvSpPr>
        <p:spPr>
          <a:xfrm>
            <a:off x="669552" y="2132856"/>
            <a:ext cx="7416824" cy="2677656"/>
          </a:xfrm>
          <a:prstGeom prst="rect">
            <a:avLst/>
          </a:prstGeom>
          <a:noFill/>
        </p:spPr>
        <p:txBody>
          <a:bodyPr wrap="square" rtlCol="0">
            <a:spAutoFit/>
          </a:bodyPr>
          <a:lstStyle/>
          <a:p>
            <a:pPr marL="285750" indent="-285750">
              <a:buFontTx/>
              <a:buChar char="-"/>
            </a:pPr>
            <a:r>
              <a:rPr lang="cs-CZ" sz="2800" b="1" dirty="0" smtClean="0"/>
              <a:t>Kde jsem?</a:t>
            </a:r>
          </a:p>
          <a:p>
            <a:endParaRPr lang="cs-CZ" sz="2800" b="1" dirty="0" smtClean="0"/>
          </a:p>
          <a:p>
            <a:pPr marL="285750" indent="-285750">
              <a:buFontTx/>
              <a:buChar char="-"/>
            </a:pPr>
            <a:r>
              <a:rPr lang="cs-CZ" sz="2800" b="1" dirty="0" smtClean="0"/>
              <a:t>Co můžu udělat?</a:t>
            </a:r>
          </a:p>
          <a:p>
            <a:pPr marL="285750" indent="-285750">
              <a:buFontTx/>
              <a:buChar char="-"/>
            </a:pPr>
            <a:endParaRPr lang="cs-CZ" sz="2800" b="1" dirty="0" smtClean="0"/>
          </a:p>
          <a:p>
            <a:pPr marL="285750" indent="-285750">
              <a:buFontTx/>
              <a:buChar char="-"/>
            </a:pPr>
            <a:r>
              <a:rPr lang="cs-CZ" sz="2800" b="1" dirty="0" smtClean="0"/>
              <a:t>Jak se můžu vrátit zpět?</a:t>
            </a:r>
          </a:p>
          <a:p>
            <a:pPr marL="285750" indent="-285750">
              <a:buFontTx/>
              <a:buChar char="-"/>
            </a:pPr>
            <a:endParaRPr lang="cs-CZ" sz="2800" b="1" dirty="0" smtClean="0"/>
          </a:p>
        </p:txBody>
      </p:sp>
      <p:sp>
        <p:nvSpPr>
          <p:cNvPr id="5" name="Zástupný symbol pro obsah 4"/>
          <p:cNvSpPr>
            <a:spLocks noGrp="1"/>
          </p:cNvSpPr>
          <p:nvPr>
            <p:ph idx="1"/>
          </p:nvPr>
        </p:nvSpPr>
        <p:spPr/>
        <p:txBody>
          <a:bodyPr/>
          <a:lstStyle/>
          <a:p>
            <a:endParaRPr lang="en-US"/>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13</a:t>
            </a:fld>
            <a:endParaRPr lang="en-US" dirty="0"/>
          </a:p>
        </p:txBody>
      </p:sp>
    </p:spTree>
    <p:extLst>
      <p:ext uri="{BB962C8B-B14F-4D97-AF65-F5344CB8AC3E}">
        <p14:creationId xmlns:p14="http://schemas.microsoft.com/office/powerpoint/2010/main" val="604993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5791200" cy="1371600"/>
          </a:xfrm>
        </p:spPr>
        <p:txBody>
          <a:bodyPr>
            <a:normAutofit fontScale="90000"/>
          </a:bodyPr>
          <a:lstStyle/>
          <a:p>
            <a:r>
              <a:rPr lang="cs-CZ" dirty="0" smtClean="0"/>
              <a:t>Interakční design – dobrá navigace</a:t>
            </a:r>
            <a:r>
              <a:rPr lang="cs-CZ" dirty="0"/>
              <a:t/>
            </a:r>
            <a:br>
              <a:rPr lang="cs-CZ" dirty="0"/>
            </a:br>
            <a:r>
              <a:rPr lang="cs-CZ" dirty="0" smtClean="0"/>
              <a:t>	</a:t>
            </a:r>
            <a:endParaRPr lang="en-US" dirty="0"/>
          </a:p>
        </p:txBody>
      </p:sp>
      <p:sp>
        <p:nvSpPr>
          <p:cNvPr id="3" name="Zástupný symbol pro obsah 2"/>
          <p:cNvSpPr>
            <a:spLocks noGrp="1"/>
          </p:cNvSpPr>
          <p:nvPr>
            <p:ph idx="1"/>
          </p:nvPr>
        </p:nvSpPr>
        <p:spPr>
          <a:xfrm>
            <a:off x="395536" y="6309320"/>
            <a:ext cx="7620000" cy="392907"/>
          </a:xfrm>
        </p:spPr>
        <p:txBody>
          <a:bodyPr>
            <a:normAutofit fontScale="85000" lnSpcReduction="20000"/>
          </a:bodyPr>
          <a:lstStyle/>
          <a:p>
            <a:r>
              <a:rPr lang="cs-CZ" dirty="0" smtClean="0"/>
              <a:t>Foto: Inflow.cz</a:t>
            </a:r>
            <a:endParaRPr lang="cs-CZ" dirty="0"/>
          </a:p>
          <a:p>
            <a:pPr marL="342900" indent="-342900">
              <a:buFontTx/>
              <a:buChar char="-"/>
            </a:pP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268760"/>
            <a:ext cx="8424936" cy="3448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14</a:t>
            </a:fld>
            <a:endParaRPr lang="en-US" dirty="0"/>
          </a:p>
        </p:txBody>
      </p:sp>
    </p:spTree>
    <p:extLst>
      <p:ext uri="{BB962C8B-B14F-4D97-AF65-F5344CB8AC3E}">
        <p14:creationId xmlns:p14="http://schemas.microsoft.com/office/powerpoint/2010/main" val="781319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5791200" cy="1371600"/>
          </a:xfrm>
        </p:spPr>
        <p:txBody>
          <a:bodyPr>
            <a:normAutofit fontScale="90000"/>
          </a:bodyPr>
          <a:lstStyle/>
          <a:p>
            <a:r>
              <a:rPr lang="cs-CZ" dirty="0" smtClean="0"/>
              <a:t>Interakční design – konzistence</a:t>
            </a:r>
            <a:r>
              <a:rPr lang="cs-CZ" dirty="0"/>
              <a:t/>
            </a:r>
            <a:br>
              <a:rPr lang="cs-CZ" dirty="0"/>
            </a:br>
            <a:r>
              <a:rPr lang="cs-CZ" dirty="0" smtClean="0"/>
              <a:t>	</a:t>
            </a:r>
            <a:endParaRPr lang="en-US" dirty="0"/>
          </a:p>
        </p:txBody>
      </p:sp>
      <p:sp>
        <p:nvSpPr>
          <p:cNvPr id="3" name="Zástupný symbol pro obsah 2"/>
          <p:cNvSpPr>
            <a:spLocks noGrp="1"/>
          </p:cNvSpPr>
          <p:nvPr>
            <p:ph idx="1"/>
          </p:nvPr>
        </p:nvSpPr>
        <p:spPr>
          <a:xfrm>
            <a:off x="395536" y="1340768"/>
            <a:ext cx="7620000" cy="5361459"/>
          </a:xfrm>
        </p:spPr>
        <p:txBody>
          <a:bodyPr>
            <a:normAutofit/>
          </a:bodyPr>
          <a:lstStyle/>
          <a:p>
            <a:r>
              <a:rPr lang="cs-CZ" dirty="0" smtClean="0"/>
              <a:t>Ten samý prvek v by se měl chovat v každé části systému stejně.  </a:t>
            </a:r>
            <a:endParaRPr lang="cs-CZ" dirty="0"/>
          </a:p>
          <a:p>
            <a:r>
              <a:rPr lang="cs-CZ" dirty="0" smtClean="0"/>
              <a:t>Akční tlačítko </a:t>
            </a:r>
            <a:r>
              <a:rPr lang="cs-CZ" dirty="0" err="1" smtClean="0"/>
              <a:t>Applu</a:t>
            </a:r>
            <a:r>
              <a:rPr lang="cs-CZ" dirty="0" smtClean="0"/>
              <a:t>: </a:t>
            </a:r>
            <a:endParaRPr lang="cs-CZ" dirty="0"/>
          </a:p>
          <a:p>
            <a:endParaRPr lang="en-US" dirty="0"/>
          </a:p>
        </p:txBody>
      </p:sp>
      <p:pic>
        <p:nvPicPr>
          <p:cNvPr id="4098" name="Picture 2" descr="Action butt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3103956"/>
            <a:ext cx="1728192" cy="1165527"/>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15</a:t>
            </a:fld>
            <a:endParaRPr lang="en-US" dirty="0"/>
          </a:p>
        </p:txBody>
      </p:sp>
    </p:spTree>
    <p:extLst>
      <p:ext uri="{BB962C8B-B14F-4D97-AF65-F5344CB8AC3E}">
        <p14:creationId xmlns:p14="http://schemas.microsoft.com/office/powerpoint/2010/main" val="986154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5791200" cy="1371600"/>
          </a:xfrm>
        </p:spPr>
        <p:txBody>
          <a:bodyPr>
            <a:normAutofit fontScale="90000"/>
          </a:bodyPr>
          <a:lstStyle/>
          <a:p>
            <a:r>
              <a:rPr lang="cs-CZ" dirty="0" smtClean="0"/>
              <a:t>Interakční design – Intuitivní interakce</a:t>
            </a:r>
            <a:r>
              <a:rPr lang="cs-CZ" dirty="0"/>
              <a:t/>
            </a:r>
            <a:br>
              <a:rPr lang="cs-CZ" dirty="0"/>
            </a:br>
            <a:r>
              <a:rPr lang="cs-CZ" dirty="0" smtClean="0"/>
              <a:t>	</a:t>
            </a:r>
            <a:endParaRPr lang="en-US" dirty="0"/>
          </a:p>
        </p:txBody>
      </p:sp>
      <p:sp>
        <p:nvSpPr>
          <p:cNvPr id="3" name="Zástupný symbol pro obsah 2"/>
          <p:cNvSpPr>
            <a:spLocks noGrp="1"/>
          </p:cNvSpPr>
          <p:nvPr>
            <p:ph idx="1"/>
          </p:nvPr>
        </p:nvSpPr>
        <p:spPr>
          <a:xfrm>
            <a:off x="395536" y="1340768"/>
            <a:ext cx="7620000" cy="5361459"/>
          </a:xfrm>
        </p:spPr>
        <p:txBody>
          <a:bodyPr>
            <a:normAutofit lnSpcReduction="10000"/>
          </a:bodyPr>
          <a:lstStyle/>
          <a:p>
            <a:r>
              <a:rPr lang="cs-CZ" dirty="0" smtClean="0"/>
              <a:t>Systém by měl být ovladatelný tak, abychom se soustředili na cíl naší práce. </a:t>
            </a:r>
          </a:p>
          <a:p>
            <a:endParaRPr lang="cs-CZ" dirty="0"/>
          </a:p>
          <a:p>
            <a:pPr marL="342900" indent="-342900">
              <a:buFontTx/>
              <a:buChar char="-"/>
            </a:pPr>
            <a:r>
              <a:rPr lang="cs-CZ" dirty="0" smtClean="0"/>
              <a:t>Více-dotykové ovládání</a:t>
            </a:r>
          </a:p>
          <a:p>
            <a:pPr marL="342900" indent="-342900">
              <a:buFontTx/>
              <a:buChar char="-"/>
            </a:pPr>
            <a:endParaRPr lang="cs-CZ" dirty="0" smtClean="0"/>
          </a:p>
          <a:p>
            <a:endParaRPr lang="cs-CZ" dirty="0"/>
          </a:p>
          <a:p>
            <a:pPr marL="342900" indent="-342900">
              <a:buFontTx/>
              <a:buChar char="-"/>
            </a:pPr>
            <a:r>
              <a:rPr lang="cs-CZ" dirty="0" smtClean="0"/>
              <a:t>Řízení auta</a:t>
            </a:r>
          </a:p>
          <a:p>
            <a:endParaRPr lang="cs-CZ" dirty="0" smtClean="0"/>
          </a:p>
          <a:p>
            <a:pPr marL="342900" indent="-342900">
              <a:buFontTx/>
              <a:buChar char="-"/>
            </a:pPr>
            <a:endParaRPr lang="cs-CZ" dirty="0" smtClean="0"/>
          </a:p>
          <a:p>
            <a:endParaRPr lang="cs-CZ" dirty="0"/>
          </a:p>
          <a:p>
            <a:pPr marL="342900" indent="-342900">
              <a:buFontTx/>
              <a:buChar char="-"/>
            </a:pPr>
            <a:endParaRPr lang="cs-CZ" dirty="0" smtClean="0"/>
          </a:p>
          <a:p>
            <a:pPr marL="342900" indent="-342900">
              <a:buFontTx/>
              <a:buChar char="-"/>
            </a:pPr>
            <a:r>
              <a:rPr lang="cs-CZ" dirty="0" smtClean="0"/>
              <a:t>Foto: </a:t>
            </a:r>
            <a:r>
              <a:rPr lang="cs-CZ" dirty="0">
                <a:hlinkClick r:id="rId2"/>
              </a:rPr>
              <a:t>http://amazing-creature.blogspot.cz/2012/04/40-cool-dogs-driving-cars-40-pics.html</a:t>
            </a:r>
            <a:endParaRPr lang="cs-CZ" dirty="0" smtClean="0"/>
          </a:p>
          <a:p>
            <a:pPr marL="342900" indent="-342900">
              <a:buFontTx/>
              <a:buChar char="-"/>
            </a:pPr>
            <a:endParaRPr lang="cs-CZ" dirty="0"/>
          </a:p>
          <a:p>
            <a:endParaRPr lang="en-US" dirty="0"/>
          </a:p>
        </p:txBody>
      </p:sp>
      <p:sp>
        <p:nvSpPr>
          <p:cNvPr id="4" name="AutoShape 2" descr="http://3.bp.blogspot.com/-Z3GFsJZvT7E/T4MYxMkNl3I/AAAAAAAAGd0/AZyTI-6D1A4/s640/funny-animals-dogs-driving-cars-03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http://3.bp.blogspot.com/-Z3GFsJZvT7E/T4MYxMkNl3I/AAAAAAAAGd0/AZyTI-6D1A4/s640/funny-animals-dogs-driving-cars-0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9912" y="2204864"/>
            <a:ext cx="4248472" cy="318635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16</a:t>
            </a:fld>
            <a:endParaRPr lang="en-US" dirty="0"/>
          </a:p>
        </p:txBody>
      </p:sp>
    </p:spTree>
    <p:extLst>
      <p:ext uri="{BB962C8B-B14F-4D97-AF65-F5344CB8AC3E}">
        <p14:creationId xmlns:p14="http://schemas.microsoft.com/office/powerpoint/2010/main" val="613123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075240" cy="1371600"/>
          </a:xfrm>
        </p:spPr>
        <p:txBody>
          <a:bodyPr/>
          <a:lstStyle/>
          <a:p>
            <a:pPr algn="ctr"/>
            <a:r>
              <a:rPr lang="cs-CZ" dirty="0" smtClean="0"/>
              <a:t>Interakční design</a:t>
            </a:r>
            <a:endParaRPr lang="en-US" dirty="0"/>
          </a:p>
        </p:txBody>
      </p:sp>
      <p:sp>
        <p:nvSpPr>
          <p:cNvPr id="3" name="Zástupný symbol pro obsah 2"/>
          <p:cNvSpPr>
            <a:spLocks noGrp="1"/>
          </p:cNvSpPr>
          <p:nvPr>
            <p:ph idx="1"/>
          </p:nvPr>
        </p:nvSpPr>
        <p:spPr>
          <a:xfrm>
            <a:off x="457200" y="1752600"/>
            <a:ext cx="8003232" cy="4373563"/>
          </a:xfrm>
        </p:spPr>
        <p:txBody>
          <a:bodyPr>
            <a:normAutofit lnSpcReduction="10000"/>
          </a:bodyPr>
          <a:lstStyle/>
          <a:p>
            <a:pPr algn="ctr"/>
            <a:endParaRPr lang="cs-CZ" sz="3600" dirty="0" smtClean="0"/>
          </a:p>
          <a:p>
            <a:r>
              <a:rPr lang="cs-CZ" sz="3600" dirty="0" smtClean="0"/>
              <a:t>Cílem není vytvořit skvěle vypadající produkt. Smyslem je vytvářet design, který funguje.</a:t>
            </a:r>
          </a:p>
          <a:p>
            <a:endParaRPr lang="cs-CZ" sz="3600" dirty="0"/>
          </a:p>
          <a:p>
            <a:r>
              <a:rPr lang="cs-CZ" sz="3600" dirty="0" smtClean="0"/>
              <a:t>Navrhujeme to, jak se nám bude s produktem pracovat.</a:t>
            </a:r>
          </a:p>
          <a:p>
            <a:pPr algn="ctr"/>
            <a:endParaRPr lang="cs-CZ" sz="3600" dirty="0"/>
          </a:p>
          <a:p>
            <a:pPr algn="ctr"/>
            <a:endParaRPr lang="cs-CZ" sz="3600"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17</a:t>
            </a:fld>
            <a:endParaRPr lang="en-US" dirty="0"/>
          </a:p>
        </p:txBody>
      </p:sp>
    </p:spTree>
    <p:extLst>
      <p:ext uri="{BB962C8B-B14F-4D97-AF65-F5344CB8AC3E}">
        <p14:creationId xmlns:p14="http://schemas.microsoft.com/office/powerpoint/2010/main" val="2587930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6851104" cy="1371600"/>
          </a:xfrm>
        </p:spPr>
        <p:txBody>
          <a:bodyPr/>
          <a:lstStyle/>
          <a:p>
            <a:r>
              <a:rPr lang="cs-CZ" dirty="0" smtClean="0"/>
              <a:t>Design pro každý den</a:t>
            </a:r>
            <a:endParaRPr lang="en-US" dirty="0"/>
          </a:p>
        </p:txBody>
      </p:sp>
      <p:sp>
        <p:nvSpPr>
          <p:cNvPr id="3" name="Zástupný symbol pro obsah 2"/>
          <p:cNvSpPr>
            <a:spLocks noGrp="1"/>
          </p:cNvSpPr>
          <p:nvPr>
            <p:ph idx="1"/>
          </p:nvPr>
        </p:nvSpPr>
        <p:spPr>
          <a:xfrm>
            <a:off x="457200" y="1752600"/>
            <a:ext cx="5338936" cy="4373563"/>
          </a:xfrm>
        </p:spPr>
        <p:txBody>
          <a:bodyPr/>
          <a:lstStyle/>
          <a:p>
            <a:r>
              <a:rPr lang="cs-CZ" dirty="0" smtClean="0"/>
              <a:t>Donald A. Norman</a:t>
            </a:r>
          </a:p>
          <a:p>
            <a:endParaRPr lang="cs-CZ" dirty="0"/>
          </a:p>
          <a:p>
            <a:r>
              <a:rPr lang="cs-CZ" sz="2800" dirty="0" smtClean="0"/>
              <a:t>Pokud máte problém s ovládáním přístroje, počítače nebo jiného systému, pak není chyba ve vás. </a:t>
            </a:r>
            <a:br>
              <a:rPr lang="cs-CZ" sz="2800" dirty="0" smtClean="0"/>
            </a:br>
            <a:endParaRPr lang="cs-CZ" sz="2800" dirty="0" smtClean="0"/>
          </a:p>
          <a:p>
            <a:r>
              <a:rPr lang="cs-CZ" sz="2800" dirty="0" smtClean="0"/>
              <a:t>Chyba je v systému.  </a:t>
            </a:r>
            <a:endParaRPr lang="en-US" sz="2800" dirty="0"/>
          </a:p>
        </p:txBody>
      </p:sp>
      <p:pic>
        <p:nvPicPr>
          <p:cNvPr id="9218" name="Picture 2" descr="http://data.bux.cz/book/016/816/0168164/medi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1844824"/>
            <a:ext cx="2592288" cy="3703269"/>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18</a:t>
            </a:fld>
            <a:endParaRPr lang="en-US" dirty="0"/>
          </a:p>
        </p:txBody>
      </p:sp>
    </p:spTree>
    <p:extLst>
      <p:ext uri="{BB962C8B-B14F-4D97-AF65-F5344CB8AC3E}">
        <p14:creationId xmlns:p14="http://schemas.microsoft.com/office/powerpoint/2010/main" val="1123283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Design zaměřený na uživatele</a:t>
            </a:r>
            <a:endParaRPr lang="en-US" dirty="0"/>
          </a:p>
        </p:txBody>
      </p:sp>
      <p:sp>
        <p:nvSpPr>
          <p:cNvPr id="3" name="Zástupný symbol pro obsah 2"/>
          <p:cNvSpPr>
            <a:spLocks noGrp="1"/>
          </p:cNvSpPr>
          <p:nvPr>
            <p:ph idx="1"/>
          </p:nvPr>
        </p:nvSpPr>
        <p:spPr>
          <a:xfrm>
            <a:off x="457200" y="1752600"/>
            <a:ext cx="5410944" cy="4373563"/>
          </a:xfrm>
        </p:spPr>
        <p:txBody>
          <a:bodyPr>
            <a:normAutofit fontScale="92500" lnSpcReduction="10000"/>
          </a:bodyPr>
          <a:lstStyle/>
          <a:p>
            <a:r>
              <a:rPr lang="cs-CZ" dirty="0" err="1" smtClean="0"/>
              <a:t>Larry</a:t>
            </a:r>
            <a:r>
              <a:rPr lang="cs-CZ" dirty="0" smtClean="0"/>
              <a:t> </a:t>
            </a:r>
            <a:r>
              <a:rPr lang="cs-CZ" dirty="0" err="1" smtClean="0"/>
              <a:t>Tasler</a:t>
            </a:r>
            <a:r>
              <a:rPr lang="cs-CZ" dirty="0" smtClean="0"/>
              <a:t> a </a:t>
            </a:r>
            <a:r>
              <a:rPr lang="cs-CZ" dirty="0" err="1" smtClean="0"/>
              <a:t>Tim</a:t>
            </a:r>
            <a:r>
              <a:rPr lang="cs-CZ" dirty="0" smtClean="0"/>
              <a:t> Mott</a:t>
            </a:r>
            <a:endParaRPr lang="cs-CZ" dirty="0"/>
          </a:p>
          <a:p>
            <a:r>
              <a:rPr lang="cs-CZ" sz="3200" dirty="0" smtClean="0"/>
              <a:t>Participativní design</a:t>
            </a:r>
          </a:p>
          <a:p>
            <a:r>
              <a:rPr lang="cs-CZ" sz="1600" dirty="0" err="1" smtClean="0"/>
              <a:t>Larry</a:t>
            </a:r>
            <a:r>
              <a:rPr lang="cs-CZ" sz="1600" dirty="0" smtClean="0"/>
              <a:t> (XEROX, Apple) vyvinul manuál, podle kterého bylo vhodné strukturovat otázky pro uživatele. Jedině tak bylo možné vytvořit software, který by uživatelé opravdu využívaly. (196x)</a:t>
            </a:r>
          </a:p>
          <a:p>
            <a:r>
              <a:rPr lang="cs-CZ" sz="1600" dirty="0" smtClean="0"/>
              <a:t>Vyvíjeli a testovali Apple Lisa</a:t>
            </a:r>
          </a:p>
          <a:p>
            <a:pPr marL="285750" indent="-285750">
              <a:buFontTx/>
              <a:buChar char="-"/>
            </a:pPr>
            <a:r>
              <a:rPr lang="cs-CZ" sz="1600" dirty="0" smtClean="0"/>
              <a:t>GUI, metafora s pracovním stolem</a:t>
            </a:r>
          </a:p>
          <a:p>
            <a:pPr marL="285750" indent="-285750">
              <a:buFontTx/>
              <a:buChar char="-"/>
            </a:pPr>
            <a:r>
              <a:rPr lang="cs-CZ" sz="1600" dirty="0" smtClean="0"/>
              <a:t>Jedno tlačítko na myši</a:t>
            </a:r>
          </a:p>
          <a:p>
            <a:endParaRPr lang="cs-CZ" sz="1600" dirty="0"/>
          </a:p>
          <a:p>
            <a:endParaRPr lang="cs-CZ" sz="1600" dirty="0" smtClean="0"/>
          </a:p>
          <a:p>
            <a:r>
              <a:rPr lang="cs-CZ" sz="1600" dirty="0" smtClean="0"/>
              <a:t>Foto: </a:t>
            </a:r>
            <a:r>
              <a:rPr lang="cs-CZ" sz="1600" dirty="0">
                <a:hlinkClick r:id="rId2"/>
              </a:rPr>
              <a:t>http://</a:t>
            </a:r>
            <a:r>
              <a:rPr lang="cs-CZ" sz="1600" dirty="0" smtClean="0">
                <a:hlinkClick r:id="rId2"/>
              </a:rPr>
              <a:t>www.designinginteractions.com/interviews/LarryTesler</a:t>
            </a:r>
            <a:endParaRPr lang="cs-CZ" sz="1600" dirty="0" smtClean="0"/>
          </a:p>
          <a:p>
            <a:endParaRPr lang="cs-CZ" sz="1600" dirty="0" smtClean="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1556792"/>
            <a:ext cx="2744142" cy="2285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Timothy Mott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7481" y="4365104"/>
            <a:ext cx="1333500" cy="1781176"/>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19</a:t>
            </a:fld>
            <a:endParaRPr lang="en-US" dirty="0"/>
          </a:p>
        </p:txBody>
      </p:sp>
    </p:spTree>
    <p:extLst>
      <p:ext uri="{BB962C8B-B14F-4D97-AF65-F5344CB8AC3E}">
        <p14:creationId xmlns:p14="http://schemas.microsoft.com/office/powerpoint/2010/main" val="37079846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Obsah </a:t>
            </a:r>
            <a:endParaRPr lang="en-US" dirty="0"/>
          </a:p>
        </p:txBody>
      </p:sp>
      <p:sp>
        <p:nvSpPr>
          <p:cNvPr id="3" name="Zástupný symbol pro obsah 2"/>
          <p:cNvSpPr>
            <a:spLocks noGrp="1"/>
          </p:cNvSpPr>
          <p:nvPr>
            <p:ph idx="1"/>
          </p:nvPr>
        </p:nvSpPr>
        <p:spPr/>
        <p:txBody>
          <a:bodyPr/>
          <a:lstStyle/>
          <a:p>
            <a:endParaRPr lang="cs-CZ" sz="3200" dirty="0" smtClean="0"/>
          </a:p>
          <a:p>
            <a:r>
              <a:rPr lang="cs-CZ" sz="3200" dirty="0" smtClean="0"/>
              <a:t>Dobrý design</a:t>
            </a:r>
          </a:p>
          <a:p>
            <a:endParaRPr lang="cs-CZ" sz="3200" dirty="0"/>
          </a:p>
          <a:p>
            <a:r>
              <a:rPr lang="cs-CZ" sz="3200" dirty="0" smtClean="0"/>
              <a:t>Síla </a:t>
            </a:r>
            <a:r>
              <a:rPr lang="cs-CZ" sz="3200" dirty="0" err="1" smtClean="0"/>
              <a:t>prototypování</a:t>
            </a:r>
            <a:endParaRPr lang="cs-CZ" sz="3200" dirty="0" smtClean="0"/>
          </a:p>
          <a:p>
            <a:endParaRPr lang="cs-CZ" sz="3200" dirty="0"/>
          </a:p>
          <a:p>
            <a:r>
              <a:rPr lang="cs-CZ" sz="3200" dirty="0" smtClean="0"/>
              <a:t>Evaluace designu</a:t>
            </a:r>
          </a:p>
          <a:p>
            <a:endParaRPr lang="cs-CZ" dirty="0"/>
          </a:p>
          <a:p>
            <a:endParaRPr lang="cs-CZ"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a:t>
            </a:fld>
            <a:endParaRPr lang="en-US" dirty="0"/>
          </a:p>
        </p:txBody>
      </p:sp>
    </p:spTree>
    <p:extLst>
      <p:ext uri="{BB962C8B-B14F-4D97-AF65-F5344CB8AC3E}">
        <p14:creationId xmlns:p14="http://schemas.microsoft.com/office/powerpoint/2010/main" val="4267424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08920"/>
            <a:ext cx="8291264" cy="1692106"/>
          </a:xfrm>
        </p:spPr>
        <p:txBody>
          <a:bodyPr>
            <a:normAutofit fontScale="90000"/>
          </a:bodyPr>
          <a:lstStyle/>
          <a:p>
            <a:pPr algn="ctr"/>
            <a:r>
              <a:rPr lang="cs-CZ" sz="6600" dirty="0" smtClean="0"/>
              <a:t>Síla </a:t>
            </a:r>
            <a:r>
              <a:rPr lang="cs-CZ" sz="6600" dirty="0" err="1" smtClean="0"/>
              <a:t>Prototypování</a:t>
            </a:r>
            <a:endParaRPr lang="en-US" sz="6600"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4" name="Zástupný symbol pro číslo snímku 3"/>
          <p:cNvSpPr>
            <a:spLocks noGrp="1"/>
          </p:cNvSpPr>
          <p:nvPr>
            <p:ph type="sldNum" sz="quarter" idx="12"/>
          </p:nvPr>
        </p:nvSpPr>
        <p:spPr/>
        <p:txBody>
          <a:bodyPr/>
          <a:lstStyle/>
          <a:p>
            <a:fld id="{0F39431E-3BC0-45DB-ACA7-8F6C6459A8C9}" type="slidenum">
              <a:rPr lang="en-US" smtClean="0"/>
              <a:pPr/>
              <a:t>20</a:t>
            </a:fld>
            <a:endParaRPr lang="en-US" dirty="0"/>
          </a:p>
        </p:txBody>
      </p:sp>
    </p:spTree>
    <p:extLst>
      <p:ext uri="{BB962C8B-B14F-4D97-AF65-F5344CB8AC3E}">
        <p14:creationId xmlns:p14="http://schemas.microsoft.com/office/powerpoint/2010/main" val="1266793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Síla </a:t>
            </a:r>
            <a:r>
              <a:rPr lang="cs-CZ" dirty="0" err="1" smtClean="0"/>
              <a:t>prototypování</a:t>
            </a:r>
            <a:endParaRPr lang="en-US" dirty="0"/>
          </a:p>
        </p:txBody>
      </p:sp>
      <p:sp>
        <p:nvSpPr>
          <p:cNvPr id="3" name="Zástupný symbol pro obsah 2"/>
          <p:cNvSpPr>
            <a:spLocks noGrp="1"/>
          </p:cNvSpPr>
          <p:nvPr>
            <p:ph idx="1"/>
          </p:nvPr>
        </p:nvSpPr>
        <p:spPr>
          <a:xfrm>
            <a:off x="457200" y="1752600"/>
            <a:ext cx="8003232" cy="4373563"/>
          </a:xfrm>
        </p:spPr>
        <p:txBody>
          <a:bodyPr/>
          <a:lstStyle/>
          <a:p>
            <a:pPr algn="ctr"/>
            <a:endParaRPr lang="cs-CZ" sz="2800" dirty="0" smtClean="0"/>
          </a:p>
          <a:p>
            <a:pPr algn="ctr"/>
            <a:endParaRPr lang="cs-CZ" sz="2800" dirty="0"/>
          </a:p>
          <a:p>
            <a:pPr algn="ctr"/>
            <a:r>
              <a:rPr lang="cs-CZ" sz="2800" dirty="0" err="1" smtClean="0"/>
              <a:t>Prototypování</a:t>
            </a:r>
            <a:r>
              <a:rPr lang="cs-CZ" sz="2800" dirty="0" smtClean="0"/>
              <a:t> je strategie, jak se efektivně vypořádat s věcmi, které je těžké předvídat.</a:t>
            </a:r>
            <a:br>
              <a:rPr lang="cs-CZ" sz="2800" dirty="0" smtClean="0"/>
            </a:br>
            <a:endParaRPr lang="cs-CZ" sz="2800" dirty="0" smtClean="0"/>
          </a:p>
          <a:p>
            <a:pPr algn="ctr"/>
            <a:r>
              <a:rPr lang="cs-CZ" sz="2800" dirty="0" smtClean="0"/>
              <a:t>Přemýšlejte nad </a:t>
            </a:r>
            <a:r>
              <a:rPr lang="cs-CZ" sz="2800" dirty="0" smtClean="0">
                <a:solidFill>
                  <a:srgbClr val="FF0000"/>
                </a:solidFill>
              </a:rPr>
              <a:t>cílem</a:t>
            </a:r>
            <a:r>
              <a:rPr lang="cs-CZ" sz="2800" dirty="0" smtClean="0"/>
              <a:t> produktu. </a:t>
            </a:r>
            <a:endParaRPr lang="en-US"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21</a:t>
            </a:fld>
            <a:endParaRPr lang="en-US" dirty="0"/>
          </a:p>
        </p:txBody>
      </p:sp>
    </p:spTree>
    <p:extLst>
      <p:ext uri="{BB962C8B-B14F-4D97-AF65-F5344CB8AC3E}">
        <p14:creationId xmlns:p14="http://schemas.microsoft.com/office/powerpoint/2010/main" val="11666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1613" y="-315416"/>
            <a:ext cx="8075240" cy="1371600"/>
          </a:xfrm>
        </p:spPr>
        <p:txBody>
          <a:bodyPr/>
          <a:lstStyle/>
          <a:p>
            <a:r>
              <a:rPr lang="cs-CZ" dirty="0" smtClean="0"/>
              <a:t>Síla </a:t>
            </a:r>
            <a:r>
              <a:rPr lang="cs-CZ" dirty="0" err="1" smtClean="0"/>
              <a:t>prototypování</a:t>
            </a:r>
            <a:endParaRPr lang="en-US" dirty="0"/>
          </a:p>
        </p:txBody>
      </p:sp>
      <p:sp>
        <p:nvSpPr>
          <p:cNvPr id="3" name="Zástupný symbol pro obsah 2"/>
          <p:cNvSpPr>
            <a:spLocks noGrp="1"/>
          </p:cNvSpPr>
          <p:nvPr>
            <p:ph idx="1"/>
          </p:nvPr>
        </p:nvSpPr>
        <p:spPr>
          <a:xfrm>
            <a:off x="457617" y="1268760"/>
            <a:ext cx="8003232" cy="4373563"/>
          </a:xfrm>
        </p:spPr>
        <p:txBody>
          <a:bodyPr>
            <a:normAutofit/>
          </a:bodyPr>
          <a:lstStyle/>
          <a:p>
            <a:pPr marL="457200" indent="-457200">
              <a:buFontTx/>
              <a:buChar char="-"/>
            </a:pPr>
            <a:r>
              <a:rPr lang="cs-CZ" sz="2800" dirty="0" smtClean="0"/>
              <a:t>Prototyp x Finální verze</a:t>
            </a:r>
          </a:p>
          <a:p>
            <a:endParaRPr lang="cs-CZ" sz="2800" dirty="0"/>
          </a:p>
        </p:txBody>
      </p:sp>
      <p:pic>
        <p:nvPicPr>
          <p:cNvPr id="12290" name="Picture 2" descr="http://images.amazon.com/images/G/02/uk-electronics/shops/misc/panasonic/DMCFZ7ba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692719"/>
            <a:ext cx="6120680" cy="4138727"/>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08" y="1916832"/>
            <a:ext cx="4094946" cy="4502983"/>
          </a:xfrm>
          <a:prstGeom prst="rect">
            <a:avLst/>
          </a:prstGeom>
        </p:spPr>
      </p:pic>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22</a:t>
            </a:fld>
            <a:endParaRPr lang="en-US" dirty="0"/>
          </a:p>
        </p:txBody>
      </p:sp>
    </p:spTree>
    <p:extLst>
      <p:ext uri="{BB962C8B-B14F-4D97-AF65-F5344CB8AC3E}">
        <p14:creationId xmlns:p14="http://schemas.microsoft.com/office/powerpoint/2010/main" val="2813894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1613" y="-315416"/>
            <a:ext cx="8075240" cy="1371600"/>
          </a:xfrm>
        </p:spPr>
        <p:txBody>
          <a:bodyPr/>
          <a:lstStyle/>
          <a:p>
            <a:r>
              <a:rPr lang="cs-CZ" dirty="0" smtClean="0"/>
              <a:t>Síla </a:t>
            </a:r>
            <a:r>
              <a:rPr lang="cs-CZ" dirty="0" err="1" smtClean="0"/>
              <a:t>prototypování</a:t>
            </a:r>
            <a:endParaRPr lang="en-US" dirty="0"/>
          </a:p>
        </p:txBody>
      </p:sp>
      <p:sp>
        <p:nvSpPr>
          <p:cNvPr id="3" name="Zástupný symbol pro obsah 2"/>
          <p:cNvSpPr>
            <a:spLocks noGrp="1"/>
          </p:cNvSpPr>
          <p:nvPr>
            <p:ph idx="1"/>
          </p:nvPr>
        </p:nvSpPr>
        <p:spPr>
          <a:xfrm>
            <a:off x="457617" y="1268760"/>
            <a:ext cx="8003232" cy="4373563"/>
          </a:xfrm>
        </p:spPr>
        <p:txBody>
          <a:bodyPr>
            <a:normAutofit/>
          </a:bodyPr>
          <a:lstStyle/>
          <a:p>
            <a:r>
              <a:rPr lang="cs-CZ" sz="2800" dirty="0" smtClean="0"/>
              <a:t>Charakteristiky prototypu</a:t>
            </a:r>
          </a:p>
          <a:p>
            <a:pPr marL="457200" indent="-457200">
              <a:buFontTx/>
              <a:buChar char="-"/>
            </a:pPr>
            <a:endParaRPr lang="cs-CZ" sz="2800" dirty="0" smtClean="0"/>
          </a:p>
          <a:p>
            <a:pPr marL="457200" indent="-457200">
              <a:buFontTx/>
              <a:buChar char="-"/>
            </a:pPr>
            <a:r>
              <a:rPr lang="cs-CZ" sz="2800" dirty="0" smtClean="0"/>
              <a:t>Větší </a:t>
            </a:r>
          </a:p>
          <a:p>
            <a:pPr marL="457200" indent="-457200">
              <a:buFontTx/>
              <a:buChar char="-"/>
            </a:pPr>
            <a:r>
              <a:rPr lang="cs-CZ" sz="2800" dirty="0" smtClean="0"/>
              <a:t>Nefunkční</a:t>
            </a:r>
          </a:p>
          <a:p>
            <a:pPr marL="457200" indent="-457200">
              <a:buFontTx/>
              <a:buChar char="-"/>
            </a:pPr>
            <a:r>
              <a:rPr lang="cs-CZ" sz="2800" dirty="0" smtClean="0"/>
              <a:t>Názorný</a:t>
            </a:r>
          </a:p>
          <a:p>
            <a:pPr marL="457200" indent="-457200">
              <a:buFontTx/>
              <a:buChar char="-"/>
            </a:pPr>
            <a:r>
              <a:rPr lang="cs-CZ" sz="2800" dirty="0" smtClean="0"/>
              <a:t>Levný</a:t>
            </a:r>
          </a:p>
          <a:p>
            <a:endParaRPr lang="cs-CZ" sz="2800"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23</a:t>
            </a:fld>
            <a:endParaRPr lang="en-US" dirty="0"/>
          </a:p>
        </p:txBody>
      </p:sp>
    </p:spTree>
    <p:extLst>
      <p:ext uri="{BB962C8B-B14F-4D97-AF65-F5344CB8AC3E}">
        <p14:creationId xmlns:p14="http://schemas.microsoft.com/office/powerpoint/2010/main" val="4264121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Síla </a:t>
            </a:r>
            <a:r>
              <a:rPr lang="cs-CZ" dirty="0" err="1" smtClean="0"/>
              <a:t>prototypování</a:t>
            </a:r>
            <a:r>
              <a:rPr lang="cs-CZ" dirty="0" smtClean="0"/>
              <a:t> – co je účelem?</a:t>
            </a:r>
            <a:endParaRPr lang="en-US" dirty="0"/>
          </a:p>
        </p:txBody>
      </p:sp>
      <p:sp>
        <p:nvSpPr>
          <p:cNvPr id="3" name="Zástupný symbol pro obsah 2"/>
          <p:cNvSpPr>
            <a:spLocks noGrp="1"/>
          </p:cNvSpPr>
          <p:nvPr>
            <p:ph idx="1"/>
          </p:nvPr>
        </p:nvSpPr>
        <p:spPr>
          <a:xfrm>
            <a:off x="179512" y="1124744"/>
            <a:ext cx="8856984" cy="5832648"/>
          </a:xfrm>
        </p:spPr>
        <p:txBody>
          <a:bodyPr>
            <a:normAutofit lnSpcReduction="10000"/>
          </a:bodyPr>
          <a:lstStyle/>
          <a:p>
            <a:r>
              <a:rPr lang="cs-CZ" dirty="0" err="1" smtClean="0"/>
              <a:t>Jeff</a:t>
            </a:r>
            <a:r>
              <a:rPr lang="cs-CZ" dirty="0" smtClean="0"/>
              <a:t> Hawkins – Palm Pilot</a:t>
            </a:r>
          </a:p>
          <a:p>
            <a:pPr marL="342900" indent="-342900">
              <a:buFontTx/>
              <a:buChar char="-"/>
            </a:pPr>
            <a:r>
              <a:rPr lang="cs-CZ" dirty="0" smtClean="0"/>
              <a:t>dřevěný prototyp </a:t>
            </a:r>
            <a:r>
              <a:rPr lang="cs-CZ" dirty="0" err="1" smtClean="0"/>
              <a:t>Jeff</a:t>
            </a:r>
            <a:r>
              <a:rPr lang="cs-CZ" dirty="0" smtClean="0"/>
              <a:t> využíval v reálném světě</a:t>
            </a:r>
          </a:p>
          <a:p>
            <a:endParaRPr lang="cs-CZ" dirty="0" smtClean="0"/>
          </a:p>
          <a:p>
            <a:endParaRPr lang="cs-CZ" dirty="0"/>
          </a:p>
          <a:p>
            <a:endParaRPr lang="cs-CZ" dirty="0" smtClean="0"/>
          </a:p>
          <a:p>
            <a:endParaRPr lang="cs-CZ" dirty="0"/>
          </a:p>
          <a:p>
            <a:endParaRPr lang="cs-CZ" dirty="0" smtClean="0"/>
          </a:p>
          <a:p>
            <a:endParaRPr lang="cs-CZ" dirty="0" smtClean="0"/>
          </a:p>
          <a:p>
            <a:endParaRPr lang="cs-CZ" dirty="0"/>
          </a:p>
          <a:p>
            <a:endParaRPr lang="cs-CZ" dirty="0" smtClean="0"/>
          </a:p>
          <a:p>
            <a:endParaRPr lang="cs-CZ" dirty="0" smtClean="0"/>
          </a:p>
          <a:p>
            <a:r>
              <a:rPr lang="cs-CZ" dirty="0" smtClean="0"/>
              <a:t>Foto: </a:t>
            </a:r>
            <a:r>
              <a:rPr lang="cs-CZ" dirty="0">
                <a:hlinkClick r:id="rId2"/>
              </a:rPr>
              <a:t>http://</a:t>
            </a:r>
            <a:r>
              <a:rPr lang="cs-CZ" dirty="0" smtClean="0">
                <a:hlinkClick r:id="rId2"/>
              </a:rPr>
              <a:t>www.computerhistory.org/collections/accession/102716262</a:t>
            </a:r>
            <a:endParaRPr lang="cs-CZ" dirty="0" smtClean="0"/>
          </a:p>
          <a:p>
            <a:r>
              <a:rPr lang="cs-CZ" dirty="0">
                <a:hlinkClick r:id="rId3"/>
              </a:rPr>
              <a:t>http://haykin.net/innovationsparks/2010/09/17/evolution-and-innovation-where-do-ideas-come-from/</a:t>
            </a:r>
            <a:endParaRPr lang="cs-CZ" dirty="0" smtClean="0"/>
          </a:p>
        </p:txBody>
      </p:sp>
      <p:pic>
        <p:nvPicPr>
          <p:cNvPr id="10242" name="Picture 2" descr="http://archive.computerhistory.org/resources/access/physical-object/2010/08/102716262.01.01.lg.JPG?rand=1212523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2132856"/>
            <a:ext cx="5090803" cy="33497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haykin.net/innovationsparks/wp-content/uploads/2010/09/Palm_Pilot_335x4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2421" y="1826723"/>
            <a:ext cx="2721602" cy="3655883"/>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24</a:t>
            </a:fld>
            <a:endParaRPr lang="en-US" dirty="0"/>
          </a:p>
        </p:txBody>
      </p:sp>
    </p:spTree>
    <p:extLst>
      <p:ext uri="{BB962C8B-B14F-4D97-AF65-F5344CB8AC3E}">
        <p14:creationId xmlns:p14="http://schemas.microsoft.com/office/powerpoint/2010/main" val="1559233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Síla </a:t>
            </a:r>
            <a:r>
              <a:rPr lang="cs-CZ" dirty="0" err="1" smtClean="0"/>
              <a:t>prototypování</a:t>
            </a:r>
            <a:r>
              <a:rPr lang="cs-CZ" dirty="0" smtClean="0"/>
              <a:t> – co je účelem?</a:t>
            </a:r>
            <a:endParaRPr lang="en-US" dirty="0"/>
          </a:p>
        </p:txBody>
      </p:sp>
      <p:pic>
        <p:nvPicPr>
          <p:cNvPr id="6" name="Zástupný symbol pro obsah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39" y="1700808"/>
            <a:ext cx="8879032" cy="4173398"/>
          </a:xfrm>
        </p:spPr>
      </p:pic>
      <p:sp>
        <p:nvSpPr>
          <p:cNvPr id="3" name="TextovéPole 2"/>
          <p:cNvSpPr txBox="1"/>
          <p:nvPr/>
        </p:nvSpPr>
        <p:spPr>
          <a:xfrm>
            <a:off x="395536" y="5775647"/>
            <a:ext cx="8208912" cy="646331"/>
          </a:xfrm>
          <a:prstGeom prst="rect">
            <a:avLst/>
          </a:prstGeom>
          <a:noFill/>
        </p:spPr>
        <p:txBody>
          <a:bodyPr wrap="square" rtlCol="0">
            <a:spAutoFit/>
          </a:bodyPr>
          <a:lstStyle/>
          <a:p>
            <a:r>
              <a:rPr lang="cs-CZ" dirty="0" smtClean="0"/>
              <a:t>Zdroj: </a:t>
            </a:r>
            <a:r>
              <a:rPr lang="cs-CZ" dirty="0" err="1" smtClean="0"/>
              <a:t>Buxton</a:t>
            </a:r>
            <a:r>
              <a:rPr lang="cs-CZ" dirty="0" smtClean="0"/>
              <a:t>, </a:t>
            </a:r>
            <a:r>
              <a:rPr lang="cs-CZ" dirty="0" err="1" smtClean="0"/>
              <a:t>Sketching</a:t>
            </a:r>
            <a:r>
              <a:rPr lang="cs-CZ" dirty="0" smtClean="0"/>
              <a:t> User </a:t>
            </a:r>
            <a:r>
              <a:rPr lang="cs-CZ" dirty="0" err="1" smtClean="0"/>
              <a:t>Experiences</a:t>
            </a:r>
            <a:r>
              <a:rPr lang="cs-CZ" dirty="0" smtClean="0"/>
              <a:t> via </a:t>
            </a:r>
            <a:r>
              <a:rPr lang="cs-CZ" dirty="0" err="1" smtClean="0"/>
              <a:t>Scott</a:t>
            </a:r>
            <a:r>
              <a:rPr lang="cs-CZ" dirty="0" smtClean="0"/>
              <a:t> </a:t>
            </a:r>
            <a:r>
              <a:rPr lang="cs-CZ" dirty="0" err="1"/>
              <a:t>K</a:t>
            </a:r>
            <a:r>
              <a:rPr lang="cs-CZ" dirty="0" err="1" smtClean="0"/>
              <a:t>lemmer</a:t>
            </a:r>
            <a:r>
              <a:rPr lang="cs-CZ" dirty="0" smtClean="0"/>
              <a:t> </a:t>
            </a:r>
          </a:p>
          <a:p>
            <a:endParaRPr lang="en-US"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25</a:t>
            </a:fld>
            <a:endParaRPr lang="en-US" dirty="0"/>
          </a:p>
        </p:txBody>
      </p:sp>
    </p:spTree>
    <p:extLst>
      <p:ext uri="{BB962C8B-B14F-4D97-AF65-F5344CB8AC3E}">
        <p14:creationId xmlns:p14="http://schemas.microsoft.com/office/powerpoint/2010/main" val="12979494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Prototyp</a:t>
            </a:r>
            <a:endParaRPr lang="en-US" dirty="0"/>
          </a:p>
        </p:txBody>
      </p:sp>
      <p:sp>
        <p:nvSpPr>
          <p:cNvPr id="4" name="Zástupný symbol pro obsah 3"/>
          <p:cNvSpPr>
            <a:spLocks noGrp="1"/>
          </p:cNvSpPr>
          <p:nvPr>
            <p:ph idx="1"/>
          </p:nvPr>
        </p:nvSpPr>
        <p:spPr/>
        <p:txBody>
          <a:bodyPr/>
          <a:lstStyle/>
          <a:p>
            <a:pPr marL="342900" indent="-342900">
              <a:buFontTx/>
              <a:buChar char="-"/>
            </a:pPr>
            <a:endParaRPr lang="cs-CZ" sz="2800" dirty="0" smtClean="0"/>
          </a:p>
          <a:p>
            <a:pPr marL="342900" indent="-342900">
              <a:buFontTx/>
              <a:buChar char="-"/>
            </a:pPr>
            <a:r>
              <a:rPr lang="cs-CZ" sz="2800" dirty="0" smtClean="0"/>
              <a:t>Nemusí být kompletní</a:t>
            </a:r>
          </a:p>
          <a:p>
            <a:endParaRPr lang="cs-CZ" sz="2800" dirty="0" smtClean="0"/>
          </a:p>
          <a:p>
            <a:pPr marL="342900" indent="-342900">
              <a:buFontTx/>
              <a:buChar char="-"/>
            </a:pPr>
            <a:r>
              <a:rPr lang="cs-CZ" sz="2800" dirty="0" smtClean="0"/>
              <a:t>Měl by být lehce změnitelný</a:t>
            </a:r>
          </a:p>
          <a:p>
            <a:pPr marL="342900" indent="-342900">
              <a:buFontTx/>
              <a:buChar char="-"/>
            </a:pPr>
            <a:endParaRPr lang="en-US"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26</a:t>
            </a:fld>
            <a:endParaRPr lang="en-US" dirty="0"/>
          </a:p>
        </p:txBody>
      </p:sp>
    </p:spTree>
    <p:extLst>
      <p:ext uri="{BB962C8B-B14F-4D97-AF65-F5344CB8AC3E}">
        <p14:creationId xmlns:p14="http://schemas.microsoft.com/office/powerpoint/2010/main" val="372419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71400"/>
            <a:ext cx="8640960" cy="1656184"/>
          </a:xfrm>
        </p:spPr>
        <p:txBody>
          <a:bodyPr/>
          <a:lstStyle/>
          <a:p>
            <a:r>
              <a:rPr lang="cs-CZ" dirty="0" smtClean="0"/>
              <a:t>Prototyp šetří čas a rychle se z něj poučíme </a:t>
            </a:r>
            <a:endParaRPr lang="en-US" dirty="0"/>
          </a:p>
        </p:txBody>
      </p:sp>
      <p:sp>
        <p:nvSpPr>
          <p:cNvPr id="4" name="Zástupný symbol pro obsah 3"/>
          <p:cNvSpPr>
            <a:spLocks noGrp="1"/>
          </p:cNvSpPr>
          <p:nvPr>
            <p:ph idx="1"/>
          </p:nvPr>
        </p:nvSpPr>
        <p:spPr/>
        <p:txBody>
          <a:bodyPr/>
          <a:lstStyle/>
          <a:p>
            <a:pPr marL="342900" indent="-342900">
              <a:buFontTx/>
              <a:buChar char="-"/>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2816"/>
            <a:ext cx="8924925"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27</a:t>
            </a:fld>
            <a:endParaRPr lang="en-US" dirty="0"/>
          </a:p>
        </p:txBody>
      </p:sp>
    </p:spTree>
    <p:extLst>
      <p:ext uri="{BB962C8B-B14F-4D97-AF65-F5344CB8AC3E}">
        <p14:creationId xmlns:p14="http://schemas.microsoft.com/office/powerpoint/2010/main" val="83828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Typologie Prototypů</a:t>
            </a:r>
            <a:endParaRPr lang="en-US" dirty="0"/>
          </a:p>
        </p:txBody>
      </p:sp>
      <p:sp>
        <p:nvSpPr>
          <p:cNvPr id="4" name="Zástupný symbol pro obsah 3"/>
          <p:cNvSpPr>
            <a:spLocks noGrp="1"/>
          </p:cNvSpPr>
          <p:nvPr>
            <p:ph idx="1"/>
          </p:nvPr>
        </p:nvSpPr>
        <p:spPr>
          <a:xfrm>
            <a:off x="179512" y="1124744"/>
            <a:ext cx="8640960" cy="5616624"/>
          </a:xfrm>
        </p:spPr>
        <p:txBody>
          <a:bodyPr>
            <a:normAutofit fontScale="62500" lnSpcReduction="20000"/>
          </a:bodyPr>
          <a:lstStyle/>
          <a:p>
            <a:r>
              <a:rPr lang="cs-CZ" sz="3800" dirty="0" smtClean="0"/>
              <a:t>Prototypy mohou </a:t>
            </a:r>
            <a:r>
              <a:rPr lang="cs-CZ" sz="3800" dirty="0" err="1" smtClean="0"/>
              <a:t>prototypova</a:t>
            </a:r>
            <a:r>
              <a:rPr lang="cs-CZ" sz="3800" dirty="0" smtClean="0"/>
              <a:t>:</a:t>
            </a:r>
          </a:p>
          <a:p>
            <a:endParaRPr lang="cs-CZ" sz="2800" dirty="0" smtClean="0">
              <a:solidFill>
                <a:srgbClr val="FF0000"/>
              </a:solidFill>
            </a:endParaRPr>
          </a:p>
          <a:p>
            <a:r>
              <a:rPr lang="cs-CZ" sz="3800" dirty="0" smtClean="0">
                <a:solidFill>
                  <a:srgbClr val="FF0000"/>
                </a:solidFill>
              </a:rPr>
              <a:t>Role</a:t>
            </a:r>
            <a:r>
              <a:rPr lang="cs-CZ" sz="2800" dirty="0" smtClean="0"/>
              <a:t> </a:t>
            </a:r>
          </a:p>
          <a:p>
            <a:r>
              <a:rPr lang="cs-CZ" sz="2700" dirty="0"/>
              <a:t>Prototyp je </a:t>
            </a:r>
            <a:r>
              <a:rPr lang="cs-CZ" sz="2700" dirty="0" smtClean="0"/>
              <a:t>designován </a:t>
            </a:r>
            <a:r>
              <a:rPr lang="cs-CZ" sz="2700" dirty="0"/>
              <a:t>za účelem zjištění, co s produktem může uživatele dělat. Zkoumáme funkcionalitu. (</a:t>
            </a:r>
            <a:r>
              <a:rPr lang="cs-CZ" sz="2700" dirty="0" err="1"/>
              <a:t>Storyboard</a:t>
            </a:r>
            <a:r>
              <a:rPr lang="cs-CZ" sz="2700" dirty="0"/>
              <a:t>, prototyp telefonu)</a:t>
            </a:r>
          </a:p>
          <a:p>
            <a:pPr lvl="1" indent="0">
              <a:buNone/>
            </a:pPr>
            <a:endParaRPr lang="cs-CZ" sz="3800" dirty="0" smtClean="0">
              <a:solidFill>
                <a:srgbClr val="FF0000"/>
              </a:solidFill>
            </a:endParaRPr>
          </a:p>
          <a:p>
            <a:r>
              <a:rPr lang="cs-CZ" sz="3800" dirty="0" smtClean="0">
                <a:solidFill>
                  <a:srgbClr val="FF0000"/>
                </a:solidFill>
              </a:rPr>
              <a:t>Vzhled a pocit </a:t>
            </a:r>
          </a:p>
          <a:p>
            <a:r>
              <a:rPr lang="cs-CZ" sz="2700" dirty="0"/>
              <a:t>Prototyp je </a:t>
            </a:r>
            <a:r>
              <a:rPr lang="cs-CZ" sz="2700" dirty="0" smtClean="0"/>
              <a:t>designován </a:t>
            </a:r>
            <a:r>
              <a:rPr lang="cs-CZ" sz="2700" dirty="0"/>
              <a:t>za účelem zjištění, jak produkt působí na uživatele s hlediska vzhledu a uživatelského prožitku. (Hračky pro děti, přenosný počítač pro architekty atp.)</a:t>
            </a:r>
          </a:p>
          <a:p>
            <a:pPr marL="274320" lvl="1" indent="0">
              <a:buNone/>
            </a:pPr>
            <a:endParaRPr lang="cs-CZ" sz="3800" dirty="0" smtClean="0"/>
          </a:p>
          <a:p>
            <a:r>
              <a:rPr lang="cs-CZ" sz="3800" dirty="0" smtClean="0">
                <a:solidFill>
                  <a:srgbClr val="FF0000"/>
                </a:solidFill>
              </a:rPr>
              <a:t>Implementaci </a:t>
            </a:r>
            <a:endParaRPr lang="cs-CZ" sz="3800" dirty="0"/>
          </a:p>
          <a:p>
            <a:r>
              <a:rPr lang="cs-CZ" sz="2700" dirty="0"/>
              <a:t>Prototyp je designován za </a:t>
            </a:r>
            <a:r>
              <a:rPr lang="cs-CZ" sz="2700" dirty="0" smtClean="0"/>
              <a:t>účelem </a:t>
            </a:r>
            <a:r>
              <a:rPr lang="cs-CZ" sz="2700" dirty="0"/>
              <a:t>zjištění, jak bude konečný produkt fungovat. (Menu ve Wordu</a:t>
            </a:r>
            <a:r>
              <a:rPr lang="cs-CZ" sz="2700" dirty="0" smtClean="0"/>
              <a:t>)</a:t>
            </a:r>
          </a:p>
          <a:p>
            <a:endParaRPr lang="cs-CZ" sz="3800" dirty="0"/>
          </a:p>
          <a:p>
            <a:r>
              <a:rPr lang="cs-CZ" sz="2200" dirty="0" err="1" smtClean="0"/>
              <a:t>Haude</a:t>
            </a:r>
            <a:r>
              <a:rPr lang="cs-CZ" sz="2200" dirty="0" smtClean="0"/>
              <a:t> a Hill: </a:t>
            </a:r>
            <a:r>
              <a:rPr lang="cs-CZ" sz="2200" dirty="0" smtClean="0">
                <a:hlinkClick r:id="rId2"/>
              </a:rPr>
              <a:t>http</a:t>
            </a:r>
            <a:r>
              <a:rPr lang="cs-CZ" sz="2200" dirty="0">
                <a:hlinkClick r:id="rId2"/>
              </a:rPr>
              <a:t>://www.sics.se/fal/kurser/winograd-2004/Prototypes.pdf</a:t>
            </a:r>
            <a:endParaRPr lang="cs-CZ" sz="2200" dirty="0" smtClean="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28</a:t>
            </a:fld>
            <a:endParaRPr lang="en-US" dirty="0"/>
          </a:p>
        </p:txBody>
      </p:sp>
    </p:spTree>
    <p:extLst>
      <p:ext uri="{BB962C8B-B14F-4D97-AF65-F5344CB8AC3E}">
        <p14:creationId xmlns:p14="http://schemas.microsoft.com/office/powerpoint/2010/main" val="2808433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Typologie Prototypů</a:t>
            </a:r>
            <a:endParaRPr lang="en-US" dirty="0"/>
          </a:p>
        </p:txBody>
      </p:sp>
      <p:sp>
        <p:nvSpPr>
          <p:cNvPr id="4" name="Zástupný symbol pro obsah 3"/>
          <p:cNvSpPr>
            <a:spLocks noGrp="1"/>
          </p:cNvSpPr>
          <p:nvPr>
            <p:ph idx="1"/>
          </p:nvPr>
        </p:nvSpPr>
        <p:spPr>
          <a:xfrm>
            <a:off x="179512" y="1268760"/>
            <a:ext cx="8640960" cy="5472608"/>
          </a:xfrm>
        </p:spPr>
        <p:txBody>
          <a:bodyPr>
            <a:normAutofit/>
          </a:bodyPr>
          <a:lstStyle/>
          <a:p>
            <a:r>
              <a:rPr lang="cs-CZ" sz="1800" dirty="0" smtClean="0"/>
              <a:t>Zdroj: </a:t>
            </a:r>
            <a:r>
              <a:rPr lang="cs-CZ" sz="1800" dirty="0">
                <a:hlinkClick r:id="rId2"/>
              </a:rPr>
              <a:t>http://www.pushyourdesign.com/Scott/develpeople.html</a:t>
            </a:r>
            <a:endParaRPr lang="cs-CZ" sz="1800" dirty="0" smtClean="0"/>
          </a:p>
        </p:txBody>
      </p:sp>
      <p:pic>
        <p:nvPicPr>
          <p:cNvPr id="2050" name="Picture 2" descr="http://www.pushyourdesign.com/Scott/storybo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988840"/>
            <a:ext cx="5905500" cy="4476751"/>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29</a:t>
            </a:fld>
            <a:endParaRPr lang="en-US" dirty="0"/>
          </a:p>
        </p:txBody>
      </p:sp>
    </p:spTree>
    <p:extLst>
      <p:ext uri="{BB962C8B-B14F-4D97-AF65-F5344CB8AC3E}">
        <p14:creationId xmlns:p14="http://schemas.microsoft.com/office/powerpoint/2010/main" val="15607801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Human-Computer</a:t>
            </a:r>
            <a:r>
              <a:rPr lang="cs-CZ" dirty="0" smtClean="0"/>
              <a:t> </a:t>
            </a:r>
            <a:r>
              <a:rPr lang="cs-CZ" dirty="0" err="1" smtClean="0"/>
              <a:t>Interaction</a:t>
            </a:r>
            <a:endParaRPr lang="en-US" dirty="0"/>
          </a:p>
        </p:txBody>
      </p:sp>
      <p:sp>
        <p:nvSpPr>
          <p:cNvPr id="3" name="Zástupný symbol pro obsah 2"/>
          <p:cNvSpPr>
            <a:spLocks noGrp="1"/>
          </p:cNvSpPr>
          <p:nvPr>
            <p:ph idx="1"/>
          </p:nvPr>
        </p:nvSpPr>
        <p:spPr/>
        <p:txBody>
          <a:bodyPr>
            <a:normAutofit/>
          </a:bodyPr>
          <a:lstStyle/>
          <a:p>
            <a:r>
              <a:rPr lang="cs-CZ" sz="2800" dirty="0"/>
              <a:t>	</a:t>
            </a:r>
            <a:r>
              <a:rPr lang="cs-CZ" sz="3600" dirty="0" smtClean="0"/>
              <a:t>Člověk</a:t>
            </a:r>
            <a:endParaRPr lang="cs-CZ" sz="3600" dirty="0" smtClean="0"/>
          </a:p>
          <a:p>
            <a:endParaRPr lang="cs-CZ" sz="3600" dirty="0" smtClean="0"/>
          </a:p>
          <a:p>
            <a:r>
              <a:rPr lang="cs-CZ" sz="3600" dirty="0" smtClean="0"/>
              <a:t>	</a:t>
            </a:r>
            <a:r>
              <a:rPr lang="cs-CZ" sz="3600" dirty="0" smtClean="0"/>
              <a:t>Počítač </a:t>
            </a:r>
            <a:endParaRPr lang="cs-CZ" sz="3600" dirty="0" smtClean="0"/>
          </a:p>
          <a:p>
            <a:endParaRPr lang="cs-CZ" sz="3600" dirty="0"/>
          </a:p>
          <a:p>
            <a:r>
              <a:rPr lang="cs-CZ" sz="3600" dirty="0" smtClean="0"/>
              <a:t>	Interakce</a:t>
            </a:r>
          </a:p>
          <a:p>
            <a:pPr marL="342900" indent="-342900">
              <a:buFontTx/>
              <a:buChar char="-"/>
            </a:pPr>
            <a:endParaRPr lang="cs-CZ" sz="2800"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a:t>
            </a:fld>
            <a:endParaRPr lang="en-US" dirty="0"/>
          </a:p>
        </p:txBody>
      </p:sp>
    </p:spTree>
    <p:extLst>
      <p:ext uri="{BB962C8B-B14F-4D97-AF65-F5344CB8AC3E}">
        <p14:creationId xmlns:p14="http://schemas.microsoft.com/office/powerpoint/2010/main" val="286590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Typologie Prototypů</a:t>
            </a:r>
            <a:endParaRPr lang="en-US" dirty="0"/>
          </a:p>
        </p:txBody>
      </p:sp>
      <p:sp>
        <p:nvSpPr>
          <p:cNvPr id="4" name="Zástupný symbol pro obsah 3"/>
          <p:cNvSpPr>
            <a:spLocks noGrp="1"/>
          </p:cNvSpPr>
          <p:nvPr>
            <p:ph idx="1"/>
          </p:nvPr>
        </p:nvSpPr>
        <p:spPr>
          <a:xfrm>
            <a:off x="179512" y="1268760"/>
            <a:ext cx="8640960" cy="5472608"/>
          </a:xfrm>
        </p:spPr>
        <p:txBody>
          <a:bodyPr>
            <a:normAutofit/>
          </a:bodyPr>
          <a:lstStyle/>
          <a:p>
            <a:r>
              <a:rPr lang="cs-CZ" sz="1800" dirty="0" err="1" smtClean="0"/>
              <a:t>Zdroj:</a:t>
            </a:r>
            <a:r>
              <a:rPr lang="cs-CZ" sz="1800" dirty="0" err="1" smtClean="0">
                <a:hlinkClick r:id="rId2"/>
              </a:rPr>
              <a:t>http</a:t>
            </a:r>
            <a:r>
              <a:rPr lang="cs-CZ" sz="1800" dirty="0">
                <a:hlinkClick r:id="rId2"/>
              </a:rPr>
              <a:t>://www.toycollector.com/index.php?option=com_kunena&amp;func=view&amp;catid=95&amp;id=10432&amp;Itemid=0</a:t>
            </a:r>
            <a:endParaRPr lang="cs-CZ" sz="1800" dirty="0" smtClean="0"/>
          </a:p>
        </p:txBody>
      </p:sp>
      <p:sp>
        <p:nvSpPr>
          <p:cNvPr id="3" name="AutoShape 2" descr="http://www.toycollector.com/hwdphotos/originals/107/1089/Ixo_1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076" name="Picture 4" descr="http://www.toycollector.com/hwdphotos/originals/107/1089/Ixo_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988840"/>
            <a:ext cx="6208241" cy="4594098"/>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30</a:t>
            </a:fld>
            <a:endParaRPr lang="en-US" dirty="0"/>
          </a:p>
        </p:txBody>
      </p:sp>
    </p:spTree>
    <p:extLst>
      <p:ext uri="{BB962C8B-B14F-4D97-AF65-F5344CB8AC3E}">
        <p14:creationId xmlns:p14="http://schemas.microsoft.com/office/powerpoint/2010/main" val="1123933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Typologie Prototypů</a:t>
            </a:r>
            <a:endParaRPr lang="en-US" dirty="0"/>
          </a:p>
        </p:txBody>
      </p:sp>
      <p:sp>
        <p:nvSpPr>
          <p:cNvPr id="4" name="Zástupný symbol pro obsah 3"/>
          <p:cNvSpPr>
            <a:spLocks noGrp="1"/>
          </p:cNvSpPr>
          <p:nvPr>
            <p:ph idx="1"/>
          </p:nvPr>
        </p:nvSpPr>
        <p:spPr>
          <a:xfrm>
            <a:off x="179512" y="1268760"/>
            <a:ext cx="8640960" cy="5472608"/>
          </a:xfrm>
        </p:spPr>
        <p:txBody>
          <a:bodyPr>
            <a:normAutofit/>
          </a:bodyPr>
          <a:lstStyle/>
          <a:p>
            <a:r>
              <a:rPr lang="cs-CZ" sz="1800" dirty="0"/>
              <a:t>Zdroj: </a:t>
            </a:r>
            <a:r>
              <a:rPr lang="cs-CZ" sz="1800" dirty="0" err="1"/>
              <a:t>Haude</a:t>
            </a:r>
            <a:r>
              <a:rPr lang="cs-CZ" sz="1800" dirty="0"/>
              <a:t> a </a:t>
            </a:r>
            <a:r>
              <a:rPr lang="cs-CZ" sz="1800" dirty="0" err="1"/>
              <a:t>Hill</a:t>
            </a:r>
            <a:r>
              <a:rPr lang="cs-CZ" sz="1800" dirty="0"/>
              <a:t>: </a:t>
            </a:r>
            <a:r>
              <a:rPr lang="cs-CZ" sz="1800" dirty="0">
                <a:hlinkClick r:id="rId2"/>
              </a:rPr>
              <a:t>http://www.sics.se/fal/kurser/winograd-2004/Prototypes.pdf</a:t>
            </a:r>
            <a:endParaRPr lang="cs-CZ" sz="1800" dirty="0"/>
          </a:p>
          <a:p>
            <a:endParaRPr lang="cs-CZ" sz="1800" dirty="0" smtClean="0"/>
          </a:p>
        </p:txBody>
      </p:sp>
      <p:sp>
        <p:nvSpPr>
          <p:cNvPr id="3" name="AutoShape 2" descr="http://www.toycollector.com/hwdphotos/originals/107/1089/Ixo_1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132856"/>
            <a:ext cx="6200868" cy="41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31</a:t>
            </a:fld>
            <a:endParaRPr lang="en-US" dirty="0"/>
          </a:p>
        </p:txBody>
      </p:sp>
    </p:spTree>
    <p:extLst>
      <p:ext uri="{BB962C8B-B14F-4D97-AF65-F5344CB8AC3E}">
        <p14:creationId xmlns:p14="http://schemas.microsoft.com/office/powerpoint/2010/main" val="4043438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71400"/>
            <a:ext cx="8424936" cy="1371600"/>
          </a:xfrm>
        </p:spPr>
        <p:txBody>
          <a:bodyPr/>
          <a:lstStyle/>
          <a:p>
            <a:r>
              <a:rPr lang="cs-CZ" dirty="0" smtClean="0"/>
              <a:t>Typologie Prototypů</a:t>
            </a:r>
            <a:endParaRPr lang="en-US" dirty="0"/>
          </a:p>
        </p:txBody>
      </p:sp>
      <p:sp>
        <p:nvSpPr>
          <p:cNvPr id="4" name="Zástupný symbol pro obsah 3"/>
          <p:cNvSpPr>
            <a:spLocks noGrp="1"/>
          </p:cNvSpPr>
          <p:nvPr>
            <p:ph idx="1"/>
          </p:nvPr>
        </p:nvSpPr>
        <p:spPr>
          <a:xfrm>
            <a:off x="179512" y="1268760"/>
            <a:ext cx="8640960" cy="5472608"/>
          </a:xfrm>
        </p:spPr>
        <p:txBody>
          <a:bodyPr>
            <a:normAutofit/>
          </a:bodyPr>
          <a:lstStyle/>
          <a:p>
            <a:r>
              <a:rPr lang="cs-CZ" sz="1800" dirty="0"/>
              <a:t>Zdroj</a:t>
            </a:r>
            <a:r>
              <a:rPr lang="cs-CZ" sz="1800" dirty="0" smtClean="0"/>
              <a:t>: </a:t>
            </a:r>
            <a:r>
              <a:rPr lang="cs-CZ" sz="1800" dirty="0">
                <a:hlinkClick r:id="rId2"/>
              </a:rPr>
              <a:t>http://www.dhtml-menu-builder.com/blog/drop-down-menu-10-useful-scripts-to-enhance-header-navigation/</a:t>
            </a:r>
            <a:endParaRPr lang="cs-CZ" sz="1800" dirty="0" smtClean="0"/>
          </a:p>
        </p:txBody>
      </p:sp>
      <p:sp>
        <p:nvSpPr>
          <p:cNvPr id="3" name="AutoShape 2" descr="http://www.toycollector.com/hwdphotos/originals/107/1089/Ixo_1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5122" name="Picture 2" descr="http://www.dhtml-menu-builder.com/blog/wp-content/uploads/2011/03/drop-down-menu-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021303"/>
            <a:ext cx="5986636" cy="4310379"/>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32</a:t>
            </a:fld>
            <a:endParaRPr lang="en-US" dirty="0"/>
          </a:p>
        </p:txBody>
      </p:sp>
    </p:spTree>
    <p:extLst>
      <p:ext uri="{BB962C8B-B14F-4D97-AF65-F5344CB8AC3E}">
        <p14:creationId xmlns:p14="http://schemas.microsoft.com/office/powerpoint/2010/main" val="1685878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31440"/>
            <a:ext cx="8424936" cy="1371600"/>
          </a:xfrm>
        </p:spPr>
        <p:txBody>
          <a:bodyPr/>
          <a:lstStyle/>
          <a:p>
            <a:r>
              <a:rPr lang="cs-CZ" dirty="0" smtClean="0"/>
              <a:t>Typologie Prototypů</a:t>
            </a:r>
            <a:endParaRPr lang="en-US" dirty="0"/>
          </a:p>
        </p:txBody>
      </p:sp>
      <p:sp>
        <p:nvSpPr>
          <p:cNvPr id="4" name="Zástupný symbol pro obsah 3"/>
          <p:cNvSpPr>
            <a:spLocks noGrp="1"/>
          </p:cNvSpPr>
          <p:nvPr>
            <p:ph idx="1"/>
          </p:nvPr>
        </p:nvSpPr>
        <p:spPr/>
        <p:txBody>
          <a:bodyPr>
            <a:normAutofit/>
          </a:bodyPr>
          <a:lstStyle/>
          <a:p>
            <a:endParaRPr lang="cs-CZ" sz="2800" dirty="0" smtClean="0"/>
          </a:p>
          <a:p>
            <a:endParaRPr lang="cs-CZ" sz="2800" dirty="0" smtClean="0"/>
          </a:p>
          <a:p>
            <a:endParaRPr lang="cs-CZ" sz="2800" dirty="0"/>
          </a:p>
          <a:p>
            <a:endParaRPr lang="cs-CZ" sz="2800" dirty="0" smtClean="0"/>
          </a:p>
          <a:p>
            <a:endParaRPr lang="cs-CZ" sz="2800" dirty="0"/>
          </a:p>
          <a:p>
            <a:endParaRPr lang="cs-CZ" sz="2800" dirty="0"/>
          </a:p>
          <a:p>
            <a:r>
              <a:rPr lang="cs-CZ" sz="1800" dirty="0" err="1" smtClean="0"/>
              <a:t>Haude</a:t>
            </a:r>
            <a:r>
              <a:rPr lang="cs-CZ" sz="1800" dirty="0" smtClean="0"/>
              <a:t> a Hill: </a:t>
            </a:r>
            <a:r>
              <a:rPr lang="cs-CZ" sz="1800" dirty="0" smtClean="0">
                <a:hlinkClick r:id="rId2"/>
              </a:rPr>
              <a:t>http</a:t>
            </a:r>
            <a:r>
              <a:rPr lang="cs-CZ" sz="1800" dirty="0">
                <a:hlinkClick r:id="rId2"/>
              </a:rPr>
              <a:t>://www.sics.se/fal/kurser/winograd-2004/Prototypes.pdf</a:t>
            </a:r>
            <a:endParaRPr lang="cs-CZ" sz="1800" dirty="0" smtClean="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836712"/>
            <a:ext cx="6013909" cy="426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33</a:t>
            </a:fld>
            <a:endParaRPr lang="en-US" dirty="0"/>
          </a:p>
        </p:txBody>
      </p:sp>
    </p:spTree>
    <p:extLst>
      <p:ext uri="{BB962C8B-B14F-4D97-AF65-F5344CB8AC3E}">
        <p14:creationId xmlns:p14="http://schemas.microsoft.com/office/powerpoint/2010/main" val="549438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15200" cy="1371600"/>
          </a:xfrm>
        </p:spPr>
        <p:txBody>
          <a:bodyPr>
            <a:normAutofit/>
          </a:bodyPr>
          <a:lstStyle/>
          <a:p>
            <a:r>
              <a:rPr lang="cs-CZ" dirty="0" err="1" smtClean="0"/>
              <a:t>Prototypování</a:t>
            </a:r>
            <a:r>
              <a:rPr lang="cs-CZ" dirty="0" smtClean="0"/>
              <a:t> interiéru v letadlech</a:t>
            </a:r>
            <a:endParaRPr lang="en-US" dirty="0"/>
          </a:p>
        </p:txBody>
      </p:sp>
      <p:sp>
        <p:nvSpPr>
          <p:cNvPr id="3" name="Zástupný symbol pro obsah 2"/>
          <p:cNvSpPr>
            <a:spLocks noGrp="1"/>
          </p:cNvSpPr>
          <p:nvPr>
            <p:ph idx="1"/>
          </p:nvPr>
        </p:nvSpPr>
        <p:spPr>
          <a:xfrm>
            <a:off x="457200" y="1628800"/>
            <a:ext cx="7620000" cy="5229200"/>
          </a:xfrm>
        </p:spPr>
        <p:txBody>
          <a:bodyPr>
            <a:normAutofit fontScale="92500" lnSpcReduction="20000"/>
          </a:bodyPr>
          <a:lstStyle/>
          <a:p>
            <a:r>
              <a:rPr lang="cs-CZ" dirty="0" smtClean="0"/>
              <a:t>Velké prototypy v životní velikosti nebo </a:t>
            </a:r>
            <a:r>
              <a:rPr lang="cs-CZ" dirty="0" err="1" smtClean="0"/>
              <a:t>prototypování</a:t>
            </a:r>
            <a:r>
              <a:rPr lang="cs-CZ" dirty="0" smtClean="0"/>
              <a:t> za použité simulace.</a:t>
            </a:r>
          </a:p>
          <a:p>
            <a:endParaRPr lang="cs-CZ" dirty="0"/>
          </a:p>
          <a:p>
            <a:endParaRPr lang="cs-CZ" dirty="0" smtClean="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r>
              <a:rPr lang="cs-CZ" dirty="0" smtClean="0"/>
              <a:t>Zdroj: </a:t>
            </a:r>
            <a:r>
              <a:rPr lang="cs-CZ" dirty="0">
                <a:hlinkClick r:id="rId2"/>
              </a:rPr>
              <a:t>http://www.ur.umich.edu/0506/Jun26_06/03.shtml</a:t>
            </a:r>
            <a:endParaRPr lang="cs-CZ" dirty="0" smtClean="0"/>
          </a:p>
          <a:p>
            <a:endParaRPr lang="en-US"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58" y="2420888"/>
            <a:ext cx="5040560" cy="376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ur.umich.edu/0506/Jun26_06/img/060626_3Dlab(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590" y="2402951"/>
            <a:ext cx="5707551" cy="380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53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15200" cy="1371600"/>
          </a:xfrm>
        </p:spPr>
        <p:txBody>
          <a:bodyPr>
            <a:normAutofit/>
          </a:bodyPr>
          <a:lstStyle/>
          <a:p>
            <a:r>
              <a:rPr lang="cs-CZ" dirty="0" err="1" smtClean="0"/>
              <a:t>Prototypování</a:t>
            </a:r>
            <a:r>
              <a:rPr lang="cs-CZ" dirty="0" smtClean="0"/>
              <a:t> prvního Apple </a:t>
            </a:r>
            <a:r>
              <a:rPr lang="cs-CZ" dirty="0" err="1" smtClean="0"/>
              <a:t>Storu</a:t>
            </a:r>
            <a:endParaRPr lang="en-US" dirty="0"/>
          </a:p>
        </p:txBody>
      </p:sp>
      <p:sp>
        <p:nvSpPr>
          <p:cNvPr id="3" name="Zástupný symbol pro obsah 2"/>
          <p:cNvSpPr>
            <a:spLocks noGrp="1"/>
          </p:cNvSpPr>
          <p:nvPr>
            <p:ph idx="1"/>
          </p:nvPr>
        </p:nvSpPr>
        <p:spPr/>
        <p:txBody>
          <a:bodyPr/>
          <a:lstStyle/>
          <a:p>
            <a:r>
              <a:rPr lang="cs-CZ" dirty="0" smtClean="0"/>
              <a:t>Před otevřením prvního Apple </a:t>
            </a:r>
            <a:r>
              <a:rPr lang="cs-CZ" dirty="0" err="1" smtClean="0"/>
              <a:t>Storu</a:t>
            </a:r>
            <a:r>
              <a:rPr lang="cs-CZ" dirty="0" smtClean="0"/>
              <a:t> byl zřízen prototyp prodejny, kde se testovala muzika, která hrála v různých koutech obchodu. Apple si tak vyzkoušel, jak bude reálný obchod nakonec vypadat a působit na lidi. </a:t>
            </a:r>
          </a:p>
          <a:p>
            <a:endParaRPr lang="cs-CZ" dirty="0" smtClean="0"/>
          </a:p>
          <a:p>
            <a:endParaRPr lang="en-US"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35</a:t>
            </a:fld>
            <a:endParaRPr lang="en-US" dirty="0"/>
          </a:p>
        </p:txBody>
      </p:sp>
    </p:spTree>
    <p:extLst>
      <p:ext uri="{BB962C8B-B14F-4D97-AF65-F5344CB8AC3E}">
        <p14:creationId xmlns:p14="http://schemas.microsoft.com/office/powerpoint/2010/main" val="10119258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8188" y="0"/>
            <a:ext cx="7715200" cy="1371600"/>
          </a:xfrm>
        </p:spPr>
        <p:txBody>
          <a:bodyPr>
            <a:normAutofit/>
          </a:bodyPr>
          <a:lstStyle/>
          <a:p>
            <a:r>
              <a:rPr lang="cs-CZ" dirty="0" smtClean="0"/>
              <a:t>Je dobré zkoušet více nápadů a konceptů</a:t>
            </a:r>
            <a:endParaRPr lang="en-US"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51920" y="1419267"/>
            <a:ext cx="4680520" cy="4831235"/>
          </a:xfrm>
        </p:spPr>
      </p:pic>
      <p:sp>
        <p:nvSpPr>
          <p:cNvPr id="5" name="TextovéPole 4"/>
          <p:cNvSpPr txBox="1"/>
          <p:nvPr/>
        </p:nvSpPr>
        <p:spPr>
          <a:xfrm>
            <a:off x="470956" y="6098572"/>
            <a:ext cx="3121367" cy="369332"/>
          </a:xfrm>
          <a:prstGeom prst="rect">
            <a:avLst/>
          </a:prstGeom>
          <a:noFill/>
        </p:spPr>
        <p:txBody>
          <a:bodyPr wrap="none" rtlCol="0">
            <a:spAutoFit/>
          </a:bodyPr>
          <a:lstStyle/>
          <a:p>
            <a:r>
              <a:rPr lang="cs-CZ" dirty="0" smtClean="0"/>
              <a:t>Zdroj: </a:t>
            </a:r>
            <a:r>
              <a:rPr lang="cs-CZ" dirty="0" err="1" smtClean="0"/>
              <a:t>Designing</a:t>
            </a:r>
            <a:r>
              <a:rPr lang="cs-CZ" dirty="0" smtClean="0"/>
              <a:t> </a:t>
            </a:r>
            <a:r>
              <a:rPr lang="cs-CZ" dirty="0" err="1" smtClean="0"/>
              <a:t>Interactions</a:t>
            </a:r>
            <a:endParaRPr lang="en-US" dirty="0"/>
          </a:p>
        </p:txBody>
      </p:sp>
      <p:sp>
        <p:nvSpPr>
          <p:cNvPr id="6" name="TextovéPole 5"/>
          <p:cNvSpPr txBox="1"/>
          <p:nvPr/>
        </p:nvSpPr>
        <p:spPr>
          <a:xfrm>
            <a:off x="467545" y="1988840"/>
            <a:ext cx="2664296" cy="1477328"/>
          </a:xfrm>
          <a:prstGeom prst="rect">
            <a:avLst/>
          </a:prstGeom>
          <a:noFill/>
        </p:spPr>
        <p:txBody>
          <a:bodyPr wrap="square" rtlCol="0">
            <a:spAutoFit/>
          </a:bodyPr>
          <a:lstStyle/>
          <a:p>
            <a:r>
              <a:rPr lang="cs-CZ" sz="2400" dirty="0" smtClean="0"/>
              <a:t>Možné typy myší </a:t>
            </a:r>
            <a:r>
              <a:rPr lang="cs-CZ" sz="2400" dirty="0" err="1" smtClean="0"/>
              <a:t>prototypované</a:t>
            </a:r>
            <a:r>
              <a:rPr lang="cs-CZ" sz="2400" dirty="0" smtClean="0"/>
              <a:t> u firmy XEROX.</a:t>
            </a:r>
          </a:p>
          <a:p>
            <a:endParaRPr lang="en-US" dirty="0"/>
          </a:p>
        </p:txBody>
      </p:sp>
      <p:sp>
        <p:nvSpPr>
          <p:cNvPr id="3" name="Zástupný symbol pro zápatí 2"/>
          <p:cNvSpPr>
            <a:spLocks noGrp="1"/>
          </p:cNvSpPr>
          <p:nvPr>
            <p:ph type="ftr" sz="quarter" idx="11"/>
          </p:nvPr>
        </p:nvSpPr>
        <p:spPr>
          <a:xfrm>
            <a:off x="467545" y="6497871"/>
            <a:ext cx="3429000" cy="283845"/>
          </a:xfrm>
        </p:spPr>
        <p:txBody>
          <a:bodyPr/>
          <a:lstStyle/>
          <a:p>
            <a:r>
              <a:rPr lang="pl-PL" smtClean="0"/>
              <a:t>Tomáš Bouda    HCI na KISK</a:t>
            </a:r>
            <a:endParaRPr lang="en-US" dirty="0"/>
          </a:p>
        </p:txBody>
      </p:sp>
      <p:sp>
        <p:nvSpPr>
          <p:cNvPr id="7" name="Zástupný symbol pro číslo snímku 6"/>
          <p:cNvSpPr>
            <a:spLocks noGrp="1"/>
          </p:cNvSpPr>
          <p:nvPr>
            <p:ph type="sldNum" sz="quarter" idx="12"/>
          </p:nvPr>
        </p:nvSpPr>
        <p:spPr/>
        <p:txBody>
          <a:bodyPr/>
          <a:lstStyle/>
          <a:p>
            <a:fld id="{0F39431E-3BC0-45DB-ACA7-8F6C6459A8C9}" type="slidenum">
              <a:rPr lang="en-US" smtClean="0"/>
              <a:pPr/>
              <a:t>36</a:t>
            </a:fld>
            <a:endParaRPr lang="en-US" dirty="0"/>
          </a:p>
        </p:txBody>
      </p:sp>
    </p:spTree>
    <p:extLst>
      <p:ext uri="{BB962C8B-B14F-4D97-AF65-F5344CB8AC3E}">
        <p14:creationId xmlns:p14="http://schemas.microsoft.com/office/powerpoint/2010/main" val="1551666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692106"/>
          </a:xfrm>
        </p:spPr>
        <p:txBody>
          <a:bodyPr>
            <a:normAutofit fontScale="90000"/>
          </a:bodyPr>
          <a:lstStyle/>
          <a:p>
            <a:r>
              <a:rPr lang="cs-CZ" dirty="0" err="1" smtClean="0"/>
              <a:t>Prototypování</a:t>
            </a:r>
            <a:r>
              <a:rPr lang="cs-CZ" dirty="0" smtClean="0"/>
              <a:t> - Hledání globálního maxima</a:t>
            </a:r>
            <a:br>
              <a:rPr lang="cs-CZ" dirty="0" smtClean="0"/>
            </a:br>
            <a:endParaRPr lang="en-US" dirty="0"/>
          </a:p>
        </p:txBody>
      </p:sp>
      <p:pic>
        <p:nvPicPr>
          <p:cNvPr id="5" name="Zástupný symbol pro obsah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83304"/>
            <a:ext cx="7620000" cy="3912154"/>
          </a:xfrm>
        </p:spPr>
      </p:pic>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4" name="Zástupný symbol pro číslo snímku 3"/>
          <p:cNvSpPr>
            <a:spLocks noGrp="1"/>
          </p:cNvSpPr>
          <p:nvPr>
            <p:ph type="sldNum" sz="quarter" idx="12"/>
          </p:nvPr>
        </p:nvSpPr>
        <p:spPr/>
        <p:txBody>
          <a:bodyPr/>
          <a:lstStyle/>
          <a:p>
            <a:fld id="{0F39431E-3BC0-45DB-ACA7-8F6C6459A8C9}" type="slidenum">
              <a:rPr lang="en-US" smtClean="0"/>
              <a:pPr/>
              <a:t>37</a:t>
            </a:fld>
            <a:endParaRPr lang="en-US" dirty="0"/>
          </a:p>
        </p:txBody>
      </p:sp>
    </p:spTree>
    <p:extLst>
      <p:ext uri="{BB962C8B-B14F-4D97-AF65-F5344CB8AC3E}">
        <p14:creationId xmlns:p14="http://schemas.microsoft.com/office/powerpoint/2010/main" val="22688913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8291264" cy="1692106"/>
          </a:xfrm>
        </p:spPr>
        <p:txBody>
          <a:bodyPr>
            <a:normAutofit/>
          </a:bodyPr>
          <a:lstStyle/>
          <a:p>
            <a:r>
              <a:rPr lang="cs-CZ" dirty="0" err="1" smtClean="0"/>
              <a:t>Prototypování</a:t>
            </a:r>
            <a:r>
              <a:rPr lang="cs-CZ" dirty="0" smtClean="0"/>
              <a:t> znamená:</a:t>
            </a:r>
            <a:br>
              <a:rPr lang="cs-CZ" dirty="0" smtClean="0"/>
            </a:br>
            <a:endParaRPr lang="en-US" dirty="0"/>
          </a:p>
        </p:txBody>
      </p:sp>
      <p:sp>
        <p:nvSpPr>
          <p:cNvPr id="4" name="Zástupný symbol pro obsah 3"/>
          <p:cNvSpPr>
            <a:spLocks noGrp="1"/>
          </p:cNvSpPr>
          <p:nvPr>
            <p:ph idx="1"/>
          </p:nvPr>
        </p:nvSpPr>
        <p:spPr/>
        <p:txBody>
          <a:bodyPr/>
          <a:lstStyle/>
          <a:p>
            <a:pPr marL="342900" indent="-342900">
              <a:buFontTx/>
              <a:buChar char="-"/>
            </a:pPr>
            <a:r>
              <a:rPr lang="cs-CZ" sz="3200" dirty="0" smtClean="0"/>
              <a:t>Hledání a definování správných otázek. </a:t>
            </a:r>
          </a:p>
          <a:p>
            <a:endParaRPr lang="cs-CZ" sz="3200" dirty="0" smtClean="0"/>
          </a:p>
          <a:p>
            <a:pPr marL="342900" indent="-342900">
              <a:buFontTx/>
              <a:buChar char="-"/>
            </a:pPr>
            <a:r>
              <a:rPr lang="cs-CZ" sz="3200" dirty="0" smtClean="0"/>
              <a:t>Snažte se najít odpověď na co nejvíce z nich. </a:t>
            </a:r>
          </a:p>
          <a:p>
            <a:pPr marL="342900" indent="-342900">
              <a:buFontTx/>
              <a:buChar char="-"/>
            </a:pPr>
            <a:endParaRPr lang="en-US"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38</a:t>
            </a:fld>
            <a:endParaRPr lang="en-US" dirty="0"/>
          </a:p>
        </p:txBody>
      </p:sp>
    </p:spTree>
    <p:extLst>
      <p:ext uri="{BB962C8B-B14F-4D97-AF65-F5344CB8AC3E}">
        <p14:creationId xmlns:p14="http://schemas.microsoft.com/office/powerpoint/2010/main" val="4910769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501008"/>
            <a:ext cx="8291264" cy="1692106"/>
          </a:xfrm>
        </p:spPr>
        <p:txBody>
          <a:bodyPr>
            <a:normAutofit fontScale="90000"/>
          </a:bodyPr>
          <a:lstStyle/>
          <a:p>
            <a:pPr algn="ctr"/>
            <a:r>
              <a:rPr lang="cs-CZ" sz="6600" dirty="0" smtClean="0"/>
              <a:t>Evaluace</a:t>
            </a:r>
            <a:br>
              <a:rPr lang="cs-CZ" sz="6600" dirty="0" smtClean="0"/>
            </a:br>
            <a:r>
              <a:rPr lang="cs-CZ" sz="6600" dirty="0" smtClean="0"/>
              <a:t>Designu</a:t>
            </a:r>
            <a:br>
              <a:rPr lang="cs-CZ" sz="6600" dirty="0" smtClean="0"/>
            </a:br>
            <a:endParaRPr lang="en-US" sz="6600"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39</a:t>
            </a:fld>
            <a:endParaRPr lang="en-US" dirty="0"/>
          </a:p>
        </p:txBody>
      </p:sp>
    </p:spTree>
    <p:extLst>
      <p:ext uri="{BB962C8B-B14F-4D97-AF65-F5344CB8AC3E}">
        <p14:creationId xmlns:p14="http://schemas.microsoft.com/office/powerpoint/2010/main" val="2403262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363272" cy="980728"/>
          </a:xfrm>
        </p:spPr>
        <p:txBody>
          <a:bodyPr/>
          <a:lstStyle/>
          <a:p>
            <a:r>
              <a:rPr lang="cs-CZ" dirty="0" smtClean="0"/>
              <a:t>Interaktivní rozhraní</a:t>
            </a:r>
            <a:endParaRPr lang="cs-CZ" dirty="0"/>
          </a:p>
        </p:txBody>
      </p:sp>
      <p:pic>
        <p:nvPicPr>
          <p:cNvPr id="6" name="Zástupný symbol pro obsah 5" descr="IMG_0639.JPG"/>
          <p:cNvPicPr>
            <a:picLocks noGrp="1" noChangeAspect="1"/>
          </p:cNvPicPr>
          <p:nvPr>
            <p:ph idx="1"/>
          </p:nvPr>
        </p:nvPicPr>
        <p:blipFill>
          <a:blip r:embed="rId2" cstate="print"/>
          <a:stretch>
            <a:fillRect/>
          </a:stretch>
        </p:blipFill>
        <p:spPr>
          <a:xfrm>
            <a:off x="755576" y="980728"/>
            <a:ext cx="7272808" cy="5454606"/>
          </a:xfrm>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Proč testovat?</a:t>
            </a:r>
            <a:endParaRPr lang="cs-CZ" dirty="0"/>
          </a:p>
        </p:txBody>
      </p:sp>
      <p:sp>
        <p:nvSpPr>
          <p:cNvPr id="3" name="Zástupný symbol pro obsah 2"/>
          <p:cNvSpPr>
            <a:spLocks noGrp="1"/>
          </p:cNvSpPr>
          <p:nvPr>
            <p:ph idx="1"/>
          </p:nvPr>
        </p:nvSpPr>
        <p:spPr/>
        <p:txBody>
          <a:bodyPr>
            <a:normAutofit/>
          </a:bodyPr>
          <a:lstStyle/>
          <a:p>
            <a:r>
              <a:rPr lang="cs-CZ" dirty="0"/>
              <a:t>Příběh </a:t>
            </a:r>
            <a:r>
              <a:rPr lang="cs-CZ" dirty="0" err="1"/>
              <a:t>Universatoru</a:t>
            </a:r>
            <a:r>
              <a:rPr lang="cs-CZ" dirty="0"/>
              <a:t>: Jaké to bylo a proč to </a:t>
            </a:r>
            <a:r>
              <a:rPr lang="cs-CZ" dirty="0" smtClean="0"/>
              <a:t>nedopadlo</a:t>
            </a:r>
            <a:endParaRPr lang="cs-CZ" b="0" i="1" dirty="0"/>
          </a:p>
          <a:p>
            <a:r>
              <a:rPr lang="cs-CZ" b="0" dirty="0"/>
              <a:t>David Šiška a Jan Kolář</a:t>
            </a:r>
            <a:endParaRPr lang="cs-CZ" b="0" i="1" dirty="0"/>
          </a:p>
          <a:p>
            <a:r>
              <a:rPr lang="cs-CZ" b="0" i="1" dirty="0" smtClean="0"/>
              <a:t>„V </a:t>
            </a:r>
            <a:r>
              <a:rPr lang="cs-CZ" b="0" i="1" dirty="0"/>
              <a:t>tento moment všechny naše předchozí chyby vyvrcholily. Zjištění z uživatelského testování, že je web nevhodně navržen, přišlo až příliš pozdě. Způsobilo to ještě větší zpomalení nezkušeného vývojového týmu, který musel pracovat na změnách. Motivace uvnitř týmu kvůli pocitu nekonečnosti vývoje klesala</a:t>
            </a:r>
            <a:r>
              <a:rPr lang="cs-CZ" b="0" i="1" dirty="0" smtClean="0"/>
              <a:t>.“</a:t>
            </a:r>
          </a:p>
          <a:p>
            <a:endParaRPr lang="cs-CZ" b="0" i="1" dirty="0"/>
          </a:p>
          <a:p>
            <a:r>
              <a:rPr lang="cs-CZ" i="1" dirty="0" smtClean="0"/>
              <a:t>Zdroj: </a:t>
            </a:r>
            <a:r>
              <a:rPr lang="cs-CZ" dirty="0">
                <a:hlinkClick r:id="rId2"/>
              </a:rPr>
              <a:t>http://</a:t>
            </a:r>
            <a:r>
              <a:rPr lang="cs-CZ" dirty="0" smtClean="0">
                <a:hlinkClick r:id="rId2"/>
              </a:rPr>
              <a:t>www.tyinternety.cz/startupy/pribeh-universatoru-jake-to-bylo-a-proc-to-nedopadlo-7626</a:t>
            </a:r>
            <a:endParaRPr lang="cs-CZ" dirty="0" smtClean="0"/>
          </a:p>
          <a:p>
            <a:endParaRPr lang="cs-CZ" i="1"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40</a:t>
            </a:fld>
            <a:endParaRPr lang="en-US" dirty="0"/>
          </a:p>
        </p:txBody>
      </p:sp>
      <p:pic>
        <p:nvPicPr>
          <p:cNvPr id="1026" name="Picture 2" descr="undefi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69269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3787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a:t>
            </a:r>
            <a:endParaRPr lang="cs-CZ" dirty="0"/>
          </a:p>
        </p:txBody>
      </p:sp>
      <p:sp>
        <p:nvSpPr>
          <p:cNvPr id="3" name="Zástupný symbol pro obsah 2"/>
          <p:cNvSpPr>
            <a:spLocks noGrp="1"/>
          </p:cNvSpPr>
          <p:nvPr>
            <p:ph idx="1"/>
          </p:nvPr>
        </p:nvSpPr>
        <p:spPr/>
        <p:txBody>
          <a:bodyPr/>
          <a:lstStyle/>
          <a:p>
            <a:endParaRPr lang="cs-CZ"/>
          </a:p>
        </p:txBody>
      </p:sp>
      <p:graphicFrame>
        <p:nvGraphicFramePr>
          <p:cNvPr id="4" name="Zástupný symbol pro obsah 5"/>
          <p:cNvGraphicFramePr>
            <a:graphicFrameLocks/>
          </p:cNvGraphicFramePr>
          <p:nvPr>
            <p:extLst>
              <p:ext uri="{D42A27DB-BD31-4B8C-83A1-F6EECF244321}">
                <p14:modId xmlns:p14="http://schemas.microsoft.com/office/powerpoint/2010/main" val="455060602"/>
              </p:ext>
            </p:extLst>
          </p:nvPr>
        </p:nvGraphicFramePr>
        <p:xfrm>
          <a:off x="609600" y="1905000"/>
          <a:ext cx="76200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41</a:t>
            </a:fld>
            <a:endParaRPr lang="en-US" dirty="0"/>
          </a:p>
        </p:txBody>
      </p:sp>
    </p:spTree>
    <p:extLst>
      <p:ext uri="{BB962C8B-B14F-4D97-AF65-F5344CB8AC3E}">
        <p14:creationId xmlns:p14="http://schemas.microsoft.com/office/powerpoint/2010/main" val="67859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 designu	</a:t>
            </a:r>
            <a:endParaRPr lang="cs-CZ" dirty="0"/>
          </a:p>
        </p:txBody>
      </p:sp>
      <p:sp>
        <p:nvSpPr>
          <p:cNvPr id="3" name="Zástupný symbol pro obsah 2"/>
          <p:cNvSpPr>
            <a:spLocks noGrp="1"/>
          </p:cNvSpPr>
          <p:nvPr>
            <p:ph idx="1"/>
          </p:nvPr>
        </p:nvSpPr>
        <p:spPr>
          <a:xfrm>
            <a:off x="251865" y="1988840"/>
            <a:ext cx="8856984" cy="3561259"/>
          </a:xfrm>
        </p:spPr>
        <p:txBody>
          <a:bodyPr>
            <a:normAutofit lnSpcReduction="10000"/>
          </a:bodyPr>
          <a:lstStyle/>
          <a:p>
            <a:endParaRPr lang="cs-CZ" dirty="0"/>
          </a:p>
          <a:p>
            <a:r>
              <a:rPr lang="cs-CZ" sz="3600" dirty="0" smtClean="0"/>
              <a:t>Jak můžeme měřit úspěšnost softwaru?</a:t>
            </a:r>
          </a:p>
          <a:p>
            <a:endParaRPr lang="cs-CZ" sz="3600" dirty="0"/>
          </a:p>
          <a:p>
            <a:r>
              <a:rPr lang="cs-CZ" sz="2600" dirty="0" smtClean="0"/>
              <a:t>Otázky jsou otevřené, odpovědi subjektivní a komplexní, často se jedná o osobní preference, který systém je lepší. </a:t>
            </a:r>
          </a:p>
          <a:p>
            <a:endParaRPr lang="cs-CZ" sz="3600" dirty="0" smtClean="0"/>
          </a:p>
          <a:p>
            <a:endParaRPr lang="cs-CZ" dirty="0"/>
          </a:p>
        </p:txBody>
      </p:sp>
      <p:sp>
        <p:nvSpPr>
          <p:cNvPr id="5" name="Zástupný symbol pro zápatí 4"/>
          <p:cNvSpPr>
            <a:spLocks noGrp="1"/>
          </p:cNvSpPr>
          <p:nvPr>
            <p:ph type="ftr" sz="quarter" idx="11"/>
          </p:nvPr>
        </p:nvSpPr>
        <p:spPr/>
        <p:txBody>
          <a:bodyPr/>
          <a:lstStyle/>
          <a:p>
            <a:r>
              <a:rPr lang="pl-PL" smtClean="0"/>
              <a:t>Tomáš Bouda    HCI na KISK</a:t>
            </a:r>
            <a:endParaRPr lang="en-US" dirty="0"/>
          </a:p>
        </p:txBody>
      </p:sp>
      <p:sp>
        <p:nvSpPr>
          <p:cNvPr id="6" name="Zástupný symbol pro číslo snímku 5"/>
          <p:cNvSpPr>
            <a:spLocks noGrp="1"/>
          </p:cNvSpPr>
          <p:nvPr>
            <p:ph type="sldNum" sz="quarter" idx="12"/>
          </p:nvPr>
        </p:nvSpPr>
        <p:spPr/>
        <p:txBody>
          <a:bodyPr/>
          <a:lstStyle/>
          <a:p>
            <a:fld id="{0F39431E-3BC0-45DB-ACA7-8F6C6459A8C9}" type="slidenum">
              <a:rPr lang="en-US" smtClean="0"/>
              <a:pPr/>
              <a:t>42</a:t>
            </a:fld>
            <a:endParaRPr lang="en-US" dirty="0"/>
          </a:p>
        </p:txBody>
      </p:sp>
    </p:spTree>
    <p:extLst>
      <p:ext uri="{BB962C8B-B14F-4D97-AF65-F5344CB8AC3E}">
        <p14:creationId xmlns:p14="http://schemas.microsoft.com/office/powerpoint/2010/main" val="9628745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 designu	</a:t>
            </a:r>
            <a:endParaRPr lang="cs-CZ" dirty="0"/>
          </a:p>
        </p:txBody>
      </p:sp>
      <p:sp>
        <p:nvSpPr>
          <p:cNvPr id="3" name="Zástupný symbol pro obsah 2"/>
          <p:cNvSpPr>
            <a:spLocks noGrp="1"/>
          </p:cNvSpPr>
          <p:nvPr>
            <p:ph idx="1"/>
          </p:nvPr>
        </p:nvSpPr>
        <p:spPr>
          <a:xfrm>
            <a:off x="251865" y="1988840"/>
            <a:ext cx="8856984" cy="3561259"/>
          </a:xfrm>
        </p:spPr>
        <p:txBody>
          <a:bodyPr>
            <a:normAutofit/>
          </a:bodyPr>
          <a:lstStyle/>
          <a:p>
            <a:endParaRPr lang="cs-CZ" dirty="0"/>
          </a:p>
          <a:p>
            <a:r>
              <a:rPr lang="cs-CZ" sz="3600" dirty="0" smtClean="0"/>
              <a:t>Proč hodnotit design prostřednictvím vlastních uživatelů?</a:t>
            </a:r>
          </a:p>
          <a:p>
            <a:endParaRPr lang="cs-CZ" sz="3600" dirty="0"/>
          </a:p>
          <a:p>
            <a:endParaRPr lang="cs-CZ" sz="3600" dirty="0" smtClean="0"/>
          </a:p>
          <a:p>
            <a:endParaRPr lang="cs-CZ" sz="3600" dirty="0"/>
          </a:p>
          <a:p>
            <a:endParaRPr lang="cs-CZ" sz="3600"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43</a:t>
            </a:fld>
            <a:endParaRPr lang="en-US" dirty="0"/>
          </a:p>
        </p:txBody>
      </p:sp>
    </p:spTree>
    <p:extLst>
      <p:ext uri="{BB962C8B-B14F-4D97-AF65-F5344CB8AC3E}">
        <p14:creationId xmlns:p14="http://schemas.microsoft.com/office/powerpoint/2010/main" val="34787560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 designu	</a:t>
            </a:r>
            <a:endParaRPr lang="cs-CZ" dirty="0"/>
          </a:p>
        </p:txBody>
      </p:sp>
      <p:sp>
        <p:nvSpPr>
          <p:cNvPr id="3" name="Zástupný symbol pro obsah 2"/>
          <p:cNvSpPr>
            <a:spLocks noGrp="1"/>
          </p:cNvSpPr>
          <p:nvPr>
            <p:ph idx="1"/>
          </p:nvPr>
        </p:nvSpPr>
        <p:spPr>
          <a:xfrm>
            <a:off x="251865" y="1988840"/>
            <a:ext cx="8856984" cy="3561259"/>
          </a:xfrm>
        </p:spPr>
        <p:txBody>
          <a:bodyPr>
            <a:normAutofit lnSpcReduction="10000"/>
          </a:bodyPr>
          <a:lstStyle/>
          <a:p>
            <a:endParaRPr lang="cs-CZ" dirty="0"/>
          </a:p>
          <a:p>
            <a:r>
              <a:rPr lang="cs-CZ" sz="3600" dirty="0" smtClean="0"/>
              <a:t>Co bychom měli o našem designu vědět?</a:t>
            </a:r>
          </a:p>
          <a:p>
            <a:r>
              <a:rPr lang="cs-CZ" sz="3600" dirty="0"/>
              <a:t/>
            </a:r>
            <a:br>
              <a:rPr lang="cs-CZ" sz="3600" dirty="0"/>
            </a:br>
            <a:r>
              <a:rPr lang="cs-CZ" sz="3600" dirty="0" smtClean="0"/>
              <a:t>Jak se změní chování uživatelů, když design produktu přebudujeme?</a:t>
            </a:r>
          </a:p>
          <a:p>
            <a:endParaRPr lang="cs-CZ" sz="3600" dirty="0"/>
          </a:p>
          <a:p>
            <a:endParaRPr lang="cs-CZ" sz="3600" dirty="0" smtClean="0"/>
          </a:p>
          <a:p>
            <a:endParaRPr lang="cs-CZ" sz="3600" dirty="0"/>
          </a:p>
          <a:p>
            <a:endParaRPr lang="cs-CZ" sz="3600"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44</a:t>
            </a:fld>
            <a:endParaRPr lang="en-US" dirty="0"/>
          </a:p>
        </p:txBody>
      </p:sp>
    </p:spTree>
    <p:extLst>
      <p:ext uri="{BB962C8B-B14F-4D97-AF65-F5344CB8AC3E}">
        <p14:creationId xmlns:p14="http://schemas.microsoft.com/office/powerpoint/2010/main" val="3078378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 designu	</a:t>
            </a:r>
            <a:endParaRPr lang="cs-CZ" dirty="0"/>
          </a:p>
        </p:txBody>
      </p:sp>
      <p:sp>
        <p:nvSpPr>
          <p:cNvPr id="3" name="Zástupný symbol pro obsah 2"/>
          <p:cNvSpPr>
            <a:spLocks noGrp="1"/>
          </p:cNvSpPr>
          <p:nvPr>
            <p:ph idx="1"/>
          </p:nvPr>
        </p:nvSpPr>
        <p:spPr>
          <a:xfrm>
            <a:off x="251865" y="1988840"/>
            <a:ext cx="8856984" cy="3561259"/>
          </a:xfrm>
        </p:spPr>
        <p:txBody>
          <a:bodyPr>
            <a:normAutofit/>
          </a:bodyPr>
          <a:lstStyle/>
          <a:p>
            <a:endParaRPr lang="cs-CZ" dirty="0"/>
          </a:p>
          <a:p>
            <a:r>
              <a:rPr lang="cs-CZ" sz="3600" dirty="0" smtClean="0"/>
              <a:t>Metody evaluace designu jsou různé a jsou tak vhodné k dosažení různých cílů.</a:t>
            </a:r>
          </a:p>
          <a:p>
            <a:r>
              <a:rPr lang="cs-CZ" sz="3600" dirty="0"/>
              <a:t>	</a:t>
            </a:r>
            <a:endParaRPr lang="cs-CZ" sz="3600" dirty="0" smtClean="0"/>
          </a:p>
          <a:p>
            <a:endParaRPr lang="cs-CZ" sz="3600" dirty="0"/>
          </a:p>
          <a:p>
            <a:endParaRPr lang="cs-CZ" sz="3600" dirty="0" smtClean="0"/>
          </a:p>
          <a:p>
            <a:endParaRPr lang="cs-CZ" sz="3600" dirty="0"/>
          </a:p>
          <a:p>
            <a:endParaRPr lang="cs-CZ" sz="3600" dirty="0" smtClean="0"/>
          </a:p>
          <a:p>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45</a:t>
            </a:fld>
            <a:endParaRPr lang="en-US" dirty="0"/>
          </a:p>
        </p:txBody>
      </p:sp>
    </p:spTree>
    <p:extLst>
      <p:ext uri="{BB962C8B-B14F-4D97-AF65-F5344CB8AC3E}">
        <p14:creationId xmlns:p14="http://schemas.microsoft.com/office/powerpoint/2010/main" val="1343011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 designu</a:t>
            </a:r>
            <a:endParaRPr lang="cs-CZ" dirty="0"/>
          </a:p>
        </p:txBody>
      </p:sp>
      <p:sp>
        <p:nvSpPr>
          <p:cNvPr id="3" name="Zástupný symbol pro obsah 2"/>
          <p:cNvSpPr>
            <a:spLocks noGrp="1"/>
          </p:cNvSpPr>
          <p:nvPr>
            <p:ph idx="1"/>
          </p:nvPr>
        </p:nvSpPr>
        <p:spPr>
          <a:xfrm>
            <a:off x="496144" y="2485234"/>
            <a:ext cx="7620000" cy="4373563"/>
          </a:xfrm>
        </p:spPr>
        <p:txBody>
          <a:bodyPr>
            <a:normAutofit/>
          </a:bodyPr>
          <a:lstStyle/>
          <a:p>
            <a:r>
              <a:rPr lang="cs-CZ" sz="2800" dirty="0" smtClean="0"/>
              <a:t>Studie použitelnosti (</a:t>
            </a:r>
            <a:r>
              <a:rPr lang="cs-CZ" sz="2800" dirty="0" err="1" smtClean="0"/>
              <a:t>Usability</a:t>
            </a:r>
            <a:r>
              <a:rPr lang="cs-CZ" sz="2800" dirty="0" smtClean="0"/>
              <a:t> </a:t>
            </a:r>
            <a:r>
              <a:rPr lang="cs-CZ" sz="2800" dirty="0" err="1" smtClean="0"/>
              <a:t>studies</a:t>
            </a:r>
            <a:r>
              <a:rPr lang="cs-CZ" sz="2800" dirty="0" smtClean="0"/>
              <a:t>)</a:t>
            </a:r>
          </a:p>
          <a:p>
            <a:endParaRPr lang="cs-CZ" sz="2800" dirty="0" smtClean="0"/>
          </a:p>
          <a:p>
            <a:r>
              <a:rPr lang="cs-CZ" sz="2800" dirty="0" smtClean="0"/>
              <a:t>- V různých situacích se hodí různé typy testování a evaluace.</a:t>
            </a:r>
            <a:endParaRPr lang="cs-CZ" sz="28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7" y="4725144"/>
            <a:ext cx="8861516" cy="155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46</a:t>
            </a:fld>
            <a:endParaRPr lang="en-US" dirty="0"/>
          </a:p>
        </p:txBody>
      </p:sp>
    </p:spTree>
    <p:extLst>
      <p:ext uri="{BB962C8B-B14F-4D97-AF65-F5344CB8AC3E}">
        <p14:creationId xmlns:p14="http://schemas.microsoft.com/office/powerpoint/2010/main" val="30484685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Evaluace designu</a:t>
            </a:r>
            <a:endParaRPr lang="cs-CZ" dirty="0"/>
          </a:p>
        </p:txBody>
      </p:sp>
      <p:sp>
        <p:nvSpPr>
          <p:cNvPr id="3" name="Zástupný symbol pro obsah 2"/>
          <p:cNvSpPr>
            <a:spLocks noGrp="1"/>
          </p:cNvSpPr>
          <p:nvPr>
            <p:ph idx="1"/>
          </p:nvPr>
        </p:nvSpPr>
        <p:spPr>
          <a:xfrm>
            <a:off x="467544" y="1700808"/>
            <a:ext cx="7620000" cy="4373563"/>
          </a:xfrm>
        </p:spPr>
        <p:txBody>
          <a:bodyPr>
            <a:normAutofit lnSpcReduction="10000"/>
          </a:bodyPr>
          <a:lstStyle/>
          <a:p>
            <a:endParaRPr lang="cs-CZ" sz="2800" dirty="0"/>
          </a:p>
          <a:p>
            <a:r>
              <a:rPr lang="cs-CZ" sz="2800" dirty="0" smtClean="0"/>
              <a:t>Zeptejte se lidí, jak často cvičí. Pravděpodobně vám neřeknou pravdu. </a:t>
            </a:r>
          </a:p>
          <a:p>
            <a:endParaRPr lang="cs-CZ" sz="2800" dirty="0"/>
          </a:p>
          <a:p>
            <a:pPr algn="ctr"/>
            <a:r>
              <a:rPr lang="cs-CZ" sz="4000" dirty="0"/>
              <a:t>p</a:t>
            </a:r>
            <a:r>
              <a:rPr lang="cs-CZ" sz="4000" dirty="0" smtClean="0"/>
              <a:t>ozorování x </a:t>
            </a:r>
            <a:r>
              <a:rPr lang="cs-CZ" sz="4000" dirty="0" smtClean="0"/>
              <a:t>dotazování</a:t>
            </a:r>
            <a:endParaRPr lang="cs-CZ" sz="4000" dirty="0" smtClean="0"/>
          </a:p>
          <a:p>
            <a:pPr algn="ctr"/>
            <a:r>
              <a:rPr lang="cs-CZ" sz="4000" dirty="0" smtClean="0"/>
              <a:t>…</a:t>
            </a:r>
          </a:p>
          <a:p>
            <a:pPr algn="ctr"/>
            <a:r>
              <a:rPr lang="cs-CZ" sz="2800" dirty="0"/>
              <a:t>j</a:t>
            </a:r>
            <a:r>
              <a:rPr lang="cs-CZ" sz="2800" dirty="0" smtClean="0"/>
              <a:t>e vhodné když… </a:t>
            </a:r>
            <a:endParaRPr lang="cs-CZ" sz="2800" dirty="0"/>
          </a:p>
          <a:p>
            <a:endParaRPr lang="cs-CZ" sz="2800"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47</a:t>
            </a:fld>
            <a:endParaRPr lang="en-US" dirty="0"/>
          </a:p>
        </p:txBody>
      </p:sp>
    </p:spTree>
    <p:extLst>
      <p:ext uri="{BB962C8B-B14F-4D97-AF65-F5344CB8AC3E}">
        <p14:creationId xmlns:p14="http://schemas.microsoft.com/office/powerpoint/2010/main" val="30100543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139136" cy="900018"/>
          </a:xfrm>
        </p:spPr>
        <p:txBody>
          <a:bodyPr/>
          <a:lstStyle/>
          <a:p>
            <a:r>
              <a:rPr lang="cs-CZ" dirty="0" smtClean="0"/>
              <a:t>Typologie evaluace </a:t>
            </a:r>
            <a:endParaRPr lang="cs-CZ" dirty="0"/>
          </a:p>
        </p:txBody>
      </p:sp>
      <p:sp>
        <p:nvSpPr>
          <p:cNvPr id="3" name="Zástupný symbol pro obsah 2"/>
          <p:cNvSpPr>
            <a:spLocks noGrp="1"/>
          </p:cNvSpPr>
          <p:nvPr>
            <p:ph idx="1"/>
          </p:nvPr>
        </p:nvSpPr>
        <p:spPr>
          <a:xfrm>
            <a:off x="457200" y="1268760"/>
            <a:ext cx="7620000" cy="4857403"/>
          </a:xfrm>
        </p:spPr>
        <p:txBody>
          <a:bodyPr/>
          <a:lstStyle/>
          <a:p>
            <a:pPr marL="342900" indent="-342900">
              <a:buFont typeface="Arial" pitchFamily="34" charset="0"/>
              <a:buChar char="•"/>
            </a:pPr>
            <a:r>
              <a:rPr lang="cs-CZ" dirty="0" smtClean="0"/>
              <a:t>Dotazník</a:t>
            </a:r>
          </a:p>
          <a:p>
            <a:pPr marL="342900" indent="-342900">
              <a:buFont typeface="Arial" pitchFamily="34" charset="0"/>
              <a:buChar char="•"/>
            </a:pPr>
            <a:r>
              <a:rPr lang="cs-CZ" dirty="0" err="1" smtClean="0"/>
              <a:t>Focus</a:t>
            </a:r>
            <a:r>
              <a:rPr lang="cs-CZ" dirty="0" smtClean="0"/>
              <a:t> </a:t>
            </a:r>
            <a:r>
              <a:rPr lang="cs-CZ" dirty="0" err="1" smtClean="0"/>
              <a:t>grops</a:t>
            </a:r>
            <a:endParaRPr lang="cs-CZ" dirty="0" smtClean="0"/>
          </a:p>
          <a:p>
            <a:pPr marL="342900" indent="-342900">
              <a:buFont typeface="Arial" pitchFamily="34" charset="0"/>
              <a:buChar char="•"/>
            </a:pPr>
            <a:r>
              <a:rPr lang="cs-CZ" dirty="0" smtClean="0"/>
              <a:t>Zpětná </a:t>
            </a:r>
            <a:r>
              <a:rPr lang="cs-CZ" dirty="0"/>
              <a:t>vazba od </a:t>
            </a:r>
            <a:r>
              <a:rPr lang="cs-CZ" dirty="0" smtClean="0"/>
              <a:t>expertů</a:t>
            </a:r>
          </a:p>
          <a:p>
            <a:pPr marL="800100" lvl="1" indent="-342900"/>
            <a:r>
              <a:rPr lang="cs-CZ" dirty="0" smtClean="0"/>
              <a:t>Sdílená kritika (Peer </a:t>
            </a:r>
            <a:r>
              <a:rPr lang="cs-CZ" dirty="0" err="1" smtClean="0"/>
              <a:t>Critique</a:t>
            </a:r>
            <a:r>
              <a:rPr lang="cs-CZ" dirty="0" smtClean="0"/>
              <a:t>)</a:t>
            </a:r>
          </a:p>
          <a:p>
            <a:pPr marL="800100" lvl="1" indent="-342900"/>
            <a:r>
              <a:rPr lang="cs-CZ" dirty="0" smtClean="0"/>
              <a:t>Heuristická analýza</a:t>
            </a:r>
          </a:p>
          <a:p>
            <a:pPr marL="800100" lvl="1" indent="-342900"/>
            <a:r>
              <a:rPr lang="cs-CZ" dirty="0" err="1" smtClean="0"/>
              <a:t>Dogfooding</a:t>
            </a:r>
            <a:r>
              <a:rPr lang="cs-CZ" dirty="0" smtClean="0"/>
              <a:t> – produkt jsou nuceni používat zaměstnanci firmy. (Např. </a:t>
            </a:r>
            <a:r>
              <a:rPr lang="cs-CZ" dirty="0" err="1" smtClean="0"/>
              <a:t>Facebook</a:t>
            </a:r>
            <a:r>
              <a:rPr lang="cs-CZ" dirty="0" smtClean="0"/>
              <a:t> nutil své vývojáře používat špatnou aplikaci pro Android). </a:t>
            </a:r>
            <a:endParaRPr lang="cs-CZ" dirty="0"/>
          </a:p>
          <a:p>
            <a:pPr marL="342900" indent="-342900">
              <a:buFont typeface="Arial" pitchFamily="34" charset="0"/>
              <a:buChar char="•"/>
            </a:pPr>
            <a:r>
              <a:rPr lang="cs-CZ" dirty="0" smtClean="0"/>
              <a:t>Pozorování účastníků</a:t>
            </a:r>
            <a:r>
              <a:rPr lang="cs-CZ" dirty="0"/>
              <a:t> </a:t>
            </a:r>
            <a:r>
              <a:rPr lang="cs-CZ" dirty="0" smtClean="0"/>
              <a:t>výzkumu </a:t>
            </a:r>
          </a:p>
          <a:p>
            <a:pPr marL="800100" lvl="1" indent="-342900"/>
            <a:r>
              <a:rPr lang="cs-CZ" dirty="0" smtClean="0"/>
              <a:t>Když přesně nevíte, co hledáte.</a:t>
            </a:r>
          </a:p>
          <a:p>
            <a:endParaRPr lang="cs-CZ" dirty="0" smtClean="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48</a:t>
            </a:fld>
            <a:endParaRPr lang="en-US" dirty="0"/>
          </a:p>
        </p:txBody>
      </p:sp>
    </p:spTree>
    <p:extLst>
      <p:ext uri="{BB962C8B-B14F-4D97-AF65-F5344CB8AC3E}">
        <p14:creationId xmlns:p14="http://schemas.microsoft.com/office/powerpoint/2010/main" val="17333000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87208" cy="900018"/>
          </a:xfrm>
        </p:spPr>
        <p:txBody>
          <a:bodyPr>
            <a:normAutofit/>
          </a:bodyPr>
          <a:lstStyle/>
          <a:p>
            <a:r>
              <a:rPr lang="cs-CZ" dirty="0" smtClean="0"/>
              <a:t>Jaký typ evaluace použít?</a:t>
            </a:r>
            <a:endParaRPr lang="cs-CZ" dirty="0"/>
          </a:p>
        </p:txBody>
      </p:sp>
      <p:sp>
        <p:nvSpPr>
          <p:cNvPr id="3" name="Zástupný symbol pro obsah 2"/>
          <p:cNvSpPr>
            <a:spLocks noGrp="1"/>
          </p:cNvSpPr>
          <p:nvPr>
            <p:ph idx="1"/>
          </p:nvPr>
        </p:nvSpPr>
        <p:spPr>
          <a:xfrm>
            <a:off x="457200" y="1268760"/>
            <a:ext cx="7620000" cy="4857403"/>
          </a:xfrm>
        </p:spPr>
        <p:txBody>
          <a:bodyPr>
            <a:normAutofit fontScale="92500" lnSpcReduction="10000"/>
          </a:bodyPr>
          <a:lstStyle/>
          <a:p>
            <a:r>
              <a:rPr lang="cs-CZ" dirty="0" smtClean="0"/>
              <a:t>Záleží na</a:t>
            </a:r>
          </a:p>
          <a:p>
            <a:pPr marL="342900" indent="-342900">
              <a:buFont typeface="Arial" pitchFamily="34" charset="0"/>
              <a:buChar char="•"/>
            </a:pPr>
            <a:r>
              <a:rPr lang="cs-CZ" dirty="0" smtClean="0"/>
              <a:t>Reliabilita (spolehlivost)</a:t>
            </a:r>
            <a:r>
              <a:rPr lang="cs-CZ" dirty="0"/>
              <a:t> </a:t>
            </a:r>
            <a:endParaRPr lang="cs-CZ" dirty="0" smtClean="0"/>
          </a:p>
          <a:p>
            <a:pPr marL="800100" lvl="1" indent="-342900"/>
            <a:r>
              <a:rPr lang="cs-CZ" dirty="0"/>
              <a:t>B</a:t>
            </a:r>
            <a:r>
              <a:rPr lang="cs-CZ" dirty="0" smtClean="0"/>
              <a:t>ude výsledek dalšího měření v případě stejných podmínek shodný?</a:t>
            </a:r>
          </a:p>
          <a:p>
            <a:pPr marL="342900" indent="-342900">
              <a:buFont typeface="Arial" pitchFamily="34" charset="0"/>
              <a:buChar char="•"/>
            </a:pPr>
            <a:r>
              <a:rPr lang="cs-CZ" dirty="0" smtClean="0"/>
              <a:t>Generalizace</a:t>
            </a:r>
          </a:p>
          <a:p>
            <a:pPr marL="800100" lvl="1" indent="-342900"/>
            <a:r>
              <a:rPr lang="cs-CZ" dirty="0" smtClean="0"/>
              <a:t>Je výsledek stejný v případě 50 letého zaměstnance univerzity a studenta v první třídě?</a:t>
            </a:r>
          </a:p>
          <a:p>
            <a:pPr marL="342900" indent="-342900">
              <a:buFont typeface="Arial" pitchFamily="34" charset="0"/>
              <a:buChar char="•"/>
            </a:pPr>
            <a:r>
              <a:rPr lang="cs-CZ" dirty="0" smtClean="0"/>
              <a:t>Reálnost</a:t>
            </a:r>
          </a:p>
          <a:p>
            <a:pPr marL="800100" lvl="1" indent="-342900"/>
            <a:r>
              <a:rPr lang="cs-CZ" dirty="0" smtClean="0"/>
              <a:t>Je to, co zkoumáme, možné přenést do reálného světa? Nebo jsou výsledky využitelné pouze v laboratoři?</a:t>
            </a:r>
          </a:p>
          <a:p>
            <a:pPr marL="342900" indent="-342900">
              <a:buFont typeface="Arial" pitchFamily="34" charset="0"/>
              <a:buChar char="•"/>
            </a:pPr>
            <a:r>
              <a:rPr lang="cs-CZ" dirty="0" smtClean="0"/>
              <a:t>Porovnávání</a:t>
            </a:r>
          </a:p>
          <a:p>
            <a:pPr marL="800100" lvl="1" indent="-342900"/>
            <a:r>
              <a:rPr lang="cs-CZ" dirty="0" smtClean="0"/>
              <a:t>Který ze systémů je lepší?</a:t>
            </a:r>
          </a:p>
          <a:p>
            <a:pPr marL="342900" indent="-342900">
              <a:buFont typeface="Arial" pitchFamily="34" charset="0"/>
              <a:buChar char="•"/>
            </a:pPr>
            <a:r>
              <a:rPr lang="cs-CZ" dirty="0" smtClean="0"/>
              <a:t>Zahrnutý objekt výzkumu</a:t>
            </a:r>
          </a:p>
          <a:p>
            <a:pPr marL="800100" lvl="1" indent="-342900"/>
            <a:r>
              <a:rPr lang="cs-CZ" dirty="0" smtClean="0"/>
              <a:t>Zkoumáme systém, který pomáhá zachraňovat životy? </a:t>
            </a: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49</a:t>
            </a:fld>
            <a:endParaRPr lang="en-US" dirty="0"/>
          </a:p>
        </p:txBody>
      </p:sp>
    </p:spTree>
    <p:extLst>
      <p:ext uri="{BB962C8B-B14F-4D97-AF65-F5344CB8AC3E}">
        <p14:creationId xmlns:p14="http://schemas.microsoft.com/office/powerpoint/2010/main" val="620627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363272" cy="980728"/>
          </a:xfrm>
        </p:spPr>
        <p:txBody>
          <a:bodyPr/>
          <a:lstStyle/>
          <a:p>
            <a:r>
              <a:rPr lang="cs-CZ" dirty="0" smtClean="0"/>
              <a:t>Interaktivní rozhraní</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a:t>
            </a:fld>
            <a:endParaRPr lang="en-US" dirty="0"/>
          </a:p>
        </p:txBody>
      </p:sp>
      <p:pic>
        <p:nvPicPr>
          <p:cNvPr id="8" name="Zástupný symbol pro obsah 7" descr="DSC08252.JPG"/>
          <p:cNvPicPr>
            <a:picLocks noGrp="1" noChangeAspect="1"/>
          </p:cNvPicPr>
          <p:nvPr>
            <p:ph idx="1"/>
          </p:nvPr>
        </p:nvPicPr>
        <p:blipFill>
          <a:blip r:embed="rId2" cstate="print"/>
          <a:stretch>
            <a:fillRect/>
          </a:stretch>
        </p:blipFill>
        <p:spPr>
          <a:xfrm>
            <a:off x="395536" y="1484784"/>
            <a:ext cx="8252831" cy="4637060"/>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718"/>
            <a:ext cx="7787208" cy="900018"/>
          </a:xfrm>
        </p:spPr>
        <p:txBody>
          <a:bodyPr>
            <a:normAutofit/>
          </a:bodyPr>
          <a:lstStyle/>
          <a:p>
            <a:r>
              <a:rPr lang="cs-CZ" dirty="0" smtClean="0"/>
              <a:t>Závěr</a:t>
            </a:r>
            <a:endParaRPr lang="cs-CZ" dirty="0"/>
          </a:p>
        </p:txBody>
      </p:sp>
      <p:sp>
        <p:nvSpPr>
          <p:cNvPr id="3" name="Zástupný symbol pro obsah 2"/>
          <p:cNvSpPr>
            <a:spLocks noGrp="1"/>
          </p:cNvSpPr>
          <p:nvPr>
            <p:ph idx="1"/>
          </p:nvPr>
        </p:nvSpPr>
        <p:spPr>
          <a:xfrm>
            <a:off x="179512" y="2420888"/>
            <a:ext cx="8568952" cy="3705275"/>
          </a:xfrm>
        </p:spPr>
        <p:txBody>
          <a:bodyPr>
            <a:normAutofit/>
          </a:bodyPr>
          <a:lstStyle/>
          <a:p>
            <a:pPr algn="ctr"/>
            <a:r>
              <a:rPr lang="cs-CZ" sz="4400" dirty="0" smtClean="0"/>
              <a:t>Ujasněte si, co se chcete dozvědět. </a:t>
            </a: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50</a:t>
            </a:fld>
            <a:endParaRPr lang="en-US" dirty="0"/>
          </a:p>
        </p:txBody>
      </p:sp>
    </p:spTree>
    <p:extLst>
      <p:ext uri="{BB962C8B-B14F-4D97-AF65-F5344CB8AC3E}">
        <p14:creationId xmlns:p14="http://schemas.microsoft.com/office/powerpoint/2010/main" val="19268706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Doporučená literatura</a:t>
            </a:r>
            <a:endParaRPr lang="cs-CZ" dirty="0"/>
          </a:p>
        </p:txBody>
      </p:sp>
      <p:sp>
        <p:nvSpPr>
          <p:cNvPr id="3" name="Zástupný symbol pro obsah 2"/>
          <p:cNvSpPr>
            <a:spLocks noGrp="1"/>
          </p:cNvSpPr>
          <p:nvPr>
            <p:ph idx="1"/>
          </p:nvPr>
        </p:nvSpPr>
        <p:spPr/>
        <p:txBody>
          <a:bodyPr/>
          <a:lstStyle/>
          <a:p>
            <a:r>
              <a:rPr lang="cs-CZ" b="0" dirty="0">
                <a:solidFill>
                  <a:srgbClr val="FF0000"/>
                </a:solidFill>
              </a:rPr>
              <a:t>NORMAN, Donald A. </a:t>
            </a:r>
            <a:r>
              <a:rPr lang="cs-CZ" b="0" i="1" dirty="0">
                <a:solidFill>
                  <a:srgbClr val="FF0000"/>
                </a:solidFill>
              </a:rPr>
              <a:t>Design pro každý den</a:t>
            </a:r>
            <a:r>
              <a:rPr lang="cs-CZ" b="0" dirty="0">
                <a:solidFill>
                  <a:srgbClr val="FF0000"/>
                </a:solidFill>
              </a:rPr>
              <a:t>. 1. vyd. v českém </a:t>
            </a:r>
            <a:r>
              <a:rPr lang="cs-CZ" b="0" dirty="0" smtClean="0">
                <a:solidFill>
                  <a:srgbClr val="FF0000"/>
                </a:solidFill>
              </a:rPr>
              <a:t>jazyce. </a:t>
            </a:r>
            <a:r>
              <a:rPr lang="cs-CZ" b="0" dirty="0">
                <a:solidFill>
                  <a:srgbClr val="FF0000"/>
                </a:solidFill>
              </a:rPr>
              <a:t>Praha: Dokořán, 2010, 271 s. ISBN 978-80-7363-314-1</a:t>
            </a:r>
            <a:r>
              <a:rPr lang="cs-CZ" b="0" dirty="0" smtClean="0">
                <a:solidFill>
                  <a:srgbClr val="FF0000"/>
                </a:solidFill>
              </a:rPr>
              <a:t>.</a:t>
            </a:r>
            <a:endParaRPr lang="cs-CZ" b="0" dirty="0">
              <a:solidFill>
                <a:srgbClr val="FF0000"/>
              </a:solidFill>
            </a:endParaRPr>
          </a:p>
          <a:p>
            <a:r>
              <a:rPr lang="cs-CZ" b="0" dirty="0"/>
              <a:t>HOUDE, Stephanie a </a:t>
            </a:r>
            <a:r>
              <a:rPr lang="cs-CZ" b="0" dirty="0" err="1"/>
              <a:t>Hill</a:t>
            </a:r>
            <a:r>
              <a:rPr lang="cs-CZ" b="0" dirty="0"/>
              <a:t> CHARLES. </a:t>
            </a:r>
            <a:r>
              <a:rPr lang="cs-CZ" b="0" dirty="0" err="1"/>
              <a:t>What</a:t>
            </a:r>
            <a:r>
              <a:rPr lang="cs-CZ" b="0" dirty="0"/>
              <a:t> do </a:t>
            </a:r>
            <a:r>
              <a:rPr lang="cs-CZ" b="0" dirty="0" err="1"/>
              <a:t>prototypes</a:t>
            </a:r>
            <a:r>
              <a:rPr lang="cs-CZ" b="0" dirty="0"/>
              <a:t> prototype?. HELANDER, Martin. </a:t>
            </a:r>
            <a:r>
              <a:rPr lang="cs-CZ" b="0" i="1" dirty="0"/>
              <a:t>Handbook </a:t>
            </a:r>
            <a:r>
              <a:rPr lang="cs-CZ" b="0" i="1" dirty="0" err="1"/>
              <a:t>of</a:t>
            </a:r>
            <a:r>
              <a:rPr lang="cs-CZ" b="0" i="1" dirty="0"/>
              <a:t> </a:t>
            </a:r>
            <a:r>
              <a:rPr lang="cs-CZ" b="0" i="1" dirty="0" err="1"/>
              <a:t>human-computer</a:t>
            </a:r>
            <a:r>
              <a:rPr lang="cs-CZ" b="0" i="1" dirty="0"/>
              <a:t> </a:t>
            </a:r>
            <a:r>
              <a:rPr lang="cs-CZ" b="0" i="1" dirty="0" err="1"/>
              <a:t>interaction</a:t>
            </a:r>
            <a:r>
              <a:rPr lang="cs-CZ" b="0" dirty="0"/>
              <a:t>. Vyd. 1. New York: </a:t>
            </a:r>
            <a:r>
              <a:rPr lang="cs-CZ" b="0" dirty="0" err="1"/>
              <a:t>Elsevier</a:t>
            </a:r>
            <a:r>
              <a:rPr lang="cs-CZ" b="0" dirty="0"/>
              <a:t>, 1997, s. 367-381. ISBN </a:t>
            </a:r>
            <a:r>
              <a:rPr lang="cs-CZ" b="0" dirty="0" smtClean="0"/>
              <a:t>0444818626.</a:t>
            </a:r>
          </a:p>
          <a:p>
            <a:r>
              <a:rPr lang="en-US" b="0" dirty="0"/>
              <a:t>MOGGRIDGE, Bill. </a:t>
            </a:r>
            <a:r>
              <a:rPr lang="en-US" b="0" i="1" dirty="0"/>
              <a:t>Designing interactions</a:t>
            </a:r>
            <a:r>
              <a:rPr lang="en-US" b="0" dirty="0"/>
              <a:t>. Cambridge, Mass.: MIT Press, c2007, xxiv, 766 p. ISBN 978-026-2134-743.</a:t>
            </a:r>
            <a:endParaRPr lang="cs-CZ" b="0" dirty="0" smtClean="0"/>
          </a:p>
          <a:p>
            <a:r>
              <a:rPr lang="cs-CZ" b="0" dirty="0" smtClean="0"/>
              <a:t>.</a:t>
            </a:r>
            <a:endParaRPr lang="cs-CZ" dirty="0">
              <a:solidFill>
                <a:srgbClr val="FF0000"/>
              </a:solidFill>
            </a:endParaRPr>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51</a:t>
            </a:fld>
            <a:endParaRPr lang="en-US" dirty="0"/>
          </a:p>
        </p:txBody>
      </p:sp>
    </p:spTree>
    <p:extLst>
      <p:ext uri="{BB962C8B-B14F-4D97-AF65-F5344CB8AC3E}">
        <p14:creationId xmlns:p14="http://schemas.microsoft.com/office/powerpoint/2010/main" val="19592347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9512" y="228600"/>
            <a:ext cx="7128792" cy="4856583"/>
          </a:xfrm>
        </p:spPr>
        <p:txBody>
          <a:bodyPr/>
          <a:lstStyle/>
          <a:p>
            <a:r>
              <a:rPr lang="cs-CZ" sz="4800" dirty="0" smtClean="0"/>
              <a:t>Děkuji za pozornost </a:t>
            </a:r>
            <a:endParaRPr lang="en-US" dirty="0"/>
          </a:p>
        </p:txBody>
      </p:sp>
      <p:sp>
        <p:nvSpPr>
          <p:cNvPr id="3" name="Podnadpis 2"/>
          <p:cNvSpPr>
            <a:spLocks noGrp="1"/>
          </p:cNvSpPr>
          <p:nvPr>
            <p:ph type="subTitle" idx="1"/>
          </p:nvPr>
        </p:nvSpPr>
        <p:spPr>
          <a:xfrm>
            <a:off x="179512" y="4077072"/>
            <a:ext cx="7056784" cy="1637928"/>
          </a:xfrm>
        </p:spPr>
        <p:txBody>
          <a:bodyPr>
            <a:normAutofit/>
          </a:bodyPr>
          <a:lstStyle/>
          <a:p>
            <a:r>
              <a:rPr lang="cs-CZ" dirty="0"/>
              <a:t>Tomáš Bouda </a:t>
            </a:r>
            <a:endParaRPr lang="cs-CZ" dirty="0" smtClean="0"/>
          </a:p>
          <a:p>
            <a:r>
              <a:rPr lang="cs-CZ" dirty="0" err="1" smtClean="0"/>
              <a:t>boudatomas</a:t>
            </a:r>
            <a:r>
              <a:rPr lang="en-US" dirty="0" smtClean="0"/>
              <a:t>@</a:t>
            </a:r>
            <a:r>
              <a:rPr lang="cs-CZ" dirty="0" smtClean="0"/>
              <a:t>gmail.com</a:t>
            </a:r>
            <a:endParaRPr lang="cs-CZ" dirty="0"/>
          </a:p>
          <a:p>
            <a:r>
              <a:rPr lang="cs-CZ" dirty="0"/>
              <a:t>KISK 2012 Komunikace Člověk-počítač</a:t>
            </a:r>
          </a:p>
          <a:p>
            <a:endParaRPr lang="en-US" dirty="0"/>
          </a:p>
        </p:txBody>
      </p:sp>
      <p:pic>
        <p:nvPicPr>
          <p:cNvPr id="4" name="Zástupný symbol pro obsa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1911295" cy="6192688"/>
          </a:xfrm>
          <a:prstGeom prst="rect">
            <a:avLst/>
          </a:prstGeom>
        </p:spPr>
      </p:pic>
    </p:spTree>
    <p:extLst>
      <p:ext uri="{BB962C8B-B14F-4D97-AF65-F5344CB8AC3E}">
        <p14:creationId xmlns:p14="http://schemas.microsoft.com/office/powerpoint/2010/main" val="3755797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363272" cy="980728"/>
          </a:xfrm>
        </p:spPr>
        <p:txBody>
          <a:bodyPr/>
          <a:lstStyle/>
          <a:p>
            <a:r>
              <a:rPr lang="cs-CZ" dirty="0" smtClean="0"/>
              <a:t>Interaktivní rozhraní</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6</a:t>
            </a:fld>
            <a:endParaRPr lang="en-US" dirty="0"/>
          </a:p>
        </p:txBody>
      </p:sp>
      <p:pic>
        <p:nvPicPr>
          <p:cNvPr id="7" name="Zástupný symbol pro obsah 6" descr="DSC08253.JPG"/>
          <p:cNvPicPr>
            <a:picLocks noGrp="1" noChangeAspect="1"/>
          </p:cNvPicPr>
          <p:nvPr>
            <p:ph idx="1"/>
          </p:nvPr>
        </p:nvPicPr>
        <p:blipFill>
          <a:blip r:embed="rId2" cstate="print"/>
          <a:stretch>
            <a:fillRect/>
          </a:stretch>
        </p:blipFill>
        <p:spPr>
          <a:xfrm>
            <a:off x="467544" y="1340768"/>
            <a:ext cx="8024812" cy="450894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363272" cy="980728"/>
          </a:xfrm>
        </p:spPr>
        <p:txBody>
          <a:bodyPr/>
          <a:lstStyle/>
          <a:p>
            <a:r>
              <a:rPr lang="cs-CZ" dirty="0" smtClean="0"/>
              <a:t>Interaktivní rozhraní</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7</a:t>
            </a:fld>
            <a:endParaRPr lang="en-US" dirty="0"/>
          </a:p>
        </p:txBody>
      </p:sp>
      <p:pic>
        <p:nvPicPr>
          <p:cNvPr id="9" name="Obrázek 8" descr="IMG_0440.JPG"/>
          <p:cNvPicPr>
            <a:picLocks noChangeAspect="1"/>
          </p:cNvPicPr>
          <p:nvPr/>
        </p:nvPicPr>
        <p:blipFill>
          <a:blip r:embed="rId2" cstate="print"/>
          <a:stretch>
            <a:fillRect/>
          </a:stretch>
        </p:blipFill>
        <p:spPr>
          <a:xfrm>
            <a:off x="816066" y="980728"/>
            <a:ext cx="7668344" cy="5751258"/>
          </a:xfrm>
          <a:prstGeom prst="rect">
            <a:avLst/>
          </a:prstGeom>
        </p:spPr>
      </p:pic>
      <p:pic>
        <p:nvPicPr>
          <p:cNvPr id="12" name="Obrázek 11" descr="IMG_0441.JPG"/>
          <p:cNvPicPr>
            <a:picLocks noChangeAspect="1"/>
          </p:cNvPicPr>
          <p:nvPr/>
        </p:nvPicPr>
        <p:blipFill>
          <a:blip r:embed="rId3" cstate="print"/>
          <a:stretch>
            <a:fillRect/>
          </a:stretch>
        </p:blipFill>
        <p:spPr>
          <a:xfrm>
            <a:off x="683602" y="950083"/>
            <a:ext cx="7800808" cy="5850606"/>
          </a:xfrm>
          <a:prstGeom prst="rect">
            <a:avLst/>
          </a:prstGeom>
        </p:spPr>
      </p:pic>
      <p:pic>
        <p:nvPicPr>
          <p:cNvPr id="8" name="Zástupný symbol pro obsah 7" descr="IMG_0439.JPG"/>
          <p:cNvPicPr>
            <a:picLocks noGrp="1" noChangeAspect="1"/>
          </p:cNvPicPr>
          <p:nvPr>
            <p:ph idx="1"/>
          </p:nvPr>
        </p:nvPicPr>
        <p:blipFill>
          <a:blip r:embed="rId4" cstate="print"/>
          <a:stretch>
            <a:fillRect/>
          </a:stretch>
        </p:blipFill>
        <p:spPr>
          <a:xfrm>
            <a:off x="503553" y="950083"/>
            <a:ext cx="8160906" cy="6120679"/>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363272" cy="980728"/>
          </a:xfrm>
        </p:spPr>
        <p:txBody>
          <a:bodyPr/>
          <a:lstStyle/>
          <a:p>
            <a:r>
              <a:rPr lang="cs-CZ" dirty="0" smtClean="0"/>
              <a:t>Interaktivní rozhraní</a:t>
            </a:r>
            <a:endParaRPr lang="cs-CZ" dirty="0"/>
          </a:p>
        </p:txBody>
      </p:sp>
      <p:sp>
        <p:nvSpPr>
          <p:cNvPr id="4" name="Zástupný symbol pro zápatí 3"/>
          <p:cNvSpPr>
            <a:spLocks noGrp="1"/>
          </p:cNvSpPr>
          <p:nvPr>
            <p:ph type="ftr" sz="quarter" idx="11"/>
          </p:nvPr>
        </p:nvSpPr>
        <p:spPr/>
        <p:txBody>
          <a:bodyPr/>
          <a:lstStyle/>
          <a:p>
            <a:r>
              <a:rPr lang="pl-PL" smtClean="0"/>
              <a:t>Tomáš Bouda    HCI na KISK</a:t>
            </a:r>
            <a:endParaRPr lang="en-US" dirty="0"/>
          </a:p>
        </p:txBody>
      </p:sp>
      <p:sp>
        <p:nvSpPr>
          <p:cNvPr id="5" name="Zástupný symbol pro číslo snímku 4"/>
          <p:cNvSpPr>
            <a:spLocks noGrp="1"/>
          </p:cNvSpPr>
          <p:nvPr>
            <p:ph type="sldNum" sz="quarter" idx="12"/>
          </p:nvPr>
        </p:nvSpPr>
        <p:spPr/>
        <p:txBody>
          <a:bodyPr/>
          <a:lstStyle/>
          <a:p>
            <a:fld id="{0F39431E-3BC0-45DB-ACA7-8F6C6459A8C9}" type="slidenum">
              <a:rPr lang="en-US" smtClean="0"/>
              <a:pPr/>
              <a:t>8</a:t>
            </a:fld>
            <a:endParaRPr lang="en-US" dirty="0"/>
          </a:p>
        </p:txBody>
      </p:sp>
      <p:sp>
        <p:nvSpPr>
          <p:cNvPr id="10" name="Zástupný symbol pro obsah 9"/>
          <p:cNvSpPr>
            <a:spLocks noGrp="1"/>
          </p:cNvSpPr>
          <p:nvPr>
            <p:ph idx="1"/>
          </p:nvPr>
        </p:nvSpPr>
        <p:spPr>
          <a:xfrm>
            <a:off x="467544" y="6021288"/>
            <a:ext cx="7620000" cy="648072"/>
          </a:xfrm>
        </p:spPr>
        <p:txBody>
          <a:bodyPr>
            <a:normAutofit/>
          </a:bodyPr>
          <a:lstStyle/>
          <a:p>
            <a:r>
              <a:rPr lang="cs-CZ" sz="1400" dirty="0" smtClean="0"/>
              <a:t>Zdroj: </a:t>
            </a:r>
            <a:r>
              <a:rPr lang="cs-CZ" sz="1400" dirty="0" smtClean="0">
                <a:hlinkClick r:id="rId2"/>
              </a:rPr>
              <a:t>http://www.</a:t>
            </a:r>
            <a:r>
              <a:rPr lang="cs-CZ" sz="1400" dirty="0" err="1" smtClean="0">
                <a:hlinkClick r:id="rId2"/>
              </a:rPr>
              <a:t>bestappsite.com</a:t>
            </a:r>
            <a:r>
              <a:rPr lang="cs-CZ" sz="1400" dirty="0" smtClean="0">
                <a:hlinkClick r:id="rId2"/>
              </a:rPr>
              <a:t>/</a:t>
            </a:r>
            <a:r>
              <a:rPr lang="cs-CZ" sz="1400" dirty="0" err="1" smtClean="0">
                <a:hlinkClick r:id="rId2"/>
              </a:rPr>
              <a:t>friendly</a:t>
            </a:r>
            <a:r>
              <a:rPr lang="cs-CZ" sz="1400" dirty="0" smtClean="0">
                <a:hlinkClick r:id="rId2"/>
              </a:rPr>
              <a:t>-</a:t>
            </a:r>
            <a:r>
              <a:rPr lang="cs-CZ" sz="1400" dirty="0" err="1" smtClean="0">
                <a:hlinkClick r:id="rId2"/>
              </a:rPr>
              <a:t>facebook</a:t>
            </a:r>
            <a:r>
              <a:rPr lang="cs-CZ" sz="1400" dirty="0" smtClean="0">
                <a:hlinkClick r:id="rId2"/>
              </a:rPr>
              <a:t>-</a:t>
            </a:r>
            <a:r>
              <a:rPr lang="cs-CZ" sz="1400" dirty="0" err="1" smtClean="0">
                <a:hlinkClick r:id="rId2"/>
              </a:rPr>
              <a:t>browser</a:t>
            </a:r>
            <a:r>
              <a:rPr lang="cs-CZ" sz="1400" dirty="0" smtClean="0">
                <a:hlinkClick r:id="rId2"/>
              </a:rPr>
              <a:t>-</a:t>
            </a:r>
            <a:r>
              <a:rPr lang="cs-CZ" sz="1400" dirty="0" err="1" smtClean="0">
                <a:hlinkClick r:id="rId2"/>
              </a:rPr>
              <a:t>for</a:t>
            </a:r>
            <a:r>
              <a:rPr lang="cs-CZ" sz="1400" dirty="0" smtClean="0">
                <a:hlinkClick r:id="rId2"/>
              </a:rPr>
              <a:t>-</a:t>
            </a:r>
            <a:r>
              <a:rPr lang="cs-CZ" sz="1400" dirty="0" err="1" smtClean="0">
                <a:hlinkClick r:id="rId2"/>
              </a:rPr>
              <a:t>ipad</a:t>
            </a:r>
            <a:r>
              <a:rPr lang="cs-CZ" sz="1400" dirty="0" smtClean="0">
                <a:hlinkClick r:id="rId2"/>
              </a:rPr>
              <a:t>/</a:t>
            </a:r>
            <a:r>
              <a:rPr lang="cs-CZ" sz="1400" dirty="0" smtClean="0"/>
              <a:t> </a:t>
            </a:r>
            <a:endParaRPr lang="cs-CZ" sz="1400" dirty="0"/>
          </a:p>
        </p:txBody>
      </p:sp>
      <p:pic>
        <p:nvPicPr>
          <p:cNvPr id="1026" name="Picture 2" descr="http://www.bestappsite.com/wp-content/uploads/2010/08/friendly-main.jpg"/>
          <p:cNvPicPr>
            <a:picLocks noChangeAspect="1" noChangeArrowheads="1"/>
          </p:cNvPicPr>
          <p:nvPr/>
        </p:nvPicPr>
        <p:blipFill>
          <a:blip r:embed="rId3" cstate="print"/>
          <a:srcRect/>
          <a:stretch>
            <a:fillRect/>
          </a:stretch>
        </p:blipFill>
        <p:spPr bwMode="auto">
          <a:xfrm>
            <a:off x="899592" y="1052736"/>
            <a:ext cx="6552728" cy="5001916"/>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708920"/>
            <a:ext cx="8291264" cy="1692106"/>
          </a:xfrm>
        </p:spPr>
        <p:txBody>
          <a:bodyPr>
            <a:normAutofit fontScale="90000"/>
          </a:bodyPr>
          <a:lstStyle/>
          <a:p>
            <a:pPr algn="ctr"/>
            <a:r>
              <a:rPr lang="cs-CZ" sz="6600" dirty="0" smtClean="0"/>
              <a:t>Co je dobrý design?</a:t>
            </a:r>
            <a:endParaRPr lang="en-US" sz="6600" dirty="0"/>
          </a:p>
        </p:txBody>
      </p:sp>
      <p:sp>
        <p:nvSpPr>
          <p:cNvPr id="3" name="Zástupný symbol pro zápatí 2"/>
          <p:cNvSpPr>
            <a:spLocks noGrp="1"/>
          </p:cNvSpPr>
          <p:nvPr>
            <p:ph type="ftr" sz="quarter" idx="11"/>
          </p:nvPr>
        </p:nvSpPr>
        <p:spPr/>
        <p:txBody>
          <a:bodyPr/>
          <a:lstStyle/>
          <a:p>
            <a:r>
              <a:rPr lang="pl-PL" smtClean="0"/>
              <a:t>Tomáš Bouda    HCI na KISK</a:t>
            </a:r>
            <a:endParaRPr lang="en-US" dirty="0"/>
          </a:p>
        </p:txBody>
      </p:sp>
      <p:sp>
        <p:nvSpPr>
          <p:cNvPr id="4" name="Zástupný symbol pro číslo snímku 3"/>
          <p:cNvSpPr>
            <a:spLocks noGrp="1"/>
          </p:cNvSpPr>
          <p:nvPr>
            <p:ph type="sldNum" sz="quarter" idx="12"/>
          </p:nvPr>
        </p:nvSpPr>
        <p:spPr/>
        <p:txBody>
          <a:bodyPr/>
          <a:lstStyle/>
          <a:p>
            <a:fld id="{0F39431E-3BC0-45DB-ACA7-8F6C6459A8C9}" type="slidenum">
              <a:rPr lang="en-US" smtClean="0"/>
              <a:pPr/>
              <a:t>9</a:t>
            </a:fld>
            <a:endParaRPr lang="en-US" dirty="0"/>
          </a:p>
        </p:txBody>
      </p:sp>
    </p:spTree>
    <p:extLst>
      <p:ext uri="{BB962C8B-B14F-4D97-AF65-F5344CB8AC3E}">
        <p14:creationId xmlns:p14="http://schemas.microsoft.com/office/powerpoint/2010/main" val="12667931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ákladní">
  <a:themeElements>
    <a:clrScheme name="Základní">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Základní">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ákladní">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4351</TotalTime>
  <Words>1407</Words>
  <Application>Microsoft Office PowerPoint</Application>
  <PresentationFormat>Předvádění na obrazovce (4:3)</PresentationFormat>
  <Paragraphs>370</Paragraphs>
  <Slides>52</Slides>
  <Notes>5</Notes>
  <HiddenSlides>0</HiddenSlides>
  <MMClips>0</MMClips>
  <ScaleCrop>false</ScaleCrop>
  <HeadingPairs>
    <vt:vector size="4" baseType="variant">
      <vt:variant>
        <vt:lpstr>Motiv</vt:lpstr>
      </vt:variant>
      <vt:variant>
        <vt:i4>1</vt:i4>
      </vt:variant>
      <vt:variant>
        <vt:lpstr>Nadpisy snímků</vt:lpstr>
      </vt:variant>
      <vt:variant>
        <vt:i4>52</vt:i4>
      </vt:variant>
    </vt:vector>
  </HeadingPairs>
  <TitlesOfParts>
    <vt:vector size="53" baseType="lpstr">
      <vt:lpstr>Základní</vt:lpstr>
      <vt:lpstr>Úvod do interaktivního designu (design, síla prototypování, evaluace)  </vt:lpstr>
      <vt:lpstr>Obsah </vt:lpstr>
      <vt:lpstr>Human-Computer Interaction</vt:lpstr>
      <vt:lpstr>Interaktivní rozhraní</vt:lpstr>
      <vt:lpstr>Interaktivní rozhraní</vt:lpstr>
      <vt:lpstr>Interaktivní rozhraní</vt:lpstr>
      <vt:lpstr>Interaktivní rozhraní</vt:lpstr>
      <vt:lpstr>Interaktivní rozhraní</vt:lpstr>
      <vt:lpstr>Co je dobrý design?</vt:lpstr>
      <vt:lpstr>Dobrý Interakční design </vt:lpstr>
      <vt:lpstr>Interakční design - Dobré mentální modely  </vt:lpstr>
      <vt:lpstr>Interakční design –princip zpětné vazby  </vt:lpstr>
      <vt:lpstr>Interakční design – dobrá navigace  </vt:lpstr>
      <vt:lpstr>Interakční design – dobrá navigace  </vt:lpstr>
      <vt:lpstr>Interakční design – konzistence  </vt:lpstr>
      <vt:lpstr>Interakční design – Intuitivní interakce  </vt:lpstr>
      <vt:lpstr>Interakční design</vt:lpstr>
      <vt:lpstr>Design pro každý den</vt:lpstr>
      <vt:lpstr>Design zaměřený na uživatele</vt:lpstr>
      <vt:lpstr>Síla Prototypování</vt:lpstr>
      <vt:lpstr>Síla prototypování</vt:lpstr>
      <vt:lpstr>Síla prototypování</vt:lpstr>
      <vt:lpstr>Síla prototypování</vt:lpstr>
      <vt:lpstr>Síla prototypování – co je účelem?</vt:lpstr>
      <vt:lpstr>Síla prototypování – co je účelem?</vt:lpstr>
      <vt:lpstr>Prototyp</vt:lpstr>
      <vt:lpstr>Prototyp šetří čas a rychle se z něj poučíme </vt:lpstr>
      <vt:lpstr>Typologie Prototypů</vt:lpstr>
      <vt:lpstr>Typologie Prototypů</vt:lpstr>
      <vt:lpstr>Typologie Prototypů</vt:lpstr>
      <vt:lpstr>Typologie Prototypů</vt:lpstr>
      <vt:lpstr>Typologie Prototypů</vt:lpstr>
      <vt:lpstr>Typologie Prototypů</vt:lpstr>
      <vt:lpstr>Prototypování interiéru v letadlech</vt:lpstr>
      <vt:lpstr>Prototypování prvního Apple Storu</vt:lpstr>
      <vt:lpstr>Je dobré zkoušet více nápadů a konceptů</vt:lpstr>
      <vt:lpstr>Prototypování - Hledání globálního maxima </vt:lpstr>
      <vt:lpstr>Prototypování znamená: </vt:lpstr>
      <vt:lpstr>Evaluace Designu </vt:lpstr>
      <vt:lpstr>Proč testovat?</vt:lpstr>
      <vt:lpstr>Evaluace</vt:lpstr>
      <vt:lpstr>Evaluace designu </vt:lpstr>
      <vt:lpstr>Evaluace designu </vt:lpstr>
      <vt:lpstr>Evaluace designu </vt:lpstr>
      <vt:lpstr>Evaluace designu </vt:lpstr>
      <vt:lpstr>Evaluace designu</vt:lpstr>
      <vt:lpstr>Evaluace designu</vt:lpstr>
      <vt:lpstr>Typologie evaluace </vt:lpstr>
      <vt:lpstr>Jaký typ evaluace použít?</vt:lpstr>
      <vt:lpstr>Závěr</vt:lpstr>
      <vt:lpstr>Doporučená literatura</vt:lpstr>
      <vt:lpstr>Děkuji za pozornost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hci (design, síla prototypování, evaluace, GUI, trendy)</dc:title>
  <dc:creator>DELL1</dc:creator>
  <cp:lastModifiedBy>DELL1</cp:lastModifiedBy>
  <cp:revision>43</cp:revision>
  <dcterms:created xsi:type="dcterms:W3CDTF">2012-09-15T12:08:58Z</dcterms:created>
  <dcterms:modified xsi:type="dcterms:W3CDTF">2012-09-20T08:49:43Z</dcterms:modified>
</cp:coreProperties>
</file>