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sldIdLst>
    <p:sldId id="257" r:id="rId2"/>
    <p:sldId id="263" r:id="rId3"/>
    <p:sldId id="262" r:id="rId4"/>
    <p:sldId id="264" r:id="rId5"/>
    <p:sldId id="266" r:id="rId6"/>
    <p:sldId id="267" r:id="rId7"/>
    <p:sldId id="268" r:id="rId8"/>
    <p:sldId id="269" r:id="rId9"/>
    <p:sldId id="258" r:id="rId10"/>
    <p:sldId id="270" r:id="rId11"/>
    <p:sldId id="261" r:id="rId12"/>
    <p:sldId id="272" r:id="rId13"/>
    <p:sldId id="273" r:id="rId14"/>
    <p:sldId id="260" r:id="rId15"/>
    <p:sldId id="271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59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82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F1AFC-F7A3-486E-AEB7-F74466F0B1E1}" type="datetimeFigureOut">
              <a:rPr lang="cs-CZ" smtClean="0"/>
              <a:pPr/>
              <a:t>26.9.2012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DF266-7668-48F4-BEA2-EADFFC43440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345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kedin.com/pub/jack-whalen/10/635/5bb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linkedin.com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pub</a:t>
            </a:r>
            <a:r>
              <a:rPr lang="cs-CZ" dirty="0" smtClean="0">
                <a:hlinkClick r:id="rId3"/>
              </a:rPr>
              <a:t>/jack-</a:t>
            </a:r>
            <a:r>
              <a:rPr lang="cs-CZ" dirty="0" err="1" smtClean="0">
                <a:hlinkClick r:id="rId3"/>
              </a:rPr>
              <a:t>whalen</a:t>
            </a:r>
            <a:r>
              <a:rPr lang="cs-CZ" dirty="0" smtClean="0">
                <a:hlinkClick r:id="rId3"/>
              </a:rPr>
              <a:t>/10/635/5bb</a:t>
            </a:r>
            <a:endParaRPr lang="cs-CZ" dirty="0" smtClean="0"/>
          </a:p>
          <a:p>
            <a:r>
              <a:rPr lang="en-US" dirty="0" smtClean="0"/>
              <a:t>One of my </a:t>
            </a:r>
            <a:r>
              <a:rPr lang="en-US" dirty="0" err="1" smtClean="0"/>
              <a:t>favourite</a:t>
            </a:r>
            <a:r>
              <a:rPr lang="en-US" dirty="0" smtClean="0"/>
              <a:t> examples of participant observation</a:t>
            </a:r>
          </a:p>
          <a:p>
            <a:r>
              <a:rPr lang="en-US" dirty="0" smtClean="0"/>
              <a:t>comes from Jack Whalen and colleagues at Xerox PARC.</a:t>
            </a:r>
          </a:p>
          <a:p>
            <a:r>
              <a:rPr lang="en-US" dirty="0" smtClean="0"/>
              <a:t>They were studying a call centre for photocopier repair,</a:t>
            </a:r>
          </a:p>
          <a:p>
            <a:r>
              <a:rPr lang="en-US" dirty="0" smtClean="0"/>
              <a:t>so these were people who field questions for technicians,</a:t>
            </a:r>
          </a:p>
          <a:p>
            <a:r>
              <a:rPr lang="en-US" dirty="0" smtClean="0"/>
              <a:t>and, over the telephone, help them work through troubleshooting broken photocopiers.</a:t>
            </a:r>
          </a:p>
          <a:p>
            <a:r>
              <a:rPr lang="en-US" dirty="0" smtClean="0"/>
              <a:t>Doing this over the phone can be extremely difficult.</a:t>
            </a:r>
          </a:p>
          <a:p>
            <a:r>
              <a:rPr lang="en-US" dirty="0" smtClean="0"/>
              <a:t>What Whalen and colleagues found was that, as you might expect,</a:t>
            </a:r>
          </a:p>
          <a:p>
            <a:r>
              <a:rPr lang="en-US" dirty="0" smtClean="0"/>
              <a:t>the most proficient person in this copier repair centre was the person who’d been the longest.</a:t>
            </a:r>
          </a:p>
          <a:p>
            <a:r>
              <a:rPr lang="en-US" dirty="0" smtClean="0"/>
              <a:t>It was the skill that they’d built up over a period of time.</a:t>
            </a:r>
          </a:p>
          <a:p>
            <a:r>
              <a:rPr lang="en-US" dirty="0" smtClean="0"/>
              <a:t>What’s interesting is that the second most effective person at this repair centre was not the  person</a:t>
            </a:r>
          </a:p>
          <a:p>
            <a:r>
              <a:rPr lang="en-US" dirty="0" smtClean="0"/>
              <a:t>who’d been the second longest, but rather the person who’d sat next to the person who had been the longest.</a:t>
            </a:r>
          </a:p>
          <a:p>
            <a:r>
              <a:rPr lang="en-US" dirty="0" smtClean="0"/>
              <a:t>What they realized was that, by sitting next to an expert, these repair technicians were able</a:t>
            </a:r>
          </a:p>
          <a:p>
            <a:r>
              <a:rPr lang="en-US" dirty="0" smtClean="0"/>
              <a:t>to pick  up all of the informal skills of doing repair work that aren’t written down in manuals anywhere.</a:t>
            </a:r>
          </a:p>
          <a:p>
            <a:r>
              <a:rPr lang="en-US" dirty="0" smtClean="0"/>
              <a:t>And it’s this apprenticeship model that helped somebody really excel in their job.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B611-8E57-40BA-AA06-E01B46DCBCD0}" type="datetime1">
              <a:rPr lang="cs-CZ" smtClean="0"/>
              <a:pPr/>
              <a:t>26.9.2012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01E8AB-9F48-4782-8ECC-D710FB6E86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9DB8-93A2-4DB3-9705-58DD80722128}" type="datetime1">
              <a:rPr lang="cs-CZ" smtClean="0"/>
              <a:pPr/>
              <a:t>26.9.2012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5C4D7-013E-44C3-AB6B-3F4ED04226F5}" type="datetime1">
              <a:rPr lang="cs-CZ" smtClean="0"/>
              <a:pPr/>
              <a:t>26.9.2012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BAC-6458-4DFB-824E-DD541418E484}" type="datetime1">
              <a:rPr lang="cs-CZ" smtClean="0"/>
              <a:pPr/>
              <a:t>26.9.2012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FEB5-33F5-46B1-9B50-8458D2A70E1D}" type="datetime1">
              <a:rPr lang="cs-CZ" smtClean="0"/>
              <a:pPr/>
              <a:t>26.9.2012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0A65-4D29-4D9D-876F-28681F2F80AC}" type="datetime1">
              <a:rPr lang="cs-CZ" smtClean="0"/>
              <a:pPr/>
              <a:t>26.9.2012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EFB9-A2B3-4509-811D-9BD2490A019D}" type="datetime1">
              <a:rPr lang="cs-CZ" smtClean="0"/>
              <a:pPr/>
              <a:t>26.9.2012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B88D-B1F6-4B6F-8153-E56B7F7D92A9}" type="datetime1">
              <a:rPr lang="cs-CZ" smtClean="0"/>
              <a:pPr/>
              <a:t>26.9.2012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CBF0-3C16-4C29-A232-4BC9F433758E}" type="datetime1">
              <a:rPr lang="cs-CZ" smtClean="0"/>
              <a:pPr/>
              <a:t>26.9.2012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4E1C-D890-4DCB-82B6-DDF1A1CDE509}" type="datetime1">
              <a:rPr lang="cs-CZ" smtClean="0"/>
              <a:pPr/>
              <a:t>26.9.2012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F7C7-678B-4310-9AD5-E41D71BF5D3B}" type="datetime1">
              <a:rPr lang="cs-CZ" smtClean="0"/>
              <a:pPr/>
              <a:t>26.9.2012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01E8AB-9F48-4782-8ECC-D710FB6E86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31A5424-3027-4B69-A952-08F79A6908E6}" type="datetime1">
              <a:rPr lang="cs-CZ" smtClean="0"/>
              <a:pPr/>
              <a:t>26.9.2012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C401E8AB-9F48-4782-8ECC-D710FB6E86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support.balsamiq.com/customer/portal/articles/107999-specifying-interaction-with-mockup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Yogi_Berra" TargetMode="External"/><Relationship Id="rId2" Type="http://schemas.openxmlformats.org/officeDocument/2006/relationships/hyperlink" Target="http://www.brainyquote.com/quotes/quotes/y/yogiberra125285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pwiremagazine.com/2012/07/free-printable-sketching-wireframing-templates.html" TargetMode="External"/><Relationship Id="rId2" Type="http://schemas.openxmlformats.org/officeDocument/2006/relationships/hyperlink" Target="http://www.codeproject.com/Articles/111949/Excerpt-from-Designing-the-iPhone-User-Experienc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serfocus.co.uk/articles/paperprototyping.html" TargetMode="External"/><Relationship Id="rId4" Type="http://schemas.openxmlformats.org/officeDocument/2006/relationships/hyperlink" Target="http://www.zurb.com/playground/honeycomb-stencils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228600"/>
            <a:ext cx="7344816" cy="4856583"/>
          </a:xfrm>
        </p:spPr>
        <p:txBody>
          <a:bodyPr/>
          <a:lstStyle/>
          <a:p>
            <a:r>
              <a:rPr lang="cs-CZ" sz="4800" dirty="0" smtClean="0"/>
              <a:t>Síla </a:t>
            </a:r>
            <a:r>
              <a:rPr lang="cs-CZ" sz="4800" dirty="0" err="1" smtClean="0"/>
              <a:t>prototypování</a:t>
            </a: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2000" dirty="0" smtClean="0"/>
              <a:t>(</a:t>
            </a:r>
            <a:r>
              <a:rPr lang="cs-CZ" sz="2000" dirty="0"/>
              <a:t>scénáře, persony, </a:t>
            </a:r>
            <a:r>
              <a:rPr lang="cs-CZ" sz="2000" dirty="0" err="1"/>
              <a:t>storyboardy</a:t>
            </a:r>
            <a:r>
              <a:rPr lang="cs-CZ" sz="2000" dirty="0"/>
              <a:t>, papírové </a:t>
            </a:r>
            <a:r>
              <a:rPr lang="cs-CZ" sz="2000" dirty="0" err="1" smtClean="0"/>
              <a:t>prototypováni</a:t>
            </a:r>
            <a:r>
              <a:rPr lang="cs-CZ" sz="2000" dirty="0" smtClean="0"/>
              <a:t>)</a:t>
            </a: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 smtClean="0"/>
              <a:t> 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4800600"/>
            <a:ext cx="7135688" cy="914400"/>
          </a:xfrm>
        </p:spPr>
        <p:txBody>
          <a:bodyPr>
            <a:normAutofit/>
          </a:bodyPr>
          <a:lstStyle/>
          <a:p>
            <a:r>
              <a:rPr lang="cs-CZ" dirty="0"/>
              <a:t>Tomáš Bouda </a:t>
            </a:r>
          </a:p>
          <a:p>
            <a:r>
              <a:rPr lang="cs-CZ" dirty="0"/>
              <a:t>KISK 2012 Komunikace Člověk-počítač</a:t>
            </a:r>
          </a:p>
          <a:p>
            <a:endParaRPr lang="en-US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8640"/>
            <a:ext cx="1911295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2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Persony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0"/>
            <a:ext cx="8219256" cy="4373563"/>
          </a:xfrm>
        </p:spPr>
        <p:txBody>
          <a:bodyPr>
            <a:normAutofit/>
          </a:bodyPr>
          <a:lstStyle/>
          <a:p>
            <a:endParaRPr lang="cs-CZ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10</a:t>
            </a:fld>
            <a:endParaRPr lang="cs-CZ"/>
          </a:p>
        </p:txBody>
      </p:sp>
      <p:pic>
        <p:nvPicPr>
          <p:cNvPr id="1026" name="Picture 2" descr="http://www.moveo.com/wp-content/uploads/2012/08/person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5400600" cy="4200468"/>
          </a:xfrm>
          <a:prstGeom prst="rect">
            <a:avLst/>
          </a:prstGeom>
          <a:noFill/>
        </p:spPr>
      </p:pic>
      <p:pic>
        <p:nvPicPr>
          <p:cNvPr id="1028" name="Picture 4" descr="http://www.avalonhu.com/SI/MeetingBytes/images/personas_comparsion_pre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60648"/>
            <a:ext cx="4572000" cy="5314951"/>
          </a:xfrm>
          <a:prstGeom prst="rect">
            <a:avLst/>
          </a:prstGeom>
          <a:noFill/>
        </p:spPr>
      </p:pic>
      <p:pic>
        <p:nvPicPr>
          <p:cNvPr id="1030" name="Picture 6" descr="http://www.uxforthemasses.com/blog/wp-content/uploads/2010/06/Peter-the-busy-par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772816"/>
            <a:ext cx="5715000" cy="4076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160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828010"/>
          </a:xfrm>
        </p:spPr>
        <p:txBody>
          <a:bodyPr/>
          <a:lstStyle/>
          <a:p>
            <a:r>
              <a:rPr lang="cs-CZ" dirty="0" err="1" smtClean="0"/>
              <a:t>Prototypování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772744"/>
          </a:xfrm>
        </p:spPr>
        <p:txBody>
          <a:bodyPr>
            <a:normAutofit fontScale="92500" lnSpcReduction="20000"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r>
              <a:rPr lang="cs-CZ" sz="1600" dirty="0" smtClean="0"/>
              <a:t>Zdroj: </a:t>
            </a:r>
            <a:r>
              <a:rPr lang="cs-CZ" sz="1600" dirty="0" smtClean="0">
                <a:hlinkClick r:id="rId2"/>
              </a:rPr>
              <a:t>http://support.</a:t>
            </a:r>
            <a:r>
              <a:rPr lang="cs-CZ" sz="1600" dirty="0" err="1" smtClean="0">
                <a:hlinkClick r:id="rId2"/>
              </a:rPr>
              <a:t>balsamiq.com</a:t>
            </a:r>
            <a:r>
              <a:rPr lang="cs-CZ" sz="1600" dirty="0" smtClean="0">
                <a:hlinkClick r:id="rId2"/>
              </a:rPr>
              <a:t>/</a:t>
            </a:r>
            <a:r>
              <a:rPr lang="cs-CZ" sz="1600" dirty="0" err="1" smtClean="0">
                <a:hlinkClick r:id="rId2"/>
              </a:rPr>
              <a:t>customer</a:t>
            </a:r>
            <a:r>
              <a:rPr lang="cs-CZ" sz="1600" dirty="0" smtClean="0">
                <a:hlinkClick r:id="rId2"/>
              </a:rPr>
              <a:t>/</a:t>
            </a:r>
            <a:r>
              <a:rPr lang="cs-CZ" sz="1600" dirty="0" err="1" smtClean="0">
                <a:hlinkClick r:id="rId2"/>
              </a:rPr>
              <a:t>portal</a:t>
            </a:r>
            <a:r>
              <a:rPr lang="cs-CZ" sz="1600" dirty="0" smtClean="0">
                <a:hlinkClick r:id="rId2"/>
              </a:rPr>
              <a:t>/</a:t>
            </a:r>
            <a:r>
              <a:rPr lang="cs-CZ" sz="1600" dirty="0" err="1" smtClean="0">
                <a:hlinkClick r:id="rId2"/>
              </a:rPr>
              <a:t>articles</a:t>
            </a:r>
            <a:r>
              <a:rPr lang="cs-CZ" sz="1600" dirty="0" smtClean="0">
                <a:hlinkClick r:id="rId2"/>
              </a:rPr>
              <a:t>/107999-</a:t>
            </a:r>
            <a:r>
              <a:rPr lang="cs-CZ" sz="1600" dirty="0" err="1" smtClean="0">
                <a:hlinkClick r:id="rId2"/>
              </a:rPr>
              <a:t>specifying</a:t>
            </a:r>
            <a:r>
              <a:rPr lang="cs-CZ" sz="1600" dirty="0" smtClean="0">
                <a:hlinkClick r:id="rId2"/>
              </a:rPr>
              <a:t>-</a:t>
            </a:r>
            <a:r>
              <a:rPr lang="cs-CZ" sz="1600" dirty="0" err="1" smtClean="0">
                <a:hlinkClick r:id="rId2"/>
              </a:rPr>
              <a:t>interaction</a:t>
            </a:r>
            <a:r>
              <a:rPr lang="cs-CZ" sz="1600" dirty="0" smtClean="0">
                <a:hlinkClick r:id="rId2"/>
              </a:rPr>
              <a:t>-</a:t>
            </a:r>
            <a:r>
              <a:rPr lang="cs-CZ" sz="1600" dirty="0" err="1" smtClean="0">
                <a:hlinkClick r:id="rId2"/>
              </a:rPr>
              <a:t>with</a:t>
            </a:r>
            <a:r>
              <a:rPr lang="cs-CZ" sz="1600" dirty="0" smtClean="0">
                <a:hlinkClick r:id="rId2"/>
              </a:rPr>
              <a:t>-</a:t>
            </a:r>
            <a:r>
              <a:rPr lang="cs-CZ" sz="1600" dirty="0" err="1" smtClean="0">
                <a:hlinkClick r:id="rId2"/>
              </a:rPr>
              <a:t>mockups</a:t>
            </a:r>
            <a:endParaRPr lang="cs-CZ" sz="16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11</a:t>
            </a:fld>
            <a:endParaRPr lang="cs-CZ"/>
          </a:p>
        </p:txBody>
      </p:sp>
      <p:pic>
        <p:nvPicPr>
          <p:cNvPr id="7170" name="Picture 2" descr="http://balsamiq.com/img/tutorials/interaction/doctyp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7920880" cy="47438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095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828010"/>
          </a:xfrm>
        </p:spPr>
        <p:txBody>
          <a:bodyPr/>
          <a:lstStyle/>
          <a:p>
            <a:r>
              <a:rPr lang="cs-CZ" dirty="0" err="1" smtClean="0"/>
              <a:t>Prototypování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772744"/>
          </a:xfrm>
        </p:spPr>
        <p:txBody>
          <a:bodyPr>
            <a:normAutofit/>
          </a:bodyPr>
          <a:lstStyle/>
          <a:p>
            <a:r>
              <a:rPr lang="cs-CZ" dirty="0" smtClean="0"/>
              <a:t>Tipy </a:t>
            </a:r>
            <a:r>
              <a:rPr lang="cs-CZ" dirty="0" smtClean="0"/>
              <a:t>a triky:</a:t>
            </a:r>
          </a:p>
          <a:p>
            <a:pPr>
              <a:buFontTx/>
              <a:buChar char="-"/>
            </a:pPr>
            <a:r>
              <a:rPr lang="cs-CZ" dirty="0" smtClean="0"/>
              <a:t> Všechny materiály mějte na jednom místě. </a:t>
            </a:r>
          </a:p>
          <a:p>
            <a:pPr>
              <a:buFontTx/>
              <a:buChar char="-"/>
            </a:pPr>
            <a:r>
              <a:rPr lang="cs-CZ" dirty="0" smtClean="0"/>
              <a:t> Pracujte rychle a používejte znovupoužitelné části. </a:t>
            </a:r>
          </a:p>
          <a:p>
            <a:pPr>
              <a:buFontTx/>
              <a:buChar char="-"/>
            </a:pPr>
            <a:r>
              <a:rPr lang="cs-CZ" dirty="0" smtClean="0"/>
              <a:t> Udělejte si fotku přístroje, na který budete vytvářet aplikaci. </a:t>
            </a:r>
          </a:p>
          <a:p>
            <a:pPr>
              <a:buFontTx/>
              <a:buChar char="-"/>
            </a:pPr>
            <a:r>
              <a:rPr lang="cs-CZ" dirty="0" smtClean="0"/>
              <a:t> Pokud je to možné, využívejte známe grafické a interakční elementy daného systému.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95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35280" cy="1371600"/>
          </a:xfrm>
        </p:spPr>
        <p:txBody>
          <a:bodyPr>
            <a:normAutofit/>
          </a:bodyPr>
          <a:lstStyle/>
          <a:p>
            <a:r>
              <a:rPr lang="cs-CZ" dirty="0" err="1" smtClean="0"/>
              <a:t>Prototypování</a:t>
            </a:r>
            <a:r>
              <a:rPr lang="cs-CZ" dirty="0" smtClean="0"/>
              <a:t> - typologie z hlediska technologie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-</a:t>
            </a:r>
            <a:r>
              <a:rPr lang="cs-CZ" dirty="0" err="1" smtClean="0"/>
              <a:t>Storyboardy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-Papírové </a:t>
            </a:r>
            <a:r>
              <a:rPr lang="cs-CZ" dirty="0" err="1" smtClean="0"/>
              <a:t>prototypování</a:t>
            </a:r>
            <a:endParaRPr lang="cs-CZ" dirty="0" smtClean="0"/>
          </a:p>
          <a:p>
            <a:endParaRPr lang="cs-CZ" dirty="0" err="1" smtClean="0"/>
          </a:p>
          <a:p>
            <a:pPr>
              <a:buFontTx/>
              <a:buChar char="-"/>
            </a:pPr>
            <a:r>
              <a:rPr lang="cs-CZ" dirty="0" err="1" smtClean="0"/>
              <a:t>Wizard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Oz</a:t>
            </a:r>
            <a:r>
              <a:rPr lang="cs-CZ" dirty="0" smtClean="0"/>
              <a:t> </a:t>
            </a:r>
            <a:endParaRPr lang="cs-CZ" b="0" dirty="0" smtClean="0"/>
          </a:p>
          <a:p>
            <a:pPr lvl="1">
              <a:buFontTx/>
              <a:buChar char="-"/>
            </a:pPr>
            <a:r>
              <a:rPr lang="cs-CZ" b="0" dirty="0" smtClean="0"/>
              <a:t>interaktivní papírový prototyp</a:t>
            </a:r>
          </a:p>
          <a:p>
            <a:pPr lvl="1">
              <a:buNone/>
            </a:pPr>
            <a:endParaRPr lang="cs-CZ" b="0" dirty="0" smtClean="0"/>
          </a:p>
          <a:p>
            <a:pPr>
              <a:buFontTx/>
              <a:buChar char="-"/>
            </a:pPr>
            <a:r>
              <a:rPr lang="cs-CZ" dirty="0" smtClean="0"/>
              <a:t>Digitální </a:t>
            </a:r>
            <a:r>
              <a:rPr lang="cs-CZ" dirty="0" err="1" smtClean="0"/>
              <a:t>mockup</a:t>
            </a:r>
            <a:r>
              <a:rPr lang="cs-CZ" dirty="0" smtClean="0"/>
              <a:t> </a:t>
            </a:r>
          </a:p>
          <a:p>
            <a:pPr lvl="1">
              <a:buFontTx/>
              <a:buChar char="-"/>
            </a:pPr>
            <a:r>
              <a:rPr lang="cs-CZ" b="0" dirty="0" smtClean="0"/>
              <a:t>digitální prototyp vytvořený za pomoci speciálního software. </a:t>
            </a:r>
          </a:p>
          <a:p>
            <a:pPr lvl="1">
              <a:buNone/>
            </a:pPr>
            <a:endParaRPr lang="cs-CZ" b="0" dirty="0" smtClean="0"/>
          </a:p>
          <a:p>
            <a:pPr>
              <a:buFontTx/>
              <a:buChar char="-"/>
            </a:pPr>
            <a:r>
              <a:rPr lang="cs-CZ" dirty="0" smtClean="0"/>
              <a:t>Video </a:t>
            </a:r>
            <a:r>
              <a:rPr lang="cs-CZ" dirty="0" err="1" smtClean="0"/>
              <a:t>prototypování</a:t>
            </a:r>
            <a:r>
              <a:rPr lang="cs-CZ" dirty="0" smtClean="0"/>
              <a:t> </a:t>
            </a:r>
          </a:p>
          <a:p>
            <a:pPr lvl="1">
              <a:buFontTx/>
              <a:buChar char="-"/>
            </a:pPr>
            <a:r>
              <a:rPr lang="cs-CZ" dirty="0" smtClean="0"/>
              <a:t>p</a:t>
            </a:r>
            <a:r>
              <a:rPr lang="cs-CZ" b="0" dirty="0" smtClean="0"/>
              <a:t>odobně jako </a:t>
            </a:r>
            <a:r>
              <a:rPr lang="cs-CZ" b="0" dirty="0" err="1" smtClean="0"/>
              <a:t>storyboardy</a:t>
            </a:r>
            <a:r>
              <a:rPr lang="cs-CZ" b="0" dirty="0" smtClean="0"/>
              <a:t>. 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Storyboardy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Storyboard</a:t>
            </a:r>
            <a:r>
              <a:rPr lang="cs-CZ" dirty="0" smtClean="0"/>
              <a:t> = </a:t>
            </a:r>
            <a:r>
              <a:rPr lang="cs-CZ" b="0" dirty="0" smtClean="0"/>
              <a:t>kreslený scénář, který nám pomůže pochopit kontext </a:t>
            </a:r>
            <a:r>
              <a:rPr lang="cs-CZ" dirty="0" smtClean="0"/>
              <a:t>uživatel – prostředí – designovaný nástroj</a:t>
            </a:r>
            <a:r>
              <a:rPr lang="en-US" dirty="0" smtClean="0"/>
              <a:t>/</a:t>
            </a:r>
            <a:r>
              <a:rPr lang="cs-CZ" dirty="0" smtClean="0"/>
              <a:t>aplikace</a:t>
            </a:r>
            <a:r>
              <a:rPr lang="en-US" dirty="0" smtClean="0"/>
              <a:t>/ </a:t>
            </a:r>
            <a:r>
              <a:rPr lang="en-US" dirty="0" err="1" smtClean="0"/>
              <a:t>produkt</a:t>
            </a:r>
            <a:r>
              <a:rPr lang="en-US" b="0" dirty="0" smtClean="0"/>
              <a:t>. </a:t>
            </a:r>
            <a:r>
              <a:rPr lang="cs-CZ" b="0" dirty="0" smtClean="0"/>
              <a:t>Zachycuje děj, příběh, scénář. </a:t>
            </a:r>
          </a:p>
          <a:p>
            <a:endParaRPr lang="cs-CZ" b="0" dirty="0" smtClean="0"/>
          </a:p>
          <a:p>
            <a:pPr>
              <a:buFontTx/>
              <a:buChar char="-"/>
            </a:pPr>
            <a:r>
              <a:rPr lang="cs-CZ" b="0" dirty="0" smtClean="0"/>
              <a:t>Nejde o pěkné obrázky, ale o předání nápadu a představy. </a:t>
            </a:r>
          </a:p>
          <a:p>
            <a:endParaRPr lang="cs-CZ" b="0" dirty="0" smtClean="0"/>
          </a:p>
          <a:p>
            <a:endParaRPr lang="en-US" b="0" dirty="0" smtClean="0"/>
          </a:p>
          <a:p>
            <a:endParaRPr lang="en-US" b="0" dirty="0" smtClean="0"/>
          </a:p>
          <a:p>
            <a:endParaRPr lang="en-US" b="0" dirty="0"/>
          </a:p>
          <a:p>
            <a:endParaRPr lang="en-US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001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Storyboardy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0" dirty="0" smtClean="0"/>
          </a:p>
          <a:p>
            <a:endParaRPr lang="en-US" b="0" dirty="0"/>
          </a:p>
          <a:p>
            <a:endParaRPr lang="en-US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15</a:t>
            </a:fld>
            <a:endParaRPr lang="cs-CZ"/>
          </a:p>
        </p:txBody>
      </p:sp>
      <p:pic>
        <p:nvPicPr>
          <p:cNvPr id="8194" name="Picture 2" descr="http://media.dexigner.com/article/19874/Movirtu_Frog_MXShare_Storybo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11816"/>
            <a:ext cx="7632848" cy="4541546"/>
          </a:xfrm>
          <a:prstGeom prst="rect">
            <a:avLst/>
          </a:prstGeom>
          <a:noFill/>
        </p:spPr>
      </p:pic>
      <p:pic>
        <p:nvPicPr>
          <p:cNvPr id="8196" name="Picture 4" descr="http://www.alphachimp.com/storage/post-images/storyboard-revision-2.png?__SQUARESPACE_CACHEVERSION=13040227250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412776"/>
            <a:ext cx="6490692" cy="50497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001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15200" cy="900018"/>
          </a:xfrm>
        </p:spPr>
        <p:txBody>
          <a:bodyPr/>
          <a:lstStyle/>
          <a:p>
            <a:r>
              <a:rPr lang="cs-CZ" dirty="0" smtClean="0"/>
              <a:t>Papírové </a:t>
            </a:r>
            <a:r>
              <a:rPr lang="cs-CZ" dirty="0" err="1" smtClean="0"/>
              <a:t>prototypování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4857403"/>
          </a:xfrm>
        </p:spPr>
        <p:txBody>
          <a:bodyPr>
            <a:normAutofit/>
          </a:bodyPr>
          <a:lstStyle/>
          <a:p>
            <a:r>
              <a:rPr lang="cs-CZ" sz="3200" dirty="0" smtClean="0"/>
              <a:t>Výhody</a:t>
            </a:r>
          </a:p>
          <a:p>
            <a:pPr marL="342900" indent="-342900">
              <a:buFont typeface="Arial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/>
              <a:t>Odhalíte zásadní chyby v designu rozhraní.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/>
              <a:t>Šetříte peníze za vývoj špatného produktu.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/>
              <a:t>Můžeme experimentovat s mnoha variantami.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/>
              <a:t>Špatně navržený papírový prototyp můžeme vyhodit a vytvořit </a:t>
            </a:r>
            <a:r>
              <a:rPr lang="cs-CZ" dirty="0"/>
              <a:t>ú</a:t>
            </a:r>
            <a:r>
              <a:rPr lang="cs-CZ" dirty="0" smtClean="0"/>
              <a:t>plně nový.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/>
              <a:t>Usnadňujete komunikaci mezi vývojovým týmem, designérem, uživatelem a vámi (klientem).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/>
              <a:t>Nemusíte programovat.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/>
              <a:t>Umocňuje kreativitu.  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972026"/>
          </a:xfrm>
        </p:spPr>
        <p:txBody>
          <a:bodyPr/>
          <a:lstStyle/>
          <a:p>
            <a:r>
              <a:rPr lang="cs-CZ" smtClean="0"/>
              <a:t>Papírové prototypování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 smtClean="0"/>
              <a:t>Potřebujete</a:t>
            </a:r>
          </a:p>
          <a:p>
            <a:endParaRPr lang="cs-CZ" sz="36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/>
              <a:t>Model přístroje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/>
              <a:t>Různé papíry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/>
              <a:t>Tužky, fixy, pastelky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/>
              <a:t>Nůžky, lepidlo, izolepu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118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972026"/>
          </a:xfrm>
        </p:spPr>
        <p:txBody>
          <a:bodyPr/>
          <a:lstStyle/>
          <a:p>
            <a:r>
              <a:rPr lang="cs-CZ" smtClean="0"/>
              <a:t>Papírové prototypování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18</a:t>
            </a:fld>
            <a:endParaRPr lang="cs-CZ"/>
          </a:p>
        </p:txBody>
      </p:sp>
      <p:pic>
        <p:nvPicPr>
          <p:cNvPr id="1026" name="Picture 2" descr="http://metasite.lt/bin/1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10674"/>
            <a:ext cx="4680520" cy="401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echnabob.com/blog/wp-content/uploads/2009/09/notepod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1124744"/>
            <a:ext cx="57150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94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972026"/>
          </a:xfrm>
        </p:spPr>
        <p:txBody>
          <a:bodyPr/>
          <a:lstStyle/>
          <a:p>
            <a:r>
              <a:rPr lang="cs-CZ" dirty="0" smtClean="0"/>
              <a:t>Papírové </a:t>
            </a:r>
            <a:r>
              <a:rPr lang="cs-CZ" dirty="0" err="1" smtClean="0"/>
              <a:t>prototypování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 smtClean="0"/>
              <a:t>Přemýšlejte</a:t>
            </a:r>
          </a:p>
          <a:p>
            <a:endParaRPr lang="cs-CZ" sz="3200" dirty="0" smtClean="0"/>
          </a:p>
          <a:p>
            <a:pPr marL="342900" indent="-342900">
              <a:buFontTx/>
              <a:buChar char="-"/>
            </a:pPr>
            <a:r>
              <a:rPr lang="cs-CZ" dirty="0" smtClean="0"/>
              <a:t>Za jak dlouho jste schopni vytvořit první obrazovku?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Můžete si vytvořit rozmnoženinu první obrazovky. 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Jak rychle jste schopni případně prototyp změnit?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63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Vaše nápady???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0"/>
            <a:ext cx="5482952" cy="4373563"/>
          </a:xfrm>
        </p:spPr>
        <p:txBody>
          <a:bodyPr>
            <a:normAutofit fontScale="77500" lnSpcReduction="20000"/>
          </a:bodyPr>
          <a:lstStyle/>
          <a:p>
            <a:endParaRPr lang="cs-CZ" sz="5700" b="0" i="1" dirty="0" smtClean="0"/>
          </a:p>
          <a:p>
            <a:r>
              <a:rPr lang="cs-CZ" sz="5700" b="0" i="1" dirty="0" smtClean="0"/>
              <a:t>„</a:t>
            </a:r>
            <a:r>
              <a:rPr lang="en-US" sz="5700" b="0" i="1" dirty="0" smtClean="0"/>
              <a:t>You can observe a lot by just watching.</a:t>
            </a:r>
            <a:r>
              <a:rPr lang="cs-CZ" sz="5700" b="0" i="1" dirty="0" smtClean="0"/>
              <a:t>“</a:t>
            </a:r>
          </a:p>
          <a:p>
            <a:endParaRPr lang="cs-CZ" b="0" dirty="0" smtClean="0"/>
          </a:p>
          <a:p>
            <a:r>
              <a:rPr lang="cs-CZ" b="0" dirty="0" err="1" smtClean="0"/>
              <a:t>Yogi</a:t>
            </a:r>
            <a:r>
              <a:rPr lang="cs-CZ" b="0" dirty="0" smtClean="0"/>
              <a:t> </a:t>
            </a:r>
            <a:r>
              <a:rPr lang="cs-CZ" b="0" dirty="0" err="1" smtClean="0"/>
              <a:t>Berra</a:t>
            </a:r>
            <a:endParaRPr lang="cs-CZ" b="0" dirty="0" smtClean="0"/>
          </a:p>
          <a:p>
            <a:r>
              <a:rPr lang="en-US" b="0" dirty="0" smtClean="0"/>
              <a:t> </a:t>
            </a:r>
            <a:br>
              <a:rPr lang="en-US" b="0" dirty="0" smtClean="0"/>
            </a:br>
            <a:endParaRPr lang="cs-CZ" b="0" dirty="0" smtClean="0">
              <a:hlinkClick r:id="rId2"/>
            </a:endParaRPr>
          </a:p>
          <a:p>
            <a:endParaRPr lang="cs-CZ" b="0" dirty="0" smtClean="0">
              <a:hlinkClick r:id="rId2"/>
            </a:endParaRPr>
          </a:p>
          <a:p>
            <a:endParaRPr lang="cs-CZ" b="0" dirty="0" smtClean="0">
              <a:hlinkClick r:id="rId2"/>
            </a:endParaRPr>
          </a:p>
          <a:p>
            <a:endParaRPr lang="cs-CZ" b="0" dirty="0" smtClean="0">
              <a:hlinkClick r:id="rId2"/>
            </a:endParaRPr>
          </a:p>
          <a:p>
            <a:r>
              <a:rPr lang="cs-CZ" dirty="0" smtClean="0">
                <a:hlinkClick r:id="rId3"/>
              </a:rPr>
              <a:t>http://en.wikipedia.org/wiki/Yogi_Berra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2</a:t>
            </a:fld>
            <a:endParaRPr lang="cs-CZ"/>
          </a:p>
        </p:txBody>
      </p:sp>
      <p:pic>
        <p:nvPicPr>
          <p:cNvPr id="1026" name="Picture 2" descr="http://4.bp.blogspot.com/-EwpTx3J72KE/TVt5-ptdaEI/AAAAAAAAADE/kXF0D3wEnaA/s1600/light+bul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262" y="2198144"/>
            <a:ext cx="305752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51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Rozbalovací menu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20</a:t>
            </a:fld>
            <a:endParaRPr lang="cs-CZ"/>
          </a:p>
        </p:txBody>
      </p:sp>
      <p:pic>
        <p:nvPicPr>
          <p:cNvPr id="2050" name="Picture 2" descr="http://www.alistapart.com/d/paperprototyping/tab-post-drop-d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06600"/>
            <a:ext cx="51435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48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93122"/>
            <a:ext cx="5791200" cy="831622"/>
          </a:xfrm>
        </p:spPr>
        <p:txBody>
          <a:bodyPr/>
          <a:lstStyle/>
          <a:p>
            <a:r>
              <a:rPr lang="cs-CZ" dirty="0" smtClean="0"/>
              <a:t>Označení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21</a:t>
            </a:fld>
            <a:endParaRPr lang="cs-CZ"/>
          </a:p>
        </p:txBody>
      </p:sp>
      <p:pic>
        <p:nvPicPr>
          <p:cNvPr id="4098" name="Picture 2" descr="http://dorelvis.com/wp-content/uploads/2009/06/pap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560" y="908720"/>
            <a:ext cx="6987738" cy="460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hfid.olin.edu/sa2011/s_engr3220-rock-me-amadeus/images/PaperPrototype/Edits/prototype_advfeat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4286250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60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93122"/>
            <a:ext cx="5791200" cy="831622"/>
          </a:xfrm>
        </p:spPr>
        <p:txBody>
          <a:bodyPr/>
          <a:lstStyle/>
          <a:p>
            <a:r>
              <a:rPr lang="cs-CZ" dirty="0" smtClean="0"/>
              <a:t>Textová pole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22</a:t>
            </a:fld>
            <a:endParaRPr lang="cs-CZ"/>
          </a:p>
        </p:txBody>
      </p:sp>
      <p:pic>
        <p:nvPicPr>
          <p:cNvPr id="5122" name="Picture 2" descr="http://courses.csail.mit.edu/6.831/wiki/images/4/43/Prototyp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4968552" cy="399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39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93122"/>
            <a:ext cx="5791200" cy="831622"/>
          </a:xfrm>
        </p:spPr>
        <p:txBody>
          <a:bodyPr/>
          <a:lstStyle/>
          <a:p>
            <a:r>
              <a:rPr lang="cs-CZ" dirty="0" smtClean="0"/>
              <a:t>Ovládání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3511" y="1196752"/>
            <a:ext cx="7620000" cy="4373563"/>
          </a:xfrm>
        </p:spPr>
        <p:txBody>
          <a:bodyPr/>
          <a:lstStyle/>
          <a:p>
            <a:r>
              <a:rPr lang="cs-CZ" dirty="0" smtClean="0"/>
              <a:t>Snažte se používat prvky systému, pro který </a:t>
            </a:r>
            <a:r>
              <a:rPr lang="cs-CZ" dirty="0" err="1" smtClean="0"/>
              <a:t>prototypujete</a:t>
            </a:r>
            <a:r>
              <a:rPr lang="cs-CZ" dirty="0" smtClean="0"/>
              <a:t>. 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23</a:t>
            </a:fld>
            <a:endParaRPr lang="cs-CZ"/>
          </a:p>
        </p:txBody>
      </p:sp>
      <p:pic>
        <p:nvPicPr>
          <p:cNvPr id="6146" name="Picture 2" descr="http://t0.gstatic.com/images?q=tbn:ANd9GcQ-Qusqjm5Wddn6sm6B7Z__vBe1ESyWh_iTVxvx2ajpf7LK7Urrlobq09qr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46" y="2348880"/>
            <a:ext cx="2592288" cy="389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sitemotif.com/wp-content/uploads/2011/07/Date-and-Time-Controls-Androi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46604"/>
            <a:ext cx="4627501" cy="479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82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068960"/>
            <a:ext cx="7620000" cy="3057203"/>
          </a:xfrm>
        </p:spPr>
        <p:txBody>
          <a:bodyPr>
            <a:normAutofit/>
          </a:bodyPr>
          <a:lstStyle/>
          <a:p>
            <a:r>
              <a:rPr lang="cs-CZ" sz="4000" dirty="0" err="1" smtClean="0"/>
              <a:t>Prototypujte</a:t>
            </a:r>
            <a:r>
              <a:rPr lang="cs-CZ" sz="4000" dirty="0" smtClean="0"/>
              <a:t> levně a rychle.</a:t>
            </a:r>
            <a:endParaRPr lang="cs-CZ" sz="4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87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5240" cy="828010"/>
          </a:xfrm>
        </p:spPr>
        <p:txBody>
          <a:bodyPr/>
          <a:lstStyle/>
          <a:p>
            <a:r>
              <a:rPr lang="cs-CZ" dirty="0" smtClean="0"/>
              <a:t>Literatura a odkazy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4857403"/>
          </a:xfrm>
        </p:spPr>
        <p:txBody>
          <a:bodyPr>
            <a:normAutofit fontScale="85000" lnSpcReduction="20000"/>
          </a:bodyPr>
          <a:lstStyle/>
          <a:p>
            <a:r>
              <a:rPr lang="cs-CZ" sz="1800" b="0" dirty="0"/>
              <a:t>SNYDER, </a:t>
            </a:r>
            <a:r>
              <a:rPr lang="cs-CZ" sz="1800" b="0" dirty="0" err="1"/>
              <a:t>Carolyn</a:t>
            </a:r>
            <a:r>
              <a:rPr lang="cs-CZ" sz="1800" b="0" dirty="0"/>
              <a:t>. </a:t>
            </a:r>
            <a:r>
              <a:rPr lang="cs-CZ" sz="1800" b="0" i="1" dirty="0" err="1"/>
              <a:t>Paper</a:t>
            </a:r>
            <a:r>
              <a:rPr lang="cs-CZ" sz="1800" b="0" i="1" dirty="0"/>
              <a:t> </a:t>
            </a:r>
            <a:r>
              <a:rPr lang="cs-CZ" sz="1800" b="0" i="1" dirty="0" err="1"/>
              <a:t>prototyping</a:t>
            </a:r>
            <a:r>
              <a:rPr lang="cs-CZ" sz="1800" b="0" dirty="0"/>
              <a:t>: </a:t>
            </a:r>
            <a:r>
              <a:rPr lang="cs-CZ" sz="1800" b="0" i="1" dirty="0" err="1"/>
              <a:t>the</a:t>
            </a:r>
            <a:r>
              <a:rPr lang="cs-CZ" sz="1800" b="0" i="1" dirty="0"/>
              <a:t> fast and </a:t>
            </a:r>
            <a:r>
              <a:rPr lang="cs-CZ" sz="1800" b="0" i="1" dirty="0" err="1"/>
              <a:t>easy</a:t>
            </a:r>
            <a:r>
              <a:rPr lang="cs-CZ" sz="1800" b="0" i="1" dirty="0"/>
              <a:t> </a:t>
            </a:r>
            <a:r>
              <a:rPr lang="cs-CZ" sz="1800" b="0" i="1" dirty="0" err="1"/>
              <a:t>way</a:t>
            </a:r>
            <a:r>
              <a:rPr lang="cs-CZ" sz="1800" b="0" i="1" dirty="0"/>
              <a:t> to design and </a:t>
            </a:r>
            <a:r>
              <a:rPr lang="cs-CZ" sz="1800" b="0" i="1" dirty="0" err="1"/>
              <a:t>refine</a:t>
            </a:r>
            <a:r>
              <a:rPr lang="cs-CZ" sz="1800" b="0" i="1" dirty="0"/>
              <a:t> user </a:t>
            </a:r>
            <a:r>
              <a:rPr lang="cs-CZ" sz="1800" b="0" i="1" dirty="0" err="1"/>
              <a:t>interfaces</a:t>
            </a:r>
            <a:r>
              <a:rPr lang="cs-CZ" sz="1800" b="0" dirty="0"/>
              <a:t>. San Diego, CA: Morgan Kaufmann </a:t>
            </a:r>
            <a:r>
              <a:rPr lang="cs-CZ" sz="1800" b="0" dirty="0" err="1"/>
              <a:t>Pub</a:t>
            </a:r>
            <a:r>
              <a:rPr lang="cs-CZ" sz="1800" b="0" dirty="0"/>
              <a:t>., c2003, </a:t>
            </a:r>
            <a:r>
              <a:rPr lang="cs-CZ" sz="1800" b="0" dirty="0" err="1" smtClean="0"/>
              <a:t>xxiv</a:t>
            </a:r>
            <a:r>
              <a:rPr lang="cs-CZ" sz="1800" b="0" dirty="0"/>
              <a:t>, 378 p. ISBN 15-586-0870-2</a:t>
            </a:r>
            <a:r>
              <a:rPr lang="cs-CZ" sz="1800" b="0" dirty="0" smtClean="0"/>
              <a:t>.</a:t>
            </a:r>
          </a:p>
          <a:p>
            <a:endParaRPr lang="cs-CZ" sz="1800" b="0" dirty="0" smtClean="0"/>
          </a:p>
          <a:p>
            <a:r>
              <a:rPr lang="cs-CZ" sz="1800" b="0" dirty="0" err="1"/>
              <a:t>Prototypování</a:t>
            </a:r>
            <a:r>
              <a:rPr lang="cs-CZ" sz="1800" b="0" dirty="0"/>
              <a:t> aplikací na iPhone. Výhody X nevýhody, Jak na to v krocích. Pozadí, standardizované ovládání: </a:t>
            </a:r>
            <a:r>
              <a:rPr lang="cs-CZ" sz="1800" b="0" dirty="0" err="1"/>
              <a:t>t</a:t>
            </a:r>
            <a:r>
              <a:rPr lang="cs-CZ" sz="1800" b="0" dirty="0" err="1" smtClean="0"/>
              <a:t>ap</a:t>
            </a:r>
            <a:r>
              <a:rPr lang="cs-CZ" sz="1800" b="0" dirty="0" smtClean="0"/>
              <a:t> </a:t>
            </a:r>
            <a:r>
              <a:rPr lang="cs-CZ" sz="1800" b="0" dirty="0"/>
              <a:t>b</a:t>
            </a:r>
            <a:r>
              <a:rPr lang="cs-CZ" sz="1800" b="0" dirty="0" smtClean="0"/>
              <a:t>ar</a:t>
            </a:r>
            <a:r>
              <a:rPr lang="cs-CZ" sz="1800" b="0" dirty="0"/>
              <a:t>, </a:t>
            </a:r>
            <a:r>
              <a:rPr lang="cs-CZ" sz="1800" b="0" dirty="0" smtClean="0"/>
              <a:t>posuvné </a:t>
            </a:r>
            <a:r>
              <a:rPr lang="cs-CZ" sz="1800" b="0" dirty="0"/>
              <a:t>ovládání, vkládání textu, výběr možností, označení možností, upozornění, Segmentované ovládaní. </a:t>
            </a:r>
            <a:r>
              <a:rPr lang="cs-CZ" sz="1800" b="0" u="sng" dirty="0">
                <a:hlinkClick r:id="rId2"/>
              </a:rPr>
              <a:t>http://www.codeproject.com/Articles/111949/Excerpt-from-Designing-the-iPhone-User-Experience</a:t>
            </a:r>
            <a:endParaRPr lang="cs-CZ" sz="1800" b="0" dirty="0"/>
          </a:p>
          <a:p>
            <a:r>
              <a:rPr lang="cs-CZ" sz="1800" b="0" dirty="0"/>
              <a:t> </a:t>
            </a:r>
          </a:p>
          <a:p>
            <a:r>
              <a:rPr lang="cs-CZ" sz="1800" b="0" dirty="0" err="1"/>
              <a:t>Templates</a:t>
            </a:r>
            <a:r>
              <a:rPr lang="cs-CZ" sz="1800" b="0" dirty="0"/>
              <a:t> </a:t>
            </a:r>
            <a:r>
              <a:rPr lang="cs-CZ" sz="1800" b="0" dirty="0" err="1"/>
              <a:t>iphone</a:t>
            </a:r>
            <a:r>
              <a:rPr lang="cs-CZ" sz="1800" b="0" dirty="0"/>
              <a:t> a některých Windows a Android telefonů (volně ke stažení): </a:t>
            </a:r>
            <a:r>
              <a:rPr lang="cs-CZ" sz="1800" b="0" u="sng" dirty="0">
                <a:hlinkClick r:id="rId3"/>
              </a:rPr>
              <a:t>http://www.tripwiremagazine.com/2012/07/free-printable-sketching-wireframing-templates.html</a:t>
            </a:r>
            <a:endParaRPr lang="cs-CZ" sz="1800" b="0" dirty="0"/>
          </a:p>
          <a:p>
            <a:r>
              <a:rPr lang="cs-CZ" sz="1800" b="0" dirty="0"/>
              <a:t> </a:t>
            </a:r>
          </a:p>
          <a:p>
            <a:r>
              <a:rPr lang="cs-CZ" sz="1800" b="0" dirty="0"/>
              <a:t>Stránka, kde lze stáhnout komponenty pro papírové </a:t>
            </a:r>
            <a:r>
              <a:rPr lang="cs-CZ" sz="1800" b="0" dirty="0" err="1"/>
              <a:t>prototypování</a:t>
            </a:r>
            <a:r>
              <a:rPr lang="cs-CZ" sz="1800" b="0" dirty="0"/>
              <a:t> HTC, Tablety s </a:t>
            </a:r>
            <a:r>
              <a:rPr lang="cs-CZ" sz="1800" b="0" dirty="0" err="1"/>
              <a:t>HoneyCompem</a:t>
            </a:r>
            <a:r>
              <a:rPr lang="cs-CZ" sz="1800" b="0" dirty="0"/>
              <a:t>, iPhone, </a:t>
            </a:r>
            <a:r>
              <a:rPr lang="cs-CZ" sz="1800" b="0" dirty="0" err="1"/>
              <a:t>iPad</a:t>
            </a:r>
            <a:r>
              <a:rPr lang="cs-CZ" sz="1800" b="0" dirty="0"/>
              <a:t> atd. </a:t>
            </a:r>
            <a:r>
              <a:rPr lang="cs-CZ" sz="1800" b="0" u="sng" dirty="0">
                <a:hlinkClick r:id="rId4"/>
              </a:rPr>
              <a:t>http://www.zurb.com/playground/honeycomb-stencils</a:t>
            </a:r>
            <a:endParaRPr lang="cs-CZ" sz="1800" b="0" dirty="0"/>
          </a:p>
          <a:p>
            <a:r>
              <a:rPr lang="cs-CZ" sz="1800" b="0" dirty="0"/>
              <a:t> </a:t>
            </a:r>
          </a:p>
          <a:p>
            <a:r>
              <a:rPr lang="cs-CZ" sz="1800" b="0" dirty="0"/>
              <a:t>Zajímavý článek o </a:t>
            </a:r>
            <a:r>
              <a:rPr lang="cs-CZ" sz="1800" b="0" dirty="0" err="1"/>
              <a:t>prototypování</a:t>
            </a:r>
            <a:r>
              <a:rPr lang="cs-CZ" sz="1800" b="0" dirty="0"/>
              <a:t>: </a:t>
            </a:r>
            <a:r>
              <a:rPr lang="cs-CZ" sz="1800" b="0" u="sng" dirty="0">
                <a:hlinkClick r:id="rId5"/>
              </a:rPr>
              <a:t>http://www.userfocus.co.uk/articles/paperprototyping.html</a:t>
            </a:r>
            <a:endParaRPr lang="cs-CZ" sz="1800" b="0" dirty="0"/>
          </a:p>
          <a:p>
            <a:endParaRPr lang="cs-CZ" sz="1800" b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90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228600"/>
            <a:ext cx="7128792" cy="4856583"/>
          </a:xfrm>
        </p:spPr>
        <p:txBody>
          <a:bodyPr/>
          <a:lstStyle/>
          <a:p>
            <a:r>
              <a:rPr lang="cs-CZ" sz="4800" dirty="0" smtClean="0"/>
              <a:t>Děkuji za pozornost 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4077072"/>
            <a:ext cx="7056784" cy="1637928"/>
          </a:xfrm>
        </p:spPr>
        <p:txBody>
          <a:bodyPr>
            <a:normAutofit/>
          </a:bodyPr>
          <a:lstStyle/>
          <a:p>
            <a:r>
              <a:rPr lang="cs-CZ" dirty="0"/>
              <a:t>Tomáš Bouda </a:t>
            </a:r>
            <a:endParaRPr lang="cs-CZ" dirty="0" smtClean="0"/>
          </a:p>
          <a:p>
            <a:r>
              <a:rPr lang="cs-CZ" dirty="0" err="1" smtClean="0"/>
              <a:t>boudatomas</a:t>
            </a:r>
            <a:r>
              <a:rPr lang="en-US" dirty="0" smtClean="0"/>
              <a:t>@</a:t>
            </a:r>
            <a:r>
              <a:rPr lang="cs-CZ" dirty="0" smtClean="0"/>
              <a:t>gmail.com</a:t>
            </a:r>
            <a:endParaRPr lang="cs-CZ" dirty="0"/>
          </a:p>
          <a:p>
            <a:r>
              <a:rPr lang="cs-CZ" dirty="0"/>
              <a:t>KISK 2012 Komunikace Člověk-počítač</a:t>
            </a:r>
          </a:p>
          <a:p>
            <a:endParaRPr lang="en-US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8640"/>
            <a:ext cx="1911295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0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87208" cy="1371600"/>
          </a:xfrm>
        </p:spPr>
        <p:txBody>
          <a:bodyPr/>
          <a:lstStyle/>
          <a:p>
            <a:r>
              <a:rPr lang="cs-CZ" dirty="0" smtClean="0"/>
              <a:t>Změna, inovace, nápad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Odpovězte si na dvě základní otázky:</a:t>
            </a:r>
          </a:p>
          <a:p>
            <a:endParaRPr lang="cs-CZ" dirty="0"/>
          </a:p>
          <a:p>
            <a:r>
              <a:rPr lang="cs-CZ" sz="4000" dirty="0" smtClean="0"/>
              <a:t>Co chtějí vaši uživatelé?</a:t>
            </a:r>
          </a:p>
          <a:p>
            <a:r>
              <a:rPr lang="cs-CZ" sz="4000" dirty="0" smtClean="0"/>
              <a:t>Co chcete vy?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 smtClean="0"/>
              <a:t>Máme spoustu cílů – společenské, obchodní, finanční, ekologické apod.  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564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13716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Uživatelský výzkum (Analýza uživatelských potřeb)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Potřebujete vědět:</a:t>
            </a:r>
          </a:p>
          <a:p>
            <a:endParaRPr lang="cs-CZ" dirty="0"/>
          </a:p>
          <a:p>
            <a:pPr marL="342900" indent="-342900">
              <a:buFontTx/>
              <a:buChar char="-"/>
            </a:pPr>
            <a:r>
              <a:rPr lang="cs-CZ" sz="3600" dirty="0" smtClean="0"/>
              <a:t>Kdo je vaše </a:t>
            </a:r>
            <a:r>
              <a:rPr lang="cs-CZ" sz="3600" dirty="0" smtClean="0">
                <a:solidFill>
                  <a:schemeClr val="tx2"/>
                </a:solidFill>
              </a:rPr>
              <a:t>cílovka</a:t>
            </a:r>
            <a:r>
              <a:rPr lang="cs-CZ" sz="3600" dirty="0" smtClean="0"/>
              <a:t>?</a:t>
            </a:r>
          </a:p>
          <a:p>
            <a:pPr marL="342900" indent="-342900">
              <a:buFontTx/>
              <a:buChar char="-"/>
            </a:pPr>
            <a:r>
              <a:rPr lang="cs-CZ" sz="3600" dirty="0" smtClean="0"/>
              <a:t>Jaký je váš konkrétní </a:t>
            </a:r>
            <a:r>
              <a:rPr lang="cs-CZ" sz="3600" dirty="0" smtClean="0">
                <a:solidFill>
                  <a:schemeClr val="tx2"/>
                </a:solidFill>
              </a:rPr>
              <a:t>uživatel</a:t>
            </a:r>
            <a:r>
              <a:rPr lang="cs-CZ" sz="3600" dirty="0" smtClean="0"/>
              <a:t>?</a:t>
            </a:r>
          </a:p>
          <a:p>
            <a:pPr marL="342900" indent="-342900">
              <a:buFontTx/>
              <a:buChar char="-"/>
            </a:pPr>
            <a:r>
              <a:rPr lang="cs-CZ" sz="3600" dirty="0" smtClean="0"/>
              <a:t>Co si vaši uživatelé </a:t>
            </a:r>
            <a:r>
              <a:rPr lang="cs-CZ" sz="3600" dirty="0" smtClean="0">
                <a:solidFill>
                  <a:schemeClr val="tx2"/>
                </a:solidFill>
              </a:rPr>
              <a:t>myslí</a:t>
            </a:r>
            <a:r>
              <a:rPr lang="cs-CZ" sz="3600" dirty="0" smtClean="0"/>
              <a:t>? </a:t>
            </a:r>
          </a:p>
          <a:p>
            <a:pPr marL="342900" indent="-342900">
              <a:buFontTx/>
              <a:buChar char="-"/>
            </a:pPr>
            <a:r>
              <a:rPr lang="cs-CZ" sz="3600" dirty="0" smtClean="0"/>
              <a:t>Jaké jsou jejich </a:t>
            </a:r>
            <a:r>
              <a:rPr lang="cs-CZ" sz="3600" dirty="0" smtClean="0">
                <a:solidFill>
                  <a:schemeClr val="tx2"/>
                </a:solidFill>
              </a:rPr>
              <a:t>hodnoty a cíle</a:t>
            </a:r>
            <a:r>
              <a:rPr lang="cs-CZ" sz="3600" dirty="0" smtClean="0"/>
              <a:t>?</a:t>
            </a:r>
          </a:p>
          <a:p>
            <a:pPr marL="342900" indent="-342900">
              <a:buFontTx/>
              <a:buChar char="-"/>
            </a:pPr>
            <a:r>
              <a:rPr lang="cs-CZ" sz="3600" dirty="0" smtClean="0"/>
              <a:t>Jaké jsou jejich </a:t>
            </a:r>
            <a:r>
              <a:rPr lang="cs-CZ" sz="3600" dirty="0" smtClean="0">
                <a:solidFill>
                  <a:schemeClr val="tx2"/>
                </a:solidFill>
              </a:rPr>
              <a:t>pracovní a denní úkoly</a:t>
            </a:r>
            <a:r>
              <a:rPr lang="cs-CZ" sz="3600" dirty="0" smtClean="0"/>
              <a:t>?</a:t>
            </a:r>
          </a:p>
          <a:p>
            <a:pPr marL="342900" indent="-342900">
              <a:buFontTx/>
              <a:buChar char="-"/>
            </a:pPr>
            <a:r>
              <a:rPr lang="cs-CZ" sz="3600" dirty="0" smtClean="0"/>
              <a:t>Jaké jsou jejich </a:t>
            </a:r>
            <a:r>
              <a:rPr lang="cs-CZ" sz="3600" dirty="0" smtClean="0">
                <a:solidFill>
                  <a:schemeClr val="tx2"/>
                </a:solidFill>
              </a:rPr>
              <a:t>konkrétní úkoly</a:t>
            </a:r>
            <a:r>
              <a:rPr lang="cs-CZ" sz="3600" dirty="0" smtClean="0"/>
              <a:t>, které budou řešit prostřednictvím vaší technologie</a:t>
            </a:r>
            <a:r>
              <a:rPr lang="en-US" sz="3600" dirty="0" smtClean="0"/>
              <a:t>/</a:t>
            </a:r>
            <a:r>
              <a:rPr lang="cs-CZ" sz="3600" dirty="0" smtClean="0"/>
              <a:t> </a:t>
            </a:r>
            <a:r>
              <a:rPr lang="en-US" sz="3600" dirty="0" err="1" smtClean="0"/>
              <a:t>produktu</a:t>
            </a:r>
            <a:r>
              <a:rPr lang="en-US" sz="3600" dirty="0" smtClean="0"/>
              <a:t>/</a:t>
            </a:r>
            <a:r>
              <a:rPr lang="en-US" sz="3600" dirty="0" err="1" smtClean="0"/>
              <a:t>aplikace</a:t>
            </a:r>
            <a:r>
              <a:rPr lang="en-US" sz="3600" dirty="0" smtClean="0"/>
              <a:t>/</a:t>
            </a:r>
            <a:r>
              <a:rPr lang="cs-CZ" sz="3600" dirty="0" smtClean="0"/>
              <a:t>řešení</a:t>
            </a:r>
            <a:r>
              <a:rPr lang="cs-CZ" sz="3600" dirty="0" smtClean="0"/>
              <a:t>?</a:t>
            </a:r>
          </a:p>
          <a:p>
            <a:pPr marL="342900" indent="-342900">
              <a:buFontTx/>
              <a:buChar char="-"/>
            </a:pPr>
            <a:r>
              <a:rPr lang="cs-CZ" sz="3600" dirty="0" smtClean="0"/>
              <a:t>Jak jejich konkrétní úkoly pojí s </a:t>
            </a:r>
            <a:r>
              <a:rPr lang="cs-CZ" sz="3600" dirty="0" smtClean="0">
                <a:solidFill>
                  <a:schemeClr val="tx2"/>
                </a:solidFill>
              </a:rPr>
              <a:t>širším kontextem</a:t>
            </a:r>
            <a:r>
              <a:rPr lang="cs-CZ" sz="3600" dirty="0" smtClean="0"/>
              <a:t>?</a:t>
            </a:r>
          </a:p>
          <a:p>
            <a:pPr marL="342900" indent="-342900">
              <a:buFontTx/>
              <a:buChar char="-"/>
            </a:pPr>
            <a:endParaRPr lang="cs-CZ" sz="3600" dirty="0" smtClean="0"/>
          </a:p>
          <a:p>
            <a:pPr marL="342900" indent="-342900">
              <a:buFontTx/>
              <a:buChar char="-"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208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355160" cy="1371600"/>
          </a:xfrm>
        </p:spPr>
        <p:txBody>
          <a:bodyPr>
            <a:normAutofit/>
          </a:bodyPr>
          <a:lstStyle/>
          <a:p>
            <a:r>
              <a:rPr lang="cs-CZ" dirty="0" smtClean="0"/>
              <a:t>analýza uživatelských potřeb - metodologie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Pozorování</a:t>
            </a:r>
            <a:r>
              <a:rPr lang="cs-CZ" dirty="0" smtClean="0"/>
              <a:t> uživatelů v jejich přirozeném prostředí je nejvhodnější, ale zato časově náročné. </a:t>
            </a:r>
          </a:p>
          <a:p>
            <a:endParaRPr lang="cs-CZ" dirty="0" smtClean="0"/>
          </a:p>
          <a:p>
            <a:r>
              <a:rPr lang="cs-CZ" dirty="0" smtClean="0">
                <a:solidFill>
                  <a:schemeClr val="tx2"/>
                </a:solidFill>
              </a:rPr>
              <a:t>Dotazníkové šetření a interview </a:t>
            </a:r>
            <a:r>
              <a:rPr lang="cs-CZ" dirty="0" smtClean="0"/>
              <a:t>jsou metody vhodné k statistické analýze a v případě většího počtu účastníků výzkumu. V případě dotazníku přicházíme o přímý kontakt s cílovou skupinou. </a:t>
            </a:r>
          </a:p>
          <a:p>
            <a:endParaRPr lang="cs-CZ" dirty="0"/>
          </a:p>
          <a:p>
            <a:r>
              <a:rPr lang="cs-CZ" dirty="0" err="1" smtClean="0">
                <a:solidFill>
                  <a:schemeClr val="tx2"/>
                </a:solidFill>
              </a:rPr>
              <a:t>Focus</a:t>
            </a:r>
            <a:r>
              <a:rPr lang="cs-CZ" dirty="0" smtClean="0">
                <a:solidFill>
                  <a:schemeClr val="tx2"/>
                </a:solidFill>
              </a:rPr>
              <a:t> </a:t>
            </a:r>
            <a:r>
              <a:rPr lang="cs-CZ" dirty="0" err="1" smtClean="0">
                <a:solidFill>
                  <a:schemeClr val="tx2"/>
                </a:solidFill>
              </a:rPr>
              <a:t>groups</a:t>
            </a:r>
            <a:r>
              <a:rPr lang="cs-CZ" dirty="0" smtClean="0">
                <a:solidFill>
                  <a:schemeClr val="tx2"/>
                </a:solidFill>
              </a:rPr>
              <a:t> </a:t>
            </a:r>
            <a:r>
              <a:rPr lang="cs-CZ" dirty="0" smtClean="0"/>
              <a:t>jsou užitečné, ale náročné na organizaci.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84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1.) Pozorování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- Jack </a:t>
            </a:r>
            <a:r>
              <a:rPr lang="cs-CZ" dirty="0" err="1" smtClean="0"/>
              <a:t>Whalen</a:t>
            </a:r>
            <a:r>
              <a:rPr lang="cs-CZ" dirty="0" smtClean="0"/>
              <a:t> – </a:t>
            </a:r>
            <a:r>
              <a:rPr lang="cs-CZ" dirty="0" err="1" smtClean="0"/>
              <a:t>Call</a:t>
            </a:r>
            <a:r>
              <a:rPr lang="cs-CZ" dirty="0" smtClean="0"/>
              <a:t> Centrum pro opravu kopírek XEROX PARK</a:t>
            </a:r>
          </a:p>
          <a:p>
            <a:endParaRPr lang="cs-CZ" dirty="0" smtClean="0"/>
          </a:p>
          <a:p>
            <a:r>
              <a:rPr lang="cs-CZ" sz="3600" dirty="0" smtClean="0"/>
              <a:t>Proces pozorování</a:t>
            </a:r>
          </a:p>
          <a:p>
            <a:pPr>
              <a:buFontTx/>
              <a:buChar char="-"/>
            </a:pPr>
            <a:r>
              <a:rPr lang="cs-CZ" dirty="0" smtClean="0"/>
              <a:t> Spřátelte se s pozorovanými X nedávejte o sobě vědět.</a:t>
            </a:r>
          </a:p>
          <a:p>
            <a:pPr>
              <a:buFontTx/>
              <a:buChar char="-"/>
            </a:pPr>
            <a:r>
              <a:rPr lang="cs-CZ" dirty="0" smtClean="0"/>
              <a:t> Pozorujte všechno, co uživatelé dělají.</a:t>
            </a:r>
          </a:p>
          <a:p>
            <a:pPr>
              <a:buFontTx/>
              <a:buChar char="-"/>
            </a:pPr>
            <a:r>
              <a:rPr lang="cs-CZ" dirty="0" smtClean="0"/>
              <a:t> Zhodnoťte všechno, čeho jste si všimli (bez uživatelů i s uživateli v průběhu pozorování).</a:t>
            </a:r>
          </a:p>
          <a:p>
            <a:pPr>
              <a:buFontTx/>
              <a:buChar char="-"/>
            </a:pPr>
            <a:r>
              <a:rPr lang="cs-CZ" dirty="0" smtClean="0"/>
              <a:t> Hledejte chyby a chvíle, kdy se uživatelé zmýlí nebo jim něco nejde.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Dotazník a Interview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Jak si vybrat respondenty?</a:t>
            </a:r>
          </a:p>
          <a:p>
            <a:pPr lvl="1"/>
            <a:r>
              <a:rPr lang="cs-CZ" dirty="0" smtClean="0"/>
              <a:t>Z cílové skupiny?</a:t>
            </a:r>
          </a:p>
          <a:p>
            <a:pPr lvl="1"/>
            <a:r>
              <a:rPr lang="cs-CZ" dirty="0" smtClean="0"/>
              <a:t>Mohou aktuálně systém užívat</a:t>
            </a:r>
            <a:r>
              <a:rPr lang="en-US" dirty="0" smtClean="0"/>
              <a:t>/</a:t>
            </a:r>
            <a:r>
              <a:rPr lang="cs-CZ" dirty="0" smtClean="0"/>
              <a:t>nevyužívat?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Nábor respondentů</a:t>
            </a:r>
          </a:p>
          <a:p>
            <a:pPr lvl="1"/>
            <a:r>
              <a:rPr lang="cs-CZ" dirty="0" err="1" smtClean="0"/>
              <a:t>Soc</a:t>
            </a:r>
            <a:r>
              <a:rPr lang="cs-CZ" dirty="0" smtClean="0"/>
              <a:t>. sítě</a:t>
            </a:r>
          </a:p>
          <a:p>
            <a:pPr lvl="1"/>
            <a:r>
              <a:rPr lang="cs-CZ" dirty="0" smtClean="0"/>
              <a:t>„Zeptej se bráchy“</a:t>
            </a:r>
          </a:p>
          <a:p>
            <a:pPr lvl="1"/>
            <a:r>
              <a:rPr lang="cs-CZ" dirty="0" smtClean="0"/>
              <a:t>Motivujte je!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Dotazník a Interview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i="1" dirty="0" smtClean="0"/>
              <a:t>Položte dobrou otázku, dostanete dobrou odpověď. </a:t>
            </a:r>
            <a:endParaRPr lang="cs-CZ" dirty="0" smtClean="0"/>
          </a:p>
          <a:p>
            <a:r>
              <a:rPr lang="cs-CZ" sz="3200" dirty="0" smtClean="0"/>
              <a:t>Dobré otázky</a:t>
            </a:r>
          </a:p>
          <a:p>
            <a:r>
              <a:rPr lang="cs-CZ" b="0" dirty="0" smtClean="0"/>
              <a:t>Je pro vás denní update systému </a:t>
            </a:r>
            <a:r>
              <a:rPr lang="cs-CZ" b="0" dirty="0" smtClean="0"/>
              <a:t>podstatný</a:t>
            </a:r>
            <a:r>
              <a:rPr lang="cs-CZ" b="0" dirty="0" smtClean="0"/>
              <a:t>?</a:t>
            </a:r>
          </a:p>
          <a:p>
            <a:r>
              <a:rPr lang="cs-CZ" b="0" dirty="0" smtClean="0"/>
              <a:t>Co na programu máte rádi?</a:t>
            </a:r>
          </a:p>
          <a:p>
            <a:r>
              <a:rPr lang="cs-CZ" b="0" dirty="0" smtClean="0"/>
              <a:t>-</a:t>
            </a:r>
            <a:r>
              <a:rPr lang="en-US" b="0" dirty="0" smtClean="0"/>
              <a:t>&gt;</a:t>
            </a:r>
            <a:r>
              <a:rPr lang="cs-CZ" b="0" dirty="0" smtClean="0"/>
              <a:t> Používejte otevřené otázky</a:t>
            </a:r>
          </a:p>
          <a:p>
            <a:r>
              <a:rPr lang="cs-CZ" b="0" dirty="0" smtClean="0"/>
              <a:t>-</a:t>
            </a:r>
            <a:r>
              <a:rPr lang="en-US" b="0" dirty="0" smtClean="0"/>
              <a:t>&gt; </a:t>
            </a:r>
            <a:r>
              <a:rPr lang="en-US" b="0" dirty="0" err="1" smtClean="0"/>
              <a:t>Ticho</a:t>
            </a:r>
            <a:r>
              <a:rPr lang="en-US" b="0" dirty="0" smtClean="0"/>
              <a:t> je </a:t>
            </a:r>
            <a:r>
              <a:rPr lang="en-US" b="0" dirty="0" err="1" smtClean="0"/>
              <a:t>tak</a:t>
            </a:r>
            <a:r>
              <a:rPr lang="cs-CZ" b="0" dirty="0" smtClean="0"/>
              <a:t>é důležité, většinou pak někdo začne mluvit. </a:t>
            </a:r>
          </a:p>
          <a:p>
            <a:r>
              <a:rPr lang="cs-CZ" sz="3200" dirty="0" smtClean="0"/>
              <a:t>Špatné otázky</a:t>
            </a:r>
          </a:p>
          <a:p>
            <a:r>
              <a:rPr lang="cs-CZ" b="0" dirty="0" smtClean="0"/>
              <a:t>Co byste </a:t>
            </a:r>
            <a:r>
              <a:rPr lang="en-US" b="0" dirty="0" smtClean="0"/>
              <a:t>d</a:t>
            </a:r>
            <a:r>
              <a:rPr lang="cs-CZ" b="0" dirty="0" err="1" smtClean="0"/>
              <a:t>ělal</a:t>
            </a:r>
            <a:r>
              <a:rPr lang="en-US" b="0" dirty="0" smtClean="0"/>
              <a:t>/</a:t>
            </a:r>
            <a:r>
              <a:rPr lang="cs-CZ" b="0" dirty="0" smtClean="0"/>
              <a:t>měl rád</a:t>
            </a:r>
            <a:r>
              <a:rPr lang="en-US" b="0" dirty="0" smtClean="0"/>
              <a:t>/</a:t>
            </a:r>
            <a:r>
              <a:rPr lang="en-US" b="0" dirty="0" err="1" smtClean="0"/>
              <a:t>ch</a:t>
            </a:r>
            <a:r>
              <a:rPr lang="cs-CZ" b="0" dirty="0" smtClean="0"/>
              <a:t>těl v tomto hypotetickém případě. </a:t>
            </a:r>
          </a:p>
          <a:p>
            <a:r>
              <a:rPr lang="cs-CZ" b="0" dirty="0" smtClean="0"/>
              <a:t>Jak často cvičíte?</a:t>
            </a:r>
          </a:p>
          <a:p>
            <a:r>
              <a:rPr lang="cs-CZ" b="0" dirty="0" smtClean="0"/>
              <a:t>-</a:t>
            </a:r>
            <a:r>
              <a:rPr lang="en-US" b="0" dirty="0" smtClean="0"/>
              <a:t>&gt;</a:t>
            </a:r>
            <a:r>
              <a:rPr lang="cs-CZ" b="0" dirty="0" smtClean="0"/>
              <a:t> Nepoužívejte škálu.</a:t>
            </a:r>
          </a:p>
          <a:p>
            <a:r>
              <a:rPr lang="cs-CZ" b="0" dirty="0" smtClean="0"/>
              <a:t>-</a:t>
            </a:r>
            <a:r>
              <a:rPr lang="en-US" b="0" dirty="0" smtClean="0"/>
              <a:t>&gt;</a:t>
            </a:r>
            <a:r>
              <a:rPr lang="cs-CZ" b="0" dirty="0" smtClean="0"/>
              <a:t> Nepoužívejte binární otázky. </a:t>
            </a:r>
            <a:endParaRPr lang="cs-CZ" b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Persony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0"/>
            <a:ext cx="8219256" cy="4373563"/>
          </a:xfrm>
        </p:spPr>
        <p:txBody>
          <a:bodyPr>
            <a:normAutofit lnSpcReduction="10000"/>
          </a:bodyPr>
          <a:lstStyle/>
          <a:p>
            <a:r>
              <a:rPr lang="cs-CZ" sz="2800" dirty="0" smtClean="0"/>
              <a:t>Persony </a:t>
            </a:r>
            <a:r>
              <a:rPr lang="en-US" sz="2800" dirty="0" smtClean="0"/>
              <a:t>=</a:t>
            </a:r>
            <a:r>
              <a:rPr lang="cs-CZ" sz="2800" dirty="0" smtClean="0"/>
              <a:t> Abstraktní profily konkrétních lidí (našich uživatelů)</a:t>
            </a:r>
          </a:p>
          <a:p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 Věk</a:t>
            </a:r>
          </a:p>
          <a:p>
            <a:pPr>
              <a:buFontTx/>
              <a:buChar char="-"/>
            </a:pPr>
            <a:r>
              <a:rPr lang="cs-CZ" dirty="0" smtClean="0"/>
              <a:t> Demografické faktory</a:t>
            </a:r>
          </a:p>
          <a:p>
            <a:pPr>
              <a:buFontTx/>
              <a:buChar char="-"/>
            </a:pPr>
            <a:r>
              <a:rPr lang="cs-CZ" dirty="0" smtClean="0"/>
              <a:t> Motivace, přání, sny, záměry, cíle, chování, </a:t>
            </a:r>
            <a:r>
              <a:rPr lang="cs-CZ" dirty="0" err="1" smtClean="0"/>
              <a:t>etc</a:t>
            </a:r>
            <a:r>
              <a:rPr lang="cs-CZ" dirty="0" smtClean="0"/>
              <a:t>.</a:t>
            </a:r>
          </a:p>
          <a:p>
            <a:pPr>
              <a:buFontTx/>
              <a:buChar char="-"/>
            </a:pPr>
            <a:r>
              <a:rPr lang="cs-CZ" dirty="0" smtClean="0"/>
              <a:t> Obrázek a jméno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sz="2800" dirty="0" smtClean="0"/>
              <a:t>Chceme navodit empatii (psychologie apod.)</a:t>
            </a:r>
            <a:endParaRPr lang="cs-CZ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60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í">
  <a:themeElements>
    <a:clrScheme name="Základní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í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2519</TotalTime>
  <Words>1018</Words>
  <Application>Microsoft Office PowerPoint</Application>
  <PresentationFormat>Předvádění na obrazovce (4:3)</PresentationFormat>
  <Paragraphs>240</Paragraphs>
  <Slides>26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Základní</vt:lpstr>
      <vt:lpstr>Síla prototypování (scénáře, persony, storyboardy, papírové prototypováni)  </vt:lpstr>
      <vt:lpstr>Vaše nápady???</vt:lpstr>
      <vt:lpstr>Změna, inovace, nápad </vt:lpstr>
      <vt:lpstr>Uživatelský výzkum (Analýza uživatelských potřeb)</vt:lpstr>
      <vt:lpstr>analýza uživatelských potřeb - metodologie</vt:lpstr>
      <vt:lpstr>1.) Pozorování</vt:lpstr>
      <vt:lpstr>Dotazník a Interview</vt:lpstr>
      <vt:lpstr>Dotazník a Interview</vt:lpstr>
      <vt:lpstr>Persony</vt:lpstr>
      <vt:lpstr>Persony</vt:lpstr>
      <vt:lpstr>Prototypování</vt:lpstr>
      <vt:lpstr>Prototypování</vt:lpstr>
      <vt:lpstr>Prototypování - typologie z hlediska technologie</vt:lpstr>
      <vt:lpstr>Storyboardy</vt:lpstr>
      <vt:lpstr>Storyboardy</vt:lpstr>
      <vt:lpstr>Papírové prototypování</vt:lpstr>
      <vt:lpstr>Papírové prototypování</vt:lpstr>
      <vt:lpstr>Papírové prototypování</vt:lpstr>
      <vt:lpstr>Papírové prototypování</vt:lpstr>
      <vt:lpstr>Rozbalovací menu</vt:lpstr>
      <vt:lpstr>Označení </vt:lpstr>
      <vt:lpstr>Textová pole</vt:lpstr>
      <vt:lpstr>Ovládání</vt:lpstr>
      <vt:lpstr>Závěr</vt:lpstr>
      <vt:lpstr>Literatura a odkazy</vt:lpstr>
      <vt:lpstr>Děkuji za pozornost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(podnázev, … )</dc:title>
  <dc:creator>DELL1</dc:creator>
  <cp:lastModifiedBy>DELL1</cp:lastModifiedBy>
  <cp:revision>20</cp:revision>
  <dcterms:created xsi:type="dcterms:W3CDTF">2012-09-18T10:23:45Z</dcterms:created>
  <dcterms:modified xsi:type="dcterms:W3CDTF">2012-09-27T07:46:01Z</dcterms:modified>
</cp:coreProperties>
</file>