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sldIdLst>
    <p:sldId id="257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4" r:id="rId16"/>
    <p:sldId id="303" r:id="rId17"/>
    <p:sldId id="258" r:id="rId18"/>
    <p:sldId id="273" r:id="rId19"/>
    <p:sldId id="275" r:id="rId20"/>
    <p:sldId id="276" r:id="rId21"/>
    <p:sldId id="278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9" r:id="rId30"/>
    <p:sldId id="288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300" r:id="rId40"/>
    <p:sldId id="299" r:id="rId41"/>
    <p:sldId id="301" r:id="rId42"/>
    <p:sldId id="302" r:id="rId43"/>
    <p:sldId id="274" r:id="rId44"/>
    <p:sldId id="292" r:id="rId45"/>
    <p:sldId id="259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78261" autoAdjust="0"/>
  </p:normalViewPr>
  <p:slideViewPr>
    <p:cSldViewPr>
      <p:cViewPr varScale="1">
        <p:scale>
          <a:sx n="48" d="100"/>
          <a:sy n="48" d="100"/>
        </p:scale>
        <p:origin x="-104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1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1AFC-F7A3-486E-AEB7-F74466F0B1E1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DF266-7668-48F4-BEA2-EADFFC434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Nakreslit obrázek – člověk na plátno vrhá ohromný</a:t>
            </a:r>
            <a:r>
              <a:rPr lang="cs-CZ" baseline="0" dirty="0" smtClean="0"/>
              <a:t> stín.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6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73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Jednostranné zrcadlo</a:t>
            </a:r>
          </a:p>
          <a:p>
            <a:r>
              <a:rPr lang="cs-CZ" dirty="0" smtClean="0"/>
              <a:t>Uživatel</a:t>
            </a:r>
            <a:r>
              <a:rPr lang="cs-CZ" baseline="0" dirty="0" smtClean="0"/>
              <a:t> dával hlasové pokyny.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27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27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Video X Specifikace v dokumentu.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38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</a:t>
            </a:r>
            <a:r>
              <a:rPr lang="cs-CZ" dirty="0" err="1" smtClean="0"/>
              <a:t>prototypujeme</a:t>
            </a:r>
            <a:r>
              <a:rPr lang="cs-CZ" dirty="0" smtClean="0"/>
              <a:t>, je dobrý dělat kvalitní prototyp,</a:t>
            </a:r>
            <a:r>
              <a:rPr lang="cs-CZ" baseline="0" dirty="0" smtClean="0"/>
              <a:t> nebo více nekvalitních prototypů?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485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50" baseline="0" dirty="0" smtClean="0"/>
              <a:t>Když sdílíme jenom jeden nápad, tak po kritice lidé k druhému cítí nepřátelství a nedůvěru. Proč právě kritizoval tento nápad. Lidé si berou kritiku více osobně. Když však sdílíme několik prototypů, pak o sobě lidé smýšlí lépe. </a:t>
            </a:r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795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Napříč designérským a</a:t>
            </a:r>
            <a:r>
              <a:rPr lang="cs-CZ" baseline="0" dirty="0" smtClean="0"/>
              <a:t> programátorským týmem. Co je důležité tak také mezi ´řešitelským týmem a uživatelem.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23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B611-8E57-40BA-AA06-E01B46DCBCD0}" type="datetime1">
              <a:rPr lang="cs-CZ" smtClean="0"/>
              <a:t>4.10.2012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DB8-93A2-4DB3-9705-58DD80722128}" type="datetime1">
              <a:rPr lang="cs-CZ" smtClean="0"/>
              <a:t>4.10.2012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C4D7-013E-44C3-AB6B-3F4ED04226F5}" type="datetime1">
              <a:rPr lang="cs-CZ" smtClean="0"/>
              <a:t>4.10.2012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BAC-6458-4DFB-824E-DD541418E484}" type="datetime1">
              <a:rPr lang="cs-CZ" smtClean="0"/>
              <a:t>4.10.2012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FEB5-33F5-46B1-9B50-8458D2A70E1D}" type="datetime1">
              <a:rPr lang="cs-CZ" smtClean="0"/>
              <a:t>4.10.2012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0A65-4D29-4D9D-876F-28681F2F80AC}" type="datetime1">
              <a:rPr lang="cs-CZ" smtClean="0"/>
              <a:t>4.10.2012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EFB9-A2B3-4509-811D-9BD2490A019D}" type="datetime1">
              <a:rPr lang="cs-CZ" smtClean="0"/>
              <a:t>4.10.2012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B88D-B1F6-4B6F-8153-E56B7F7D92A9}" type="datetime1">
              <a:rPr lang="cs-CZ" smtClean="0"/>
              <a:t>4.10.2012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BF0-3C16-4C29-A232-4BC9F433758E}" type="datetime1">
              <a:rPr lang="cs-CZ" smtClean="0"/>
              <a:t>4.10.2012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4E1C-D890-4DCB-82B6-DDF1A1CDE509}" type="datetime1">
              <a:rPr lang="cs-CZ" smtClean="0"/>
              <a:t>4.10.2012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7C7-678B-4310-9AD5-E41D71BF5D3B}" type="datetime1">
              <a:rPr lang="cs-CZ" smtClean="0"/>
              <a:t>4.10.2012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1A5424-3027-4B69-A952-08F79A6908E6}" type="datetime1">
              <a:rPr lang="cs-CZ" smtClean="0"/>
              <a:t>4.10.2012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stwebdesigner.com/design/wireframing-mockup-prototyping-tools-plan-design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hoooonya.blogspot.cz/2012/09/contex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nowflyzone.com/newnewnew/2008/12/01/walkabou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bjve67p33E" TargetMode="External"/><Relationship Id="rId2" Type="http://schemas.openxmlformats.org/officeDocument/2006/relationships/hyperlink" Target="http://www.youtube.com/watch?v=djXB-i3-V6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lanp.ca/blog/2011/06/01/fail-early-fail-oft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spdow/files/Prototyping-Iteration-CC09.pdf" TargetMode="External"/><Relationship Id="rId2" Type="http://schemas.openxmlformats.org/officeDocument/2006/relationships/hyperlink" Target="http://www.youtube.com/watch?v=-eFMWwA2TNs&amp;feature=g-h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unctional_fixedness" TargetMode="External"/><Relationship Id="rId2" Type="http://schemas.openxmlformats.org/officeDocument/2006/relationships/hyperlink" Target="http://bajgar.blog.ihned.cz/c1-55385850-kdo-pripevni-svicku-na-zed-aneb-zvysuji-financni-motivace-vykonnost-pracovnik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ZdenekHouba/kol2-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kopsw.cz/cs/stipendium-skoleni-ux-rijen-2012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mle.aom.org/cgi/doi/10.5465/AMLE.2003.9901663" TargetMode="External"/><Relationship Id="rId2" Type="http://schemas.openxmlformats.org/officeDocument/2006/relationships/hyperlink" Target="http://portal.acm.org/citation.cfm?doid=1879831.1879836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fd.cz/film/2818-carodej-ze-zeme-o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NR=1&amp;v=r2CP45MHJd8&amp;feature=endscre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wsj.com/venturecapital/2010/04/24/how-a-start-up-grew-by-paying-attention-to-whats-behind-the-curtai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Digitální </a:t>
            </a:r>
            <a:r>
              <a:rPr lang="cs-CZ" sz="4800" dirty="0" err="1" smtClean="0"/>
              <a:t>prototypování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2000" dirty="0"/>
              <a:t>(</a:t>
            </a:r>
            <a:r>
              <a:rPr lang="cs-CZ" sz="2000" dirty="0" err="1"/>
              <a:t>Wizard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smtClean="0"/>
              <a:t>Oz, </a:t>
            </a:r>
            <a:r>
              <a:rPr lang="cs-CZ" sz="2000" dirty="0" err="1" smtClean="0"/>
              <a:t>digitalní</a:t>
            </a:r>
            <a:r>
              <a:rPr lang="cs-CZ" sz="2000" dirty="0" smtClean="0"/>
              <a:t> </a:t>
            </a:r>
            <a:r>
              <a:rPr lang="cs-CZ" sz="2000" dirty="0" err="1" smtClean="0"/>
              <a:t>mockup</a:t>
            </a:r>
            <a:r>
              <a:rPr lang="cs-CZ" sz="2000" dirty="0" smtClean="0"/>
              <a:t>, video </a:t>
            </a:r>
            <a:r>
              <a:rPr lang="cs-CZ" sz="2000" dirty="0" err="1" smtClean="0"/>
              <a:t>prototypování</a:t>
            </a:r>
            <a:r>
              <a:rPr lang="cs-CZ" sz="2000" dirty="0" smtClean="0"/>
              <a:t>)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00600"/>
            <a:ext cx="7135688" cy="914400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</a:p>
          <a:p>
            <a:r>
              <a:rPr lang="cs-CZ" dirty="0"/>
              <a:t>KISK 2012 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27168" cy="1371600"/>
          </a:xfrm>
        </p:spPr>
        <p:txBody>
          <a:bodyPr/>
          <a:lstStyle/>
          <a:p>
            <a:r>
              <a:rPr lang="cs-CZ" dirty="0" smtClean="0"/>
              <a:t>Jak WOS realizovat: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32859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400" dirty="0" smtClean="0"/>
              <a:t>Vytvořte si scénáře a průchod aplikací.</a:t>
            </a:r>
          </a:p>
          <a:p>
            <a:pPr marL="914400" lvl="1" indent="-457200"/>
            <a:r>
              <a:rPr lang="cs-CZ" sz="2400" dirty="0"/>
              <a:t>V</a:t>
            </a:r>
            <a:r>
              <a:rPr lang="cs-CZ" sz="2400" dirty="0" smtClean="0"/>
              <a:t>lastně definujete odpověď aplikace na vstupní data uživatele. 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Vytvořte rozhraní.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Vytvořte vstupy, které bude využívat uživatel.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Kde a jak bude člověk, který ovládá aplikaci, vkládat data?</a:t>
            </a:r>
            <a:r>
              <a:rPr lang="cs-CZ" sz="2400" dirty="0"/>
              <a:t> </a:t>
            </a:r>
            <a:endParaRPr lang="cs-CZ" sz="2400" dirty="0" smtClean="0"/>
          </a:p>
          <a:p>
            <a:pPr marL="914400" lvl="1" indent="-457200"/>
            <a:r>
              <a:rPr lang="cs-CZ" sz="2400" dirty="0" smtClean="0"/>
              <a:t>Budete mít nějaký před-programovaný systém nebo budou vše zajišťovat lidí?</a:t>
            </a:r>
          </a:p>
          <a:p>
            <a:pPr marL="914400" lvl="1" indent="-457200"/>
            <a:r>
              <a:rPr lang="cs-CZ" sz="2400" dirty="0" smtClean="0"/>
              <a:t>Myslete na to, že budete muset systém nakonec vyměnit za PC.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Procvičte si roli člověka – operátora.</a:t>
            </a:r>
            <a:r>
              <a:rPr lang="cs-CZ" dirty="0" smtClean="0"/>
              <a:t>	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044034"/>
          </a:xfrm>
        </p:spPr>
        <p:txBody>
          <a:bodyPr>
            <a:normAutofit/>
          </a:bodyPr>
          <a:lstStyle/>
          <a:p>
            <a:r>
              <a:rPr lang="cs-CZ" dirty="0" smtClean="0"/>
              <a:t>Jak testování metodou WOS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492941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Procvičte si scénář s předstihem - vychytáte evidentní chyby.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Až budete spokojení, vyberte si uživatele.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Myslete na dvě role:</a:t>
            </a:r>
          </a:p>
          <a:p>
            <a:pPr marL="914400" lvl="1" indent="-457200"/>
            <a:r>
              <a:rPr lang="cs-CZ" sz="2400" dirty="0" err="1" smtClean="0"/>
              <a:t>Facilitátor</a:t>
            </a:r>
            <a:r>
              <a:rPr lang="cs-CZ" sz="2400" dirty="0" smtClean="0"/>
              <a:t> – předává úkol a instrukce</a:t>
            </a:r>
          </a:p>
          <a:p>
            <a:pPr marL="914400" lvl="1" indent="-457200"/>
            <a:r>
              <a:rPr lang="cs-CZ" sz="2400" dirty="0" smtClean="0"/>
              <a:t>Člověk – operátor – ovládá rozhraní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Zpětná vazba od uživatele: </a:t>
            </a:r>
          </a:p>
          <a:p>
            <a:pPr marL="914400" lvl="1" indent="-457200"/>
            <a:r>
              <a:rPr lang="cs-CZ" sz="2400" dirty="0" smtClean="0"/>
              <a:t>Metoda hlasitého myšlení</a:t>
            </a:r>
          </a:p>
          <a:p>
            <a:pPr marL="914400" lvl="1" indent="-457200"/>
            <a:r>
              <a:rPr lang="cs-CZ" sz="2400" dirty="0" smtClean="0"/>
              <a:t>Retrospektivní interview</a:t>
            </a:r>
          </a:p>
          <a:p>
            <a:pPr marL="914400" lvl="1" indent="-457200"/>
            <a:r>
              <a:rPr lang="cs-CZ" sz="2400" dirty="0" smtClean="0"/>
              <a:t>Heuristická analýza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Nakonec si s uživatelem jednoduše popovídejte. 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3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044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WOS v průběhu vývoje produktu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>
            <a:noAutofit/>
          </a:bodyPr>
          <a:lstStyle/>
          <a:p>
            <a:r>
              <a:rPr lang="cs-CZ" sz="2400" dirty="0" smtClean="0"/>
              <a:t>WOS můžeme využívat kdykoli v procesu vývoje aplikace</a:t>
            </a:r>
            <a:r>
              <a:rPr lang="en-US" sz="2400" dirty="0" smtClean="0"/>
              <a:t>/</a:t>
            </a:r>
            <a:r>
              <a:rPr lang="cs-CZ" sz="2400" dirty="0" smtClean="0"/>
              <a:t>softwaru. </a:t>
            </a:r>
          </a:p>
          <a:p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12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0252"/>
            <a:ext cx="7848872" cy="406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3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cs-CZ" dirty="0" smtClean="0"/>
              <a:t>WOS - 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Rychlá, levná a opakovatelná metoda </a:t>
            </a:r>
            <a:r>
              <a:rPr lang="cs-CZ" sz="2800" dirty="0" err="1" smtClean="0"/>
              <a:t>prototypování</a:t>
            </a:r>
            <a:r>
              <a:rPr lang="cs-CZ" sz="2800" dirty="0" smtClean="0"/>
              <a:t>.</a:t>
            </a:r>
            <a:endParaRPr lang="cs-CZ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Možnost vytvořit několik variant prototypu.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Více realistický, nežli papírový prototyp.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Možnost odhalit chyby</a:t>
            </a:r>
            <a:r>
              <a:rPr lang="cs-CZ" sz="2800" dirty="0"/>
              <a:t> </a:t>
            </a:r>
            <a:r>
              <a:rPr lang="cs-CZ" sz="2800" dirty="0" smtClean="0"/>
              <a:t>v designu.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Do středu procesu designu staví uživatele.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Může předpovědět, jak náročné bude vystavět reálný systém.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Učit se mohou i programátoři.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cs-CZ" dirty="0" smtClean="0"/>
              <a:t>WOS - 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000" dirty="0" smtClean="0"/>
              <a:t>Simulace nemusí representovat zamýšlenou technologii dostatečně.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000" dirty="0" smtClean="0"/>
              <a:t>Můžeme simulovat něco, co nemůže nikdy existovat.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000" dirty="0" smtClean="0"/>
              <a:t>WOS potřebuje tréning a je náročný na uskutečnění. </a:t>
            </a:r>
          </a:p>
          <a:p>
            <a:endParaRPr lang="cs-CZ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000" dirty="0" smtClean="0"/>
              <a:t>Může být obtížní simulovat některé čísti systému. 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075240" cy="1371600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/>
              <a:t>Digitální </a:t>
            </a:r>
            <a:r>
              <a:rPr lang="cs-CZ" sz="4800" dirty="0" err="1" smtClean="0"/>
              <a:t>MockUps</a:t>
            </a:r>
            <a:r>
              <a:rPr lang="cs-CZ" sz="4800" dirty="0" smtClean="0"/>
              <a:t> prototypy</a:t>
            </a:r>
            <a:endParaRPr lang="cs-CZ" sz="4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4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MockUp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Jedná se o prototyp, který je vytvořený prostřednictvím speciální aplikace nebo je naprogramovaný. </a:t>
            </a:r>
          </a:p>
          <a:p>
            <a:endParaRPr lang="cs-CZ" dirty="0"/>
          </a:p>
          <a:p>
            <a:r>
              <a:rPr lang="cs-CZ" dirty="0" smtClean="0"/>
              <a:t>S </a:t>
            </a:r>
            <a:r>
              <a:rPr lang="cs-CZ" dirty="0" err="1" smtClean="0"/>
              <a:t>mockup</a:t>
            </a:r>
            <a:r>
              <a:rPr lang="cs-CZ" dirty="0" smtClean="0"/>
              <a:t> prototypem můžeme  vstupovat do interakce. </a:t>
            </a:r>
          </a:p>
          <a:p>
            <a:endParaRPr lang="cs-CZ" dirty="0"/>
          </a:p>
          <a:p>
            <a:r>
              <a:rPr lang="cs-CZ" dirty="0" smtClean="0"/>
              <a:t>Jinak vlastnosti jako papírový prototyp. </a:t>
            </a:r>
          </a:p>
          <a:p>
            <a:endParaRPr lang="cs-CZ" dirty="0"/>
          </a:p>
          <a:p>
            <a:r>
              <a:rPr lang="cs-CZ" dirty="0" smtClean="0"/>
              <a:t>Software: </a:t>
            </a:r>
            <a:r>
              <a:rPr lang="cs-CZ" dirty="0">
                <a:hlinkClick r:id="rId2"/>
              </a:rPr>
              <a:t>http://www.1stwebdesigner.com/design/wireframing-mockup-prototyping-tools-plan-designs/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9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Balsamiq</a:t>
            </a:r>
            <a:r>
              <a:rPr lang="cs-CZ" dirty="0" smtClean="0"/>
              <a:t> </a:t>
            </a:r>
            <a:r>
              <a:rPr lang="cs-CZ" dirty="0" err="1" smtClean="0"/>
              <a:t>Mockups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 smtClean="0"/>
              <a:t>Stažení a instalace softwaru</a:t>
            </a:r>
          </a:p>
          <a:p>
            <a:pPr marL="457200" indent="-457200">
              <a:buAutoNum type="arabicPeriod"/>
            </a:pPr>
            <a:r>
              <a:rPr lang="cs-CZ" dirty="0" smtClean="0"/>
              <a:t>Základní práce se softwarem</a:t>
            </a:r>
          </a:p>
          <a:p>
            <a:pPr marL="914400" lvl="1" indent="-457200">
              <a:buAutoNum type="arabicPeriod"/>
            </a:pPr>
            <a:r>
              <a:rPr lang="cs-CZ" dirty="0"/>
              <a:t>o</a:t>
            </a:r>
            <a:r>
              <a:rPr lang="cs-CZ" dirty="0" smtClean="0"/>
              <a:t>brazovka</a:t>
            </a:r>
          </a:p>
          <a:p>
            <a:pPr marL="914400" lvl="1" indent="-457200">
              <a:buAutoNum type="arabicPeriod"/>
            </a:pPr>
            <a:r>
              <a:rPr lang="cs-CZ" dirty="0" smtClean="0"/>
              <a:t>prvky designu</a:t>
            </a:r>
          </a:p>
          <a:p>
            <a:pPr marL="914400" lvl="1" indent="-457200">
              <a:buAutoNum type="arabicPeriod"/>
            </a:pPr>
            <a:r>
              <a:rPr lang="cs-CZ" dirty="0" smtClean="0"/>
              <a:t>vkládání obrázků</a:t>
            </a:r>
          </a:p>
          <a:p>
            <a:pPr marL="457200" indent="-457200">
              <a:buAutoNum type="arabicPeriod"/>
            </a:pPr>
            <a:r>
              <a:rPr lang="cs-CZ" dirty="0" smtClean="0"/>
              <a:t>Pokročilá práce se softwarem</a:t>
            </a:r>
          </a:p>
          <a:p>
            <a:pPr marL="914400" lvl="1" indent="-457200">
              <a:buAutoNum type="arabicPeriod"/>
            </a:pPr>
            <a:r>
              <a:rPr lang="cs-CZ" dirty="0"/>
              <a:t>j</a:t>
            </a:r>
            <a:r>
              <a:rPr lang="cs-CZ" dirty="0" smtClean="0"/>
              <a:t>ednotlivé </a:t>
            </a:r>
            <a:r>
              <a:rPr lang="cs-CZ" dirty="0" err="1" smtClean="0"/>
              <a:t>mockupy</a:t>
            </a:r>
            <a:endParaRPr lang="cs-CZ" dirty="0" smtClean="0"/>
          </a:p>
          <a:p>
            <a:pPr marL="914400" lvl="1" indent="-457200">
              <a:buAutoNum type="arabicPeriod"/>
            </a:pPr>
            <a:r>
              <a:rPr lang="cs-CZ" dirty="0"/>
              <a:t>l</a:t>
            </a:r>
            <a:r>
              <a:rPr lang="cs-CZ" dirty="0" smtClean="0"/>
              <a:t>inkování </a:t>
            </a:r>
          </a:p>
          <a:p>
            <a:pPr marL="914400" lvl="1" indent="-457200">
              <a:buAutoNum type="arabicPeriod"/>
            </a:pPr>
            <a:r>
              <a:rPr lang="cs-CZ" dirty="0" smtClean="0"/>
              <a:t>Export</a:t>
            </a:r>
          </a:p>
          <a:p>
            <a:pPr marL="457200" indent="-457200">
              <a:buAutoNum type="arabicPeriod"/>
            </a:pPr>
            <a:r>
              <a:rPr lang="cs-CZ" dirty="0" smtClean="0"/>
              <a:t>Sdílení </a:t>
            </a:r>
            <a:r>
              <a:rPr lang="cs-CZ" dirty="0" err="1" smtClean="0"/>
              <a:t>mockupu</a:t>
            </a:r>
            <a:r>
              <a:rPr lang="cs-CZ" dirty="0" smtClean="0"/>
              <a:t> s kolegy</a:t>
            </a:r>
          </a:p>
          <a:p>
            <a:pPr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6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6727304" cy="1371600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/>
              <a:t>Video </a:t>
            </a:r>
            <a:r>
              <a:rPr lang="cs-CZ" sz="5400" dirty="0" err="1" smtClean="0"/>
              <a:t>prototypování</a:t>
            </a:r>
            <a:endParaRPr lang="cs-CZ" sz="5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4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990589"/>
            <a:ext cx="7620000" cy="464915"/>
          </a:xfrm>
        </p:spPr>
        <p:txBody>
          <a:bodyPr>
            <a:norm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>
                <a:hlinkClick r:id="rId2"/>
              </a:rPr>
              <a:t>http://shoooonya.blogspot.cz/2012/09/context.html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19</a:t>
            </a:fld>
            <a:endParaRPr lang="cs-CZ"/>
          </a:p>
        </p:txBody>
      </p:sp>
      <p:pic>
        <p:nvPicPr>
          <p:cNvPr id="3074" name="Picture 2" descr="http://3.bp.blogspot.com/-QuV2VaiLp0k/UF0bE0zADXI/AAAAAAAAG70/TOvuNHHQsXs/s320/context-recycle-logo-759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" y="278076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658601" y="764704"/>
            <a:ext cx="2032929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Uživatel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Podmínky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Použití</a:t>
            </a:r>
          </a:p>
          <a:p>
            <a:endParaRPr lang="cs-CZ" sz="2400" b="1" dirty="0"/>
          </a:p>
          <a:p>
            <a:r>
              <a:rPr lang="cs-CZ" sz="2400" b="1" dirty="0" smtClean="0"/>
              <a:t>Designér</a:t>
            </a:r>
          </a:p>
          <a:p>
            <a:endParaRPr lang="cs-CZ" sz="2400" b="1" dirty="0"/>
          </a:p>
          <a:p>
            <a:r>
              <a:rPr lang="cs-CZ" sz="2400" b="1" dirty="0" smtClean="0"/>
              <a:t>Klient</a:t>
            </a:r>
          </a:p>
          <a:p>
            <a:endParaRPr lang="cs-CZ" sz="2400" b="1" dirty="0"/>
          </a:p>
          <a:p>
            <a:r>
              <a:rPr lang="cs-CZ" sz="2400" b="1" dirty="0" smtClean="0"/>
              <a:t>Programátor</a:t>
            </a:r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2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dělali minule?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3800" dirty="0" smtClean="0"/>
              <a:t>Uživatelský výzkum, analýza uživatelských potřeb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38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3800" dirty="0" smtClean="0"/>
              <a:t>Persony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38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3800" dirty="0" err="1" smtClean="0"/>
              <a:t>Prototypování</a:t>
            </a:r>
            <a:endParaRPr lang="cs-CZ" sz="3800" dirty="0" smtClean="0"/>
          </a:p>
          <a:p>
            <a:endParaRPr lang="cs-CZ" sz="3800" dirty="0" smtClean="0"/>
          </a:p>
          <a:p>
            <a:pPr marL="800100" lvl="1" indent="-342900"/>
            <a:r>
              <a:rPr lang="cs-CZ" sz="3800" dirty="0" err="1" smtClean="0"/>
              <a:t>Storyboardy</a:t>
            </a:r>
            <a:endParaRPr lang="cs-CZ" sz="3800" dirty="0" smtClean="0"/>
          </a:p>
          <a:p>
            <a:pPr marL="800100" lvl="1" indent="-342900"/>
            <a:endParaRPr lang="cs-CZ" sz="3800" dirty="0"/>
          </a:p>
          <a:p>
            <a:pPr marL="800100" lvl="1" indent="-342900"/>
            <a:r>
              <a:rPr lang="cs-CZ" sz="3800" dirty="0" smtClean="0"/>
              <a:t>Papírové </a:t>
            </a:r>
            <a:r>
              <a:rPr lang="cs-CZ" sz="3800" dirty="0" err="1" smtClean="0"/>
              <a:t>prototypování</a:t>
            </a:r>
            <a:endParaRPr lang="cs-CZ" sz="3800" dirty="0" smtClean="0"/>
          </a:p>
          <a:p>
            <a:r>
              <a:rPr lang="cs-CZ" dirty="0"/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4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Walkabout</a:t>
            </a:r>
            <a:r>
              <a:rPr lang="cs-CZ" dirty="0" smtClean="0"/>
              <a:t> </a:t>
            </a:r>
            <a:r>
              <a:rPr lang="cs-CZ" dirty="0" err="1" smtClean="0"/>
              <a:t>app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Video: </a:t>
            </a:r>
            <a:r>
              <a:rPr lang="cs-CZ" dirty="0">
                <a:hlinkClick r:id="rId2"/>
              </a:rPr>
              <a:t>http://www.snowflyzone.com/newnewnew/2008/12/01/walkabout/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92888" cy="936104"/>
          </a:xfrm>
        </p:spPr>
        <p:txBody>
          <a:bodyPr/>
          <a:lstStyle/>
          <a:p>
            <a:r>
              <a:rPr lang="cs-CZ" dirty="0" smtClean="0"/>
              <a:t>Video prototyp - 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713387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cs-CZ" sz="2400" dirty="0" smtClean="0"/>
              <a:t>Natočit něco na mobil je jednoduché a nic to nestojí.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Video je skvělý komunikační kanál.</a:t>
            </a:r>
          </a:p>
          <a:p>
            <a:pPr marL="914400" lvl="1" indent="-457200"/>
            <a:r>
              <a:rPr lang="cs-CZ" sz="2400" dirty="0" smtClean="0"/>
              <a:t>Sdílíte společnou vizi a představu.</a:t>
            </a:r>
          </a:p>
          <a:p>
            <a:pPr marL="914400" lvl="1" indent="-457200"/>
            <a:r>
              <a:rPr lang="cs-CZ" sz="2400" dirty="0" smtClean="0"/>
              <a:t>Video je přenosné a evidentní. 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Pro programátory rozhraní může sloužit jako specifikace.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Spojuje design rozhraní s úkolem uživatele. </a:t>
            </a:r>
          </a:p>
          <a:p>
            <a:pPr marL="914400" lvl="1" indent="-457200"/>
            <a:r>
              <a:rPr lang="cs-CZ" sz="2400" dirty="0" smtClean="0"/>
              <a:t>Ukazuje funkcionalitu a možnosti. </a:t>
            </a:r>
          </a:p>
          <a:p>
            <a:pPr marL="914400" lvl="1" indent="-457200"/>
            <a:r>
              <a:rPr lang="cs-CZ" sz="2400" dirty="0" smtClean="0"/>
              <a:t>Ukazuje, jestli je rozhraní kompletní. </a:t>
            </a:r>
          </a:p>
          <a:p>
            <a:pPr marL="914400" lvl="1" indent="-457200"/>
            <a:r>
              <a:rPr lang="cs-CZ" sz="2400" dirty="0" smtClean="0"/>
              <a:t>Ve videu není nic navíc. 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4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236" y="-9165"/>
            <a:ext cx="7715200" cy="1371600"/>
          </a:xfrm>
        </p:spPr>
        <p:txBody>
          <a:bodyPr/>
          <a:lstStyle/>
          <a:p>
            <a:r>
              <a:rPr lang="cs-CZ" dirty="0" smtClean="0"/>
              <a:t>Různá kvalita a rozlišení video prototypu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22</a:t>
            </a:fld>
            <a:endParaRPr lang="cs-CZ"/>
          </a:p>
        </p:txBody>
      </p:sp>
      <p:sp>
        <p:nvSpPr>
          <p:cNvPr id="6" name="Obousměrná vodorovná šipka 5"/>
          <p:cNvSpPr/>
          <p:nvPr/>
        </p:nvSpPr>
        <p:spPr>
          <a:xfrm>
            <a:off x="738440" y="3607495"/>
            <a:ext cx="7128792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954464" y="471897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Nízká kvalita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32445" y="4718973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Vysoká kvalita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rot="18505995">
            <a:off x="880084" y="2100067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Brainstorming – 0,5 – 5 min.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 rot="18505995">
            <a:off x="3301958" y="2100067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Papírový prototyp</a:t>
            </a:r>
            <a:r>
              <a:rPr lang="en-US" dirty="0" smtClean="0"/>
              <a:t> +</a:t>
            </a:r>
            <a:r>
              <a:rPr lang="cs-CZ" dirty="0" smtClean="0"/>
              <a:t> video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 rot="18505995">
            <a:off x="5909363" y="2070962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Drahé kvalitní detailní video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19485" y="5445224"/>
            <a:ext cx="8193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>
              <a:hlinkClick r:id="rId2"/>
            </a:endParaRPr>
          </a:p>
          <a:p>
            <a:r>
              <a:rPr lang="cs-CZ" dirty="0" smtClean="0"/>
              <a:t>Papírový prototyp </a:t>
            </a:r>
            <a:r>
              <a:rPr lang="en-US" dirty="0" smtClean="0"/>
              <a:t>+</a:t>
            </a:r>
            <a:r>
              <a:rPr lang="cs-CZ" dirty="0" smtClean="0"/>
              <a:t> video: </a:t>
            </a:r>
            <a:r>
              <a:rPr lang="cs-CZ" dirty="0">
                <a:hlinkClick r:id="rId2"/>
              </a:rPr>
              <a:t>http://www.youtube.com/watch?v=djXB-i3-V6Q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Apple</a:t>
            </a:r>
            <a:r>
              <a:rPr lang="en-US" dirty="0" smtClean="0"/>
              <a:t>`s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Navigater</a:t>
            </a:r>
            <a:r>
              <a:rPr lang="cs-CZ" dirty="0" smtClean="0"/>
              <a:t>: </a:t>
            </a:r>
            <a:r>
              <a:rPr lang="cs-CZ" dirty="0">
                <a:hlinkClick r:id="rId3"/>
              </a:rPr>
              <a:t>http://www.youtube.com/watch?v=9bjve67p33E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2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496944" cy="1371600"/>
          </a:xfrm>
        </p:spPr>
        <p:txBody>
          <a:bodyPr/>
          <a:lstStyle/>
          <a:p>
            <a:r>
              <a:rPr lang="cs-CZ" dirty="0" smtClean="0"/>
              <a:t>Co by mělo video ukazovat…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Podobně jako </a:t>
            </a:r>
            <a:r>
              <a:rPr lang="cs-CZ" sz="2400" dirty="0" err="1" smtClean="0"/>
              <a:t>storyboard</a:t>
            </a:r>
            <a:r>
              <a:rPr lang="cs-CZ" sz="2400" dirty="0" smtClean="0"/>
              <a:t> by mělo video ukazovat kompletní úkol.</a:t>
            </a:r>
          </a:p>
          <a:p>
            <a:pPr marL="800100" lvl="1" indent="-342900"/>
            <a:r>
              <a:rPr lang="cs-CZ" sz="2400" dirty="0" smtClean="0"/>
              <a:t>zahrnuta by měla být počáteční motivace zúčastněných a konečný úspěch.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Ukazovat všechny úkoly, které lze díky rozhraní realizovat.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Pomůže definovat minimalistickou funkcionalitu rozhraní.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3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507288" cy="1371600"/>
          </a:xfrm>
        </p:spPr>
        <p:txBody>
          <a:bodyPr/>
          <a:lstStyle/>
          <a:p>
            <a:r>
              <a:rPr lang="cs-CZ" dirty="0" smtClean="0"/>
              <a:t>Jak vytvořit video prototyp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cs-CZ" dirty="0" smtClean="0"/>
              <a:t>Začni s vytvořením </a:t>
            </a:r>
            <a:r>
              <a:rPr lang="cs-CZ" dirty="0" err="1" smtClean="0"/>
              <a:t>storyboardu</a:t>
            </a:r>
            <a:r>
              <a:rPr lang="cs-CZ" dirty="0" smtClean="0"/>
              <a:t>.</a:t>
            </a:r>
          </a:p>
          <a:p>
            <a:pPr marL="457200" indent="-457200">
              <a:buAutoNum type="arabicPeriod"/>
            </a:pPr>
            <a:r>
              <a:rPr lang="cs-CZ" dirty="0" smtClean="0"/>
              <a:t>Pokus se improvizovat. </a:t>
            </a:r>
          </a:p>
          <a:p>
            <a:pPr marL="457200" indent="-457200">
              <a:buAutoNum type="arabicPeriod"/>
            </a:pPr>
            <a:r>
              <a:rPr lang="cs-CZ" dirty="0" smtClean="0"/>
              <a:t>Potřebné nástroje </a:t>
            </a:r>
          </a:p>
          <a:p>
            <a:pPr marL="914400" lvl="1" indent="-457200"/>
            <a:r>
              <a:rPr lang="cs-CZ" dirty="0" smtClean="0"/>
              <a:t>Kamera – telefon, web kamera apod. Nemusí být nic extra. </a:t>
            </a:r>
          </a:p>
          <a:p>
            <a:pPr marL="914400" lvl="1" indent="-457200"/>
            <a:r>
              <a:rPr lang="cs-CZ" dirty="0" smtClean="0"/>
              <a:t>Herci</a:t>
            </a:r>
          </a:p>
          <a:p>
            <a:pPr marL="914400" lvl="1" indent="-457200"/>
            <a:r>
              <a:rPr lang="cs-CZ" dirty="0" smtClean="0"/>
              <a:t>Realistické místo</a:t>
            </a:r>
          </a:p>
          <a:p>
            <a:pPr lvl="1" indent="0">
              <a:buNone/>
            </a:pPr>
            <a:endParaRPr lang="cs-CZ" dirty="0"/>
          </a:p>
          <a:p>
            <a:pPr lvl="1" indent="0">
              <a:buNone/>
            </a:pPr>
            <a:endParaRPr lang="cs-CZ" dirty="0" smtClean="0"/>
          </a:p>
          <a:p>
            <a:r>
              <a:rPr lang="cs-CZ" sz="2800" dirty="0" smtClean="0"/>
              <a:t>Obecně se </a:t>
            </a:r>
            <a:r>
              <a:rPr lang="cs-CZ" sz="2800" dirty="0" smtClean="0">
                <a:solidFill>
                  <a:schemeClr val="tx2"/>
                </a:solidFill>
              </a:rPr>
              <a:t>soustřeď na zprávu</a:t>
            </a:r>
            <a:r>
              <a:rPr lang="cs-CZ" sz="2800" dirty="0" smtClean="0"/>
              <a:t>, kterou díky videu komunikuješ. Není třeba mít video skvěle natočené. </a:t>
            </a:r>
          </a:p>
          <a:p>
            <a:pPr marL="457200" indent="-457200">
              <a:buAutoNum type="arabicPeriod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6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Video </a:t>
            </a:r>
            <a:r>
              <a:rPr lang="cs-CZ" dirty="0" err="1" smtClean="0"/>
              <a:t>prototypování</a:t>
            </a:r>
            <a:r>
              <a:rPr lang="cs-CZ" dirty="0" smtClean="0"/>
              <a:t> – nad čím se zamyslet?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Bude video obsahovat zvuk nebo ne? </a:t>
            </a:r>
          </a:p>
          <a:p>
            <a:pPr marL="800100" lvl="1" indent="-342900"/>
            <a:r>
              <a:rPr lang="cs-CZ" sz="2400" dirty="0" smtClean="0"/>
              <a:t>Audio je často náročné na úpravu.</a:t>
            </a:r>
          </a:p>
          <a:p>
            <a:pPr marL="800100" lvl="1" indent="-342900"/>
            <a:r>
              <a:rPr lang="cs-CZ" sz="2400" dirty="0" smtClean="0"/>
              <a:t>Můžeme využít nálepky s informacemi, nebo video proložit vysvětlujícím textem.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Jaké bude rozhraní?</a:t>
            </a:r>
          </a:p>
          <a:p>
            <a:pPr marL="800100" lvl="1" indent="-342900"/>
            <a:r>
              <a:rPr lang="cs-CZ" sz="2400" dirty="0" smtClean="0"/>
              <a:t>Papírový prototyp, </a:t>
            </a:r>
            <a:r>
              <a:rPr lang="cs-CZ" sz="2400" dirty="0" err="1" smtClean="0"/>
              <a:t>Mockup</a:t>
            </a:r>
            <a:r>
              <a:rPr lang="cs-CZ" sz="2400" dirty="0"/>
              <a:t> </a:t>
            </a:r>
            <a:r>
              <a:rPr lang="cs-CZ" sz="2400" dirty="0" smtClean="0"/>
              <a:t>prototyp nebo naprogramovaný produkt nebude ve videu vidět?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Bude video ukazovat úspěšné nebo neúspěšné dokončení úkolu?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Tip: video upravujte co nejméně – </a:t>
            </a:r>
            <a:r>
              <a:rPr lang="cs-CZ" sz="2400" dirty="0" smtClean="0">
                <a:solidFill>
                  <a:schemeClr val="tx2"/>
                </a:solidFill>
              </a:rPr>
              <a:t>pracujte efektivně</a:t>
            </a:r>
            <a:r>
              <a:rPr lang="cs-CZ" sz="2400" dirty="0" smtClean="0"/>
              <a:t>.</a:t>
            </a:r>
          </a:p>
          <a:p>
            <a:pPr marL="800100" lvl="1" indent="-342900"/>
            <a:r>
              <a:rPr lang="cs-CZ" sz="2400" dirty="0"/>
              <a:t>Klidně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kam</a:t>
            </a:r>
            <a:r>
              <a:rPr lang="cs-CZ" sz="2400" dirty="0" err="1"/>
              <a:t>eře</a:t>
            </a:r>
            <a:r>
              <a:rPr lang="cs-CZ" sz="2400" dirty="0"/>
              <a:t> používejte </a:t>
            </a:r>
            <a:r>
              <a:rPr lang="cs-CZ" sz="2400" dirty="0" smtClean="0"/>
              <a:t>pouze tlačítko pro zastavení nahrávání.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7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147248" cy="13716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Efektivní </a:t>
            </a:r>
            <a:r>
              <a:rPr lang="cs-CZ" sz="4000" dirty="0" err="1" smtClean="0"/>
              <a:t>prototypování</a:t>
            </a:r>
            <a:r>
              <a:rPr lang="cs-CZ" sz="4000" dirty="0" smtClean="0"/>
              <a:t> 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2000" dirty="0" smtClean="0">
                <a:solidFill>
                  <a:schemeClr val="tx1"/>
                </a:solidFill>
              </a:rPr>
              <a:t>vytváření a porovnávání možných alternativ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7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756002"/>
          </a:xfrm>
        </p:spPr>
        <p:txBody>
          <a:bodyPr/>
          <a:lstStyle/>
          <a:p>
            <a:r>
              <a:rPr lang="cs-CZ" dirty="0" smtClean="0"/>
              <a:t>Kvalita Vs. Kvantita?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>
            <a:normAutofit fontScale="92500" lnSpcReduction="10000"/>
          </a:bodyPr>
          <a:lstStyle/>
          <a:p>
            <a:r>
              <a:rPr lang="cs-CZ" b="0" i="1" dirty="0" smtClean="0"/>
              <a:t>V hodině keramiky učitel rozdělil žáky do dvou skupin. Jedné dal za úkol, aby vytvořila co nejvíce váz. Ta skupina se soustředila na kvantitu. Druhé skupině řekl, soustřeďte se na kvalitu a vytvořte mi jednu nejlepší vázu. </a:t>
            </a:r>
          </a:p>
          <a:p>
            <a:endParaRPr lang="cs-CZ" b="0" i="1" dirty="0"/>
          </a:p>
          <a:p>
            <a:r>
              <a:rPr lang="cs-CZ" b="0" i="1" dirty="0" smtClean="0">
                <a:solidFill>
                  <a:schemeClr val="tx2"/>
                </a:solidFill>
              </a:rPr>
              <a:t>Když přišel konec hodiny, ukázalo se, že kvalitnější produkty má skupina, která se zaměřovala na kvantitu</a:t>
            </a:r>
            <a:r>
              <a:rPr lang="cs-CZ" b="0" i="1" dirty="0" smtClean="0"/>
              <a:t>. </a:t>
            </a:r>
          </a:p>
          <a:p>
            <a:endParaRPr lang="cs-CZ" i="1" dirty="0"/>
          </a:p>
          <a:p>
            <a:r>
              <a:rPr lang="cs-CZ" sz="2800" i="1" dirty="0" smtClean="0"/>
              <a:t>Rychlé </a:t>
            </a:r>
            <a:r>
              <a:rPr lang="cs-CZ" sz="2800" i="1" dirty="0" err="1" smtClean="0"/>
              <a:t>prototypování</a:t>
            </a:r>
            <a:r>
              <a:rPr lang="cs-CZ" sz="2800" i="1" dirty="0" smtClean="0"/>
              <a:t> alternativních řešení přináší kvalitu.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http://alanp.ca/blog/2011/06/01/fail-early-fail-often</a:t>
            </a:r>
            <a:r>
              <a:rPr lang="cs-CZ" dirty="0" smtClean="0">
                <a:hlinkClick r:id="rId3"/>
              </a:rPr>
              <a:t>/</a:t>
            </a:r>
          </a:p>
          <a:p>
            <a:r>
              <a:rPr lang="cs-CZ" b="0" dirty="0"/>
              <a:t>(</a:t>
            </a:r>
            <a:r>
              <a:rPr lang="en-US" b="0" dirty="0" smtClean="0"/>
              <a:t>DAVID BAYLES,</a:t>
            </a:r>
            <a:r>
              <a:rPr lang="cs-CZ" b="0" dirty="0" smtClean="0"/>
              <a:t> 1993)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7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003232" cy="1371600"/>
          </a:xfrm>
        </p:spPr>
        <p:txBody>
          <a:bodyPr/>
          <a:lstStyle/>
          <a:p>
            <a:r>
              <a:rPr lang="cs-CZ" dirty="0" err="1" smtClean="0"/>
              <a:t>Think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6886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Úkol: </a:t>
            </a:r>
            <a:r>
              <a:rPr lang="cs-CZ" b="0" dirty="0" smtClean="0"/>
              <a:t>Vyhoďte vajíčko z prvního patra domu tak, aby se nerozbilo</a:t>
            </a:r>
            <a:r>
              <a:rPr lang="cs-CZ" b="0" dirty="0"/>
              <a:t> </a:t>
            </a:r>
            <a:r>
              <a:rPr lang="cs-CZ" b="0" dirty="0" smtClean="0"/>
              <a:t>o zem.</a:t>
            </a:r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 smtClean="0"/>
          </a:p>
          <a:p>
            <a:endParaRPr lang="cs-CZ" b="0" dirty="0"/>
          </a:p>
          <a:p>
            <a:r>
              <a:rPr lang="cs-CZ" sz="1800" b="0" dirty="0" smtClean="0"/>
              <a:t>Úspěšné video: </a:t>
            </a:r>
            <a:r>
              <a:rPr lang="cs-CZ" sz="1800" b="0" dirty="0">
                <a:hlinkClick r:id="rId2"/>
              </a:rPr>
              <a:t>http://www.youtube.com/watch?v=-</a:t>
            </a:r>
            <a:r>
              <a:rPr lang="cs-CZ" sz="1800" b="0" dirty="0" smtClean="0">
                <a:hlinkClick r:id="rId2"/>
              </a:rPr>
              <a:t>eFMWwA2TNs&amp;feature=g-hist</a:t>
            </a:r>
            <a:endParaRPr lang="cs-CZ" sz="1800" b="0" dirty="0" smtClean="0"/>
          </a:p>
          <a:p>
            <a:r>
              <a:rPr lang="cs-CZ" sz="1800" b="0" dirty="0" smtClean="0"/>
              <a:t>Někteří se však zasekli na prvním nápadu, který dostali. Viz. </a:t>
            </a:r>
            <a:r>
              <a:rPr lang="cs-CZ" sz="1800" b="0" dirty="0">
                <a:hlinkClick r:id="rId3"/>
              </a:rPr>
              <a:t>http://www.cs.cmu.edu/~spdow/files/Prototyping-Iteration-CC09.pdf</a:t>
            </a:r>
            <a:endParaRPr lang="cs-CZ" sz="1800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28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8125"/>
            <a:ext cx="6048672" cy="415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75" y="-373063"/>
            <a:ext cx="5791200" cy="1371600"/>
          </a:xfrm>
        </p:spPr>
        <p:txBody>
          <a:bodyPr/>
          <a:lstStyle/>
          <a:p>
            <a:r>
              <a:rPr lang="cs-CZ" dirty="0" smtClean="0"/>
              <a:t>Funkční fixace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933080"/>
            <a:ext cx="7620000" cy="573325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Připevněte svíčku na </a:t>
            </a:r>
            <a:br>
              <a:rPr lang="cs-CZ" dirty="0" smtClean="0"/>
            </a:br>
            <a:r>
              <a:rPr lang="cs-CZ" dirty="0" smtClean="0"/>
              <a:t>korkovou stěnu tak, </a:t>
            </a:r>
            <a:br>
              <a:rPr lang="cs-CZ" dirty="0" smtClean="0"/>
            </a:br>
            <a:r>
              <a:rPr lang="cs-CZ" dirty="0" smtClean="0"/>
              <a:t>aby vosk z ní nekapal </a:t>
            </a:r>
            <a:br>
              <a:rPr lang="cs-CZ" dirty="0" smtClean="0"/>
            </a:br>
            <a:r>
              <a:rPr lang="cs-CZ" dirty="0" smtClean="0"/>
              <a:t>na stůl.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sz="1900" b="0" dirty="0" smtClean="0"/>
              <a:t>Zdroj: </a:t>
            </a:r>
            <a:r>
              <a:rPr lang="cs-CZ" sz="1900" b="0" dirty="0">
                <a:hlinkClick r:id="rId2"/>
              </a:rPr>
              <a:t>http://</a:t>
            </a:r>
            <a:r>
              <a:rPr lang="cs-CZ" sz="1900" b="0" dirty="0" smtClean="0">
                <a:hlinkClick r:id="rId2"/>
              </a:rPr>
              <a:t>bajgar.blog.ihned.cz/c1-55385850-kdo-pripevni-svicku-na-zed-aneb-zvysuji-financni-motivace-vykonnost-pracovniku</a:t>
            </a:r>
            <a:endParaRPr lang="cs-CZ" sz="1900" b="0" dirty="0" smtClean="0"/>
          </a:p>
          <a:p>
            <a:r>
              <a:rPr lang="cs-CZ" sz="1900" b="0" dirty="0" err="1" smtClean="0"/>
              <a:t>Wikipedia</a:t>
            </a:r>
            <a:r>
              <a:rPr lang="cs-CZ" sz="1900" b="0" dirty="0"/>
              <a:t>:</a:t>
            </a:r>
            <a:r>
              <a:rPr lang="cs-CZ" sz="1900" b="0" dirty="0" smtClean="0"/>
              <a:t> </a:t>
            </a:r>
            <a:r>
              <a:rPr lang="cs-CZ" sz="1800" b="0" dirty="0">
                <a:hlinkClick r:id="rId3"/>
              </a:rPr>
              <a:t>http://</a:t>
            </a:r>
            <a:r>
              <a:rPr lang="cs-CZ" sz="1800" b="0" dirty="0" smtClean="0">
                <a:hlinkClick r:id="rId3"/>
              </a:rPr>
              <a:t>en.wikipedia.org/wiki/Functional_fixedness</a:t>
            </a:r>
            <a:endParaRPr lang="cs-CZ" sz="1800" b="0" dirty="0" smtClean="0"/>
          </a:p>
          <a:p>
            <a:r>
              <a:rPr lang="cs-CZ" sz="1800" b="0" dirty="0" err="1" smtClean="0"/>
              <a:t>Dunkner</a:t>
            </a:r>
            <a:r>
              <a:rPr lang="cs-CZ" sz="1800" b="0" dirty="0" smtClean="0"/>
              <a:t>, 1945</a:t>
            </a:r>
            <a:endParaRPr lang="cs-CZ" sz="1900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29</a:t>
            </a:fld>
            <a:endParaRPr lang="cs-CZ"/>
          </a:p>
        </p:txBody>
      </p:sp>
      <p:sp>
        <p:nvSpPr>
          <p:cNvPr id="6" name="AutoShape 2" descr="data:image/png;base64,iVBORw0KGgoAAAANSUhEUgAAASkAAAEsCAIAAAAQNtJmAAAgAElEQVR4nOx9V3gUR7a/n3b3em2DYckGC5DIKKGcs4RyGGUQAhRBOeecJSSBRTZgcrCJAhRQHCUkwLC2P/uGXXvX9t21rxNZYPbh/3D+qlt0ha4ZSZj13fMwX091dVX1zPn1OXVSv9Le3t7d3a38F/0fpu7u7ps3bw4PD1dWVjo4OFRXV9fW1tbU1NTTaBuNoL8gUUegzsWaTiVijUwl6oLr6urGv4a6urrGxsbGxsaqqqqioqK6urpXlErl0NBQnwDh/xZqIfsIjiPpzLmQ7Cw7EX9hIseSpQrOolKjeB+RywWvlfyDQF1dXUqlcmBgoK6uzsHBYdu2bQ0NDbW1tdXCVFNTUytM4sO+eKIuuKamZpzD1tTUVFRUwPjbt2+vr68vKyt7paenp7e3d1Iep/+ifxIaGBgANqitrbW1ta2qqkIcI0iqMuJLRWhJk7fguro6gHF5eXlFRUVNTU1FRcUrfX19EuzhXzmn1CMYQWQcSU/OJbKnqB3Ex5edCx+KnJE/BWtekTWLjyZZBrVbf39/dXW1g4MDetjLsizJl9Aiwq/UPjgMZDuzTpELm8D1kCOLrLl6TKJWj+kIxcXF/x97VP6QMBP5VdIowgSSiWRZn9VBdsGSztR7FHwQiMBDjT7Ur5z7Ys0i+YPIY+olJAL52OMwmUosTuVLNLgEuiw8SPpTFym+PP4grEeMRFqyJkV9mNiT/CV8duSwhQh/k+OTX1ksS7KX7Gol13IGZ/VnzSLpwB8NXzb1x1F1ecrnfwTWbbJwSI4swR5ibg4e8D7U/tQOLI7nnMW5XCXRKi7x8MFrxNDF6UOil4c9zpNbhLFIppHFDzmCkuBOah9OC/WrLMBESARXgt34a6aeot64BFfiT0wqseSeOK9L2E5WzoiIC5Gesoil9hG5SnANEyD3yH9IRKqI8xzrgN+fM444pKkdBFci3keEBH8uVQfkdxCZjsSeON4mlkjJqcblal87IU8EUqrz9nt8FYX1f/OlorioVEkacKajPjtUlQ8iHajdROAtuVwWiqy5BInzv0hOCdpaONqjSrKCw7KkwsZhbuolrNnFBalEmZRopGQf1rLRhfJyT8lgPll24TSKfOUDnj8XRwBSnxGSufi3L7llkd+Kf7Os35Y/puATRORPYV3OwR6LycYPLXIKDjfzLyGvFZdgsqvlPwJE1Gx19ntU4kOFPEV9/MvyB7WF31Mcz/xBWBClwk/wKwfSgjeCL0/wXqgXUm+NtLVIHt6yLCjL4rJ4EESLyHpEngvi08mOz4cfD3sc+AlKJNb/yuceER6ShTefFyVzse6CPMu6Hf598ZfK76M2yY4pC1elnNyTxQ+pknG4mdWHqtqp1EdE6Ikgqhoj6ko48JNcDqSmnVNJsA7/SdyLEWcoKk+wxqd+xbHHGkdCnBvk91FvHOovQ70Fzo8ge4Os9ZMjsMZRquJbF5EquGjidMD78OGqUh/W06GGBqoJHEeySFHsSf4JKudJ2IL1X0oYi8qjfF5kcRiH7agLoC6YZEdybWRPcijqVayfiPpbUX8Wzrz8BXD6U+9ashi+j4FkPvKrhOdIBiXFCAk/EmOy03GWwUcFdUnUs6xusjOia2XkHoszqGxB7UZiiTOaSi2sZbCWLWmUXZWSYFbOr0Fla1Zn2Xk5M1JRrSR+AdZcIn8caqFij/VolxCVy6k9+dfWMODHOkt2JrEtuQvqgeSTMz61J/9sjYitRRwDqqIF5wxZWPI5hvqMZy1AZBbxFYpMIbmcOgvnBlW6HZHOnB9KcpVKOicJBg6c+IOo1Fm2hSV5ZKdQ6Sr+c4G6KiEfg+w/Tf1rWX0EkUZFF/WsyKTkUOKsLBEpkmWQK2EtQ2SF/BvhTC0iBiVfSRBKSNVYahH2FempEjDGOTt/LpVQp5JgF8Ue+WBmiRo+cdiFwx+cRioPyT7OOcBjjSDylToy53nBH4ps5w/CQZTsINQbUSqV/f39VVVVDg4OLN6qfp5kGU6WHVnqomQQkaH4ixFfmEqDUGUsq78KeQyCj23BRllS76rxXDiB9DKsYTwEDADYs7e3n0AefQH0sq2TpXlOgG+d1Rl/ALMkCetfZz2JOeOQHTgL46xQSTxlqLKX2pn/lToX/6aoI5AHfK2B+tPxb1xV7Km0wZPdGpHSVXxkWcnDUREF10DKZ5W6Ce33+DhhMYpKV4mrYeIMKjI4nzgcKTIX5zEkuEgqoqin+M8C2ScFZwHjl3viCph4twmUab+seFTH1sJ5asp25pyVHYHD0JI+sqtSyjGo7Kqo61cb6qxBxJ9TeB/+b64U/n3Gjz2czyaQZSdwuokdTZxUsLWI8AH/H2Wd5Ws+rLlUXcN4kKYSjGWHUvu5QDaSPxrrKzkvuQzy6wRiT5wjJ3V8NUjEtKPGgDWCco/8F/msw2EmldhUsPGXoslbjODI4hhW7y8bD/YmVUK+eIhy7K41YptMsn0C9nuyEpLPFuQ4ItoXtZH6lS8zJ7aPeiuRXML5PSUHfPE4/j4vXu69nDRJdy2KPRGGIM9y4CSRpdRrOfgkL2QJZxGJLYJ21m3KPnpENAXWgjnrFLkXSTe8OCfeue/5Oqvowp6eHqVSCbVx6+rqaojHP/mwV8OrRlodOcZJlayprEHE2ydqEOoPpbLOqaQxKJ/bOFxCMhOV4WT5ksPc/Ae/UoyhVSLxQVR9osmOI3u5pBguOQ5CHZCSwJ6sv5hkMpU6cLhZ0ARKtfJLRpBdleAyJM8Lvmoq6cbDHgsM5F9ObWGdZUk8WQGC8wc5Jv9a1lfWYsSJ9fThdGa1iDyw1BgW/yrBXi9BCHXd3d3wXgCEvUmKKZPl138KEvSmSLqp4GMgwUOekvzZsmKHvJbKTJzRRIgKV1nAyD6AEMvyG0WWKvII4KyQtTb+hVTUIeB1d3f39vaqhD0OwMbjG6Se4ggojtbKn0s976K4fBbFHodfWX+5CCtQOVWWyZQC3Mlhdz7zsRapErxliToRZ4XUBVOPWRPJPjJ6nqdujLq6urq6unp6eioqKqjYYzHc+DEmOIJ6OBcUUJNNovs9zh9J/s2yj22SgVjXSmBAQoWzQs5qRbiW2l/SRxyfrJ6C8COfCLI/FH9wBDwEPxJ1nZ2dnZ2dHOxJOEn21DgZffIwI2vgEeyjxrzjyiFisRSfq6iok+UYJRs8nGsF+V75PO9KboHF/awZWSChLkDtW+bcoOzzAsEPB17XGHWOUXd3d3l5OQt7HEMli2urx4jDtSzBJQs/llmFXA9rXtlxZKeuxog1i7ythcqgLAZSu4MIyUo8JcH3kmtl18YCm+yMShoeRK6SHYc1rOBfQ526l7av68KoE6OOjo6uri7AXi321itZ3lWPBLdS4psrajc15KfsZpWPbQ4I1Zd7VFYjH8ZqwJj1LCfb1QM/S5iQc6k0GudOSckjO5cgUV+vR10bdWvHAl5nZ+e1a9e6urrKyspI/56EsQRNFILdJpBe8I5OFqKSr2rWSuLzlsgxB58cVFAZS3yd1Mup61RjWA6GVboRzggqrar3eeLYVCTiDkgEe5PEpvw+E7v3mzxJLjuvOnkM4jKB1Qfne458w4kcgc+O5OWsuah9JBORfUhUsLpJbp/8ETg/IPVHoF7FWiEHcjjqOjC6du3atWvX2tvbOzs7WdiTKFr8DR6fBSfwlODWTnAWvAMpulkt5Feq5jwunVOWqIzO4TP+KZElcWAmGYcEDzmOLHhEWliIYvURvE3+2V6G/4APOYQ6oLa2to6ODoQ9xCW/DhIUvJN3y2raWvjPb5wDJF9JSFB5V7YP5ysJLXIcFrQ4Pal91BuH+stQb4HzI5Cz46SqbomoHSPAXmlpqb29vSz2RNiUbyqswQRCDU2qSHqq2odjy6nGaMLHoSoCMnKPxU8sDpMc47wi4TzqtZIZyTGpjCvhYCp/k4wuMhQ5pkgfSWeyG/WOyM6c35P8xcBT14u57Di6JULdtWvXcPUS4Q0dtLa2Xrt2DceehPk42h2JDaqOyhlKdnBJizh+WAuQzEgCm38VtYX1c8lgj/z7WaxM9lGJSEakcrxICzkguWwSHpxVUQ/4F3JGoF7FaeH8vBLgkRpmV1cXacZkyToEv7Yxam1tbW1tbW9vLykpwbH3f5ZYiBLpz+ogr3OKo0ucsaiPcxG0cPDGASd/fMkyqJPK3jJ1YXxcqTGg5NZw4jgPJNiT6Ja40EPAu3r1amtra1tbW3FxsZOTE9ha/kUSUhWQkmsR9uCgpKTkX7Vx6etRPo9h1jicZYiskH8jkkcJjjpZd7nEhomQhgOvdYyuXLnS0tLS2to6UdgT50tVmXics/Pnqp4gog5bi73Kl2nnpAoBNXiXepXsk16E16ksqxLry8JbfAT+U4N6uQTSkj7kLyBBHd+sAsDDlcw2GrW2traM0eXLl69evdrS0lJUVOTo6Ej1700sSFQFZzXb0CKLNHIPJjuXLFVVVUkOBAFZVVUFB/Q8Bio3cDib0yIicGRHprImqw+Vrck+nDVw1iwLePG5JNAih+IIOr6sI1VNXMQBAeSujlFzc/OVK1euXr1aWFjo6OjIMXIKcr9sC/Urp48gfjgQ5XdA7YAlcURRAcmBaGVlJcxVVFT0nNyT5VeSY0R4UQSBIuNI+gieInHFhxbegfrLyD6SJB0EHy7kIiXYY6GO6rIjgdeCEUDuyhhdunTp8uXLV65cKSwshHhONTjvV0McCHE64wckVVZW4gfV1dWFhYX/qo3L3HTxnyaceQUlp6SR+oxAqEP2TJasu/Y8SawpEtQh4F2+fPny5csXL16Eg4KCAngfgzjzqdRn/JeoQYKzUDGjNiGwSb5WVFTA8f9ij/zjWTyqHotzQEgdU5B9JdKYOhdnGSJro85F7a+qfONcLpF4QHz3Hcd/wAfe5cuXL1y40NzcfPny5fz8fKhTph77ynK/iABRe/DxE4kZEVyRZ0mqqKiQYK+goIBuaxFnFFJPI/tLlCjOyHgHElEiwhB14z8+qH3I1ZLzUolcJ2ci1iC9akVjUlVNfINHVTIBcs1jdPHixYsXL166dAnJPVUf878aoiJHVaqoqACMoU84wFvy8/PVjOcUuUTCcNRTglNzgMQak0QO+ZU1uEp3JwJ1+CpYuYi6tePs7iQBK7j/AAHvCkYS4F26dOniGCHsiTz+f1n+niRCIJmMYSsqKsrLyytJ7PEZjtVHPRCS2OMAldpI/cpajASNE9JHvZWgPlTIibjsWLs7jp4pQR0C3qUxunDhwoULFxD2qqurK/9PYq9i0qi8vBw+0UFeXt6/auMyV0VeKPvo4cyLd+iVUy85Uo4am8KBHCnlgEDQXXieYL9XNbYtmVReBC4U4VeRboJ9JJ3x9skmmKWsrKyCxB6LTQXZiwUeDrrIA6rwIb9SsSfL9+S9UO9IdhDqqqgLIM9SgSfoNpB4DiSxKQA83JpCFXFIvQSwncfowoULeXl5gD0OQ4vAhtPtBXD5eKhs8glmyc3N5dUI5HMtBxsivCvI0EoCbJxrRWSOZC5yduoyWA8L6uLxxwF5F2QYNNV0yXcbkJs6iUGFtaNDIg7wdg6j8+fP5+bm2tnZVVZWvjAuV+8qxMGqjol3kByXCwCvtLS0tLSU34HaTdJeWloqxZ4Ii1N5WpbRqQwqPiz/QSA4FOsq6lk15pIdB8eexGXHCQrjizsq6iTijlQvSeAB5ebm2traVlZWSjgY/yoCGD4GZFn8ZSA+xsRHKH2eSkpKoDEnJ+dftXGFrCOCRI7JEnf4Ho8v9KjRzxxxR+7uSHEHwDuL0QcffHDu3LmcnBw7O7uKiooJYF7VOfVXTCUlJfCJDv4XexzOJhtlgUEyNIlGKmBIluWPL7tazlI5CyD7sPBJfa2PkkBdr0B5TI5lheo2QHhjAY/EHi7rcNR98MEHp06dOnfuXFZWloODA2CvlPHgZ7VPEvYQs46f9fnjSE7hX0vGQcXFxTjk0EF2dva/auPKy0PB1VJJ1TBoQX+dxGXHt6yQeiaOOhx7mZmZ9vb2oBaOh9fVoPHw9wsmBCc4BuJ0kLRQsCeLwPF3ECFZiackUCG5VnZtLLDJzqikPUHwrz1YQQcO6mQtKyzUUTVMhDrSmAnAI/VMwNv7GJ06ders2bMZGRl2dnYgiErGJ2pEwCb5KuFgPtOLt6hE6HIqwMZDaBw4UEHuURmUlDZqwJglVch29cDPkp/kXCqNRkrOXoajnB8aJuglv4qRbHiKxKyC65k46s5gdPLkSRx7paWl42RiNZj+paWiiSA0TklJSVFRUVZW1r9q46qwBsmAfN1SJVknKehAuuxIDZPc1FG9dvjWDkk5wNtpjE6cOPHBBx+kp6fb2toiKfSSEzD0CxgNMFOIkQRXZAvejp8tLCyEATMzM2Xev8f6ympUAyGynTmylL9IlkTlL4DTgWznYI8fjUmFHBJ31IgwMi6MgzqJTQWJOyToAHKnTp06derU6dOnjx8//v777yPssXiRz+6ss7IgmRDBMnlUOBGExoGDjIwMFeI5+SAZZ6OkfTx9VL1E8MapQpKFPcFQFVZ0GGtfR9pUWNYUvpKJAw8IsJeWlmZjYwNCr0gOe9QOeDviXZE+OKOzAIAjgXMJtYNsC2suEnsFBQV8mEEH1A0OYJyCggIK9iaK4yWsKeFRKiuTkkfSTaIxsgQaFR7k5eTaWLdGrpmKNwnqSEc5x2XHsqZQDSqk05x0l0tsmCTkEOpOjtGJEyeOHTt28uTJ1NRUe3v7oqIiPnupJArwzpJnv8iABWxCZyXsjjM92ZlzPKmUl5eXn5+fl5eXl5dXVFSUmppKxx7J61RuZuGTA0vWXCzsyY7AGZAchHOKdVMk9RBE+sqfT6+T2jBZjvKrzxPfZSfrPECyTgI5hLoTY3T8+PGjR4+eOHECsFdYWJifnw8cQx5wSKXOgpTPIHIiVrtkHPIsftXkEY69wsLClJQU1WoEkmKEBUXWCKxGCSqomKGijoNSckbOgqk9WZDrJghXMvmZPmTxIpbXjuqyw4HHcdlJDCoS1CHgHT9+/Pjx48eOHQPspaSk2NnZIexNKi+qRDjjTvZEk0Fo5Nzc3Nzc3MLCwuTk5H/VxqVPKiLiWAYVFuRYLjsceBz1knTZkREquCWTpV5KUAfAO3LkyPHjx3Hskawvy5ovho8nlXInh2DkvLy8nJyc3NzcgoKC57AnSxwYcPpwBmehXfZZIDspOZTg00RE0HURRA2DZtkwRbZ2spHQfFl35swZjnqJyzqgI0eOHD58+NixY8nJyba2tgXPb07GycoStmY1UvtMEhI4lDM5BCOj8QsKCpKSkv5VG1f6CWCjYg8HGycUk5XeSk20E8w/kLjscOBRvXYSWYdDDsk6QB0A77333jt69GhSUhLCnkQOiCBB1f4q4QGx7+QhJCcnJ3tyCEZG4+fn51OwJygDWXDinOKgTlY6SabAtUqVFix7pxy5xxJ0pDGTk1cucZdLCjqQQSoSawoLeKQZk7qpowLvyJEj77333qFDhwB7NjY2CHscJJDPdfHOqpIEgaxhcRanHkgAgDfi7YiysrKysrJYLXAg6UCOgPdBU+Tl5SUmJjL9eyxEqQdUlXRRzlkSwLI9VSKWtkkVd7KWTBxv/Boq1K0dy4wpQR3Vc8DZ1yFZB+IOgHfgwIHDhw8nJiba2Njk5+cDf6v0XOcQ2UGCAdkR+INLLie/jp9wjHHwlsWgbAyHWVlZubm5dOyRbC3BG0dHpX7lMDq1hQUq9eCkVCr7MJK04GvGgdc9ltvKkXgiLoQWgqiyTtagwvcfiBtUJJADOnjw4P79+997772EhATAnoSZ+Owo6SALDzXZX11i4WHyKDMzE33ijdnZ2ZmZmZmZmTk5OQkJCUJxLfw9GM6+nMv5g/NP8eGtpD0dVJLJpJ5J2jNJ1Mm6EEibinh2uazXjgo8EZsKDryDBw8ePHjwwIEDOPby8vIkvEs9xjn7JQeDLElwAi1AIp2pF5IEZzMyMrKzs5/DniyDqnGKZHHOCFRBp7asE18SC3KqxoVxcu3GaVORpPzIbu34NhUJ6oD27dt36NCh+Ph4a2vrvLy8CWRrlbjzV0AZbIKz6enpWVlZ8fHx/3dr47KAx4+B5qOOn+QqEgYtGI2JuxCoBhVc1uGqpgR1747Rvn37Dh48GBcXZ2VllZub+0tx56+A0tkEZ9PS0jIzM+Pi4v7v1sblyzrSjMnJshNMcpU1Y5I1VFhmTCTuJIJOAjlcyUTAw1G3f4z27t2LsJeTk8PBjKRFPTix+FLVFrydz/cvjNIYlJqaCmdTU1MzMjK2bt3666+Ni8s3lobJN6VIPAekeilbNUwi62Q3dYL7OuqODhd0uJIJwEOCDiC3b4z27Nlz4MCBrVu3WlpaZmdniyBH8GGvEoNOEqWmpkqOyRZ0jH/F+0vaWQNCz5SUlNTnKSUlBc6mpKRkZGRs2bLl11kbt5dB1FAViYbJ8RyoJOv44o7lKOf4ykng8dVLqk2FBN7evXv37t27Z8+ed999V4K9yYMTCQBOH5L7qRemvhyUQqPUMTSmpKQkJyenp6fHxsYy65RxpJmE+1mAZEGU05MKVw7YWNORkFMJe9cIInd0ZFI5GYrJKggtW0BFRNaRdhRSvSTxRkIOqKmpae/evYC9rKysVDlUAHHwg/d5YSCh8j2wOxAcs7qpR2hkvIVsT8IoJSUlOjpaKK5FVmqxQCVL4vgU70AKOirqWF47lcKgOfX5RHzlLIOKSsDD1UuqGZMPvN27d0uwl5mZOXnw4CBkQmDAwgZJnAvJDmRn1rCsuWSwh0sYUr5RIcdHEX6KAxiqHCNHZglbcsGklKO67FheO0EDpkhhTNm6tLK+ctxlR40I46OOpWEC6nbv3r1r167du3e/8847e/bs2bJli4WFRUZGRsqYgjQZpBLXTgYlJSVN1DiClJycnJiYiGMvKipK3sdA6nhUrY8PLTVEoqoXqgQ5TmgYH3VkDRVqlh1Lw5TIOpEIFdJLzremiKBuz549u8Zo586du3bt2rFjx+7du2NjY83NzdPT05NVf7RPBsu+5JQoTElJSQkJCehrcnJyZGTkc3ZOKrr4ok8EHiyBKX4htTM5NYk9NVx2spkHnDoOZJU+MiiMlXzAl3XHjh2T2DDJrZ2sNQWXdYC6nTt3NjU17dy5c/v27bt27YqJiTEzM0tLS3sBXCvhYMkxtZHK8Wg0cSRMFCUIk6RzUlKSFHviSFCvgwhJ0M6ZiIo9WVMKJxqT4zzgWC+pBVQ4LjuRrR3Va8fZ2rFkHQCPgzpEjY2NO3fujI6ONjU1TU1NTXye7xMF8EAFFQdgLxgMeB+VYMOheGFCnRH2IiIiflW1cTlmTFbWDwd4ePIBq3oKdXfHyjygFi+iJrlyLJkiwCMlHgt474xRQ0NDU1NTVFQUwt4vgpAJJMToCRjwJGvA+6AWspE6cnx8fFxcHPqEA3TMwh5QYmIiBXuCOGRBiA8tKj5ZGil10l4GiUdjslx2stVTqP46lk1FvRholq+cuq8jUUfd10lQh0Nuxxg1NjbCZ3R0tLm5eUpKykSCgMu+/D6TSnG/BG3duhXueuPGjf8EtXHJbhLIieiZnGhMEniylYtYwBMsXsQvW4Qn2rEMKqT/AAceqWeSsg4Bb/v27fX19Tt27GhoaIiKijI3N09OTkZPaxwhkw2GF4yQrVu3yrZAI7TjB2qMDI2xsbFxcXHx8fHh4eH/fLVxqcDj2FRIoSdxIXAqF3GKF3Ecd/wgFb7XjgQe1V2unk0FaZgIdUD19fXwGRUVZWZmlpSUBBzzgsEwgSSLq62/EMXGxsJKNmzY8E9TG5eEnGwMNGnJJOPCBAuoyPrKJSk/rHwf2cwDqstOVSUThxwu7gBvCHWNjY0NDQ0NDQ3btm1rbGzctm1bZGSkqalpYmIi4hWca6Fly5Yt8IkINSJCX/Gzkp74OKw++ETUqfFTKvXZsmVLLEGoEV1FtuOf+FfyQnKELVu2xMTEwBrCwsJe9tq4EtDiwKOKOJFoTGr0M99lx8cb6bLjW1NYmQdIw6RCjoxQkRV0CHJI0DWOEaCuvr6+vr6+rq6uoaGhrq4uIiLCxMQkISGB5F0JsThV9hLBrzjjThLFvHCKjY2Njo4G+K1fv/5lr40rCzy+24D0lVM1TGqKnUS9ZEWEiZSClrVhSjRMVpadSs4DUr1EkEOo27Zt27Zt22pra+vr62trazdt2mRsbBwfH4+DKpaQAy+SJg8J0S+cYmJioqKiAITr1q37J6iNi2Ovu7sb4CcLvPb2dlZAJo46if8AUEcKPTWAJ1sHmrqvY2mYLCVTEHhUcQfAq6urq6mpAQRu2rTJyMgoLi4O+OMFg0EWKuQxHOCnyEbWWURRUVHwCQfkKfIspyd1WHQ2MjISFhAaGvpS1MblyLpexgaPqmSS1hROyg9/d0d12bG8dqy8cpXyD1hKJm5QIVHHMqhIxB0LdUA1NTW1tbU1NTUbN240NjbeunXrRKHlZaaoX4IiIiKio6NjYmJCQkJ+mdq4UCCMqmcivFGBx3cbsLZ2IjVUZGOgZVEnUkBFsrUjZR0rLkwNJZMv6+rq6mrHqLq6uqqqqra2Njw83NTUNDY29p+OvyMjI9GnpB2dkpxFX8mrJI1wbUREROQYRWAUSSNOOwwYHBz8C9TGJfuQRHXcqQc8vtNcsHKRrMtOtoaKuJLJ99qpAbz6MZKgrmaMqqurKysrAXsmJiYgsiYUGhSGFuxPYgZvfzEUMXG0efPmqKioiIiI57DH2YBR21UCKmcriOONpWFSgUfNsuPbVFheuwmxqYhs7XD/gYhNRY2tHcemAthDwKseo6qqqoqKipqamg0bNgD2Xjx/q0QTCAZBwEwgwfqDgoJ+sdq4slKOgzqWl5y/r7t69SqZV07mH8hGY5KOclzW8Q0qhwVSfvCtncBOiyMAACAASURBVLisg6AwqqyTbO2QrKsao8rKyvLy8urq6rCwMGNj4+jo6BfP3yrRxIJBljZNHG3cuBHWHxgY+AvUxmWpl6xoTKq441tTyKwfVqKdpHiRRNBJICcu60TCUziVizi+co6sw7d2uKBjyTpAXWVlZUVFRVlZWVVV1fr1642MjAB4mzdvRlwuiIEXhpAJBIMgYCaKwsPDYf0BAQG/QG1cUsPsxgqw853msol2VI+5GhFhalQuEjFjildzwM2YkpQfBDyWGRPf2gHwkKwjUVdRUVFeXl5WVlZZWblu3TpDQ0OAzaZNm15ahEwgGCaWwsPD4RNIcio8PHzDhg2wfn9//1+gNm6vWBkVTsoPvqmTtalwglRklUxOaBjHpsJylwum/CDssULDSJsKx38gsamQwAOhV1paWlFRERoaamBggLD30hKf+0m+JzsgnOCY4XwdP23YsAFhLzw8XKFQTFZtXKRSKpVSs4rIvo7vuONv7agRKiz/gSTlh7qvU9tlR0KOFRfGMqiwMg9w1LHUS6qgw2UdiDugoqKi0tJSwB6fuSeJJoS/VULCC6awsDD4hAXQsccBGGunR0Ud8tFxUMfPOSCNmaS4k3WUc5J9OJkHIm+0Uy9ChbOvQ6hDwOOjDmQdLuJYUq4CIxx1pWNUWFhYUlKCsMdhWZWOWY1kn18EDJNE6wnCT8HN+vn5TXxtXBJ7/GQfwYBMMqN8Qlx2/DDo8SQfTLjLjqVhUmUdAI8UdCTwSkpKSkpKcOxt3LjxxSNhUsEgiJAJoXU0ws+GhYXxsCdRF6nQkmzhWCJORNaJxEDjoZgQhynislOjchErDJqUdXzU4REqIik/LCWTRJ1Ez6TKOlzcSdRLCeqKi4uLi4sLCgpKSkpCQkLWrFmzcePGFwyDSQWDSiAZP4XSCD8Ls/v6+k5wbVyRHR0/5Yd0lJNugytXrogn2vELY6paQIVlTZFN+aHu63AzpnrRmKTngLWpK8UIoa5ojPLz84uLiwF74eHhLxgGkwoGlUAyURQSEhISEkJth9l9fHwmsjaurKCjesn5jvJWdmFMqnpJlXhUrx3LecAPTxHZ2lG9drKyDs+1E0QdAh4u6wB4uHqJ4w2XdYC6wsLCwsLCvLw8wJ6+vv6GDRteMAxeABhYRCIEWvBP1oWSs+gSklB7cHAwdPb29p7g2rg46jhuA46GSZoxObol1VdObvBYqBP02iHs8SNURMpjiiiZIs4DfINHdRtIJB4feAUFBbm5uUVFRTj2QjFNCX0NfV594nylggofiuxDZWXqV5ZUoSKE2kJFyIRQMI1Qe1BQECzDy8tLpjYuiUMOMvk2Fdm4sLa2NlY0JplzIJtarl69MJHymKytHVIycTPmeKIx+ZDjOMqp1hQccjjqCgoK8vPzc3NzCwoKAgMD16xZExYWJsjZEp5+kURl8ZeEgoKC0AE6xttDQ0M9PT15/r2+vj5I9pGk/FDhJ6ttsrzk1Lgwfgy0SAEV3IapXqE+sqDD+GuoiCiZjY2Nsi5yvtdOomoWjxEVdQC83NzcvLw8f39/wF5wcPCEQ4WPIlYfvBEd89mdbMc/OZ2pLQhC46HAwED4DA4ODgwMDA0NdXd3l9E5Efw4Qo/UNlnucg7wwGUnMWaqlN7KL9HHt6lM9vtGWIX6WKFh1Cw7lXzlLJuKBHX5+fl5eXk5OTk49tavXy+BAYkNssOLpPGDQVXkjJMCAgLgIDg4OCAgICQkhII9CcBw7EnAxjJpcmQdB3iqZtlRLZksl50aKT/iNdhFyqioalPhR4Rx3OWkJRMXdwVjBJADys3Nzc7OBvj5+/vr6+uvX78+iPb4/zWBQVXkjJP8/f3hICgoyN/fPzg42M3NTYXauHzUyRozqZHQnCw7lkFFMBpTYk0RSfkh/Qd48sF4Un7I8ph8SyYp63D/AWnJJG0qVCUTl3W5Y5STk5OVlZWdnY2wt27dOuC5XzEYVEXOOEmhUMBBYGCgQqEIDg52dXUVzSHqJXJbe4isn06CqPZMaigm1aCiUigmJ8tuQt43wq/mgMQdLuiosk7EjEnu6ySyjuq4k0UdLusAdTk5OdnZ2ZmZmVlZWTk5OYC90NBQ4LlfMRjGQwhI5FfJKUm7QqEICAhQKBRBQUFr164VrY3L2tSJqJekC2E8WXaSUEwceBzPwXjCoFlbO9Jdzs88EEn54WztSFkngjoceLisA9RlZ2dnZWVlZGRkZmbi2AOOeWnBoHjh5Ofn5+fnBwfoE7UjovbHj/39/f38/AIDA11cXJgxZSTkEPCo6qV4aBjHY06NCGNZU9RwHsiijhWkImtQYck6fr4PNUiFk+wj7rLDgUeVdYC6rKyszMxMEnsKxvP7JcEDyeXUFiowqO2sS0jyJQg14geoM37g6+urUCh8fX39/f2dnZ1fAYzhBhUq6jibOo7LjrOvYxlUcOyR4k42y07VGGhc0KlRQIXqr6O6DWRrFsnGQKvkr5NomDljlD1GCHiAvbS0tIyMDD8/Pz09vaCgIOAVCZcriMc/yfoSGChogkLSjTzgoAgW5uPjo1AoAgICgoKCvLy8FAqFt7e3QqEAqSIBhre3t7e3Nw4DHx8fHx8fHCeoERE+Aok96ODl5eXj4xMYGOjt7e3j4xMUFOTp6YlfKyEvLy+41s/Pz8nJ6RWJqsm3YXLcBlRfOSvFjqpncnzlKtXGZKX8sGqwk147cVkn7jbASznwHeWcMGhx4OFKpgR1JPDS09NTU1PT09Ml2HsZiMPH7u7uHh4eSJJAI8CMhI33GIHwAWAjICHCJ4UWdKGXlxeADT2YoA+ONz8/Px82QU9vb28/Pz9HR8dXSBsmB3L8gEzSV071HMi67C49X0OF9JVzbCoclx0r5UdSQ0XWVy5x2VFNKfwCKuJmTNa+TqJe8rd2EsjhqAPg4djT1dUNDAzkPLxfMLH4WKFQeHl5+fv7Ayp8x5Q6+MSRBgcISAAhHFHoLMADCG+HlaBr4RR0A1QrFAoPDw93d3eFQoHDFRGOPVitg4PDKxwNk5/bytraqeSyIzVMTilolaIx+Sk/ZDQmWQpaJEKFlHWcLDtxlx3Hc0AKOlLPlCiZEsgBpY9RWlpaWlpaSkpKWlqar68vwt5LQiQfe3t7u7u7+/n5AQxsbGxcXV1dXFw8PDwkYg0u9yUkGEleXl6enp4eHh5I6EnaPTw8PD09cZT6jAlAHx8fWIwPhm0JwWiwQuj5/7HHcRuoZE1RyWuHyzpOKCZpxjyDEUfWiRRQYSXa8QuwIzOmrKwjt3YiKT+klxwPCqOqlyTqcFmH8JYxRjjqUlNTU1NTk5OT09LSfHx8dHR0AgICgMk4zPrCiMrKgIeAgABLS0t7e3uFQmFvb29sbGxsbGxkZGRsbGxpaeno6Oju7u7p6emLWUEkOPQZk2kS2KCzCGMAabDogqxDK3F3d3ceI1dXV5CZ8In6wAFgD6Sfvb39/2JPcFNHNaiI7O6o1dcl6iUnLmzyXHbiZkyqWUU8y44ajSmbeSBBHWnApJoxOeqlBHUIe6mpqT4+Ptra2v7+/lSO/2UJ52Y/P7+1a9f6+PiYmJikpqYODQ2dPXt2586dpaWl8fHxAQEBTk5OFhYWBgYGq1atWrlypba2toGBgampqYWFhaWlpYWFhZWVla2trZ2dnaOjo4uLi5ubG8IMaI8gS52cnBwdHW1tba2trS0tLc3MzAwNDXV1dVetWrV8+XJNTU1NTc2FCxcuWLBAS0tLQ0PD1dUVBiHJy8vL3d3dawyB/4u98bvsOO5ycnfH8ZVzCvXxgaeS105iUxEpXqSSy07WpiIbjSloyYQ4TI7/gA+8lDFKSkpKSUnx9vaWYA/nePLrZBOViUHUAAKtrKw2bNjw7Nmz77//fnR09Mcff/zrX//68ccfDwwMtLa2Hj58uLa2Njk5OTIyMiAgwMXFBSBkaWlpbm5ubGysp6e3cuXKpUuXLlmyZOnSpUuXLl28eDEgSktLS0tLa8mSJUuWLFm2bBkA2NDQ0NLS0snJyd3dPSAgYMuWLcnJyZmZmVVVVfn5+atXr3ZwcPCgEfxugHDAnp2dnRR7stYUQB3VrELd17FsKiIx0LL7Ov5L7dRz2fHf7yOe70P11wnm+7BcdlSvHbm1w/d1EtSlp6dnZWWlpaUB2NLS0kDiJSQkJCYmenp6rl692tfXVw08TDYhJvbw8HBxcfHx8XFzc1u7dq2hoeHnn3/+6NGjhw8fPn78+NEYPX78+P79+z/88MPXX3/9xRdffPrpp7dv3x4ZGbl+/fr169eHhob6+vo6OzsvXLhw6NCh7du3QyZkWVlZVVVVfX397t27Dx06dOLEiffff//y5cvt7e1dXV39/f03btz44x//+Omnn/7Xf/3X119//d///d/ffPPNvXv3urq6rKys7O3t3dzc3Nzc3DGCrx4eHrBgZ2dnX19fc3PzV3p7e1mqJkBOIutY9kx+ajnVf0AWLyIjVDhBKuOJUJEUL5INTyG3dmon2lEd5RLgkWkHEucB1ZJJBR5gD2QdHMTHxycmJoJtMyEhIT4+Pj09PS4uLikpKTQ01NHRMSQkxI/m8pK1WLxIggdEcHDw0qVLm5ubHz16dO/evYcPHz548OD+/fv3799/8ODBo0ePRkdHH9MIwPnkyZPHjx/fu3fvhx9++PHHH+/evfvTTz/dvXv3/v37Dx8+hD6jo6M4nkdHR9GYAPjR0dGnT5+eO3dOW1vbxcXFi60sgFXG29vb39/fwsLilR7aW34Q8KgaJtWeKZ5dLhukImtTES+jwneXywJPEo1Jusv5uzuRMGjSXV5cXMyKw2S57CSoY9lUkpOTExMTIYoFjkH6paSkJCYmFhQUxMbGurq6GhkZrVq1as3LTfr6+rq6umvWrHn99ddra2t//vnne/fuAUIAgYju0wiEJMIPort37969e/fevXuAXmh8hNHDhw/v379/7949gOjjx4/v3r374MGDs2fPrly5Ul9fH9aGrxNIW1t79erVurq62traenp6Wlpar5AbPFzPpG7qRCKh+cHQnOJFZL4Pf2snnvIjUoNdxF1OfcXPBPoPioqKWOEprH0dCg2TbO0AeGhrB8Er8fHx8fHxSUlJcJCWlpaYmBgbG+vo6Pjb3/721VdfnTFjxrRp095g0JSXgGAZ06dPnzNnzrRp0wIDA589e3b//n0JSAB4j2gEqAMUAdLu3r37448/4rJxdIxImQli9qeffvr5559B7p05c2bRokWwNsmv9MYbb0ybNm3atGlvvvnmm2++OXXq1BkzZrz55puvkDYVvpechTdWGDQrIJOT70Nu6sQhJ/LaA34MNHVft337djI8hR8AzdcwqZAjNUwJ6qjAwyGXNkbIgJmSkpI8RgkJCVu3bk1KSkpISEhKSsrOzk5NTQ0LC7Ozs5s6deof/vCHoKCgs2fPXrlypbm5uWWsCCpObS8Htba2Aqe1tLTs3r3bxsbmb3/729OnT5GqicPvIY2gA5x98uTJs2fPnj179uTJEwluEUFPHL1Pnjx5+vTpTz/99N133z169OjQoUNubm7vv/9+W1ub5KdraWm5fPnyxYsXW1tbr45V2Ttx4sQrXV1dLP8Buk9WeAqpXqoRnsIpFnYCIzVcdqxS0HwbJstlx4p+Frdh8l121KAwiZIpAR7VSy4xYALqkpKSkpKSwIkHGuaWLVtCQ0NNTU1nz549e/bsDRs2nDhx4tq1ayMjIwMDAwMDA/0MGngJaHBwcGRkZHBwsL+/v7e318nJ6dq1a0+fPgUJhoOECjykcALAAFcg+nBtE0Qf7AlxoYd0WtByAb11dXXm5ubnz5/v7+/v6+vDfzH4Ojg4eOPGjYGBgaGhoZGRkc7OzlfILDvOjo6lXgLqZA0q1AgVludAgjqRykWq1lChvvmAEwlNmjFZwOPXcZD1lVOlHNVzgIs7CeokwEtMTITjqKiokJAQMzOzt956a+XKlZs2bTp9+vTQ0NCdO3euX7+uVCo7OzvB5UsmTL8k1N3dPTQ01Nvb29LSMjw8vHnz5rq6OlA7JYIOwQ8/AImH7/2QFvrkyRNQMlEfMOGQ2IO5njx5AgisqamxtrZubm5GgWJkWkJ3d/e1a9e6u7t7e3s7OjpeIYFHyndOXFgzQZxqDqSeKVK2aDxvPmAllbNcCFQzpngYNPliLYmSCQcAOWp6q8TEQuJQ4ksg4YdQB8egXqampsbHx2/evNnPz09fX//tt982NDRMSkp6//33h4eH4dnc0dHR2dmpVCoHBgb6+voEscfJ9kQd0AEMC2lrEgZFjXhwP8nB6CtIYKVSeePGjfT09I0bN4JBEscern+SYvABjUi9FMZk9YTt4uPHj0tKSoyNja9evYpSgvBSY3jj4OAg/NqvtLe3d3R0IEFH6vekGZMaF0b6ykUiVKg1VDiyjozGlMSF8WsWCZboY+W2ki8b4Sfa4QZMifMA7eugLm1eXl5hYWFubm5mZmZ0dPT69es3bNgQHh4eHR29adOmiIiI2NjYmJiYLVu2bN26NS4uDtxxSWOEdnQpKSlI+oEimpiYGB8fHxUV5ebmpquru2LFCjs7u6ysrAsXLgwPD4ObCycWhPDnN04kAiWdJdgDmKEaCNDY3d0N2qMkfZQENj5Lf39/V1dXb2/vwYMHfX19//73vz958gSMK8hoiSBHHiAESg4kKitLcYUOYOQcHR0tLi42Nja+dOlS7/NvAVKOlflDn7Dyzs7OV8BlR5VyLInHsalwXHasGioizgOWTYXqshMEHisMmmVTUeN9I7iGCQcg1kDWIcmWn59fVFSUlJTk5+dna2u7bNkyDQ2NpUuXLlu2TFtbe+XKlatWrdLT09PV1dXX1zcwMDAyMjIxMTEzMzM3N7ewsLC2traxsYHwqLVr17q5uYEb2t3d3cfHJzAw0N7eXlNTc8aMGcuWLYuIiNi9e/eFCxfOnTt38eJFMAO0trYCG3R2doJGpFQqQbAMjtHQGCHf9ODg4AC2LZSgFzivu7sbAQyUrt7e3q6uLugD0+ESjwQYPhpqB+YeGBjo6ekZGBg4f/68s7PzrVu3nj59+ujRo9HRUbD+4wYSCWZYwJMISeqmEZd7cPD06dOqqiptbe3Tp09LBD4Pe21tbQh7ErCxUstZWXayNhWqy048r1ww5UdQ3FFtKrhZRXBrx6pchGMPKZnIfQfKJEi8xMREX1/f1atXL1261MzMbPHixStWrDA1NTUxMTE1NTU0NFyzZo2RkRFyFunq6uro6IC/CAILqbR06dLly5evWrVKQ0Nj5syZ8+bN09XVdXBwQIG/ELbv7+8fEhKyfv36TZs2RUdHx8fHg8zMzs7Oy8srKioqLy+vra3dvn37zp079+zZs3///oMHDx45cuTkyZMffPDBhQsXkFEUdKiuri6ENwAnGBgQXIeGhkDRHRgYADZFQg8HGAeNcNXAwEBXV9fg4GBPT49CoTh16tTTp08BMKAHol0cuetDsEGfCKgSyJGaKn4AZ3/++ed33nlHS0vr4MGDZDFbJvbgJyNd5JIwaDLlhwo5fg0VqsuOZclUNeUHAY+FOpGUH8nWDk8+EIlQKSNeOYJsKmVlZcXFxVAULC8vDzZ1ycnJXl5eq1ev1tTU1NHRcXFxCQkJMTAwAM3Q1tbW3t7e3t4eZJq9vb3tGNnZ2dnZ2cEp6AnxvlZWVhArbGFhYWZmBqH9lpaWNjY2EAcMGNbT0wP0amtr6+jo6OrqAp4RpIHgrJ6e3po1a0DewmhWVlY2Njb29vaOjo7Ozs6Qv+Pj46NQKIKDg8PDwyMjI2NjY0E3TkpKys3NLS0tBRjv2rUL/pp3330Xdj6wycRlBQuB6Bg4eGBgoKOjA+CdlpaWl5f3+PHjh2O+b9inwSZQAqpHmPsBoY70IvA7o/73799/8uTJsWPHFi1atGPHjv7+fpDMaJ0SBP4v9lpaWtoEojHR1o7qr+PUUKGql+Ix0GSVPlbKDwKe4NaOGp5Sz3iVJBV11MpF1IBM2OCBrbKkpKSsrCwxMXHt2rXLly+fN2+ejo6Ok5MTSKGQkBBTU1NNTU1AHeiTiN3txsjW1tbmebJ9npB8s7e3t7Kysra2hgttbGwcHR0dHR0BunCAAxgNaGVlZWFhYW5ubm5ubmZmZjpGRmNkaGhoaGhoYGBgYGCAx3DojREOaT09PXRq+fLlenp6np6eHR0dsGdj7eio7UDd3d0DAwOwUezu7t65c+e6deu++uqr0dFRBA8k/SRyjLWFe0js9KgKp+Tg7t27o6Ojra2tS5cuLS0tBUtVd3e3EPY4mzpORBgnKGw8lYsk/gOq84BjVpF9Z/I4ozFJMyaJOlzPRKpmfn5+aWlpRUVFXFyclZWVhobGggULtLW1165dC4lhoP4FBgaamZktWLDAwcHBwcEBxAsIOhsbG2tra0AjLvqgXQJFa2trkH7QE0SinZ2dk5MTHCM5KYGxRLTCFBKiYhWfGkaGwW1tbUF5tre3t7S01NLSmj9/voaGhoGBQV9f39DQkHIsiw1HHa6CkuoobB1xPj5//nxISEhra+uTJ08ANhKDpCz2yC2f5EKJhESNIPdGRkZ0dHSSkpJADsPykFVJTeyJmDFF3OV84HEcd6ytnQR4KAWB5TyQLaOiqk2FBB7IutLS0uLiYtAqCwoKioqKSktL8/LywsPDDQ0N58yZM2/ePD09PRcXFz8/PyjY6OPjg6p9OTo6zp07F5je0tISkGNtbY3jQVYAWltbg+iztbVFuWogzUAqOjg4wOUIXTiiYFgEaRyNEhmLGqmdYSUuLi6Ojo4rVqyYO3eulpaWq6urg4ODiYkJGEs4thYWITQCYoG/4+LiamtrcZyMjo6Cd06icCI1ElcgZXVOibaJI/bp06effvopvLIXLE9dXV3y2Lty5YpINCanlAPHZUdVMlkapqrq5XgKY4pADpd1ZWVlFRUVcFxeXg54KysrKyoqys3NLSwsLCsrKykpKSwsBNSBoQKAGh8f7+HhsWjRomnTps2aNcva2hpKDPj6+vr7+wcEBMABlLtat26dg4PD9OnTra2t165da2pqCkyMxAhonoAiSOt0cHAwNzeHr9bW1mhnCELP0dERUkWhMwhS0ELRIDCmra2tpaUlaKew1bS2tgb8QzcXFxczMzPYfMI4MBTgDQk99BVOOTs7Gxoazpo16w9/+MOaNWsCAgJCQkJMTExsbW3BTIK4U5yAvxHqwG+xffv2qKior776Cg+5HB0dZamXVNH34MGD77///s6dO2AyBbHG6Q8ujcePH3/11VfwT8FiwIwk2ftRsMd3HpB6Jqlh4ls7KuT4Wzs1suzU3tqRhfpYeeW4oKutrS0vLy8qKiopKYF2cNaVlJSAGATvHPi+S0tLq6urCwoK1q9fb2BgMHfu3GnTpi1ZssTJyQnKp0N1rZCQEEdHR/AcrFmzxs7Ozt/f38PDw8nJae7cuWi/B/xta2u7du1a2Ps5ODhAAqiTk5ORkZGFhYW7u7uDgwNoegAeJycnJNNA27S2tjY1NbWxsYFPtBW0sLBwcHAA8Qi7QbgWEkytra3d3d2txsjFxQVSvyGh29jYGJK7wZyDJB7K9ba2ttbQ0JgyZcqiRYtcXFwCAgJcXV2Dg4MR9pDHjyPccIUTl3hIU+3v7x8aGjp27FhYWFhLSwtgBpKDJO5yid5IirLR0dEffvjh5s2bX3zxBdhRSCMNrogCMiEQNCgoaPHixc3NzSDxcNFHx97ly5evXr0qGwYtnnnACYNm1QtDwFOpNqaqr7OTbO0k4g5XL0kNE15HDhomchiAPllSUgJRl9AhLy9v48aNVlZWc+fOff3119966y1jY2NIc4Za/N7e3uB28/LycnJyeuedd/bv3x8REeHu7u7i4hIWFrZ27doZM2Zoa2sbGxubmJi4uLgA5IyNja2srJydnWHPBhIPZKCZmRmwPmzzQPgACEH+uLi4rF271t7e3snJCdRLcA86OTnZ2dkBchwcHACNlpaWgCJI9DYyMrK2tnZycjI3N7exsYFHABg8AYqwlwMC2WtqamppaWlqajpr1qw33nhjxYoVkLTm5eUFLg3wTCJeJH36EqRJEAj7PYQ98EO2t7enpaVVVVWBkRPwQN2kcQh8g59++unQ0NCDsbCYhzRdVDLmzz//nJWVNXXq1AMHDgwODvb29oL9FplbKNhrbm6GuHXxykWsfR2Z2MpJPqDu69R70wiJuh07drBknXp55XV1dRUVFQA50DZRtArKP0hISHBxcVm2bNmMGTM0NDTWrFnj7OysUCgCAwNRuR7Y1AEIoYjA0aNHb9++XVtbm5WVpVAorKysdHV1DQwMfH19TU1NV61apaOjY2VlBXLGyspKR0dn1apVDg4OLi4u+vr6wMRgcQFFccWKFdra2ubm5ra2ts7OznAVKJNQMQH54kEqOjg4ODk5AbyRyEL6LQhDDw8PUDvNzMw0NDT09fUNDQ2XLl2qqakJMhCeBYA3cDwsXbr03/7t3+bMmWNnZxcYGAj1vKDQUFBQEBRT6ejoQCoZKd9I7wLeSIrKgYGBvXv3xsTEfPjhh+BsePjwITogHeIPCasJ0OPHj//2t78NDg7+/e9/f/r0KTRSsYcUzh9//HF0dHTfvn2zZs0qLy+/ceMGxBUgsKHny3PYu3Tp0uXLlzmZByIpP6SXXBKKKRKNyXnTCFmiT6W4MGrKT21tLSu3lUw+yM/PLy4uhnbY14EpJScnJzExETYwb7311rx581atWmVnZwdVtBDP+Y5VI4bSxQEBAT4+PpDRfODAgZGRkVOnTuXm5iYmJpqZmVVWVl6+fLm/v7+jo+Pdd9+1sLBYuXIl2PR9fHzS09MDAgIWL16sq6trbW0NAS76+vrGxsYGBgarV68GOz7ILqSFgqIIcglAAntCU1NTtM0DdRG5KABRIDxhPgfHAAAAIABJREFUBHNz82XLliUlJR05cqSlpeX48ePr16+HKiZwFnabhoaG8+bNe/PNNzU1Nd3c3AIDA/39/UHUBwcHe3l5BQYG2tjYaGtrt7a2IrGA7Jx8yCEZgiJpUIfBwcHm5uaIiIhDhw5BoDPKM5AFngR7P/300507d/74xz9SraOPMIchUm5HR0dbWloWLFgQHR1969Yt5ViQKtKQmdhT6bUHrIgwqpdcPAZaVtZxahaJVOkTdx6QNszy8nK8ekpOTk5KSsqmTZvs7e0XL148e/ZsTU1NExMTNzc3gBxYL1FdOlTG2M/PD7BnYmLi7Ozs7e1dWFgIKlNxcfHatWsbGhpu3LgBQVs9PT39/f1NTU0rV64MDAw8fPjw5cuXz58/n5aWpqWl5ebm1tTUdPLkyXfffXfDhg3IYeDs7GxiYrJ69WrYCoLCaW9vb2JiAk42QCAomc7OznZ2duADMDExMTY2trCwAJEI+z3wqoMkXLJkSWpq6sjISEdHB8SmXL16NSAgYPny5SYmJmvWrFm5cuWKFStmzJgxffp0XV1dX1/fkJAQb29vLy8vxdiLeBQKRVBQkIODw4oVK65cuQLx0P39/aTFhYQclfBg1O7ubtBNvvrqqydPngAwqHjjqKCApT//+c/9/f3ffPMNpC+QaidkGKEsh2fPnt25c2fp0qXOzs7Dw8M48JjYu3jxYnNzM8tzQKb88AuoSFCnUvIBCTxOhIo48FStoUJ1HoC4y8/PT0lJCQ8Pd3Z21tXVXbhw4aJFiwwMDBwdHb29veGNPFCQA1VoRa8Z8PHxCRh74aiPj4+WlpaFhYWzs7O7u3t1dfU777wTFxfn5OR08eLF9vb27u7uCxcuNDY2ZmdnR0dHu7i4HDt27OLFi6mpqZs3b46JiYmOjo6NjU1KSjp48OCePXtqamp27twZGRm5YcOG+vr6qqoqR0fHTZs2NTY2vvfee2fPnj158uS2bduSk5MdHBz09PTMzc0hwMXCwmL16tWOjo6+vr6enp6gChqPkZaW1qxZszQ1NUHFNTAwqKio2L59e3Fx8c6dO9vb2wcHB3Nyctzd3Xfv3p2enr5o0aJXX3114cKFdnZ24LSEbR7cPjgwQQA6OjouWbLk0qVLYAlEBgkO/FiaJx5B2tfX995778XFxSmVSsDeI25EGOkwALg+evTo+++/HxkZ+fd//3c8Ku0RESKDhvr555+//vprQ0PDVatWKZVKMLT0YtHkdOxdunSJlXkgIu5knQcsl53EpiKuZLIS7TglwxD8yK0dHpAJB7i4A+NKQkJCSEiIk5OTnp7eokWLtLS0dHV1bWxswIgSEBAAzOrr6wsvFlUoFFCaytfX19nZ2dPTU6FQeHp62tjYmJub29vba2horF692tbW1sfHZ8uWLdHR0eHh4cHBwUePHh0aGtq9ezcALCMjIyEhISwsLDs7e+vWrenp6WfOnLl27Vpvb+/Zs2fT0tKcnJzi4+NTU1Oh0lFKSkpbWxv8Dkql8vbt2+BDgxhopVKZm5u7bNmyNWvWODg4QM0sXV3d6Ojow4cPt7S0vPvuu9HR0bq6ulBLC0ro6enp2dvbe3t7u7u7A0oDAgLi4uKuXr06ODhYUVERERGRm5vr5OQ0Y8YMHR0d2N96enriLydCbykBEDo7O2toaJw5cwbcDLjOKUEaB4o9PT3Xr1+HsJiBgYHOzs6+vr729vbY2NgDBw7g+eYiBMADRzlA6/PPP//4449/+uknKHkGnw8fPoScPRgfzDkQQPPw4UNfX9+ZM2dCJhEADJfPFOzJpvzIph2wIlSoQWF8gwqrDrTI+0ZkZV1lZWVVVVV1dXVtbW1VVZUk3wfEHcReVlVVFRcXZ2ZmhoSEWFpaQsjl0qVL16xZA7YH2MaAg87Pz8/Ozm758uVQkT8gIMDLywtsj97e3qC/gQUiKyurvr5+69atixYtWrlyZXZ29oULF1paWqBYXXR0dFNT0+nTpxUKRWNjI/yFg4ODp06diomJiY2NbW1tvXHjRn9///DwMChpkZGReXl527Zt8/b2htdQ7t+/PyUlJTY2tra29oMPPujv7z969Oi+ffsGBgYaGxsjIyMTEhIaGhpOnDhx7ty548ePNzU1paWlRUVFtbS0dHV1QbxbREQEhLwZGhra2Njo6+traGhkZWVFR0fb2tru3Lnz+PHjvb29169fz8zMXL169dtvv62pqWlubg5iDTBGvl0Ijv38/Nzd3d96663jx4/DjeBxLVRZJzkGaQkZtJDKgEwag4ODZWVlOTk5X3zxBS7oOFZK/ODevXuQ/w5FkD777LMvvvji22+/fTjmzYPM2p9++ukRlisIIP/HP/6RmJj46quvHj169Pr16xDqDc8+OvYEbSrULDsRm4qg144VBs0PDROxqQDwcF8C+MfLyspA0JWVlcEmoby8HACZmZkZGhpqZma2YsWKJUuWLF++3NjY2MnJCZ7lQUFB3mPv3wCPHLy8xtXV1draet26dWBQsbGxSU1NPXjw4N69e/38/ObPn+/g4JCRkXHs2LHw8PCMjAwLC4u0tLSRkRG0XYmOjo6JiYmJiSkuLr5z5057e/vOnTvPnTs3PDwMfkX4/5qbm0+fPj08PDwwMHDs2LGEhISurq6cnJy0tDSFQmFtbR0aGrpx48bNmzcHBgbW19cfPnw4NDT09OnTYWFhTU1NwKCDg4MQDAnsGxkZmZSUtHfv3vDw8Pj4+JiYmG3btkVFRRkbG5uammpoaFhaWnZ1de3atcvDw+PWrVs3b97s7Oysrq7W19efNm3a8uXLnZyc4KWZHh4eKGZAQSN/f39PT8958+adPHlyZGREScSUUQUgvveD/WFnZyfoclD3BBTXwcHB8+fPR0ZGtrW1IXhQrZRU0QfoAik3Ojr65ZdffvzxxyMjI1CYDFwXP/3008OHD8Frj3TX+/fvP3v2rLa29o033ti2bRvEyqFnBF3nlLjLqSk/HJsKdWtHTbTjh2Kq5CtXyaYCBKBCimVlZWVNTU1ZWVlBQUF5eTnskdLT09etW2dra7ty5UowJFpaWrq6unqPvdsNueaAt5DFHLzkvr6+wcHBy5YtMzExAWve3r17L1++HB8fHx4enpKSUlJSkpOTExgYuHz58ra2toiICGtr6+Tk5NjY2PDw8M2bN0PG0IoVK06dOvXRRx/t3LkzMTGxvr7+3LlzycnJlZWV169f//DDD0+cOLFp06ampqasrKyEhARXV9eGhoZz586VlZWFh4fX19dDOdfm5ub3338/Ly+vqanJ0NAQcm3B9dTW1gZs2tPT09XVdevWrcbGRnd396amJgsLi8rKysOHD58+fbqurs7S0lJHR2f27Nnl5eW3b9+uq6uzsrKCfyEyMnLhwoXz5s2zsLCA3wdt6vAXYsKDCReAvr6+Hh4ec+bMOXXq1PXr18VjyhAIIfsB5P/Nmzdv3rwJGAbmHhoays7Orq2t/Z//+R+whSCSYA+PJnswVqPl0VipTxCAn3/++dWrV//jP/4D2kHEQcT2o0ePQAtF2Dt37tyMGTPAIgW1dHkxZayitNQaKmRS+VGMOIl2sr5y8rUHIqhraGhgvVuLUx4T0nkgWqWmpiY3N3fdunWWlpZQElxHR8fExMTJycnX1xds8fA4B78wvO0JvR/D1dXV3Nzczs4OClrGxMSEhYUlJiY6OzsbGxtDQb6SkpLz589DcC1kRVpYWHh4eIBBMjg4uLa2dt++fYA0HR0dCwuLHTt2/OlPfzp37lx+fn5iYqK3tzdaSWVlZWtra3V1tZ6eXnx8fF5enq2tLbg9QkJCKisrQYYMDAwMDw93dHS4u7uXl5dD8EpKSgrs/UBiwMGtW7d6e3s9PT2jo6NTU1N37dp16dKl0NDQ2NjY7OzsNWvWaGpqOjk5nTlzZmRkJDc3d8mSJUZGRhoaGrNmzdLS0gI1G0QcUsJBD0dqp4RgN/jWW2+dPHkS7ff4eCMJ0nlramoiIyNzc3NRRpJSqRwYGAAt/ebNm6TE48g9kGYIYI8ePRodHb17925vb29zczMqKAhZgihNCWHv6dOnd+7cmT17to+Pz82bN0HcgbGajr1z586J+Mplw1M4XjtWARXOK37UM2OyqjmgHV1FRQXqkJKSolAo9PT05s2bN3/+fG1tbWtra1dXV19f38DAwKCgIB8fn2XLloE1H4QevOgUIjMCAwPt7OxcXV0jIyNNTExyc3NTU1Ojo6OzsrI+/fTT/fv3m5ubr1+/fv/+/aAcguHrk08+KS4uNjAwCA8Pr62ttbW1DQsLg1QaYBowga5evTosLAwSaleuXJmamtrR0XHixIna2tr169e7uLjU1dXFx8dnZmZ+8skn69evz8jIaGxsjI6Obm9vv3nzJjIbBgcHGxgYfPDBBwqFAl6RU1tbe/PmzTt37gwMDIyMjAwNDe3fvx/CVrKzs/fu3TswMJCTk7Ny5Up4JC1cuHDGjBnx8fGdnZ25ubmWlpbTpk17/fXXp06dunLlSldXV5+xd9aBCoD70EFfIHd9ENOjoaEBhiWwkbCQRsUeJBAlJCSYm5s7ODiA8zM+Ph7iPMGgn5CQsHPnTrCUPGLHUuOiDwh0S/A0gPL5+eefHzp06NNPPwVhCFtB5LXHZeY333yjqam5YsWK3t5eCOlUYlVqpNjjh0ELZtmxnAecLDvBvHJqhivVoMIKDUMBmdu2bauoqEhMTPTw8NDV1dXQ0Fi8eLG+vr6Dg4Ofn19wcDC4wr28vMAyHhwcbGtrq6WlZWBg4O7uHhISAg5xCEq0sLDYunXrtWvXdu3alZWVdfv27SNHjlhYWBgZGaWnp/v7+8+ePXvFihXh4eG7d+8Gk8kf//jHvLw8Jyeny5cvwwavoKAgIyOjtbV1YGDg9u3bDQ0N8+fP19fX37x5c3p6+r59+wBjlpaWoaGhzc3Nt2/fvnXrVlpa2sKFC8E/0dbWduXKFTc3t9zc3IaGhp6eHqiE9eGHHzY0NFhYWKxYsWLz5s0eHh62trba2tr6+vomJiYhISExMTFOTk6rVq2aPn065Mtv3779xo0bx48fh/cKBAYGrl27NiEhwdPTs7Kycnh42NXVdcWKFb/5zW+WLVsGkTQQuBMaGrp+/Xow7XqNvYYSbE5UuRccHOzi4jJv3rx9+/aBcEYPC0EaGRlpbm42MTFZu3ZtdHS0u7u7hYVFVFQU7LKUSmV/f/+BAwdiYmLu3LnDikqh2jlRFAtYNe/evQunLl++/P7773/33XfPnj2DGi2PxqJGoQPaJXp5eU2dOhWKUCmxLR8TexyXHdVXTgo6lk2FijpqsTAk7viow7d2Ivk+EG+5bt06ExMTeF0TmO9cXV3BzxsUFAQOKNiuwEYOtEp/f39ra2tfX18jIyNvb28jIyNNTU1dXd1ly5YZGBg0Njbevn27qakJYlM6OjqMjIzMzMxiY2O3bNmydOlSX1/fpKQkNzc3hUKRl5fn7Oysra3d1dUF2sj169dv3br1ySef9Pb2nj59OjQ0dPny5enp6e3t7Xfu3Pnoo48AkLdu3erq6tqyZYujo2NERISrq6u7uztULlu3bp22tjZYj0xNTdPS0tBfe/78+Y0bN7q6uhYXF3d3dxcVFa1fv/6dd97p7u6urq6GCJjMzMy4uDg3NzdDQ0MzMzNwc+fn50M9GFdXV3gcR0dHHz16NDExccqUKa+//rq1tXVgYKC7u7utrS0o4d7e3p6enuB7ABEHyif+Gkq064OvxsbG06dPB7SDMRAisKgSD3frwfHIyMjmzZsNDQ3XrVsHLwMDo/H169fht+3v779+/fqmTZsOHDjw448/4g46HHik0AM988FYggL0efLkyWeffdbQ0PDZZ589ePDgxx9//Pnnn3/88UcwzKA+9+7de/bsWUlJyauvvtrU1AQmXOXzMavPYe/08ySSVE5KOY56KRgDLUEdNalc5J0HwIilpaVVVVWQXmBqajpt2rTp06cvW7YMjP4KhSIkJAT2JCQBfyDsubm52dvbJyQkaGhogPmkubm5vb09IyPD3d09KysrPDzcxsZmy5Ytrq6uAQEBw8PDd+7caWlpWbdu3d69ez/55JMDBw6Ym5vPmTNn8eLFc+fOLSgo6Ovra21tPXnyZGlpaUREhKOj48KFC2fNmrV9+/by8vJ33nkH8Am7GrBGnj9/3srKavXq1SUlJUqlcnh4+NatWx999FFWVpaRkVF1dbW3t7eOjk59fT1Ujy0vL4+IiPDz8+vo6Lh+/ToYMEtKSq5fv3779u1Lly6FhIS8++67oHNqaWktWLBg69at5eXl3t7eNjY2mpqaRUVFQ0NDR44cgRdBz5kzZ+7cuRAh4OvrC5kTyIOHu/IkBL8q+j39/PwMDAzeeOMNe3v78+fPg02idyzdhoQcssSA0aKzs3NgYODSpUvGxsYeHh6wCXd1dV2+fPnRo0fB2QABLiMjI4cPHw4ODv7ss88ART/88ANkBt27dw+PtMYFI3pVwyMsgQiUzLNnzx44cABKwYNgRFhFyfL/+Mc/2tra3nzzzQ0bNty4cWNoaOjatWvKsRgA9BCBPcgrgsCTJJULFsbk14Hme+2oyQdU4FVhBN7wiooK0DCjoqJ+97vfTZ06FUrkz5gxY/78+YsXL4YISQg4Rq8LhpfsgIUAtnzAZ0uXLg0PDw8KCiouLoaaP8PDw9u3bzcwMAgMDMzJydm2bVtubi6YXoKCgt55553Ozs7Tp083NTVFR0evW7cuNTW1oqJi3759+fn5oJvZ2tq+NUarVq0yMjIKCAjo6OgAQ8XAwADk3R48ePDcuXM9PT179+51cXGpqakBAQucClZ+qClYVVVlbW0dFBRUVlZ25syZrKysiIiI7OzsoaGhjo6Ow4cPZ2ZmFhcXg/7T09MTHx+fkZEB64mLi0tJSfH19dXR0QGFMCoqqq+v79KlS1FRUbNnz54yZYqxsbGfn19oaCi4yF1dXV1dXZElE7dn4qgDyIEyHxAQ4ObmNn/+/DfffDMiIuLKlSuwN8NT+CSfQN3d3W1tbVDauaur6/r163v27FmyZIm5ubmpqamZmZmOjo6RkVFfXx8EMXd0dCA/RHh4OIQBDA8Pf/PNN/CqEwh5QbhCxXBhO4eXeEH04MGDL7/88t1331Uqlc+ePXv06BGoo6jbg7Ek2j//+c+wl4FaMkosnlOKvVMYSdzlLJuKiDVlolx2LF85NeWnuroagr9KS0vBlxAXF/f73/9eV1fX3NzcwMBg+fLlCxcunDt37syZM998880pU6ZMnTp1+vTp8+bN09LS0tHRgYBGSPqGvBsjI6NNmzYVFBSkp6ebmJhUV1dD1fSMjAwtLa3KykowcH/00Uc3btw4f/58SkqKvb19fHx8UVHRunXrampqrl27Njg4ePPmTaVSCSZ1LS2tpUuXxsfH79q1a9u2bS4uLgsWLAgJCenr68vLy9PX1z9+/PiePXvc3d1NTU0VCgUEsgUHB9fU1Bw7dgwpaTdu3IDyuN7e3g0NDeB7hODMlJQUGxub3Nxc0Hza29tLS0sLCwv37t1bWlqalJTk4OAQEBBgbm5eV1d38+bNDz/8sL29ffPmzUlJSYaGhn5+fqmpqc7OzjNnzly8eLGjoyMMDk5zX19fFxcX5HohUYcIV+CtrKzmz5//1ltvxcbGXr169datW8gG2MuojQv7pd6xkp5w4yMjIw0NDYGBgVDjMC0tbebMmenp6fCboAAXOD5y5IizszMUWWtqampubr5x48YXX3yBSrk8wN4Z9mCsEDUonABCsG2CW6+vr2/v3r0//vgjLhtx1/yjR4+ePXu2bt26qVOnHjx4cGhoCPn96diT5NrJpvwIRqiwXHa4GVM8QqWurg43Y1JTfioqKkDogbZZXl6ek5Mza9asxYsXOzg4oLpAEBlsYWFhbGysra29aNGi2bNnT5s2Dd4a8/vf//61116bNm3anDlz3n777blz54aFhVVWVq5Zs2b27NkFBQUnT548fvx4XFzc7Nmzly1b1tjYCK+/gB/6ww8/3L9/v6Wlpaam5s6dO8GCD0b/tra269evt7S06OjoVFVV3bhxA6rT1tfXa2lpWVtbnzt3bvv27Xp6elu2bOnu7j506FBCQoKNjU1ISEhJSUlWVlZISIhCoaiurgZZcePGjZiYmPj4eDc3t9TUVMh5BaGanJwMD5Hk5ORz5851dnY2NTVFRUU5ODj4+vrCe4jCwsLgkj179vT09Bw6dGjt2rUxMTHZ2dmOjo6/+93v/vCHP+jp6fn4+MCWGKXb+/j4ODk5oawoiRlTYtgE6WdhYTFt2rQFCxZkZWWBXw7KgYJSzamNizMubJ8GBwcTExN37Njx17/+9eeff96xY4ePjw+U+kRWjb6+PtC9b968uXnz5pycnIGBgePHj9fX15eWljY1NfX19X366adffvklGEIlb9V7gL2nAdwJP//884MHD/7617/u379/aGgIdFd864ik37Nnz86cOfPqq6/GxsZev34dDz2VYo/MtZMYVDjRmOql/JDlMdWIgeak/MBXiFPJz8+fP38+ZJFBihqeLIOqnlhbW8NLgHV1dZcsWQLvzp47d+7cuXOnT58+Y8aMhQsXvvbaa1OmTIFITiMjI4gb/s1vfqOvrx8WFrZp06bk5OSMjIzKysrdu3fHxcUtWbIkKyvrypUr165dg2d2S0vL3r17vb29k5OTb9y4MTg4qFQqh4aGLl265OrqqqmpuXHjxrCwMEdHRxMTk4CAgJiYmI0bN+rp6S1evNjZ2Tk9Pb2kpGTjxo2bNm1qb28H53JUVFR6evrKlSvd3Nxqa2tPnz79/vvvV1ZWQnjKvn37Nm/evH79egBbcXHxoUOH2traUC2tzs5OCATt7++/cOGCv7+/ubm5n5+flpbWokWLbGxswF4CeIOwNYVCAc5J5E4A0YdDDuVtAEHNCAMDg5KSElQeFwp1wivoWE48kISAK3DfDQwMnDlzJiwsrK+v709/+tO9e/eCgoIaGhqQZwV2euB8b29vv3z58nvvvadQKA4fPgyRn2fPnt2/f//u3bv37Nlz/PhxiEr97LPPvv32W2RigbcyIGMMAtW3337b0tJy4cIFUDhxpRS9XOXRo0dff/31woUL9fX129vb4ZlCl3tkXBi1Xpigy05wa8epF8Y3Y+Lijsw8QPl1UPsZEn/AjI4Xt0Slh/CKQAiQYDqHbo6OjmCXB6H39ttvr1q1avHixWAvnTdv3qxZs2bOnDl//vxp06aB8JwzZ46mpuayZcumTJkyf/58Nze3oKAgAEBgYKCOjs6sWbNqamrOnDlz9uzZ5uZmeAfG5s2bFyxYYG1tHRkZ6enp6erqmpCQcPr06W3btoWFhenr69va2jY0NBw6dKi6unrHjh0oVNfX1zcxMVFTU7OysnJkZOTWrVtXr16F1Ifjx48PDg62tbVVV1cbGxs3NjbeunULIqpB2QNXxAcffKCtrX3lypXW1taoqKi33nprzpw5a9asAa+mYiwDQ6FQgGHD398fXjiOMMYxtHh6euro6MyZM8fe3n7nzp3KsVIroBaCltg3Vt1Eom3CMdQdgudUZ2fn0NBQYWFhTU3Nn/70p2+++eYvf/mLtbX1+fPn0U319PQcPny4srIyNjY2ODgYfh9vb++YmJjCwsKDBw+2t7dDyPWFCxdOnjx54MABKBZ6+vTpq1ev3rhx4z//8z+/++479MZZiK7+/vvvQfm8ceNGS0vLxx9/jAKs8QwjJCTj4+NnzpxZX18/PDyM/HtM7PEddxJ7Jsdrx1IyxYsXCebakaWgIR66tLS0oKAAVekzNTWdOnUqlBtCCicqLoJq2uFl9iR1uGxsbEB/A0spXowEKi+Ym5sbGhpCwdlly5atWLFCQ0Nj0aJF8+fPnzVr1vTp06dNmzZ16tTf//73v/nNb9544w09PT3YWNrb20M4qLa29pQpU6ytraOiomDD5u3t3djYuGPHjrq6uvDwcFtb27q6OnAFQZXU7u7uqqoqqP4yb968mpoa4Lxr165BAB3oYMPDw4ODgyEhIWVlZeC3gCJ2EFDS1tYWGRkJNR08PT0XLlwIGUCwhUOJ9shKCWIQ0i9QHDlrv+fq6rp06dLZs2d7eXkdPHgQGTNhAcqxSkeQBSsxsUj2e8qxrIXTp0/Hx8dfu3bt22+//e67786dO+fm5vbhhx+C7nrkyJGoqCj4I6CqhampKWz1wf2jp6cH5qjTp0+DPtLT09Pa2vrBBx8cOXLkwIED+/bt279//5EjRy5cuDA4OPjnP//5hx9+ABw+fPjwyy+//Oijjzo6Onp6ev7yl78ggyf+gj4QfT09PW+++aa3tzd6jlCwJ8k8UC8aU/b9PiIx0JwMVwnwUKiKJMsOqqdA1k9RURG858DKyuq1116zsLDAoQWIsiFKyiLBCGetrKygBpGRkZG9vf2qVatWrVqFKnlBISMouACpq1CtxMHBAWWLQz1ZKCML5R5WrFihqampqakJJTpnz549a9YseM/rzJkzZ82a9frrr7/++utTpkzR0NBYuHDh8uXLtbS0pk2btmjRIj09PXC+GRkZ2djYLFmyZPHixTNnznzttdfWrFkD7/UGPAQFBYWGhkZFRSUmJq5fv15PT8/V1TU3Nzc5OTkuLm7z5s3BwcGenp5WVlazZ89esGDBb3/725kzZ0IUAe4bwLN+UR4Q+DzBlAI5+AiokLOnUCggT2rBggUREREnTpwAhgO9EWWdA0fie7kejIaHh0EjBa/dyMjImTNnNm/evGPHjj//v/a+O6yqY3sbozHBCgI2ekeagCCChV5tKE2kF8XeK2LXxBYlCKiIJUQFNaAiIoqoYNTEHo3GbixEsRs1V3Pv73m+P97LZNx79px9DuhN8mX9cZ599p49ba931po1M2vduPHo0aPHjx9PmzYtLS0fVPuHAAAgAElEQVStqqpq6dKliBsDcy4Cx2OfDY5KwSJqY2Ojq6uL8SU1NXXp0qXbt2/HcICwCDt27Ni9e/eWLVvA0vCB/80331RVVf3000/nz59H7DHI6p9++un+/fuvX79++/YtCR728uXLt2/f3r9/v1evXlZWVps2bSLWTizqYqD5L/bkT+2UddQn8KHCcUqrcP1AYFNhHnIVxCufOXPmvHnzPD09W7Rogc1HNMCkgMckb29v7FlxcXHp1KkTXJsI9FUCSIGPStqRJvEb27OO8Ld79+5AlLOzs5OTE3yz29ra2tjYdOrUycrKCs5RjI2NjYyMDA0NDQwMYDPU1dVt27atjo6Otra2tra2lpYWxGz79u21tLQ0NTV1dXU7dOigqakJ35iGhoaGhoY4gogjGvb29hYWFu3bt+/Vq1dY3ZZoegpH08CBA+HlBasv2ABEZoNYXg8PD/f19dXT0zM1NZ09e/bu3buhW2JtA9Eaqt4lsCYUSzK1+/bbb/fv319VVXXixImKior09PSBAwfOmjXr1KlTN27cgPrn6OgYFhYWHx+fnJy8fv366urqa9eu3b9//8qVK7Nnz+7UqVPnzp0tLS27du3au3dvVLJPnz4YB3v37g0/pcOGDVu4cOHu3buhD5N4eLt378aWr7y8vBUrVmRmZubk5GAis3z58uzs7HXr1m3fvv3w4cOXLl2qqal58uTJ0zr67bffMjMzNTU1J0yYAJl8uC4UDAxvFRUValLnyjdu3MixqUhtg5ZzwjXj3XgjCm0qTJjRMQ9oB+zEgxj8qcyfP9/Hx6dly5YEe7QzSTmoQ7KAgABoqvhsNjY22AMJddTLywsOvzCNZDqrpWFMA5K43/OgCFZZ4rJWkCfgShy292QRRC4CMLi7u6MI+CMjpaBQyHM7O7vBgwdj3xwgJD53hymfvb29n58fvImSY+mAXP/+/aOiogICAlq2bGltbZ2RkQGzJHEjjb11uEkikBEoEuAdP3583759VVVV586dO3v2bHZ29oABA+Li4rZv337jxo3nz58/e/Zsx44dERERLi4uCxcuLC8vv3Llyr17954/f37v3r2ysrJRo0ZhQ3xaWtrKlStjYmKggKAttra2HTt2tLS0hErs5OTk7+/fo0eP+Ph4nMeHIerQoUMIjIcAL5WVlUVFRYgDs3bt2qVLl37++edQrxYsWAA0rlq1avPmzevXr1+1atXSpUt1dHR69Oixa9cutA7rH4cOHfr+++/37NmjJrUhc8OGDeIQP0q5UeHbVKRQRy8h0PM6hTEP6GDloBkzZixYsMDf37958+bu7u4wtyiLPYJAuFIGWyNOiLe3NzRSuP3CBW3UoUkAJNqXJnGw51tHXnXzSQIS4s2WoBf4FAhzQtCWg4ODiX9Of39/KMPEVRlGCj8/P0tLSwsLC9qyItgRRkAYEhLi5OQEP/ZEymGuGBYWFh0d3b17d3V1dTs7u5UrV2J9parOYxcULbJZZ9++fdikAnAeOHCAiAUYV06cOLFjx47Y2NigoKCsrKwbN278+uuvz54927dv39ChQ2HevHnz5sOHDxF578qVKxkZGX5+fj179hwxYgSAeuvWrcePHz9+/PjgwYNwvmhoaIiwMyEhIThy2aVLl5SUlPXr16empsKH4pgxY9atW1dRUYEtb1hDgjkKFmaonTiQtX//fri33b9/P05m3bhx4/vvvz9z5sy8efP09fWXLl164sQJnPTFUdrvvvuurKxMTWBKIbM7shNa4dYwqbVyKb+0nCM/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+/mvWrDl37tz9+/dfvHjx9OnTx48fHz9+fMiQIfBLHxcXN378+KCgIMAvJiYmODhYV1cXGzA6d+7s6ekJZ2pwXjpmzJi1a9diHRLCEEgrLy+HUrp//36IRATSQ0iv48ePX7p06fLlywUFBW3atOnbty988GCswchy6NAhNXpfGDOcHX97itTJA74raKX8hYljlDPDlJM4kul1NG3atAULFvTu3RvY86qbjBFmlUlkXhcUFARPeIjLY2dnB3/SCFoCOBEEknfFRJ4qrIYAe8y6AWAe73rdhA4M4BEv8VjGhAN51MTb2zswMNDGxkZfXx+HgLFqF1oXKEKwZAf1Eqt8WGrHiarg4GA9Pb0WLVpERkbu3bv31KlTsGRi7Q6/ZLMl2a2KOwcOHNi9e3dpaemhQ4ewBJKfnw+d9ujRoy9evHj06NG5c+fmzJkTERGRmZl57do1bGi+ceNGQUEBHDTGx8fv3bv38ePH0Ehv3bq1b9++uXPn9uvXr1u3bkOHDt29e/eVK1d+/fXXR48eHT9+fPz48TiuiY31/fr1CwkJCQgIgE+Qzz//fN26dSkpKbCRent7Dx8+fNmyZRs3bty7dy9ij+3du7eiogKxTCAP9+3bV1ZWtn//fvgfKy8vLy4uDgoKMjU1hfs5CHZ0RXV1tdp6ipjOi8Q7VKRWDuozrxMDb8G7JJ7a0XomUIcLAG/GjBlTpkyZP39+nz59mjdvjsAGBEW0RUQOde/eHQdVPOrCGMAu4uDgAHlIQEXrnGR6RgOSlk4kUo/CytCzPnKHaKoCbZaUCJlMpB98xkCt9akLYOTj42NhYdGhQwe4NoQ9M6zuBBANPJg9YVPBrlfIRg8Pj7Zt23bs2BHn4qurq7GVkSyak9UtaGsnT548cOBAbm7uqFGj/Pz8nJ2dXVxc4CJgzJgxw4cP79u3b15e3sOHDx8+fFhTU4Nz+mlpad9///3jx48fPHhw+vTpVatWRUREeHh4LFq06MyZM48fP3769Only5cPHz68dOlSnG9ITExctWrVxYsXISEvXrxYUlIyZcqU0NDQ1NTU7Ozszz77LCoqCkPn4MGD4dQQDlHhYrhHjx5wFj5o0CD4QQ0ODk5JSZk/f35+fv4333wD0VdZWQnRV1FRAe872FZaWVk5d+5cXV3d8PBwbC2k1yrVpOJIrl27VqYPdmWP/EgBj7h1wMEfRCBBCHKEDp8yZcrUqVMRxW7atGm4SEtLw4EaQC4tLQ0309LSpkyZMnv27NDQ0JYtW8Jfshc13/NiKYdSrO/r64swBgQqWNND9Dm4QCcbQekXOUYXqWQkMW1cAZaYaiqmcES3JIEcIJBhlfGmooURIYlfEiEItk2cD4YmSbt7ICt++MUeF+zS7Nixo52d3RdffIFZTVWdDxWycEfo8OHDe/bsmTt3blhYmJubW//+/WfNmrVx40a4bJoxY0ZUVJSrq6u3t3dqaurcuXMLCwsnTpw4bNiwsrKyR48e1dbWXrhwITc3Nzo6evDgwdnZ2VevXv3tt99qa2svXrxYUFAAjzXx8fFZWVnffffd06dPX7x4cffu3QMHDnz22WcJCQnh4eHp6el79+7FPPDRo0dnzpwZM2aMra2ti4sL5J6NjY2Xl1dISAi271hbW4eFhY0ZMyY6OtqzbtkJtjcfH59BgwaNHz9+wYIFK1euzM/Ph7jbu3dvVVVVWVnZgQMHdu3aFRQUZGFhsWzZMjIqYZaolpeXR3xjKmtN4e8LU1bJXLRoER20lQQ26NSpE/Z5wSCOmOPwxwx29/b2xoiOUON9+vTBMWpYAgIDA5s1a9apUyfEYcXxBbhSh7dmwouE0fmAIY9gS6RVODIBEyfmII1ZBDOZYIAgyTzqHON6URISiek5oWddzAb6dX9/fysrK8g9sj8zjPLqR+Z19FI7ft3c3Dp06NC1a1dMirBQTpbOoWFC6H377bf79u1bunTpgAEDgoODJ0+eXFFR8ezZM6yMvX379t///vfvv//+4sWLy5cvFxUVzZ8/Pz4+PigoyN7efvbs2QcPHrxw4UJZWRlcqm3cuPHq1asvXryora29du1aQUHB6NGjo6KiZs2aVVlZeffu3ZcvX/78889nz54tKCiYM2dOVFTUuHHjiouLr1279uuvvz58+PDHH3/ctWvX8uXL4YouJSUFUTfi4+MRdgISHmK5U6dOdnZ2WAdycnLy9vaeMWMG3HnA6uPv7+/v7489TMOGDUtLS1u6dOmqVas2bty4devWyZMnt2vXLjg4uKSkBAPQ0aNH9+/fr7Z27Vpgrz7xRvirdvJnd4hcN2/evJEjR7q6uuro6Jibm+M8AebK4HiEL3ZycrK3t7eysjI1NSU7vLCopampiZUuDQ2NFi1aNGnSpGXLluTggo6OTrt27XAgDQ4jDAwMjIyMsBnF1NTU1NTUzMwMK2BWVlZWVlawwgsCIEPude3aFQiE0Z+GNG2cJMCgCS6iiRJIyzTxWwJMMuGK0knkPXiGhxikg3WJsdexY0cB9siUDwsJ4MWYmBjciYiIcHBwaN++fVBQUF5eHrFSknVzsp8DArC4uHj48OEDBgxIT0+/ePHiixcv/vOf/xC/DMTrCZyrv3379vfff6+pqTl16tTq1avHjBkTGRk5fPhwPz+/ESNGnDlz5uXLlw8ePPjll1+qq6snTpwYERGxaNGi06dP19bWPn369O7du3v27Fm4cOGUKVPgK7GqqurJkyfPnj27fPlyaWnpF198MXbs2OTk5NGjRy9fvry8vPzGjRs3btyoqqrKyMgIDAx0dXWFZHN1dfX09ITnK/jYdnV1hW8Bd3f3oKCg8ePHFxYW7ty5c+PGjZ9//jlOnISHh/v5+QUHB8MHAs6p2Nvb5+bmYuMbRiK13NxcztROYMZskCU7KZvKnDlzcD8uLg5nC8LDw/Pz8y9duvTTTz9dunTp3Llz33//PT7tgQMHysvLS0tLi4qKtmzZsnHjxry8vJycnBUrVsAB2ezZs6dPn45tHNiUPHjwYKxBBQcHk+U4qI6dO3fG9hE43urQoUPbtm0B3VatWrVs2VJdXV1dXb1Zs2YtWrRo1aoVsN2mTZs2bdpoa2u3bdu2ffv22HsNMAPPhoaG2JtC1rKx48zW1tbe3h7Rv6C1YiEOgYfc3NwEMpkpimkAY62fAJispoCQCUIscLAHVZOsqmNGJwgPiBW83r17Y99cdHT05s2byd4U8ZZosvs5NTV1xIgRe/fuJQ726K1YOMWDMwTw1ABPRPBKdOfOnfLy8hUrVgwdOhRSJS8v78yZMwUFBXBPevDgwdra2tra2vv371dUVMydO3fkyJGzZ8/Oz8+/ePHikydPHj9+/N133+Xk5EyaNCk1NXXq1Kk4unHv3r2amprq6urc3NzJkycnJyePHDly2bJl27dv37x585IlS0aMGOHt7Q2LWlBQEMZ97AT09vZ2dXXt0qXL4MGDMzMzEVvi0KFDe/fu3bVr14YNG3JzcxctWjRo0CAAb+LEiTt37sTJpuPHj5eXl6utWbOGntqpduRH7B5TDupomwpOl8HLXceOHY2MjBYuXHjx4kXsl6PPMpITH4TI0Q9yjgMb0p8/f/706VPME+7cuXPz5s3r168Dw6dOncLaLrYU79u3r7S0dOfOnd98882WLVvy8/Pz8vKys7NXrFixePHizz77DNPOCRMmwHdlSkpKYmJiTEwMOcSNZSV8DGxGMTMzMzQ07NChg46ODvZztmrVCkhu0aIFTiph75iGhoaGhoampiaQDLEMoiGtp6cHPBsbG5uZmRGZbGVlhUDn8LDm4uKCdUgvLy8SWt3z3aiUAux16tRJjD0CPyy4h4SEREVFhYeHBwQEYIfNqFGjdu/eTS/fkZ1Tgj0rM2bMCAgI2LJly82bN2trawEt2rue4DgcORWOU3Y4Pvf06dPr16/v27dv0aJFiYmJiYmJzs7OI0eOvHPnzpMnT548efLDDz9kZGSMGTNm0aJFFRUVt27dev78+YMHD3bu3Dlnzhwc7MjIyICUu3v37pEjR/Ly8qZPn56YmDhs2LAVK1aUlJScPXsWKuu9e/cOHDgwd+5cqDMBAQFdu3Z1cHDAEkt4eHhMTMyAAQMcHBz09PQcHR3HjBmDyR7WUQ4cOJCTkxMdHY0enj179rZt20pKSshBxOrqarXVq1dL7QuTf+RH7B5TjqyjA/3MmzcP/t6wTwpmLoyL2CNHj5HPnj0jTrkJ0acYyZkOoPHNmzdALC5wk4CWYJt8eHIUEjnDTcCTJ0+wjHvv3r07d+78/PPP169fv3z58sWLF8+fP48jAtj4e+DAAdi7du3ahREUYF61alVmZuaSJUvmzZsHMI8fP37YsGGIo4BN93379g0ODu7Vq5ebmxu8qlhYWBgZGenp6WHbp6amZqtWrVq0aKGurv7JJ5988sknLVu2xKn85s2bt27dWlNTs127drq6ugYGBra2tliTFMhDDvaIZQXDSmhoaGRkZO/evQcOHBgTE+Pp6amnp2dpaTl9+nRsKYaqWV3nA4+GHGZ6R48e3bhxI5bIJ02aVFBQ8OOPPz548IB0Mv2lyLcg31HgCOzt27dPnjw5ceIEXOJHREQkJSVlZmZu27Zt4cKFixcvrqiouHLlyqNHjx49elRZWTlq1KjY2NgZM2bs2rUL5f700095eXmjR4+Oj48fPnx4RkbGjh07Tp48+csvv2BcuHz5cn5+/qhRowYPHjx69OgvvviivLwchtn4+HisImKZFyda7OzsrK2t+/btW1xcDGgtWbIkPDzc2tra0tJy0KBBc+bMWbNmTVZW1rZt28ihjYMHD6phw6hS26ClvDmI/YWJd2NyNqlMmDDB3Ny8VatWy5cvh1ry8OFDDH5kmHxNxT2jD1CR01M0/MgnpIdYMsoSPJMd6CQfOvwFEghEK5M5iLwVDAQkARoCGMPI9uDBg7t37965c+fWrVs3bty4evUqtGu4SEJAImgyFRUVZWVlu3btKioq2rx587p16yCWly1btmjRoqlTp6anp0+cOHH8+PHh4eFt27Zt1qwZ9mTr6OjY2Nh4enqStUcm9nR1dQn26GiB8G+Pwd7b27tdu3bW1taZmZnwy0D7YxfIPWJrqaioKCkpgS/dwMDArl279u/ff+HChdXV1Xfu3MEZcPq4Kv01nz9//uuvvz5+/LimpubNmzf//ve/kR7RYe/evXv06NHc3FwcFPb19c3Pz79z587r16/Pnj0LayqOd1y7du3Jkyfnzp1bvHhxREREamrqypUry8rKzp079/PPPz98+PD169ePHj06duzY/Pnz4Vl8wYIFJSUlp0+f/vnnn7FX88WLFwUFBdbW1iYmJiYmJrq6uvb29jgqYWRklJSUVFFRkZubGx4eDq2kb9++M2bMyMzMzMrKWr9+fVFREXZsY+9LWVnZH9iTuVzOBB7BHt8prUDJFCzZ+fj4tGrVKjk5+dGjR69evXr27Bnx/gsibE27RqQRKAASzfdkLkGEp+DsIw1s+kgIOaAlJoI0gewVk6Asunp0GjpnehDhvAgtAHp1bW3t/v37e/fu7e7uPnPmzO3bt+MoevPmzQ0NDWETZ9o5xdijAyogfJKrq2u7du1cXFw2bNiAYAPV757FFs/38Pf48eN79+5dt27dypUrlyxZMnny5JCQEAcHBwcHh+HDh+/cufP69etPnz4lko3g8HWdy7Bnz57duHEDji1qa2sxmyD+oZ8+fXr79u2DBw/OmzcPxzhmzJiRkJCQnp5+6NChq1ev4rRRTk5Onz59Ro4c+c0331y8ePH27ds1NTWPHz9+9uzZ3bt3t2zZEhsb27t372HDhuXl5Z06derevXu//PLLnTt3amtrnz17duHChWnTpvn4+CxevLi4uLhPnz6Wlpbdu3c3MzOzsbEJCwtbuHBhQkKCmZmZrq5u375958+fv3z58tWrV+fl5e3YsQPha4h2gJ2raqtXr5YyY/J9Y0oZVOQcO4AtBId90tPTFy9ePHbsWD09vc6dO584ceJ13YRbEPdMzJ0clmUmpp8K5JsAyfRfJvAE2TKLZj7iv6IwDRPbQP6JEydiY2MnTZp07ty558+fYxZUU1OzadMmBwcHDQ0NBN8jy/Fkn6eNjY2enh78IJHjsOTYHsKjt27dOjAwEBM8etWOj72qOlcr5eXl8PO1fPnylStXLlq0KCYmxtLS0sjIaNCgQRs2bDh37hx8Gb169Qp6/qs6KKLVCMpVWlp6/vz5V69e/f7774Qxnj17hjHo0qVLGzZsGDBgQKdOnVJTU48dO/bixYtbt24lJiaGhYWVlJTcunWrpqamtrb24cOHT58+vXDhwpdffokY94sXL66urr59+/bdu3fv3r1bU1Pz4sWLJ0+eHDlyZPLkycHBwXA9fPXq1XXr1vXo0aNVq1a2trY+Pj7x8fEDBw40Nzdv3769v7//nDlzli5dunLlyvXr1+/cuROhiEgvkbN8/9U5FW5SkTKoiPVMwSk78QlXsnyHcD/A3vz586OiojQ0NEaNGgVPUhjz8BmIQYWGwZs3b3BiSuxpQwoqYukhSEyEJwdsHFAJkvHRJSj3lSKQC/7SkvbXX3998uTJnTt3Fi9eDHeUkBWv68JTvX379sKFCykpKVhlwYDt6ekZGBiIdQhnZ2cDAwP4YomPj4fCiYCVkZGRlpaWLVu2TEhIwJm6ahlEQAh7Olb8Dh06tHv37m3btkFbxkaOESNG2Nratm3btkePHnCjVltbC+BhCKZ1n99+++3evXs413Pz5s3ff//917qoy+gNnC7/9ddfq6urhw4dCp/C/v7+mZmZEF8w9ty6daukpGTIkCFubm59+/b94osvcBD24cOHN27cAONdvnx57dq1/fr1s7e3Dw8P37Nnz61btzZt2jR48GDsvS4uLs7KykpKSjIxMcHh7NmzZ0N//Oqrr3bt2oV1FzrKEj0NrqysVMvJyXmvS3ZSGubcuXOBPWwE8/DwUFdXLywsfPPmzaNHj2iHGTTPkWFePOrTiqIU174STcxeiTBJ22AEEBJUhgkSAT45aV5KaJXM3F69K//p+2g4llt+q4s//KrOMgEcwh0ldkW6u7vDozu2aAQFBTk5ORkbGycnJ4eFhcHNO9E8zc3NO3bsOH/+/NOnT1dUVDB9q/DvEOmHI/PV1dVlZWUFBQUZGRlLly7FXuJJkyZ169atTZs2hoaGMTExBQUFly5dwjTst99+e/LkCRb9Xr58+ebNm//85z8nT54sKCjYv38/YRXEUcDCILw8/N///d/3338/btw4U1PT5OTkffv2PXz48ObNmziRFBAQkJ6efvTo0ZcvX/7rX/+qqam5c+cONMyysrJx48YhzMb8+fMRqmnWrFlOTk6mpqYxMTEIH5SSkqKnp9emTRsfH5+FCxeuXr06MzMzNze3qKgIUUER4IkcnmJgLzs7W/7JA2bkAzmoo/dDYysm1tBnz549d+7cmTNnOjg4aGpqHjt27GWdozXYlxGI8NW7thDwluA+MMPEBnN+9VI0DRNwM0kszlaMHyZExfATY5iunhh74oaIc379+vXz58+vX79OtHSslcFxMlgWOETv1dTUbNy40d3dvV27dvb29l5eXs7OzoaGhthFDa/BgwYNCgwMNDQ0dHV13bBhA4IYHzt2jGhQYrwxsYcVCOKKG2Lw+PHjJ0+erK6u3rZtW1ZWVkZGxtq1a9evX//ZZ5+FhoYaGRnp6ur269cvKyvr8OHD165de/XqFQ4lEPkGByrwPXXgwIGnT5/++9//flk3+8US4u+//469MpcvX54wYYKHhweMt0OGDCksLLx9+/aLFy/u379fU1Nz7969q1ev3rx5s7y8HAEG4+LiCgsLz5w5s2PHjuHDh+PIGGanO3fuHDp0qImJSYcOHby8vKZPn46z7fn5+fA4ioNCMETRkfcY2MvKymLKOikHKmL3mHJkHYBHNkCT0+UzZszAIjhU//Pnzz99+hTsAouWeC3h11/fCSYqYHqmtBGsJRCAEQuqQF5hAYrcJPhnyjEB2AT3pV6hicbeK5HyyWwsnTN2Zr2mwgNgJMKI/ubNmydPnmAehYt///vfb9++PX369NChQ83NzRFBycjIKCYmhuzV7Nmzp42NTUREBMJTVldXw78yCXjAFG405HAhXnjATZzBwdnZoqIi7IvIycnBkVNMBTt27Oji4jJhwoRt27ZduHChtraWtOvRo0cYoH/55ZeysrIffvjh1atX+GpYRiKGcRgO3rx5c+3atfT0dB8fn6lTpx45cuTOnTs1NTWwM8P9dmpqqru7+5QpU0pLS7/77rsNGzbExsa6uLj4+/vPmjULFubk5GS4M/bx8Zk7d+7q1atzc3OhYeIYlGBsIoc5sKAnxN7KlSs5Ptj5sk7KXxjzRDk5+IOj5ThrN3369PT09MmTJ2PH5g8//IBRDfwEp4i0Ekgb+mlOBS8yF/peU66/acJhk6dPn2KkBNhe163qQsl59eoVCeAmAJLUX/FYwLwQY088F2WKTfo+UZKfPXv2/Pnzf/3rX48fPyY5oDeQADon6Rw06sGDBytWrLC3t0dALxKwEgv0I0eO3L17N7ZHYzcG4aHqd00sYqHHlIo0AnEcDsvQ2KVUVFS0cePG1atXZ2dnr1mzJjMzc+TIkb169YJBPyIiIisrq7Ky8ueffwZLAGwYaGprax8/fowBCHYXIPBVnTt3jJ4vXrw4c+bMhAkTwsPDly1b9u233+7atWvWrFkpKSmRkZHLli07c+bM0aNHV6xYgb1jkZGRGRkZJSUlmzdvHjlypL29vYGBgZeX15w5c9auXZuTk7N58+bdu3fj/CF2q0DPrKL80AisLELsKXRKq4KSKWuD9IwAACAASURBVJB14hN3OG6HPalTp061sbFp165dSUnJzZs3b926dfPmTYxJDx48uH///oMHD2Apfvz4MbxigNuIrZmwJr0/8DW1QkBzNg1jjIsEfk+fPsUaK7Q1jKAKxZ0UqJj3BUJSrPGK1WNm6WjIixcvTp8+XVNTg5Hi1atXxEaF+uNwDcEh0dihoL58+XLnzp1eXl7YwdevXz8c+Fi6dCnW7sguTbAUJmxMucdUOMXrftBCiTJGNnmAHUtLSzdv3oy9gVlZWWvWrElPT4ejCltb2+Dg4Hnz5u3Zs+fatWvYugkcvn53Q8zrd71Nv3r1CikxhXn48GFRURH2iAYFBU2YMAEHDo8fPz5v3rzevXt7enomJyfn5eWVlpauWbNmyJAh9vb2pqamHh4ekyZNWrNmzbp167Zs2YIQ2VV15xJxglbcdjLZY2CP6JlSuzGl/NKKd6iIT9kRHypAHX2oHKjD2Z+ZM2f26tWrWbNmkyZNgpe76upqzBNgIoNPu+++++7EiROIM3ru3Lkffvjh/PnzFy5cuHjx4qVLly5dunTlypVr165dv34dAL59+/adO3fu3r37yy+/3L9/H5ZlGr2Qe2Sl++HDhw8ePLh9+/bVq1evXr16586dx48fv6oLuUYTJAltaKVnm8zppZT4Yk44OfT69Wsyir99+/bevXsLFiy4d+8e5kIwOZDisCsS5nhMAl+9eoWUqAbMGIcPH46Ojsbe38TExM2bN2MFr6rOfRi2sECnwucg8zcyqyHsRQ/8YqEnWJOANQKZYB92RUXFjh07tmzZkpeXl5mZCb1u/vz50dHRTk5O5ubmnp6eo0eP3rRp04ULF+7du0cc9UG2v6rbeoGRBVBEw589e/by5Uuo3OfOnUN0wc8++6y6unrevHnEn/fGjRt3796dlZUVHR3t4OBgb2/ft2/f8ePHf/nllxs2bCgoKMB5fDIM0ZUXAA99RbqRXmOorKxUW758eUZGhkxZJ6VkSp1tpU+4QtbhrN3MmTOnTZuG62nTps2ZMycuLk5LS8vOzq6oqGjPnj1YEYLf2PI6wpl8nFAU3DlAUWVlJSb3xAkP+gWuQb777rvvv//+xIkTgPHZs2fPnz9//vz5H3744ezZs2fPnr1w4QJCbKO/zp07d/36dbIuVFtbW1NTQ5aAfvnlF8hJyJaX7+q9NOpoefsb5YScBhVT+RQQRnoMHP/3f/93/vz5+Pj4X3755XXd3gPBMMG04ryqmxOCI1+8eFFeXh4YGLhw4cIdO3bANRBOeWKyR3oSqAMs8ZfADJ1M4isINE+m9kVLA9oSCDGya9cu+OqDORCrgkOHDu3VqxeCjcA32cmTJ2/fvv3kyRMi9F5Rm7MRFo903Zs3b2pra3fu3Dl58uQ+ffp07949MDCwX79+gYGBw4cP//rrrwsKCmbPnt23b197e/vOnTuHhoZOnz49Ozt7w4YNhYWF4EwIOnrE4RNhwmpBDLAvvvhiRV3kZCmbitSqnZzZHfFcRLCH065TpkxJS0vDZC8tLW3ixIn29vbNmjUbN25cVVUVPM/AB0ZlZSV2SBLaL00V75Lg6T6KBGAmTxEnAB7F9+zZA6+pJSUlcLaBum3duhV+TeFWuKio6MCBAydPnrxw4cKPP/4IOXz58mXI4Rs3bty8eZMI4ZqaGiKEHz16RKvQxLDEBC3hLehUiJizf//+iIiIGzduIA3Y61WdjUqA+Vd1G/Re10Wuwv3r168nJycjaoW/v39wcDBcsEyZMiUnJ2f37t1kJkOYSWA0P1RH9CMBzMTwoxEocNSJTA4dOrRnz56CgoI1a9ZgHpiTk7N48eIxY8b4+Phgw2psbOzq1auPHTt269YtiEHY6jDrI9ZRNL+iomLs2LFw5YajWwEBASNHjly7dm12dnZycjJ8eLq4uAwePHjmzJnYDlZYWFhaWlpVVQXjEDHb0mMHfS1oGt1j72Bv2bJly5cvV+gvTAWbikDJhIaJc+VwaYoYOtiLOHPmzLi4OGwCnjVr1smTJwEMnBXCNS3iCLpocUeEJFAkQOMBFglQCuBBd0duZWVlpaWlW7duLSkpQZrS0tIdO3bs2LGjpKSkpKQEoep3794N3NKjgEAI00ZnWg5DFJ88efLUqVOnT58+c+YM0agvXrz4008/Xbly5erVq9evX799+/a9e/fu3r177969hw8fXr16df369WFhYSdPnrx///7jx4/v3r1748aNixcvnj59+ty5c1evXq2pqYGuRSZ7wOfbt28xv3358uXz58+TkpLU1dXhQgInErHs7ubmFhQUNGLEiPz8fBJDAo0iWhbaQpBDBKDg0LqUTBDIh6o66zyELYJCl5aWbtu2LTc3NyMjIysra9WqVRkZGVOnTu3du7eenp61tXVcXBwCVv/444+3bt0iRnII9levXp07dy4tLQ2BNCwtLeFqbdKkSStWrJg9e3afPn2w9dnX1zc1NXXhwoVZWVkbNmwoLi6Gt0K0EcMB8WPPhJlUMxnYW7JkCccVtLKyTuBDJZ0iGnhTp04F9qZPnz5z5swJEyYMGTLE3d29VatWH330Ufv27UeOHLljxw6oN0DggQMHaGjt3bsXPmpoEiOtso7EYIPoI0DFK/v379+7dy8RjNB7cSQEDCeAPRNsFSyii6PrLDVMkJofrCOyUIaGwBCycePGkJAQWAsglumOOnDgQHV19alTpy5dunTz5k0Y1u/fv//zzz9fvHjxhx9+uHjx4tWrV7dt22ZhYdGrV69du3bt3LkTg8uePXuw/jZ16tS+ffva2toOGjSouLgY4XLRzCNURFWiLgJ15IiDTNYkQVFIbrSiC8DD+9CGDRtWrlz5xRdfZGVl5eXlpaWleXl5GRsbW1tbDx06dOvWrUAsxrLLly9fu3YtPz/f3d3d0tJyxowZo0aNsrW1HTVq1Lx58+Li4lxdXfX09Ozs7KKjo2fNmpWTk4PtYDt27CBeDImSSU5mVFdX01qAeBypflcGsrG3ePFihfFG+HugBesHtOMwGnKEiKqJBYbU1FQXFxcdHR0zM7Pk5OQFCxbo6+tra2tjk9HWrVthByPjKPm6AgtSVVXVwYMHaSFG1EtcQ4jt2bOntLSUFlM0GEh6PNq7d29ZWRmgXlZWVlZWBjQSMMPLMs4ZIA3JhCYMH5UsEg8KAKqAMLKQcQf+sFBov3798vPzT5w4gaoCexieSa327t1L4F1VVYU8jx49Wl5enpGRYWZmpqOjs27dOmJiARIgvg4ePLhnz56MjAz4HZk3b97BgwfPnj2LxMThNPoBw4TY9sDkTjGP0l8TOcDGA2UPFauoqNi1a1d+fj7OSWNCOGbMmB49eujo6HTu3Hny5Mk7duzAMndlZeWQIUP09fUHDx6MEAurV6+2trbW1dWFi+6goCBEL83IyMjOzl69enVJScnhukAR8B1K1kLI1hyiG3PaJWgdA3uLFi2SCnsg9tWn0C+twEsfsDd9+vSpU6dOnToVqiZsmzNmzBgyZIiNjU2zZs1MTU1Hjx69c+dOBEndunWrh4dHkyZNNDQ0MNwmJiaOGDFi/PjxMMwsXLhw2bJlMENjcXPLli3btm3btWsX4TNIDNrmho8BQwvUJ4Lhb+sIwxsAADYimCFSbu/evaWlpRARJSUl8NZIY4yGHD3VpOFNEhD40dqvALEQd5WVlfv27cM1/paWlu7bty8xMXHcuHGoNjIsLy/fs2cP3Q/QovEuBohjx47t379/woQJurq6GhoaK1asgNtWwvT0lii4cy0vL09LS2vfvn10dPTWrVuBh2+//fbUqVMnT548ceIEvAoQl5vEEijFmoL5Hq24EvvnsWPHMHwQZ2fQ1Q8ePFhcXLx+/XpYYnJycr788ssRI0bY2NhoaWk5OjouXLgwPz+/T58+Dg4Oc+fO3bx589SpU319fY2MjNq2bdutW7eEhIRFixatWrVq2bJl2AqLIIqk1agPGe7JQjnOCtMBA6VaR48mDOx9/vnn/LAHAjMmx6BCyzpiU0lLS5s2bdqUKVMwtcN1VFSUmZlZy5YtbWxs0tPTy8vLESUQA+f3339fWVn52WefWVlZffzxx02bNv3000/V1dU//fTTT94l3G/WrFnz5s2bN28OpywIyoUdG05OTq6urphS9+vXLzw8PDY2Njk5ediwYRMmTJg6dSocei9btgze9nNzczds2LBp06aioiKga9euXUT5JDO36upqDMYkuAeIcAzgQZieKd9o4SxQnmlxR2vUkNXQiuGe4MiRI6tWrfL39y8sLMQBfFp3JbKOjoJQXV29b9++hQsXdunSpUWLFgYGBlOmTNm+fXtpaWl1nfoHJQKMggs058SJE+vXr0dch+Tk5JycHJxOWLJkSU5OTnFxMZQU0g/i4V/wSyeglTpwNjJBPx+uiwuNzKvrFuhLSkpwQCk7Ozs3N3f58uUJCQnGxsbNmzfX0dFp3rx5jx49unTp0rJly7Zt25qbm4eEhCxcuHDlypWw3+Tk5GzatKmsrKyKcokN37VkIwEx/MDbCjn8KtUopp2JgT04CFN4qHwuRfBBj61hs2bNAt7mzp2LBYPp06fTeiawN23aNKwrhISEWFpaampqdu3adc6cOYcOHTp9+nR13SIJfMh89dVX8GSxbNmyadOmjR07Fj5XkpKSYmNj4QK5d+/eAQEB3t7e8F5qb29vbW2NmJX6+vqIBNK6dWvipgGeGgi1bNmyWbNmNJibNm36cR19+umnLVu2bNOmDWw/+vr6lpaWQDLcdfTu3RsehAYPHhwXFzd06NAxY8YgfPmcOXMWLVq0dOlSIpY3bNiQn5+/ZcuWwsLC7du3FxcXl5SUQD7TUKEnqDRuyWQPyiRtNNpfZwqOiIhwdXVdv349sE2y3bdvX0lJyTfffPP111+vWrVqyZIl06dPj46Otra2btGihZaWVnBwMMb+zMzM7OzsoqIiwlsC0UQu4PgoKioKIVa0tLTatm0bFBS0cuXKgwcPQt0FVul5oJTQY7KpoFBxGqJ/oj6HDh0qLS3dsmXLypUr0eeLFi2KiooiDrX8/f1HjRoFBTU3N3fVqlVr1qzJz8/HggpRj6WWDcR1E+vJUi0VI/OPtXVgj3nQTrBqR1tT4IgWF7BSpqenw3aCBGR2N2XKlMmTJ48cObJPnz5mZmYGBgbu7u7Lly8/ePDgmTNnMEODGl1RUQF/T9jbjd19a9asoYMiEfehcOYLL084+0vO2n/55Zc40L1kyRI0bfbs2XBTDYcrw4cPHzp0aEJCQkxMTGRkJLzWwUEqXCfRHtAMDQ0RubZDhw7t2rVDxB84QUPoHwSLJl5YAGkI5ObNm7dq1UpDQwMw1tPTQ0wvR0dHNzc3HJ+Da8MBAwZERUUlJCQMHTp0+PDhY8eORRTb9PR0uCpdtmzZl19+mZOTg+OYGzdu/PrrrxEquKCgICcnx9bW1sLCYtiwYWvWrNm1a1dpaWlubu6wYcM6d+6sqanZokWLZs2aqaurQzUwMTEJCgqaPHnyihUrVq1alZubi07bsmULOANyUsBPYLXKysrTp08fOXKksLAwIyNj2bJlhYWF+/fvP3PmzOnTpwE5JGOyrxTApLicCUISQgy6MeIiVFZWlpWVbdq0iTj+wh5RsAqcEq1du3bTpk07d+7cv38/vZhRVUcKkcMHJxOfkthbsGBBfZbsoF7OmjVr2rRpEIBYOYAAnDRp0rBhw/r27WttbY3AxStWrIAWgaoAdVCfNm3alJWVhbOV2dnZGRkZX3755cqVK7HZDX8zMzMFrkEx1EF5oI/e09fwRrNmzRp8FaCXGdUME3dyZh+7DpYvX078FyLMA9z1jhs3buTIkcOGDUtOTo6Pj8cJgNDQ0ODg4ICAALgP69q1q6OjI5Bsbm4ODx+COF4dO3ZEFD4SyktTU5O4SCPUunVrOFPq0KGDgYGBqamplZWVjY2Ns7Ozn5+fhYVF48aNP/roIz09PRxONzQ0bNOmjbGxsbOzs7u7u5eXV79+/WJiYsaOHbtgwYLMzEziKIQobMXFxWTsF+9KwfXx48crKioOHTqEg+TfffcdFh7ATxUVFUACIgqJJRiHZaVuMoFK0EImY0ePHoWLDSwJbt68GRGwCwoKtm3bhsB68FdbVXeiAm0kaz9kY4BUlfjjBQeZbOzNrwtQrtD7Oj2vI8CDB2gSC4GsH0yaNAnRUi0sLGxsbMLDw7OzszF1rqrz81FV57zxyJEjcKuWnZ2NQ1C5ubk4YJGVlcX03SSTxOn5mWDtSOz6nkQ7W0MRHWKejohG/pKzkZmZmdjAsHTp0sWLFxMkz5o1C4aoSZMmjRs3DjJ52LBh8fHx0dHRiCMJj4Y4Zo5dzgAz/JbD4yDCWQHVZmZm2H/s6OgYFRW1aNGi1atXI3zc2rVrSfUAORxeWbNmDSIegy1IsAQpkCABlkDxEclWxiNHjmCyRLa/SIFNwJfipzIfEeRgtob1UtSqurr6WB3haA9ewcwcun0VRZxyxVKRKSeZVRX8/oG9efPm0VM78UE7pjUFF2l1BN0Som/KlCkxMTE9evQwNzd3dHSMj4/Pzc3FfL2a2loK8zExiBHHht98801hYWFhYeHWrVu3bdtWWFiIqNSbNm3Kz89nhn0nAd/F3tYAM6YrmiwWSWGYnLGi5S0T0hgySALIZLEoxgWUarE/YiKEmQ6sMjIyaAc5xA9Aenr69OnTR48ePXny5BkzZnz++ed4l1QDIws8sqL3vvrqK8FmfIIcmsNofgI4iYgghkGiB0rpWmLWZIo4Dn+TNGQNgF7BB2thbkzvkiFGmqp3ieZGOpkUlgQ1kUosaAgPezg/LnXQTrxkN6OOYMaEDjZ58mS4yA4LC3NxcTE3N+/Zs+fIkSMx+4diSVqLXsOMAp+QmHRh96cbQO8IITZDWNth/SMrb9iAUlJSAvvkjh07iouLi4qKvvnmm61btwLPBMabNm366quv5ESQ58eOp4kJS4FuLLgvJXvpBESjJkXjL3Fyhc1WRKDhLy7o1/Py8mC/hRtJYv8kqyzEpk/W5ZggQUowPVn4OlwXUBYJyPYXhazJIY6QpPev0cu81dXVqAZZDRdkQhKTVWLwmGA3HKc+MmvOFKQM7MnZoSJeK8dmaJx/HT9+/MCBAx0cHExMTLy8vKZMmbJ582aYa4nJC8tHxDJL7xUgIxmxMpNBS9zUIywS9KygC0D04i+9tA3bPY1hwHj37t0Eydg4Bk8h27ZtA5i3bNlCImYDyYAxQa/A1bcYwGIYc4QqnorxSSZsuLNmzRo6JQx627dvLy8vFzAfYTWyiIfR8Mi7OxYEDCd4eqTOVRnYl4TRqxYJCg77ckQK55pUQGwvEUs8eqVXgLEq6oy5uFYcCSYHh+J339E5582bB99hmIHMmjULblQg1mAkJFIOB14xqZs1a9aECROw4cjY2DgwMHDu3LlFRUXE+CtWCchNWj8h3ICUZB1TgCVC5F0BtKpFyBR/M4XEwXYVtewrWMEjC3dYfCdIRkRSGsm0QN6+fXthYSEMA1Cqv/rqK2LUpTVqqKA5FBFAZmdn0/owtMpNmzZt374dW8PovZfMrhCwnWDM5jwi37G67qzDkbpFzmppa40gQ4XfiIkBTmKar+g60KgjsBTjVmVS2ARy/d/1PYg7mE+wbAA0YskOUwjgcNKkSViMxnxv7Nixfn5+pqam5ubmvXv3XrJkSXFxMVZFaVHGYWUByU+pVLOlUorRS38wOSRVhEL0ArRYuxPcESzBkw0xALMAxkAyMAxRvG3btuLi4tLS0v3795PtkeKZmFiYiG9yeF0sChTioVoEIYWlKJUP51o+quWUwuk9wYsCTjsiXlsH9shkb/bs2cR0SWZ36enpmPhBAI4YMcLDw0NPT8/ExCQ8PHzlypUwV5LZ2pG6nXgCO5JgdGF+QqnEcrpSBRKzwnsiMWKleqNaEf4Frx95dyz/9ttvYfcncV6ZzKFUz8h/q8GJX674qcr1pPtH2b6Syk3AANUC7MFnEVmyg6CbMWMGRB/+Tpw4MS0tbebMmampqb169dLS0jI0NIyIiMjLy6uqO4QLiy0KJrN2cshSQPJrzG+hyoJIqV6TIqVykEpJG5NISqLT0verqMM1NAmeVr07BaKVqyNH/nAjTVeV0xDmNX1H4TeSel1mMuaLVaxxgV9E/esvJ3+6YwVPGdgjwMNqOHaKYakAW5/nzZu3YMGC4cOHu7u7a2tr6+rqJicnFxUVIaY2RtmqqqqTJ08SbZOwFM15dG3EADjy7vRXqlNIAzhAYiJNXBxfpHD6l/4rBTNxDmKoIA09ASZE7+0WV09wUwxLAW7pVzjNkdNkmaTaWyoXIfN7yU/DxHZ98mFjD2ZMeGifO3cutl8SnXPy5MkxMTG2trbNmzc3MzMbPXp0UVERtqsfPnwY8xMYxzBLOUyd+KAlYYOTFNPLT6xC/zYI0UXTlaFhQwBcpUjWVYlm1NV1Zo9qagP+EWq+x2myzDRK3VEIDE4CmWkExYlL5+Qj+BacTKTqxq8euWBgD9tTJk2aRO/JnD59+tixYwcNGuTk5KStrW1raztlypSysrIzZ86cOHGium6Rh+xDxRlNbCAgCwmY/jFZ589AUoBUKgdmj3MSc8Av9SGZeBBkIihC7D2aWa5UztXSHCn1IrMJzDR0P0jVQdwPYl6XUwFx/cX9IFU6v72C16Vyo9NLYg/Aw6rduHHjBg4c6OjoaGxs3L179+nTp1dUVPzwww84NIVisGxKNojBbzFRgcgB+ypl7JzVykzM6pltQ5H8VjB1SDoH/k36dUFxxKZypO70TTXLdH7k3TPHDU7vqdulvinnWwsu/gwEUByp+yg4PKmGhXIs340ZMyYkJMTc3Lx58+Y4V5+bm1taWlpcXPz1119jnxfOwvxDhYWFW7lUWFhYUFCAowZkM42YvmZRPou+UobI5juayEY8AeWxiN4hoJDo7azMva80iVPS++kElMMiweYEmlavXk02EmY3EEmVJZ+wBSInJwc+4PPy8hYsWKBG9mTGx8d37twZ++h1dXWdnJwQrbt79+7dunXr0aOHh4dHz5493d3de/zVqDuL6p+JVEp3d3d3d3c3Nzc3N7du3bq5urq6urq6sMjZ2dmJRQ4s6ty5s72I7OzsbFhkzaJOnTpZssis3mTKIhMTEyMWGSpDBizSZxG8teNCX19fV1e3ffv2BgYGeixi5iBFiIUskzpKEKJ/o/IdO3Zs06aNGmZ3EyZMsLOza9Gihb29fWBgYK9evYCxbt26ubm59ezZEwfbXF1du3fv7v5XIzcW1T8HKaJf6datG+DHLJEkEJCrMiSFaiZ1YRET/126dJHKRGa2UjkrRY7KEF1zW1tbKysrqdHN0dGROcApRZ1ZxKxYly5dHB0dcfwa/nYtLCzUcKh87NixZmZmbdq08fb2joqKGjBgQERERGRkJELSREdHDxo0CCERI/8hiiJEFBkZOaiO3ndZKpD8nN9fncPrTZwGIlBuZGRknz59/P398bf+JSpbDWZ/AkGhoaFRUVHBwcFq8GI0ZswYc3NzTU1NT09PkgjvIAwiYt6HhYWFhISE/kNcGsii0NDQMNmkbM7/c1K2yeIclOoKZkrggZQbHBzs4+MTEhIiv9uVJSYg+XVGDSMiIgIDA9XgxWjMmDEmJibAHroyNDS0X79+AwYMAFJDQ0Pptv1DobLZBTeZ3KlsZ4oLIsXRdxqKh+pPzFYo1Q9K9RvNq/379w8MDBw4cKBSdat/HaQIhUZERAwYMCAkJMTPz09t8uTJkydPHjVqlIWFBcEeNMxQ6osi9Da+ilJF/r2J+VFVlkiqjWth70JOUCupSqrGhSrUTWaJDVI3pAejhoaG9u/fX0oQKewTOSS/yaF1oissLAy+efr06aM2adIkYM/MzExDQ6NXr16CYU+cr1Ld8fcm+byi1Pcjrwh+5eQcKkKjajzUICS/Dg1FdLn/kwowif4oAwcOHDRoUFBQ0B/YMzU1bd26NbDH+aici9B3R1/BTWZHyEkjlVhcsb8ZCfpTqfSqJQjjfmVOmv8tNUhHKdsWTnomHMIo7P13vjdx4kT48BNjj8aPss1TlqSGSYU3FY61NKMoTFMfEmQic+AXvyXIQVxnfp/we0O1mghuqpC/gJ3k10pm9VRjHmWf1jNbIfYmTJgwceLE4cOHm5iYAHsRERHizhVfyCmJ+ZZMGCssUfAhVes1AcsqvCP1lsIWMYvmdwW/tgpvCu6L+V6p0YHZLVJNUCFbcSZS9ZR6RU6fcG5yaq6woxSyMRt748ePnzBhwrBhw4yNjWnsMW3E8vtL4U2pNgtwKwdgSiWW0xw5yQScJ8WOnEYx74SxvhbnEScxpzlSPSZVVX4l+TelKs9vu7IdpVQXMX/FOUtlyL8vyE2c7A/sjRs3bsKECampqUZGRlLYk6qfVF8riwR+DgoTK8xTqg5SUKknqVBDlROLmyanw+kEUjwnSCnuKPlfltP/dP78TPgks7H8ysgZNcTvKsxHgJR3sDd+/PihQ4dKYU+qv8JYfRdKEb8vpPJkNlWcnjNQ8d9iXotbobCSgnpymEw8YDUU2uUwHL9RSuUsbpRMDuHckeqQ+nORzEfiZErxlVQPCDhBEnvjxo0bMmQIsOfh4UFjj8leUn3N5GypBijLf3zWF9zhlMhhGpnppfiGCTxBhpwcmNwmxZScaovTMDmDU0lO06TyYbKKOE9BblKVVKGjxPnwO0pZNuDnINUoZuJ3sDd27FhgT0NDA9gTLA2HvftJmJlKtZlTFX6z5fQLpxT53SqzCDml1/9bKvtIZgKF78r5TEo1k19POayvQkfJr4AKaZRttRgRDOyNGTNGgD3m0ML/K1VRDg5V/qJyKsb/uuL7/Dv8fPh3yH0+KzMvOHVmdiynZ8SP+A0Uj7zisqRykCpX4aAcplJHye8T36cCCwAAHAZJREFUmQkEv/IbKEVs7I0dO1Yh9vi1F6NUXKoKj/iMKJNk9pEcKMrJR+FTZZP9z/PhD3P1L1Fhhn+VjuKnlMTe6NGjU1JSDA0Naewx8+KMEAqHaqnxTJxGnBUf3sx2Sj0VV4CfJ5P5+OOCuLacfhAMq5xsxWk4/cknmflLNUdcFrPJgvZyPqsgjQodxRkjpDpKXBy/Qzj3pb64uJlhNPZGjx49atQoKezxGy+TEaWeMkuRakyYjJ5qWOL0psxXGiSlwnz4WX2AjlKhxD9nR72/vpLE3siRI5OTkw0MDMgaA+dNORzJxJvUtbgImY/q8/344wX/Eb8hzPsKqypnQJFTVY5MUFZcKCxdKU6VCUjVOkqODJB6JLMVCjuK/wXZ2Bs1ahQTe+TwBXmZvM/5qJxKy2m2HCR/+IH8H/qH6kls7I0YMWL48OHx8fEC7HG0vjAubDgjhFIjt0INU75cqr9wE/eGwheZbzGrxyxOXH/B8CdfuahPR9GFSmXCaTJHlImHdYXVE9+UYhKFHcXJWSo3qaecxIL0SmOPAyoBN3BaKNVa8afivyKHFPJiGKtHOInllygnQ4XfSX5BKpCyPaywo1Qrl4PnP0lHKayeCvURYo8E+ObIPcEoohCW8pskNYxJlS6omJyyOOk5HMB/XT4HiztNWRKznVRHhbG+lLL1FCRgYk+cCbM4fscK3pVTbdVyY1aP80hhWYKOEneRFMOEirGXmpoqhT2pjyTOUaovpGrAaZsKd1QgZiaCD6YwBzGz8jOXSixgOylel3oqxbX8HOpDKufD5w3BtWodJbjP7Cj5FWsQYmNv2LBhHOyFsTqCw7XMljDzkUosvklfCNhdIQeo9ohD/DYqm4PClFKMwsmQ+eFU6G0VKiznLanays9BZeJ3Auk0OahWWD0x4MnNP7CXmpo6dOhQhTqnnO/HKV5QCTlvMbuADzY5459CuCrMh5M5/76cgsh9+d+eU5BqHSWog8L6K2z7B+soJotyOkpO0cyaKJtJvbCnQp3CpL+f/GFYfIdzIScfOdVW+IqcdimsklT9VWAF+XfkXHMKUqpuCnOTmUZmR/H5QTVsi5/K6XBynwn7P7A3dOjQIUOGxMbG8tcY5DRbZQwwh0lmHZgtV8hPqnGMzLekvrS4Ucy2CL6Q1ODFbIs4B/KXmZX4mpO5+CmzYjJJasCS80FldhQnZ2ZHifOXkwP/ET8rNvZiYmL09fWJryTx+8xM5XxdpUhcitQd5ouc+3x8ykEspwh+6SpwNic3Zg5SRcgnmR0op84NXhllO0oqQ4XjhRwG5uSg8BEDeykpKRzsicch+fWTiUal2inF0Pyy5NyRX7H6k0whID83qUzeXxPkUIPgsKG+ppxkKvSeHBSwsTdkyBAm9sS5qDBCiwW6CrJRzveT8+jPBj9x/nxNRqkM5Q/w/JsKHyn1en2K4HRU/UWiUk9ljgVSX/MP7KWkpCQnJyvUOcNYPchUSARl8/tdThqpxJyW/z1I2XFK2UGdn0bOmPUn6fkG6Shl2yJTwxTf+QN7ycnJSUlJTLlXT9iIEygLHqk2SF3z00sVylEzQimSykfwrhwNhNMEcSbyXxS8q/BFZvU4JJUh6XZx8znFyekHhQkUNk1Op8mpMCeBsjJGMfakcpQpmpiQ49dbinEVlsiEtHy00PnQDMRpO6c35HxUhRVWFsDiDBV2tZyypJAs6CiF1eO3hXP/A3SUwtIVlsWvp/j3D+wlJSUlJiZGR0fr6+sjFgpZY0A6ut4yGfoDUKgy9P5yFnxjqRKVzZNfHP9XfgOZLwoaIr9W9e9MQen816VaLX4kv8T3SmEUpiIjIwMCAtQSExOTk5MjIiIMDAzatGkD7CHOXnh4eJ8+fRDyEuEv8Zr8XpbDCqoRKUJOtC0VchbnqVqALjExc+YHoGuQct8rSfWkVOQ6Ziw7/odWWJxUYhWi572/Pkc9o6KivLy81BITE2Hn1NXVpdfWEaW2f//+xF1nZGQkACm/2aHvE37ySalAvvJfUa0mnMyZj8hbHApVVesWp6G/GrNWzNjOzBoKGsKMhCx+KvgrFUpazgcSdyzdmcz+4WTCrDxdYWYy3Amri8oYFhYWERERExPj7e2tlpCQkJSUNHjwYF1dXfhrCQ0N7devX//+/fv379+3b9+QkJA+ffr069cvJCSkd+/effv27fcnoL7KUB/ZpFS2/5BCkt/zSn2O3r17B4uod+/ezEx6s0j8Oijo/RCqR4ro379/t27d1OLj4xMTE6FzfvLJJ3p6eubm5iYmJqampsbGxmZmZqampkZGRvhraGho/OcgI2XI8L3RB66DUq2uJ9W/bg3SZCYZGBjos0iPRbr1po7KUAcW4ZGurm6HDh3atWtnZGSkra39X+zFxcV169ZNR0enRYsWn3zyyccff9y4ceOmTZt++umnjRo1UlNT+/TTTxs3bvzxxx9/8sknTSToYxFJpfzA1FgZ+ugf+suSWr2pEYvqny1yJjVUV1dv3LixWlxcXHx8fHx8fGRkZGBgoLe3d69evTw8PHr06NG9e3dbW9vmzZvr6Og4Ozs7Ojo6Ojo6Ozs7sagLi5gpG4QclSEHZaizbLJXhuRn2yDF1Z+kqmHHovoXZ2dnZysiZlnvlcR1UJZsWGRtbY2LTp06WVhY2NnZGRkZqcXFxcXFxcXGxiYnJycmJiYmJsbGxsbHx8fFxaWkpPj6+qqrq+vq6oaGhoaHhw8YMOAvYXYTkHxrm7L0gevw/rpIfoUHsKhBWie/OKXqID8HZXOWKi5ERHRWAwYMiIiI8PDwUIuLi0tISIiPj0+oI4jBuLi4IUOG+Pn5NW3atGPHjlhaGDhwoNh7pwr0IXno/dEHbnL9u/0DV7hBGvjhq8GkevbbwHfXySMjI318fCSxFx8fP2TIEH9//6ZNm+rp6UVERADQCu3d/9D/h6SUxf//QwoLC8NKDGA8aNCggIAAHvaSkpJ8fHyaNm1qYGBAxB1A+CGF+D/0l6B6Cpb/dfXfO4WFhYWEhPTv33/AgAHh4eG+vr5/YI/ADwpnfHx8amqqr68vsDdw4MABAwZg0e+fYfIfElD9WeLvTaF15pIBAwaEhYVFRES8gz3BZA/Yg9wzMTHBYnxsbKzUnjJlq/IP/UMCqj9f/WkplNodjdHKz8/vv9gj8IunKDU11dvb++OPP9bR0enWrVu3bt3c3d27du3qVm/q9g/9vaj+LOHm5ub+96Vu3bq5u7u7ubl1797d3d29e/fuDg4Of2BPPN8jcq9x48YtW7b86KOPmjRpIrX++A/9f07/63X1PzWhfxo1aoTNG02aNGnUqJEQe7TcS05Oxnzvo48+at++ffv27bW1tXV0dLS1tbW1tbW0tLS0tHR0dHR0dLSUIe1/6O9ISvHA35tVmA3RqSNtbe327dtramq+gz3a2pmQkJCcnBwWFqarq/vRRx9ZWFh4eHh07969Z8+e2PjSs2fPHj16eHh4YBPMP/QPvQ/q+SemXiySagVJ0LNnTx8fn86dOzN0ThqKiYmJAQEBrVu3bt68uYODQ2BgoI+Pj4+Pj6+vr5+fn6+vL/nr83chbxbVP4f60/ur8D+kGvmySGF6b2/vwMBAFxcXhq1FIPoSEhKcnJyaNGnSpk0bd3d3Pz8/Ly8vT09PfGNPT08vLy8/P7/3xHD/kMrk5eVFX9N//wYk5mz5KTn0AWru5eXl7+/fpUuXd9YYBMDD3k6cMDIzM2vcuLGBgYGPjw9BGkFzQEAAcwz4K5L8EU6pHOpPShUnxYX17p4PTfXvivoXV//PJPg0gYGBzs7ObJ1TsM0lJSUlODhYQ0NDXV3d1tYWX9GbGln/NsOqlzTVP4f6U/2La9De+hBU/65okOLq2cleXl7QEHHh5+fn6OjIwx5QRwSgg4ODurq6lpZW165dfX19AwICfOomft7e3rj4qxNnRKx/DvWn91HhvyIp1eR69rCydZD6TEQk+vj4BAUFseUeEXp4FBsbGxcXl5qaGhYWZmxs/PHHH+vr67u5uXl7e/fs2dPDw8Pb29vDw6NBBow/A3myqP451J+ULc5DRMo25M9AUtKJ2T/MxEp18vsTksjcy8vLw8PD39/fyclJTTzTI3s74+LioqOjhwwZkpCQMGjQoJSUlMDAQG1t7RYtWlhbWxOI+9TZOcWVU0rb9leGfHx8goODvby8fHx8/P39/fz8AgICcOHr6xsYGOjr69urV6+goKCAgICgoCAk8/f3x9TUz89PKueA90NKFVf/uimVg5+fH3yK4GsGBgYG1HXmhyRMhwIDAz09PfHJvL29/fz88DVBqJhSouwDE7NpgYGBQUFBuPb39w8ODnZ2dlYT2Fdo0QeFMykpKSEhITo6OiUlJS4uztnZuXHjxi1atDAyMrKysrKxsbGysrJoCIJvGAGZmJgw/bUYGBhYWFgYGBgQHx4mdWRgYGBsbGxoaKirq2tqagrfHnp6eoaGhrRjD6bDD319fYN6k1TOf2bq2LEjLlB//K1/V6hApqamenp6+I7EEwx5Cmct788TzHsifX19+H2B/xhjY2MtLS029oidE/uqcbA9NjY2JSVl0KBBJiYmjRs3btKkSdOmTRvQKYuUAxWpxHAhQ/tZUVNTw4YdQk2bNsXFRx99BGcz5JdJTRuCpDL/09Knn36KvmrUqBHufPTRR/8T1zWNGjWiPzEusBXrL01oXZMmTdC3/3WDJCX34uPjY2JiAD+c5Rs8eHBsbGxCQoKTk1PTpk1btWplYGAAl2HwYlZ/b2LMgZA5kOjp6RkbG5NxWk9PT0NDo3Hjxtra2sbGxqampmZmZsbGxubm5kZGRvr6+q1bt+7QoQP8gjg4OKjgp+RP61il/uTo6GhjY2Nvb9+qVavWrVtra2u3adOG3gb1Yaht27YtWrTQ0dExNDTE5zMzM2vfvn3z5s07dOgAicHxBfZnJmzJROV1dHQ6duzYqlUrNcFMj0ZgTExMSkpKUlISJF58fHxsbGx0dLSNjU2TJk0MDQ3d3d179OiB3dk0ke3b3VUi+kXs/maehHBzc+vatSsKcnV1NTAwUFdXNzc39/DwgObt6emJKYSnp6epqamzszPalZSUlJKSAuc0EO/4BSXVkfhvEkVy/tI50MXRJPUWIWbdBIWSF6Uy4ZcIVz1xcXHQ7uDbx8rKqtMHJCsrKysrqw4dOlhaWsIagbmTtbW1jo6OnZ0dfGQ5ODg4Ojq+Px9cDUJMp2Gk2g4ODs7OzqampjydEw6U4uPjo6KiiAoK7DVq1EhfX79r166urq74/fDnULp160aw5+bmpqurq6amZmJiQhY8MFP38/Pz8vLS09Ozt7dPSkqKV0SCkUj8yxyqOEMYrUpwCqVL5ydjZq5UcYJCyeQCss7S0rJTp06WlpaWlpZWVlbkghDzPv1XKr3gEX2nU6dONjY2bdu2NTU19fLywlfz8fGxtrZu1aqVnZ0dmNjBwQF8/KclPiydnZ27dOni6upqZmYmtHPSXxHDJOZ7uIiPj4+Ojra1tVVTUwP2yMGk+hMfma6urkA4Ltzc3MgFcKuvr6+mpmZqaurj4yMwN3t5eRkYGDg4OCQnJ5O2MJ1lSIxCyhGf3WViQ1wfOXDi5yOVJjk5OTo6Oi4urm3btrq6utbW1tbW1kQWMeHEJD72pBKTv9bW1lpaWsbGxsQo7+vrCy+V9vb24NrOnTv/ybHnKIIfbsIDJZF7JiYmwnMM8e9iD3egnCBldHS0tbV1o0aNDAwMwPp82DABxgSeUpik38IdPT29Ro0amZqaetdtuCG/vXr16tixo4ODQ1JSkmD/6vsgDgzoNArhJDNbma9zcsDHjYqK0tHR6dChAy30mJJKZRBy4IcSNTU1gT0MoP7+/gR7tNz7SxBASEMR13/onExejH93pEyoc+ICi0unTp2IzsmHDf2UcyETikwk41Bw165dO3bs2KhRI+icZMsbme+1b9+eYI9zdKP+JGB9JgYE6ZnXggw5b/FTKnwRbyUlJUVGRmppabVr1w7rRgJUSEkzKX1SJjgFWWlqapqYmEDiQfO0sbFp3rw5dE4xcwuEjEDyMKWQAA9yUgrylAIYR+7RmTg4OLi4uPyBPalvpgL26L9yZnEK09DCTZy/TOy1a9euc+fORJJzOFjApnLSSHWaVFbxIuVTkIbzOThFy6+wuHqJiYkC7NGTOv5UjU7DQRoHwOSagz0B6wuYniNnmLARY0YKMJz8mdDlVIONPc6nqqfc42CJAz+O9UUF7Hl4eLRr187e3h7Y47M1h4OZiJK6I5VYDDb5woqTkpOb+JF4LKCxByOnQOhZvatJirEnU7gxr+XIPTGXM4kWPkwZJQYGE4cKUS2QrlLykE5G5nvvRe7R+qSU3ihHn5SjlyqFvbZt29rZ2fFZnMP0Cm+Ku4uTXiHYEuRhUg4p1GkTEhJgf4qMjGzTpk3btm2tra3la4+qEROuHOzZ2tpKcbkYWvUkjnyTWZyUIJWlc6o231NW2+STTH1VJva0tbVtbW2ZnF03QXtfphfVKJ5FDZg5/RfYi4iIoLGnlGFTWaRZvksc7FlbWzdr1szW1ha8S9b3xJLH6V1pI6UHctLQ+QjIiSUYpdIwMczDHnOAVE3nFAs38V/mWyrkIxN7WlpaNjY2CXUr6UwBJYdN5SQQ40QFDVYm0uTM7hQSeCAiIkJTU1OMPSkZJU7DARgzjTiBfOwplEgcGIiBJJWD4BVmPuJkzKc87NFfi2ZNpeQecy4nXm8QJxO/xXwkeFEO9ry9vYE9a2vrBBH2FPKoVM8w35LCs5TU4t/kjw70U3FbxJXkqL409nR0dMgaA9PKQks8pvWFM6+Tep3GnrGxMR979PI6k+MVQo6ZjPOUKT/F6ZniUZzPH9jjf2km9qysrBo1aqSnp0ewx5/CMZfjOCAU5yOGnFLY69mzp5aWlrm5OWE1qWYyUSHW+ph6AVMzlMKG1LXUV6CLSOASZ1iRqj/+hoeHa2hoaGtrA3tMjZFvU+FcMNOLE7du3drIyAjYw/4kKysrdXV1GxsbOZJKIcbE9xVKUSeRcGPiSmH+jmJbi9QgzZF7UtiTOcdTaOHk31HWzimFPTl4EANA6iYfFczimJAWIJAj+jijg9SLUq3mYI+pRkpJOUEyziNxVipgjzPXYsKGCSGO7GJmJX7KqQATsZLYk/pacrDHwQ9TanEQRaupnBfrL/f4YkQOJvkkP3/6jhhCHPhxxhHBU6lMpLAnR2opJI6qKU6pstzjwEYAUSbqHN8lcbZSiJJPCrAnJQMTZGOPecEXjEyNlDPBc2sgnVMsN6RQIZAhHFnEZ3Gp9FJ14CeWeV8AZmZi+dhj6p9SOqRCQNZH7omRJqXv8aEihTc+wjmFSpWrWO5JMYRC7MmRUYJkChHLzKqhdE6FrKmQofm8Lic3OYDkpJSDKHKtsM5S8z0pRImRwzHA8BOogD2a78UIFDxiAkyQjC/KOLqoVDIlsCf1IYkhVFlbi3zim144TxvQ1iLF9BySQqzUnEohGPjiVypzcVbxdcQsLkGETz72+Iqi+BFHpZS6UAF7HPkjJRLFYHCSALNUnk4sGIvlsBTO2djjsJF8nVM8Z5NCGh+uCkVog2CPI3/40kZZUqhMKlWKUmJT6nVme/lyj48rhYnl4LP+dk6F6qhUAibe5BBH0RXfV2znTGCNxFLYA+vz7Zx8OSZ1zTd44pqc3+vatWuHDh042NPQ0LC0tFRKUsnkYKl3+XqsVG7MOkiJNXE14t8lhQURSkxMJNhj7injLNwphCjzRXEOFhYWrVq10tfX9/T09PPzw6+lpaW6urq1tXWXLl0cJUgMMGYapqBjJpNCuBT2OGAWl6s69qKioiwtLYE9V1dXgj0pUSZHfDHf4iNZWey1bt3ayspKwHxy5JuysqVBtFn5NZGfP398SUxMDAsLg7MWei81jRMpCDEXyuVgUvAI2NPT0wPqPDw8/Pz8LCws1NXVO3XqJMaeFKMz8SBGKRO0AsCI/0pJS4VSVBb2mPMEhdhTClf1wR6dST2xJ26mUsSUfkzsiW9yRJBSCipz5iZ+hVMr/EphT2UbpuAOB6LkQinsieWJ+C8feEyhJwanFJjFyTgg5GGPibcElbDH0TA5FksOwMRvkawaCnt8blZKKnLSCx4x+5lZh/pfK0zAl3sc1ClEI8eqKbhWFntOXLGmUAoxn0q9K5+kqiFL7gm+vcDOqYLcUw1+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+p4yGntS59blmD2ZWJLCoRi3DYs9KZaVyfpSmfBlmrJZST3ip0lQhHxcAHsaGho6OjpSZ2eVWtyT+a4AhKrZWsR4kMKJFAKZ2OPkIHiFj1JZ2GN+NvnYU2g7cZMQelIppf7SOchcW+evMTAZlyku5PA0BwMc9U8mUJUSj0x5Tstk+pEYewLdUgAk8Yqf1DIDrZqKTSwC7Onq6pL1PX9/f2XlHl+fFL8llUxlcHLqQx6x7ZwcjUiO3JNCjsJHcgDJ1FSVwh7fH65AXZTqEwETM5mek78UBpidL/UtxL/i+jChLrhPJ+DLPaVWF1SYAaqMPQE8xKCSEo/8rMSw4eTPz1DwihB7gq/C/E5KYU8KSPJ1UTlUT7knk/ggVCFDOa9wEqhQnBySwp7UwoAKIOTDrz5yjw8epUhh5mJYctIolnsJEiN0PbHnJiGsFOJN/lzxA2BPKZIjMwXpmdeCDDlv8VMqfJGjcxJIcOyZUvqkTHAKslIKe0yNkSmROOiSk1IsRZkAU1HucUZ0ZbEnc51AfhrOWkUDzvek2FROGqlOk8qKoxkq/BycouVXmJmGiT3BxE8KeEzbDAelTBAqhT0B04vlDFPycDAjBRhO/kzoMqshqHPD21pkkpzlBCnVtJ7Y49g5BcDgp2H+TeBig6lKJLCAqrBunDQcISmWxoKUHOwJcCJAoxTw+DCjr1WTe0wSI1MAJyYwmNKJj2qBdJWSh2Ih/L7kHq1PSumNcvRJ+bbQ96pzykGgVHdx0supgBxMyiGFOi0hhWsMDUjM/Otva5ECpFLEkW8yi5MSpELshYWFjRo1ivkxmGETBw0aZGlpqaamZmBg4Obm5uLiQiLgfUhydXXt0aMHol527969S5cuOjo6jRs3NjQ09PX1DQoK8vT09Pb2DggI8PX17dGjx6effgrsIdTjkCFDkpKS6s/Zfw8aMmQIwoBpaGi0atXK1tbW1NTU3Nzc4gOSmZmZqalpixYt2rdvj9HT398fZ4jw7RwdHREAzOEvSEBd586dXVxcnJyc2rZtGxgY+P8AU5RLF12m8V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data:image/png;base64,iVBORw0KGgoAAAANSUhEUgAAASkAAAEsCAIAAAAQNtJmAAAgAElEQVR4nOx9V3gUR7a/n3b3em2DYckGC5DIKKGcs4RyGGUQAhRBOeecJSSBRTZgcrCJAhRQHCUkwLC2P/uGXXvX9t21rxNZYPbh/3D+qlt0ha4ZSZj13fMwX091dVX1zPn1OXVSv9Le3t7d3a38F/0fpu7u7ps3bw4PD1dWVjo4OFRXV9fW1tbU1NTTaBuNoL8gUUegzsWaTiVijUwl6oLr6urGv4a6urrGxsbGxsaqqqqioqK6urpXlErl0NBQnwDh/xZqIfsIjiPpzLmQ7Cw7EX9hIseSpQrOolKjeB+RywWvlfyDQF1dXUqlcmBgoK6uzsHBYdu2bQ0NDbW1tdXCVFNTUytM4sO+eKIuuKamZpzD1tTUVFRUwPjbt2+vr68vKyt7paenp7e3d1Iep/+ifxIaGBgANqitrbW1ta2qqkIcI0iqMuJLRWhJk7fguro6gHF5eXlFRUVNTU1FRcUrfX19EuzhXzmn1CMYQWQcSU/OJbKnqB3Ex5edCx+KnJE/BWtekTWLjyZZBrVbf39/dXW1g4MDetjLsizJl9Aiwq/UPjgMZDuzTpELm8D1kCOLrLl6TKJWj+kIxcXF/x97VP6QMBP5VdIowgSSiWRZn9VBdsGSztR7FHwQiMBDjT7Ur5z7Ys0i+YPIY+olJAL52OMwmUosTuVLNLgEuiw8SPpTFym+PP4grEeMRFqyJkV9mNiT/CV8duSwhQh/k+OTX1ksS7KX7Gol13IGZ/VnzSLpwB8NXzb1x1F1ecrnfwTWbbJwSI4swR5ibg4e8D7U/tQOLI7nnMW5XCXRKi7x8MFrxNDF6UOil4c9zpNbhLFIppHFDzmCkuBOah9OC/WrLMBESARXgt34a6aeot64BFfiT0wqseSeOK9L2E5WzoiIC5Gesoil9hG5SnANEyD3yH9IRKqI8xzrgN+fM444pKkdBFci3keEBH8uVQfkdxCZjsSeON4mlkjJqcblal87IU8EUqrz9nt8FYX1f/OlorioVEkacKajPjtUlQ8iHajdROAtuVwWiqy5BInzv0hOCdpaONqjSrKCw7KkwsZhbuolrNnFBalEmZRopGQf1rLRhfJyT8lgPll24TSKfOUDnj8XRwBSnxGSufi3L7llkd+Kf7Os35Y/puATRORPYV3OwR6LycYPLXIKDjfzLyGvFZdgsqvlPwJE1Gx19ntU4kOFPEV9/MvyB7WF31Mcz/xBWBClwk/wKwfSgjeCL0/wXqgXUm+NtLVIHt6yLCjL4rJ4EESLyHpEngvi08mOz4cfD3sc+AlKJNb/yuceER6ShTefFyVzse6CPMu6Hf598ZfK76M2yY4pC1elnNyTxQ+pknG4mdWHqtqp1EdE6Ikgqhoj6ko48JNcDqSmnVNJsA7/SdyLEWcoKk+wxqd+xbHHGkdCnBvk91FvHOovQ70Fzo8ge4Os9ZMjsMZRquJbF5EquGjidMD78OGqUh/W06GGBqoJHEeySFHsSf4JKudJ2IL1X0oYi8qjfF5kcRiH7agLoC6YZEdybWRPcijqVayfiPpbUX8Wzrz8BXD6U+9ashi+j4FkPvKrhOdIBiXFCAk/EmOy03GWwUcFdUnUs6xusjOia2XkHoszqGxB7UZiiTOaSi2sZbCWLWmUXZWSYFbOr0Fla1Zn2Xk5M1JRrSR+AdZcIn8caqFij/VolxCVy6k9+dfWMODHOkt2JrEtuQvqgeSTMz61J/9sjYitRRwDqqIF5wxZWPI5hvqMZy1AZBbxFYpMIbmcOgvnBlW6HZHOnB9KcpVKOicJBg6c+IOo1Fm2hSV5ZKdQ6Sr+c4G6KiEfg+w/Tf1rWX0EkUZFF/WsyKTkUOKsLBEpkmWQK2EtQ2SF/BvhTC0iBiVfSRBKSNVYahH2FempEjDGOTt/LpVQp5JgF8Ue+WBmiRo+cdiFwx+cRioPyT7OOcBjjSDylToy53nBH4ps5w/CQZTsINQbUSqV/f39VVVVDg4OLN6qfp5kGU6WHVnqomQQkaH4ixFfmEqDUGUsq78KeQyCj23BRllS76rxXDiB9DKsYTwEDADYs7e3n0AefQH0sq2TpXlOgG+d1Rl/ALMkCetfZz2JOeOQHTgL46xQSTxlqLKX2pn/lToX/6aoI5AHfK2B+tPxb1xV7Km0wZPdGpHSVXxkWcnDUREF10DKZ5W6Ce33+DhhMYpKV4mrYeIMKjI4nzgcKTIX5zEkuEgqoqin+M8C2ScFZwHjl3viCph4twmUab+seFTH1sJ5asp25pyVHYHD0JI+sqtSyjGo7Kqo61cb6qxBxJ9TeB/+b64U/n3Gjz2czyaQZSdwuokdTZxUsLWI8AH/H2Wd5Ws+rLlUXcN4kKYSjGWHUvu5QDaSPxrrKzkvuQzy6wRiT5wjJ3V8NUjEtKPGgDWCco/8F/msw2EmldhUsPGXoslbjODI4hhW7y8bD/YmVUK+eIhy7K41YptMsn0C9nuyEpLPFuQ4ItoXtZH6lS8zJ7aPeiuRXML5PSUHfPE4/j4vXu69nDRJdy2KPRGGIM9y4CSRpdRrOfgkL2QJZxGJLYJ21m3KPnpENAXWgjnrFLkXSTe8OCfeue/5Oqvowp6eHqVSCbVx6+rqaojHP/mwV8OrRlodOcZJlayprEHE2ydqEOoPpbLOqaQxKJ/bOFxCMhOV4WT5ksPc/Ae/UoyhVSLxQVR9osmOI3u5pBguOQ5CHZCSwJ6sv5hkMpU6cLhZ0ARKtfJLRpBdleAyJM8Lvmoq6cbDHgsM5F9ObWGdZUk8WQGC8wc5Jv9a1lfWYsSJ9fThdGa1iDyw1BgW/yrBXi9BCHXd3d3wXgCEvUmKKZPl138KEvSmSLqp4GMgwUOekvzZsmKHvJbKTJzRRIgKV1nAyD6AEMvyG0WWKvII4KyQtTb+hVTUIeB1d3f39vaqhD0OwMbjG6Se4ggojtbKn0s976K4fBbFHodfWX+5CCtQOVWWyZQC3Mlhdz7zsRapErxliToRZ4XUBVOPWRPJPjJ6nqdujLq6urq6unp6eioqKqjYYzHc+DEmOIJ6OBcUUJNNovs9zh9J/s2yj22SgVjXSmBAQoWzQs5qRbiW2l/SRxyfrJ6C8COfCLI/FH9wBDwEPxJ1nZ2dnZ2dHOxJOEn21DgZffIwI2vgEeyjxrzjyiFisRSfq6iok+UYJRs8nGsF+V75PO9KboHF/awZWSChLkDtW+bcoOzzAsEPB17XGHWOUXd3d3l5OQt7HEMli2urx4jDtSzBJQs/llmFXA9rXtlxZKeuxog1i7ythcqgLAZSu4MIyUo8JcH3kmtl18YCm+yMShoeRK6SHYc1rOBfQ526l7av68KoE6OOjo6uri7AXi321itZ3lWPBLdS4psrajc15KfsZpWPbQ4I1Zd7VFYjH8ZqwJj1LCfb1QM/S5iQc6k0GudOSckjO5cgUV+vR10bdWvHAl5nZ+e1a9e6urrKyspI/56EsQRNFILdJpBe8I5OFqKSr2rWSuLzlsgxB58cVFAZS3yd1Mup61RjWA6GVboRzggqrar3eeLYVCTiDkgEe5PEpvw+E7v3mzxJLjuvOnkM4jKB1Qfne458w4kcgc+O5OWsuah9JBORfUhUsLpJbp/8ETg/IPVHoF7FWiEHcjjqOjC6du3atWvX2tvbOzs7WdiTKFr8DR6fBSfwlODWTnAWvAMpulkt5Feq5jwunVOWqIzO4TP+KZElcWAmGYcEDzmOLHhEWliIYvURvE3+2V6G/4APOYQ6oLa2to6ODoQ9xCW/DhIUvJN3y2raWvjPb5wDJF9JSFB5V7YP5ysJLXIcFrQ4Pal91BuH+stQb4HzI5Cz46SqbomoHSPAXmlpqb29vSz2RNiUbyqswQRCDU2qSHqq2odjy6nGaMLHoSoCMnKPxU8sDpMc47wi4TzqtZIZyTGpjCvhYCp/k4wuMhQ5pkgfSWeyG/WOyM6c35P8xcBT14u57Di6JULdtWvXcPUS4Q0dtLa2Xrt2DceehPk42h2JDaqOyhlKdnBJizh+WAuQzEgCm38VtYX1c8lgj/z7WaxM9lGJSEakcrxICzkguWwSHpxVUQ/4F3JGoF7FaeH8vBLgkRpmV1cXacZkyToEv7Yxam1tbW1tbW9vLykpwbH3f5ZYiBLpz+ogr3OKo0ucsaiPcxG0cPDGASd/fMkyqJPK3jJ1YXxcqTGg5NZw4jgPJNiT6Ja40EPAu3r1amtra1tbW3FxsZOTE9ha/kUSUhWQkmsR9uCgpKTkX7Vx6etRPo9h1jicZYiskH8jkkcJjjpZd7nEhomQhgOvdYyuXLnS0tLS2to6UdgT50tVmXics/Pnqp4gog5bi73Kl2nnpAoBNXiXepXsk16E16ksqxLry8JbfAT+U4N6uQTSkj7kLyBBHd+sAsDDlcw2GrW2traM0eXLl69evdrS0lJUVOTo6Ej1700sSFQFZzXb0CKLNHIPJjuXLFVVVUkOBAFZVVUFB/Q8Bio3cDib0yIicGRHprImqw+Vrck+nDVw1iwLePG5JNAih+IIOr6sI1VNXMQBAeSujlFzc/OVK1euXr1aWFjo6OjIMXIKcr9sC/Urp48gfjgQ5XdA7YAlcURRAcmBaGVlJcxVVFT0nNyT5VeSY0R4UQSBIuNI+gieInHFhxbegfrLyD6SJB0EHy7kIiXYY6GO6rIjgdeCEUDuyhhdunTp8uXLV65cKSwshHhONTjvV0McCHE64wckVVZW4gfV1dWFhYX/qo3L3HTxnyaceQUlp6SR+oxAqEP2TJasu/Y8SawpEtQh4F2+fPny5csXL16Eg4KCAngfgzjzqdRn/JeoQYKzUDGjNiGwSb5WVFTA8f9ij/zjWTyqHotzQEgdU5B9JdKYOhdnGSJro85F7a+qfONcLpF4QHz3Hcd/wAfe5cuXL1y40NzcfPny5fz8fKhTph77ynK/iABRe/DxE4kZEVyRZ0mqqKiQYK+goIBuaxFnFFJPI/tLlCjOyHgHElEiwhB14z8+qH3I1ZLzUolcJ2ci1iC9akVjUlVNfINHVTIBcs1jdPHixYsXL166dAnJPVUf878aoiJHVaqoqACMoU84wFvy8/PVjOcUuUTCcNRTglNzgMQak0QO+ZU1uEp3JwJ1+CpYuYi6tePs7iQBK7j/AAHvCkYS4F26dOniGCHsiTz+f1n+niRCIJmMYSsqKsrLyytJ7PEZjtVHPRCS2OMAldpI/cpajASNE9JHvZWgPlTIibjsWLs7jp4pQR0C3qUxunDhwoULFxD2qqurK/9PYq9i0qi8vBw+0UFeXt6/auMyV0VeKPvo4cyLd+iVUy85Uo4am8KBHCnlgEDQXXieYL9XNbYtmVReBC4U4VeRboJ9JJ3x9skmmKWsrKyCxB6LTQXZiwUeDrrIA6rwIb9SsSfL9+S9UO9IdhDqqqgLIM9SgSfoNpB4DiSxKQA83JpCFXFIvQSwncfowoULeXl5gD0OQ4vAhtPtBXD5eKhs8glmyc3N5dUI5HMtBxsivCvI0EoCbJxrRWSOZC5yduoyWA8L6uLxxwF5F2QYNNV0yXcbkJs6iUGFtaNDIg7wdg6j8+fP5+bm2tnZVVZWvjAuV+8qxMGqjol3kByXCwCvtLS0tLSU34HaTdJeWloqxZ4Ii1N5WpbRqQwqPiz/QSA4FOsq6lk15pIdB8eexGXHCQrjizsq6iTijlQvSeAB5ebm2traVlZWSjgY/yoCGD4GZFn8ZSA+xsRHKH2eSkpKoDEnJ+dftXGFrCOCRI7JEnf4Ho8v9KjRzxxxR+7uSHEHwDuL0QcffHDu3LmcnBw7O7uKiooJYF7VOfVXTCUlJfCJDv4XexzOJhtlgUEyNIlGKmBIluWPL7tazlI5CyD7sPBJfa2PkkBdr0B5TI5lheo2QHhjAY/EHi7rcNR98MEHp06dOnfuXFZWloODA2CvlPHgZ7VPEvYQs46f9fnjSE7hX0vGQcXFxTjk0EF2dva/auPKy0PB1VJJ1TBoQX+dxGXHt6yQeiaOOhx7mZmZ9vb2oBaOh9fVoPHw9wsmBCc4BuJ0kLRQsCeLwPF3ECFZiackUCG5VnZtLLDJzqikPUHwrz1YQQcO6mQtKyzUUTVMhDrSmAnAI/VMwNv7GJ06ders2bMZGRl2dnYgiErGJ2pEwCb5KuFgPtOLt6hE6HIqwMZDaBw4UEHuURmUlDZqwJglVch29cDPkp/kXCqNRkrOXoajnB8aJuglv4qRbHiKxKyC65k46s5gdPLkSRx7paWl42RiNZj+paWiiSA0TklJSVFRUVZW1r9q46qwBsmAfN1SJVknKehAuuxIDZPc1FG9dvjWDkk5wNtpjE6cOPHBBx+kp6fb2toiKfSSEzD0CxgNMFOIkQRXZAvejp8tLCyEATMzM2Xev8f6ympUAyGynTmylL9IlkTlL4DTgWznYI8fjUmFHBJ31IgwMi6MgzqJTQWJOyToAHKnTp06derU6dOnjx8//v777yPssXiRz+6ss7IgmRDBMnlUOBGExoGDjIwMFeI5+SAZZ6OkfTx9VL1E8MapQpKFPcFQFVZ0GGtfR9pUWNYUvpKJAw8IsJeWlmZjYwNCr0gOe9QOeDviXZE+OKOzAIAjgXMJtYNsC2suEnsFBQV8mEEH1A0OYJyCggIK9iaK4yWsKeFRKiuTkkfSTaIxsgQaFR7k5eTaWLdGrpmKNwnqSEc5x2XHsqZQDSqk05x0l0tsmCTkEOpOjtGJEyeOHTt28uTJ1NRUe3v7oqIiPnupJArwzpJnv8iABWxCZyXsjjM92ZlzPKmUl5eXn5+fl5eXl5dXVFSUmppKxx7J61RuZuGTA0vWXCzsyY7AGZAchHOKdVMk9RBE+sqfT6+T2jBZjvKrzxPfZSfrPECyTgI5hLoTY3T8+PGjR4+eOHECsFdYWJifnw8cQx5wSKXOgpTPIHIiVrtkHPIsftXkEY69wsLClJQU1WoEkmKEBUXWCKxGCSqomKGijoNSckbOgqk9WZDrJghXMvmZPmTxIpbXjuqyw4HHcdlJDCoS1CHgHT9+/Pjx48eOHQPspaSk2NnZIexNKi+qRDjjTvZEk0Fo5Nzc3Nzc3MLCwuTk5H/VxqVPKiLiWAYVFuRYLjsceBz1knTZkREquCWTpV5KUAfAO3LkyPHjx3Hskawvy5ovho8nlXInh2DkvLy8nJyc3NzcgoKC57AnSxwYcPpwBmehXfZZIDspOZTg00RE0HURRA2DZtkwRbZ2spHQfFl35swZjnqJyzqgI0eOHD58+NixY8nJyba2tgXPb07GycoStmY1UvtMEhI4lDM5BCOj8QsKCpKSkv5VG1f6CWCjYg8HGycUk5XeSk20E8w/kLjscOBRvXYSWYdDDsk6QB0A77333jt69GhSUhLCnkQOiCBB1f4q4QGx7+QhJCcnJ3tyCEZG4+fn51OwJygDWXDinOKgTlY6SabAtUqVFix7pxy5xxJ0pDGTk1cucZdLCjqQQSoSawoLeKQZk7qpowLvyJEj77333qFDhwB7NjY2CHscJJDPdfHOqpIEgaxhcRanHkgAgDfi7YiysrKysrJYLXAg6UCOgPdBU+Tl5SUmJjL9eyxEqQdUlXRRzlkSwLI9VSKWtkkVd7KWTBxv/Boq1K0dy4wpQR3Vc8DZ1yFZB+IOgHfgwIHDhw8nJiba2Njk5+cDf6v0XOcQ2UGCAdkR+INLLie/jp9wjHHwlsWgbAyHWVlZubm5dOyRbC3BG0dHpX7lMDq1hQUq9eCkVCr7MJK04GvGgdc9ltvKkXgiLoQWgqiyTtagwvcfiBtUJJADOnjw4P79+997772EhATAnoSZ+Owo6SALDzXZX11i4WHyKDMzE33ijdnZ2ZmZmZmZmTk5OQkJCUJxLfw9GM6+nMv5g/NP8eGtpD0dVJLJpJ5J2jNJ1Mm6EEibinh2uazXjgo8EZsKDryDBw8ePHjwwIEDOPby8vIkvEs9xjn7JQeDLElwAi1AIp2pF5IEZzMyMrKzs5/DniyDqnGKZHHOCFRBp7asE18SC3KqxoVxcu3GaVORpPzIbu34NhUJ6oD27dt36NCh+Ph4a2vrvLy8CWRrlbjzV0AZbIKz6enpWVlZ8fHx/3dr47KAx4+B5qOOn+QqEgYtGI2JuxCoBhVc1uGqpgR1747Rvn37Dh48GBcXZ2VllZub+0tx56+A0tkEZ9PS0jIzM+Pi4v7v1sblyzrSjMnJshNMcpU1Y5I1VFhmTCTuJIJOAjlcyUTAw1G3f4z27t2LsJeTk8PBjKRFPTix+FLVFrydz/cvjNIYlJqaCmdTU1MzMjK2bt3666+Ni8s3lobJN6VIPAekeilbNUwi62Q3dYL7OuqODhd0uJIJwEOCDiC3b4z27Nlz4MCBrVu3WlpaZmdniyBH8GGvEoNOEqWmpkqOyRZ0jH/F+0vaWQNCz5SUlNTnKSUlBc6mpKRkZGRs2bLl11kbt5dB1FAViYbJ8RyoJOv44o7lKOf4ykng8dVLqk2FBN7evXv37t27Z8+ed999V4K9yYMTCQBOH5L7qRemvhyUQqPUMTSmpKQkJyenp6fHxsYy65RxpJmE+1mAZEGU05MKVw7YWNORkFMJe9cIInd0ZFI5GYrJKggtW0BFRNaRdhRSvSTxRkIOqKmpae/evYC9rKysVDlUAHHwg/d5YSCh8j2wOxAcs7qpR2hkvIVsT8IoJSUlOjpaKK5FVmqxQCVL4vgU70AKOirqWF47lcKgOfX5RHzlLIOKSsDD1UuqGZMPvN27d0uwl5mZOXnw4CBkQmDAwgZJnAvJDmRn1rCsuWSwh0sYUr5RIcdHEX6KAxiqHCNHZglbcsGklKO67FheO0EDpkhhTNm6tLK+ctxlR40I46OOpWEC6nbv3r1r167du3e/8847e/bs2bJli4WFRUZGRsqYgjQZpBLXTgYlJSVN1DiClJycnJiYiGMvKipK3sdA6nhUrY8PLTVEoqoXqgQ5TmgYH3VkDRVqlh1Lw5TIOpEIFdJLzremiKBuz549u8Zo586du3bt2rFjx+7du2NjY83NzdPT05NVf7RPBsu+5JQoTElJSQkJCehrcnJyZGTkc3ZOKrr4ok8EHiyBKX4htTM5NYk9NVx2spkHnDoOZJU+MiiMlXzAl3XHjh2T2DDJrZ2sNQWXdYC6nTt3NjU17dy5c/v27bt27YqJiTEzM0tLS3sBXCvhYMkxtZHK8Wg0cSRMFCUIk6RzUlKSFHviSFCvgwhJ0M6ZiIo9WVMKJxqT4zzgWC+pBVQ4LjuRrR3Va8fZ2rFkHQCPgzpEjY2NO3fujI6ONjU1TU1NTXye7xMF8EAFFQdgLxgMeB+VYMOheGFCnRH2IiIiflW1cTlmTFbWDwd4ePIBq3oKdXfHyjygFi+iJrlyLJkiwCMlHgt474xRQ0NDU1NTVFQUwt4vgpAJJMToCRjwJGvA+6AWspE6cnx8fFxcHPqEA3TMwh5QYmIiBXuCOGRBiA8tKj5ZGil10l4GiUdjslx2stVTqP46lk1FvRholq+cuq8jUUfd10lQh0Nuxxg1NjbCZ3R0tLm5eUpKykSCgMu+/D6TSnG/BG3duhXueuPGjf8EtXHJbhLIieiZnGhMEniylYtYwBMsXsQvW4Qn2rEMKqT/AAceqWeSsg4Bb/v27fX19Tt27GhoaIiKijI3N09OTkZPaxwhkw2GF4yQrVu3yrZAI7TjB2qMDI2xsbFxcXHx8fHh4eH/fLVxqcDj2FRIoSdxIXAqF3GKF3Ecd/wgFb7XjgQe1V2unk0FaZgIdUD19fXwGRUVZWZmlpSUBBzzgsEwgSSLq62/EMXGxsJKNmzY8E9TG5eEnGwMNGnJJOPCBAuoyPrKJSk/rHwf2cwDqstOVSUThxwu7gBvCHWNjY0NDQ0NDQ3btm1rbGzctm1bZGSkqalpYmIi4hWca6Fly5Yt8IkINSJCX/Gzkp74OKw++ETUqfFTKvXZsmVLLEGoEV1FtuOf+FfyQnKELVu2xMTEwBrCwsJe9tq4EtDiwKOKOJFoTGr0M99lx8cb6bLjW1NYmQdIw6RCjoxQkRV0CHJI0DWOEaCuvr6+vr6+rq6uoaGhrq4uIiLCxMQkISGB5F0JsThV9hLBrzjjThLFvHCKjY2Njo4G+K1fv/5lr40rCzy+24D0lVM1TGqKnUS9ZEWEiZSClrVhSjRMVpadSs4DUr1EkEOo27Zt27Zt22pra+vr62trazdt2mRsbBwfH4+DKpaQAy+SJg8J0S+cYmJioqKiAITr1q37J6iNi2Ovu7sb4CcLvPb2dlZAJo46if8AUEcKPTWAJ1sHmrqvY2mYLCVTEHhUcQfAq6urq6mpAQRu2rTJyMgoLi4O+OMFg0EWKuQxHOCnyEbWWURRUVHwCQfkKfIspyd1WHQ2MjISFhAaGvpS1MblyLpexgaPqmSS1hROyg9/d0d12bG8dqy8cpXyD1hKJm5QIVHHMqhIxB0LdUA1NTW1tbU1NTUbN240NjbeunXrRKHlZaaoX4IiIiKio6NjYmJCQkJ+mdq4UCCMqmcivFGBx3cbsLZ2IjVUZGOgZVEnUkBFsrUjZR0rLkwNJZMv6+rq6mrHqLq6uqqqqra2Njw83NTUNDY29p+OvyMjI9GnpB2dkpxFX8mrJI1wbUREROQYRWAUSSNOOwwYHBz8C9TGJfuQRHXcqQc8vtNcsHKRrMtOtoaKuJLJ99qpAbz6MZKgrmaMqqurKysrAXsmJiYgsiYUGhSGFuxPYgZvfzEUMXG0efPmqKioiIiI57DH2YBR21UCKmcriOONpWFSgUfNsuPbVFheuwmxqYhs7XD/gYhNRY2tHcemAthDwKseo6qqqoqKipqamg0bNgD2Xjx/q0QTCAZBwEwgwfqDgoJ+sdq4slKOgzqWl5y/r7t69SqZV07mH8hGY5KOclzW8Q0qhwVSfvCtncBOiyMAACAASURBVLisg6AwqqyTbO2QrKsao8rKyvLy8urq6rCwMGNj4+jo6BfP3yrRxIJBljZNHG3cuBHWHxgY+AvUxmWpl6xoTKq441tTyKwfVqKdpHiRRNBJICcu60TCUziVizi+co6sw7d2uKBjyTpAXWVlZUVFRVlZWVVV1fr1642MjAB4mzdvRlwuiIEXhpAJBIMgYCaKwsPDYf0BAQG/QG1cUsPsxgqw853msol2VI+5GhFhalQuEjFjildzwM2YkpQfBDyWGRPf2gHwkKwjUVdRUVFeXl5WVlZZWblu3TpDQ0OAzaZNm15ahEwgGCaWwsPD4RNIcio8PHzDhg2wfn9//1+gNm6vWBkVTsoPvqmTtalwglRklUxOaBjHpsJylwum/CDssULDSJsKx38gsamQwAOhV1paWlFRERoaamBggLD30hKf+0m+JzsgnOCY4XwdP23YsAFhLzw8XKFQTFZtXKRSKpVSs4rIvo7vuONv7agRKiz/gSTlh7qvU9tlR0KOFRfGMqiwMg9w1LHUS6qgw2UdiDugoqKi0tJSwB6fuSeJJoS/VULCC6awsDD4hAXQsccBGGunR0Ud8tFxUMfPOSCNmaS4k3WUc5J9OJkHIm+0Uy9ChbOvQ6hDwOOjDmQdLuJYUq4CIxx1pWNUWFhYUlKCsMdhWZWOWY1kn18EDJNE6wnCT8HN+vn5TXxtXBJ7/GQfwYBMMqN8Qlx2/DDo8SQfTLjLjqVhUmUdAI8UdCTwSkpKSkpKcOxt3LjxxSNhUsEgiJAJoXU0ws+GhYXxsCdRF6nQkmzhWCJORNaJxEDjoZgQhynislOjchErDJqUdXzU4REqIik/LCWTRJ1Ez6TKOlzcSdRLCeqKi4uLi4sLCgpKSkpCQkLWrFmzcePGFwyDSQWDSiAZP4XSCD8Ls/v6+k5wbVyRHR0/5Yd0lJNugytXrogn2vELY6paQIVlTZFN+aHu63AzpnrRmKTngLWpK8UIoa5ojPLz84uLiwF74eHhLxgGkwoGlUAyURQSEhISEkJth9l9fHwmsjaurKCjesn5jvJWdmFMqnpJlXhUrx3LecAPTxHZ2lG9drKyDs+1E0QdAh4u6wB4uHqJ4w2XdYC6wsLCwsLCvLw8wJ6+vv6GDRteMAxeABhYRCIEWvBP1oWSs+gSklB7cHAwdPb29p7g2rg46jhuA46GSZoxObol1VdObvBYqBP02iHs8SNURMpjiiiZIs4DfINHdRtIJB4feAUFBbm5uUVFRTj2QjFNCX0NfV594nylggofiuxDZWXqV5ZUoSKE2kJFyIRQMI1Qe1BQECzDy8tLpjYuiUMOMvk2Fdm4sLa2NlY0JplzIJtarl69MJHymKytHVIycTPmeKIx+ZDjOMqp1hQccjjqCgoK8vPzc3NzCwoKAgMD16xZExYWJsjZEp5+kURl8ZeEgoKC0AE6xttDQ0M9PT15/r2+vj5I9pGk/FDhJ6ttsrzk1Lgwfgy0SAEV3IapXqE+sqDD+GuoiCiZjY2Nsi5yvtdOomoWjxEVdQC83NzcvLw8f39/wF5wcPCEQ4WPIlYfvBEd89mdbMc/OZ2pLQhC46HAwED4DA4ODgwMDA0NdXd3l9E5Efw4Qo/UNlnucg7wwGUnMWaqlN7KL9HHt6lM9vtGWIX6WKFh1Cw7lXzlLJuKBHX5+fl5eXk5OTk49tavXy+BAYkNssOLpPGDQVXkjJMCAgLgIDg4OCAgICQkhII9CcBw7EnAxjJpcmQdB3iqZtlRLZksl50aKT/iNdhFyqioalPhR4Rx3OWkJRMXdwVjBJADys3Nzc7OBvj5+/vr6+uvX78+iPb4/zWBQVXkjJP8/f3hICgoyN/fPzg42M3NTYXauHzUyRozqZHQnCw7lkFFMBpTYk0RSfkh/Qd48sF4Un7I8ph8SyYp63D/AWnJJG0qVCUTl3W5Y5STk5OVlZWdnY2wt27dOuC5XzEYVEXOOEmhUMBBYGCgQqEIDg52dXUVzSHqJXJbe4isn06CqPZMaigm1aCiUigmJ8tuQt43wq/mgMQdLuiosk7EjEnu6ySyjuq4k0UdLusAdTk5OdnZ2ZmZmVlZWTk5OYC90NBQ4LlfMRjGQwhI5FfJKUm7QqEICAhQKBRBQUFr164VrY3L2tSJqJekC2E8WXaSUEwceBzPwXjCoFlbO9Jdzs88EEn54WztSFkngjoceLisA9RlZ2dnZWVlZGRkZmbi2AOOeWnBoHjh5Ofn5+fnBwfoE7UjovbHj/39/f38/AIDA11cXJgxZSTkEPCo6qV4aBjHY06NCGNZU9RwHsiijhWkImtQYck6fr4PNUiFk+wj7rLDgUeVdYC6rKyszMxMEnsKxvP7JcEDyeXUFiowqO2sS0jyJQg14geoM37g6+urUCh8fX39/f2dnZ1fAYzhBhUq6jibOo7LjrOvYxlUcOyR4k42y07VGGhc0KlRQIXqr6O6DWRrFsnGQKvkr5NomDljlD1GCHiAvbS0tIyMDD8/Pz09vaCgIOAVCZcriMc/yfoSGChogkLSjTzgoAgW5uPjo1AoAgICgoKCvLy8FAqFt7e3QqEAqSIBhre3t7e3Nw4DHx8fHx8fHCeoERE+Aok96ODl5eXj4xMYGOjt7e3j4xMUFOTp6YlfKyEvLy+41s/Pz8nJ6RWJqsm3YXLcBlRfOSvFjqpncnzlKtXGZKX8sGqwk147cVkn7jbASznwHeWcMGhx4OFKpgR1JPDS09NTU1PT09Ml2HsZiMPH7u7uHh4eSJJAI8CMhI33GIHwAWAjICHCJ4UWdKGXlxeADT2YoA+ONz8/Px82QU9vb28/Pz9HR8dXSBsmB3L8gEzSV071HMi67C49X0OF9JVzbCoclx0r5UdSQ0XWVy5x2VFNKfwCKuJmTNa+TqJe8rd2EsjhqAPg4djT1dUNDAzkPLxfMLH4WKFQeHl5+fv7Ayp8x5Q6+MSRBgcISAAhHFHoLMADCG+HlaBr4RR0A1QrFAoPDw93d3eFQoHDFRGOPVitg4PDKxwNk5/bytraqeSyIzVMTilolaIx+Sk/ZDQmWQpaJEKFlHWcLDtxlx3Hc0AKOlLPlCiZEsgBpY9RWlpaWlpaSkpKWlqar68vwt5LQiQfe3t7u7u7+/n5AQxsbGxcXV1dXFw8PDwkYg0u9yUkGEleXl6enp4eHh5I6EnaPTw8PD09cZT6jAlAHx8fWIwPhm0JwWiwQuj5/7HHcRuoZE1RyWuHyzpOKCZpxjyDEUfWiRRQYSXa8QuwIzOmrKwjt3YiKT+klxwPCqOqlyTqcFmH8JYxRjjqUlNTU1NTk5OT09LSfHx8dHR0AgICgMk4zPrCiMrKgIeAgABLS0t7e3uFQmFvb29sbGxsbGxkZGRsbGxpaeno6Oju7u7p6emLWUEkOPQZk2kS2KCzCGMAabDogqxDK3F3d3ceI1dXV5CZ8In6wAFgD6Sfvb39/2JPcFNHNaiI7O6o1dcl6iUnLmzyXHbiZkyqWUU8y44ajSmbeSBBHWnApJoxOeqlBHUIe6mpqT4+Ptra2v7+/lSO/2UJ52Y/P7+1a9f6+PiYmJikpqYODQ2dPXt2586dpaWl8fHxAQEBTk5OFhYWBgYGq1atWrlypba2toGBgampqYWFhaWlpYWFhZWVla2trZ2dnaOjo4uLi5ubG8IMaI8gS52cnBwdHW1tba2trS0tLc3MzAwNDXV1dVetWrV8+XJNTU1NTc2FCxcuWLBAS0tLQ0PD1dUVBiHJy8vL3d3dawyB/4u98bvsOO5ycnfH8ZVzCvXxgaeS105iUxEpXqSSy07WpiIbjSloyYQ4TI7/gA+8lDFKSkpKSUnx9vaWYA/nePLrZBOViUHUAAKtrKw2bNjw7Nmz77//fnR09Mcff/zrX//68ccfDwwMtLa2Hj58uLa2Njk5OTIyMiAgwMXFBSBkaWlpbm5ubGysp6e3cuXKpUuXLlmyZOnSpUuXLl28eDEgSktLS0tLa8mSJUuWLFm2bBkA2NDQ0NLS0snJyd3dPSAgYMuWLcnJyZmZmVVVVfn5+atXr3ZwcPCgEfxugHDAnp2dnRR7stYUQB3VrELd17FsKiIx0LL7Ov5L7dRz2fHf7yOe70P11wnm+7BcdlSvHbm1w/d1EtSlp6dnZWWlpaUB2NLS0kDiJSQkJCYmenp6rl692tfXVw08TDYhJvbw8HBxcfHx8XFzc1u7dq2hoeHnn3/+6NGjhw8fPn78+NEYPX78+P79+z/88MPXX3/9xRdffPrpp7dv3x4ZGbl+/fr169eHhob6+vo6OzsvXLhw6NCh7du3QyZkWVlZVVVVfX397t27Dx06dOLEiffff//y5cvt7e1dXV39/f03btz44x//+Omnn/7Xf/3X119//d///d/ffPPNvXv3urq6rKys7O3t3dzc3Nzc3DGCrx4eHrBgZ2dnX19fc3PzV3p7e1mqJkBOIutY9kx+ajnVf0AWLyIjVDhBKuOJUJEUL5INTyG3dmon2lEd5RLgkWkHEucB1ZJJBR5gD2QdHMTHxycmJoJtMyEhIT4+Pj09PS4uLikpKTQ01NHRMSQkxI/m8pK1WLxIggdEcHDw0qVLm5ubHz16dO/evYcPHz548OD+/fv3799/8ODBo0ePRkdHH9MIwPnkyZPHjx/fu3fvhx9++PHHH+/evfvTTz/dvXv3/v37Dx8+hD6jo6M4nkdHR9GYAPjR0dGnT5+eO3dOW1vbxcXFi60sgFXG29vb39/fwsLilR7aW34Q8KgaJtWeKZ5dLhukImtTES+jwneXywJPEo1Jusv5uzuRMGjSXV5cXMyKw2S57CSoY9lUkpOTExMTIYoFjkH6paSkJCYmFhQUxMbGurq6GhkZrVq1as3LTfr6+rq6umvWrHn99ddra2t//vnne/fuAUIAgYju0wiEJMIPort37969e/fevXuAXmh8hNHDhw/v379/7949gOjjx4/v3r374MGDs2fPrly5Ul9fH9aGrxNIW1t79erVurq62traenp6Wlpar5AbPFzPpG7qRCKh+cHQnOJFZL4Pf2snnvIjUoNdxF1OfcXPBPoPioqKWOEprH0dCg2TbO0AeGhrB8Er8fHx8fHxSUlJcJCWlpaYmBgbG+vo6Pjb3/721VdfnTFjxrRp095g0JSXgGAZ06dPnzNnzrRp0wIDA589e3b//n0JSAB4j2gEqAMUAdLu3r37448/4rJxdIxImQli9qeffvr5559B7p05c2bRokWwNsmv9MYbb0ybNm3atGlvvvnmm2++OXXq1BkzZrz55puvkDYVvpechTdWGDQrIJOT70Nu6sQhJ/LaA34MNHVft337djI8hR8AzdcwqZAjNUwJ6qjAwyGXNkbIgJmSkpI8RgkJCVu3bk1KSkpISEhKSsrOzk5NTQ0LC7Ozs5s6deof/vCHoKCgs2fPXrlypbm5uWWsCCpObS8Htba2Aqe1tLTs3r3bxsbmb3/729OnT5GqicPvIY2gA5x98uTJs2fPnj179uTJEwluEUFPHL1Pnjx5+vTpTz/99N133z169OjQoUNubm7vv/9+W1ub5KdraWm5fPnyxYsXW1tbr45V2Ttx4sQrXV1dLP8Buk9WeAqpXqoRnsIpFnYCIzVcdqxS0HwbJstlx4p+Frdh8l121KAwiZIpAR7VSy4xYALqkpKSkpKSwIkHGuaWLVtCQ0NNTU1nz549e/bsDRs2nDhx4tq1ayMjIwMDAwMDA/0MGngJaHBwcGRkZHBwsL+/v7e318nJ6dq1a0+fPgUJhoOECjykcALAAFcg+nBtE0Qf7AlxoYd0WtByAb11dXXm5ubnz5/v7+/v6+vDfzH4Ojg4eOPGjYGBgaGhoZGRkc7OzlfILDvOjo6lXgLqZA0q1AgVludAgjqRykWq1lChvvmAEwlNmjFZwOPXcZD1lVOlHNVzgIs7CeokwEtMTITjqKiokJAQMzOzt956a+XKlZs2bTp9+vTQ0NCdO3euX7+uVCo7OzvB5UsmTL8k1N3dPTQ01Nvb29LSMjw8vHnz5rq6OlA7JYIOwQ8/AImH7/2QFvrkyRNQMlEfMOGQ2IO5njx5AgisqamxtrZubm5GgWJkWkJ3d/e1a9e6u7t7e3s7OjpeIYFHyndOXFgzQZxqDqSeKVK2aDxvPmAllbNcCFQzpngYNPliLYmSCQcAOWp6q8TEQuJQ4ksg4YdQB8egXqampsbHx2/evNnPz09fX//tt982NDRMSkp6//33h4eH4dnc0dHR2dmpVCoHBgb6+voEscfJ9kQd0AEMC2lrEgZFjXhwP8nB6CtIYKVSeePGjfT09I0bN4JBEscern+SYvABjUi9FMZk9YTt4uPHj0tKSoyNja9evYpSgvBSY3jj4OAg/NqvtLe3d3R0IEFH6vekGZMaF0b6ykUiVKg1VDiyjozGlMSF8WsWCZboY+W2ki8b4Sfa4QZMifMA7eugLm1eXl5hYWFubm5mZmZ0dPT69es3bNgQHh4eHR29adOmiIiI2NjYmJiYLVu2bN26NS4uDtxxSWOEdnQpKSlI+oEimpiYGB8fHxUV5ebmpquru2LFCjs7u6ysrAsXLgwPD4ObCycWhPDnN04kAiWdJdgDmKEaCNDY3d0N2qMkfZQENj5Lf39/V1dXb2/vwYMHfX19//73vz958gSMK8hoiSBHHiAESg4kKitLcYUOYOQcHR0tLi42Nja+dOlS7/NvAVKOlflDn7Dyzs7OV8BlR5VyLInHsalwXHasGioizgOWTYXqshMEHisMmmVTUeN9I7iGCQcg1kDWIcmWn59fVFSUlJTk5+dna2u7bNkyDQ2NpUuXLlu2TFtbe+XKlatWrdLT09PV1dXX1zcwMDAyMjIxMTEzMzM3N7ewsLC2traxsYHwqLVr17q5uYEb2t3d3cfHJzAw0N7eXlNTc8aMGcuWLYuIiNi9e/eFCxfOnTt38eJFMAO0trYCG3R2doJGpFQqQbAMjtHQGCHf9ODg4AC2LZSgFzivu7sbAQyUrt7e3q6uLugD0+ESjwQYPhpqB+YeGBjo6ekZGBg4f/68s7PzrVu3nj59+ujRo9HRUbD+4wYSCWZYwJMISeqmEZd7cPD06dOqqiptbe3Tp09LBD4Pe21tbQh7ErCxUstZWXayNhWqy048r1ww5UdQ3FFtKrhZRXBrx6pchGMPKZnIfQfKJEi8xMREX1/f1atXL1261MzMbPHixStWrDA1NTUxMTE1NTU0NFyzZo2RkRFyFunq6uro6IC/CAILqbR06dLly5evWrVKQ0Nj5syZ8+bN09XVdXBwQIG/ELbv7+8fEhKyfv36TZs2RUdHx8fHg8zMzs7Oy8srKioqLy+vra3dvn37zp079+zZs3///oMHDx45cuTkyZMffPDBhQsXkFEUdKiuri6ENwAnGBgQXIeGhkDRHRgYADZFQg8HGAeNcNXAwEBXV9fg4GBPT49CoTh16tTTp08BMKAHol0cuetDsEGfCKgSyJGaKn4AZ3/++ed33nlHS0vr4MGDZDFbJvbgJyNd5JIwaDLlhwo5fg0VqsuOZclUNeUHAY+FOpGUH8nWDk8+EIlQKSNeOYJsKmVlZcXFxVAULC8vDzZ1ycnJXl5eq1ev1tTU1NHRcXFxCQkJMTAwAM3Q1tbW3t7e3t4eZJq9vb3tGNnZ2dnZ2cEp6AnxvlZWVhArbGFhYWZmBqH9lpaWNjY2EAcMGNbT0wP0amtr6+jo6OrqAp4RpIHgrJ6e3po1a0DewmhWVlY2Njb29vaOjo7Ozs6Qv+Pj46NQKIKDg8PDwyMjI2NjY0E3TkpKys3NLS0tBRjv2rUL/pp3330Xdj6wycRlBQuB6Bg4eGBgoKOjA+CdlpaWl5f3+PHjh2O+b9inwSZQAqpHmPsBoY70IvA7o/73799/8uTJsWPHFi1atGPHjv7+fpDMaJ0SBP4v9lpaWtoEojHR1o7qr+PUUKGql+Ix0GSVPlbKDwKe4NaOGp5Sz3iVJBV11MpF1IBM2OCBrbKkpKSsrCwxMXHt2rXLly+fN2+ejo6Ok5MTSKGQkBBTU1NNTU1AHeiTiN3txsjW1tbmebJ9npB8s7e3t7Kysra2hgttbGwcHR0dHR0BunCAAxgNaGVlZWFhYW5ubm5ubmZmZjpGRmNkaGhoaGhoYGBgYGCAx3DojREOaT09PXRq+fLlenp6np6eHR0dsGdj7eio7UDd3d0DAwOwUezu7t65c+e6deu++uqr0dFRBA8k/SRyjLWFe0js9KgKp+Tg7t27o6Ojra2tS5cuLS0tBUtVd3e3EPY4mzpORBgnKGw8lYsk/gOq84BjVpF9Z/I4ozFJMyaJOlzPRKpmfn5+aWlpRUVFXFyclZWVhobGggULtLW1165dC4lhoP4FBgaamZktWLDAwcHBwcEBxAsIOhsbG2tra0AjLvqgXQJFa2trkH7QE0SinZ2dk5MTHCM5KYGxRLTCFBKiYhWfGkaGwW1tbUF5tre3t7S01NLSmj9/voaGhoGBQV9f39DQkHIsiw1HHa6CkuoobB1xPj5//nxISEhra+uTJ08ANhKDpCz2yC2f5EKJhESNIPdGRkZ0dHSSkpJADsPykFVJTeyJmDFF3OV84HEcd6ytnQR4KAWB5TyQLaOiqk2FBB7IutLS0uLiYtAqCwoKioqKSktL8/LywsPDDQ0N58yZM2/ePD09PRcXFz8/PyjY6OPjg6p9OTo6zp07F5je0tISkGNtbY3jQVYAWltbg+iztbVFuWogzUAqOjg4wOUIXTiiYFgEaRyNEhmLGqmdYSUuLi6Ojo4rVqyYO3eulpaWq6urg4ODiYkJGEs4thYWITQCYoG/4+LiamtrcZyMjo6Cd06icCI1ElcgZXVOibaJI/bp06effvopvLIXLE9dXV3y2Lty5YpINCanlAPHZUdVMlkapqrq5XgKY4pADpd1ZWVlFRUVcFxeXg54KysrKyoqys3NLSwsLCsrKykpKSwsBNSBoQKAGh8f7+HhsWjRomnTps2aNcva2hpKDPj6+vr7+wcEBMABlLtat26dg4PD9OnTra2t165da2pqCkyMxAhonoAiSOt0cHAwNzeHr9bW1mhnCELP0dERUkWhMwhS0ELRIDCmra2tpaUlaKew1bS2tgb8QzcXFxczMzPYfMI4MBTgDQk99BVOOTs7Gxoazpo16w9/+MOaNWsCAgJCQkJMTExsbW3BTIK4U5yAvxHqwG+xffv2qKior776Cg+5HB0dZamXVNH34MGD77///s6dO2AyBbHG6Q8ujcePH3/11VfwT8FiwIwk2ftRsMd3HpB6Jqlh4ls7KuT4Wzs1suzU3tqRhfpYeeW4oKutrS0vLy8qKiopKYF2cNaVlJSAGATvHPi+S0tLq6urCwoK1q9fb2BgMHfu3GnTpi1ZssTJyQnKp0N1rZCQEEdHR/AcrFmzxs7Ozt/f38PDw8nJae7cuWi/B/xta2u7du1a2Ps5ODhAAqiTk5ORkZGFhYW7u7uDgwNoegAeJycnJNNA27S2tjY1NbWxsYFPtBW0sLBwcHAA8Qi7QbgWEkytra3d3d2txsjFxQVSvyGh29jYGJK7wZyDJB7K9ba2ttbQ0JgyZcqiRYtcXFwCAgJcXV2Dg4MR9pDHjyPccIUTl3hIU+3v7x8aGjp27FhYWFhLSwtgBpKDJO5yid5IirLR0dEffvjh5s2bX3zxBdhRSCMNrogCMiEQNCgoaPHixc3NzSDxcNFHx97ly5evXr0qGwYtnnnACYNm1QtDwFOpNqaqr7OTbO0k4g5XL0kNE15HDhomchiAPllSUgJRl9AhLy9v48aNVlZWc+fOff3119966y1jY2NIc4Za/N7e3uB28/LycnJyeuedd/bv3x8REeHu7u7i4hIWFrZ27doZM2Zoa2sbGxubmJi4uLgA5IyNja2srJydnWHPBhIPZKCZmRmwPmzzQPgACEH+uLi4rF271t7e3snJCdRLcA86OTnZ2dkBchwcHACNlpaWgCJI9DYyMrK2tnZycjI3N7exsYFHABg8AYqwlwMC2WtqamppaWlqajpr1qw33nhjxYoVkLTm5eUFLg3wTCJeJH36EqRJEAj7PYQ98EO2t7enpaVVVVWBkRPwQN2kcQh8g59++unQ0NCDsbCYhzRdVDLmzz//nJWVNXXq1AMHDgwODvb29oL9FplbKNhrbm6GuHXxykWsfR2Z2MpJPqDu69R70wiJuh07drBknXp55XV1dRUVFQA50DZRtArKP0hISHBxcVm2bNmMGTM0NDTWrFnj7OysUCgCAwNRuR7Y1AEIoYjA0aNHb9++XVtbm5WVpVAorKysdHV1DQwMfH19TU1NV61apaOjY2VlBXLGyspKR0dn1apVDg4OLi4u+vr6wMRgcQFFccWKFdra2ubm5ra2ts7OznAVKJNQMQH54kEqOjg4ODk5AbyRyEL6LQhDDw8PUDvNzMw0NDT09fUNDQ2XLl2qqakJMhCeBYA3cDwsXbr03/7t3+bMmWNnZxcYGAj1vKDQUFBQEBRT6ejoQCoZKd9I7wLeSIrKgYGBvXv3xsTEfPjhh+BsePjwITogHeIPCasJ0OPHj//2t78NDg7+/e9/f/r0KTRSsYcUzh9//HF0dHTfvn2zZs0qLy+/ceMGxBUgsKHny3PYu3Tp0uXLlzmZByIpP6SXXBKKKRKNyXnTCFmiT6W4MGrKT21tLSu3lUw+yM/PLy4uhnbY14EpJScnJzExETYwb7311rx581atWmVnZwdVtBDP+Y5VI4bSxQEBAT4+PpDRfODAgZGRkVOnTuXm5iYmJpqZmVVWVl6+fLm/v7+jo+Pdd9+1sLBYuXIl2PR9fHzS09MDAgIWL16sq6trbW0NAS76+vrGxsYGBgarV68GOz7ILqSFgqIIcglAAntCU1NTtM0DdRG5KABRIDxhPgfHAAAAIABJREFUBHNz82XLliUlJR05cqSlpeX48ePr16+HKiZwFnabhoaG8+bNe/PNNzU1Nd3c3AIDA/39/UHUBwcHe3l5BQYG2tjYaGtrt7a2IrGA7Jx8yCEZgiJpUIfBwcHm5uaIiIhDhw5BoDPKM5AFngR7P/300507d/74xz9SraOPMIchUm5HR0dbWloWLFgQHR1969Yt5ViQKtKQmdhT6bUHrIgwqpdcPAZaVtZxahaJVOkTdx6QNszy8nK8ekpOTk5KSsqmTZvs7e0XL148e/ZsTU1NExMTNzc3gBxYL1FdOlTG2M/PD7BnYmLi7Ozs7e1dWFgIKlNxcfHatWsbGhpu3LgBQVs9PT39/f1NTU0rV64MDAw8fPjw5cuXz58/n5aWpqWl5ebm1tTUdPLkyXfffXfDhg3IYeDs7GxiYrJ69WrYCoLCaW9vb2JiAk42QCAomc7OznZ2duADMDExMTY2trCwAJEI+z3wqoMkXLJkSWpq6sjISEdHB8SmXL16NSAgYPny5SYmJmvWrFm5cuWKFStmzJgxffp0XV1dX1/fkJAQb29vLy8vxdiLeBQKRVBQkIODw4oVK65cuQLx0P39/aTFhYQclfBg1O7ubtBNvvrqqydPngAwqHjjqKCApT//+c/9/f3ffPMNpC+QaidkGKEsh2fPnt25c2fp0qXOzs7Dw8M48JjYu3jxYnNzM8tzQKb88AuoSFCnUvIBCTxOhIo48FStoUJ1HoC4y8/PT0lJCQ8Pd3Z21tXVXbhw4aJFiwwMDBwdHb29veGNPFCQA1VoRa8Z8PHxCRh74aiPj4+WlpaFhYWzs7O7u3t1dfU777wTFxfn5OR08eLF9vb27u7uCxcuNDY2ZmdnR0dHu7i4HDt27OLFi6mpqZs3b46JiYmOjo6NjU1KSjp48OCePXtqamp27twZGRm5YcOG+vr6qqoqR0fHTZs2NTY2vvfee2fPnj158uS2bduSk5MdHBz09PTMzc0hwMXCwmL16tWOjo6+vr6enp6gChqPkZaW1qxZszQ1NUHFNTAwqKio2L59e3Fx8c6dO9vb2wcHB3Nyctzd3Xfv3p2enr5o0aJXX3114cKFdnZ24LSEbR7cPjgwQQA6OjouWbLk0qVLYAlEBgkO/FiaJx5B2tfX995778XFxSmVSsDeI25EGOkwALg+evTo+++/HxkZ+fd//3c8Ku0RESKDhvr555+//vprQ0PDVatWKZVKMLT0YtHkdOxdunSJlXkgIu5knQcsl53EpiKuZLIS7TglwxD8yK0dHpAJB7i4A+NKQkJCSEiIk5OTnp7eokWLtLS0dHV1bWxswIgSEBAAzOrr6wsvFlUoFFCaytfX19nZ2dPTU6FQeHp62tjYmJub29vba2horF692tbW1sfHZ8uWLdHR0eHh4cHBwUePHh0aGtq9ezcALCMjIyEhISwsLDs7e+vWrenp6WfOnLl27Vpvb+/Zs2fT0tKcnJzi4+NTU1Oh0lFKSkpbWxv8Dkql8vbt2+BDgxhopVKZm5u7bNmyNWvWODg4QM0sXV3d6Ojow4cPt7S0vPvuu9HR0bq6ulBLC0ro6enp2dvbe3t7u7u7A0oDAgLi4uKuXr06ODhYUVERERGRm5vr5OQ0Y8YMHR0d2N96enriLydCbykBEDo7O2toaJw5cwbcDLjOKUEaB4o9PT3Xr1+HsJiBgYHOzs6+vr729vbY2NgDBw7g+eYiBMADRzlA6/PPP//4449/+uknKHkGnw8fPoScPRgfzDkQQPPw4UNfX9+ZM2dCJhEADJfPFOzJpvzIph2wIlSoQWF8gwqrDrTI+0ZkZV1lZWVVVVV1dXVtbW1VVZUk3wfEHcReVlVVFRcXZ2ZmhoSEWFpaQsjl0qVL16xZA7YH2MaAg87Pz8/Ozm758uVQkT8gIMDLywtsj97e3qC/gQUiKyurvr5+69atixYtWrlyZXZ29oULF1paWqBYXXR0dFNT0+nTpxUKRWNjI/yFg4ODp06diomJiY2NbW1tvXHjRn9///DwMChpkZGReXl527Zt8/b2htdQ7t+/PyUlJTY2tra29oMPPujv7z969Oi+ffsGBgYaGxsjIyMTEhIaGhpOnDhx7ty548ePNzU1paWlRUVFtbS0dHV1QbxbREQEhLwZGhra2Njo6+traGhkZWVFR0fb2tru3Lnz+PHjvb29169fz8zMXL169dtvv62pqWlubg5iDTBGvl0Ijv38/Nzd3d96663jx4/DjeBxLVRZJzkGaQkZtJDKgEwag4ODZWVlOTk5X3zxBS7oOFZK/ODevXuQ/w5FkD777LMvvvji22+/fTjmzYPM2p9++ukRlisIIP/HP/6RmJj46quvHj169Pr16xDqDc8+OvYEbSrULDsRm4qg144VBs0PDROxqQDwcF8C+MfLyspA0JWVlcEmoby8HACZmZkZGhpqZma2YsWKJUuWLF++3NjY2MnJCZ7lQUFB3mPv3wCPHLy8xtXV1draet26dWBQsbGxSU1NPXjw4N69e/38/ObPn+/g4JCRkXHs2LHw8PCMjAwLC4u0tLSRkRG0XYmOjo6JiYmJiSkuLr5z5057e/vOnTvPnTs3PDwMfkX4/5qbm0+fPj08PDwwMHDs2LGEhISurq6cnJy0tDSFQmFtbR0aGrpx48bNmzcHBgbW19cfPnw4NDT09OnTYWFhTU1NwKCDg4MQDAnsGxkZmZSUtHfv3vDw8Pj4+JiYmG3btkVFRRkbG5uammpoaFhaWnZ1de3atcvDw+PWrVs3b97s7Oysrq7W19efNm3a8uXLnZyc4KWZHh4eKGZAQSN/f39PT8958+adPHlyZGREScSUUQUgvveD/WFnZyfoclD3BBTXwcHB8+fPR0ZGtrW1IXhQrZRU0QfoAik3Ojr65ZdffvzxxyMjI1CYDFwXP/3008OHD8Frj3TX+/fvP3v2rLa29o033ti2bRvEyqFnBF3nlLjLqSk/HJsKdWtHTbTjh2Kq5CtXyaYCBKBCimVlZWVNTU1ZWVlBQUF5eTnskdLT09etW2dra7ty5UowJFpaWrq6unqPvdsNueaAt5DFHLzkvr6+wcHBy5YtMzExAWve3r17L1++HB8fHx4enpKSUlJSkpOTExgYuHz58ra2toiICGtr6+Tk5NjY2PDw8M2bN0PG0IoVK06dOvXRRx/t3LkzMTGxvr7+3LlzycnJlZWV169f//DDD0+cOLFp06ampqasrKyEhARXV9eGhoZz586VlZWFh4fX19dDOdfm5ub3338/Ly+vqanJ0NAQcm3B9dTW1gZs2tPT09XVdevWrcbGRnd396amJgsLi8rKysOHD58+fbqurs7S0lJHR2f27Nnl5eW3b9+uq6uzsrKCfyEyMnLhwoXz5s2zsLCA3wdt6vAXYsKDCReAvr6+Hh4ec+bMOXXq1PXr18VjyhAIIfsB5P/Nmzdv3rwJGAbmHhoays7Orq2t/Z//+R+whSCSYA+PJnswVqPl0VipTxCAn3/++dWrV//jP/4D2kHEQcT2o0ePQAtF2Dt37tyMGTPAIgW1dHkxZayitNQaKmRS+VGMOIl2sr5y8rUHIqhraGhgvVuLUx4T0nkgWqWmpiY3N3fdunWWlpZQElxHR8fExMTJycnX1xds8fA4B78wvO0JvR/D1dXV3Nzczs4OClrGxMSEhYUlJiY6OzsbGxtDQb6SkpLz589DcC1kRVpYWHh4eIBBMjg4uLa2dt++fYA0HR0dCwuLHTt2/OlPfzp37lx+fn5iYqK3tzdaSWVlZWtra3V1tZ6eXnx8fF5enq2tLbg9QkJCKisrQYYMDAwMDw93dHS4u7uXl5dD8EpKSgrs/UBiwMGtW7d6e3s9PT2jo6NTU1N37dp16dKl0NDQ2NjY7OzsNWvWaGpqOjk5nTlzZmRkJDc3d8mSJUZGRhoaGrNmzdLS0gI1G0QcUsJBD0dqp4RgN/jWW2+dPHkS7ff4eCMJ0nlramoiIyNzc3NRRpJSqRwYGAAt/ebNm6TE48g9kGYIYI8ePRodHb17925vb29zczMqKAhZgihNCWHv6dOnd+7cmT17to+Pz82bN0HcgbGajr1z586J+Mplw1M4XjtWARXOK37UM2OyqjmgHV1FRQXqkJKSolAo9PT05s2bN3/+fG1tbWtra1dXV19f38DAwKCgIB8fn2XLloE1H4QevOgUIjMCAwPt7OxcXV0jIyNNTExyc3NTU1Ojo6OzsrI+/fTT/fv3m5ubr1+/fv/+/aAcguHrk08+KS4uNjAwCA8Pr62ttbW1DQsLg1QaYBowga5evTosLAwSaleuXJmamtrR0XHixIna2tr169e7uLjU1dXFx8dnZmZ+8skn69evz8jIaGxsjI6Obm9vv3nzJjIbBgcHGxgYfPDBBwqFAl6RU1tbe/PmzTt37gwMDIyMjAwNDe3fvx/CVrKzs/fu3TswMJCTk7Ny5Up4JC1cuHDGjBnx8fGdnZ25ubmWlpbTpk17/fXXp06dunLlSldXV5+xd9aBCoD70EFfIHd9ENOjoaEBhiWwkbCQRsUeJBAlJCSYm5s7ODiA8zM+Ph7iPMGgn5CQsHPnTrCUPGLHUuOiDwh0S/A0gPL5+eefHzp06NNPPwVhCFtB5LXHZeY333yjqam5YsWK3t5eCOlUYlVqpNjjh0ELZtmxnAecLDvBvHJqhivVoMIKDUMBmdu2bauoqEhMTPTw8NDV1dXQ0Fi8eLG+vr6Dg4Ofn19wcDC4wr28vMAyHhwcbGtrq6WlZWBg4O7uHhISAg5xCEq0sLDYunXrtWvXdu3alZWVdfv27SNHjlhYWBgZGaWnp/v7+8+ePXvFihXh4eG7d+8Gk8kf//jHvLw8Jyeny5cvwwavoKAgIyOjtbV1YGDg9u3bDQ0N8+fP19fX37x5c3p6+r59+wBjlpaWoaGhzc3Nt2/fvnXrVlpa2sKFC8E/0dbWduXKFTc3t9zc3IaGhp6eHqiE9eGHHzY0NFhYWKxYsWLz5s0eHh62trba2tr6+vomJiYhISExMTFOTk6rVq2aPn065Mtv3779xo0bx48fh/cKBAYGrl27NiEhwdPTs7Kycnh42NXVdcWKFb/5zW+WLVsGkTQQuBMaGrp+/Xow7XqNvYYSbE5UuRccHOzi4jJv3rx9+/aBcEYPC0EaGRlpbm42MTFZu3ZtdHS0u7u7hYVFVFQU7LKUSmV/f/+BAwdiYmLu3LnDikqh2jlRFAtYNe/evQunLl++/P7773/33XfPnj2DGi2PxqJGoQPaJXp5eU2dOhWKUCmxLR8TexyXHdVXTgo6lk2FijpqsTAk7viow7d2Ivk+EG+5bt06ExMTeF0TmO9cXV3BzxsUFAQOKNiuwEYOtEp/f39ra2tfX18jIyNvb28jIyNNTU1dXd1ly5YZGBg0Njbevn27qakJYlM6OjqMjIzMzMxiY2O3bNmydOlSX1/fpKQkNzc3hUKRl5fn7Oysra3d1dUF2sj169dv3br1ySef9Pb2nj59OjQ0dPny5enp6e3t7Xfu3Pnoo48AkLdu3erq6tqyZYujo2NERISrq6u7uztULlu3bp22tjZYj0xNTdPS0tBfe/78+Y0bN7q6uhYXF3d3dxcVFa1fv/6dd97p7u6urq6GCJjMzMy4uDg3NzdDQ0MzMzNwc+fn50M9GFdXV3gcR0dHHz16NDExccqUKa+//rq1tXVgYKC7u7utrS0o4d7e3p6enuB7ABEHyif+Gkq064OvxsbG06dPB7SDMRAisKgSD3frwfHIyMjmzZsNDQ3XrVsHLwMDo/H169fht+3v779+/fqmTZsOHDjw448/4g46HHik0AM988FYggL0efLkyWeffdbQ0PDZZ589ePDgxx9//Pnnn3/88UcwzKA+9+7de/bsWUlJyauvvtrU1AQmXOXzMavPYe/08ySSVE5KOY56KRgDLUEdNalc5J0HwIilpaVVVVWQXmBqajpt2rTp06cvW7YMjP4KhSIkJAT2JCQBfyDsubm52dvbJyQkaGhogPmkubm5vb09IyPD3d09KysrPDzcxsZmy5Ytrq6uAQEBw8PDd+7caWlpWbdu3d69ez/55JMDBw6Ym5vPmTNn8eLFc+fOLSgo6Ovra21tPXnyZGlpaUREhKOj48KFC2fNmrV9+/by8vJ33nkH8Am7GrBGnj9/3srKavXq1SUlJUqlcnh4+NatWx999FFWVpaRkVF1dbW3t7eOjk59fT1Ujy0vL4+IiPDz8+vo6Lh+/ToYMEtKSq5fv3779u1Lly6FhIS8++67oHNqaWktWLBg69at5eXl3t7eNjY2mpqaRUVFQ0NDR44cgRdBz5kzZ+7cuRAh4OvrC5kTyIOHu/IkBL8q+j39/PwMDAzeeOMNe3v78+fPg02idyzdhoQcssSA0aKzs3NgYODSpUvGxsYeHh6wCXd1dV2+fPnRo0fB2QABLiMjI4cPHw4ODv7ss88ART/88ANkBt27dw+PtMYFI3pVwyMsgQiUzLNnzx44cABKwYNgRFhFyfL/+Mc/2tra3nzzzQ0bNty4cWNoaOjatWvKsRgA9BCBPcgrgsCTJJULFsbk14Hme+2oyQdU4FVhBN7wiooK0DCjoqJ+97vfTZ06FUrkz5gxY/78+YsXL4YISQg4Rq8LhpfsgIUAtnzAZ0uXLg0PDw8KCiouLoaaP8PDw9u3bzcwMAgMDMzJydm2bVtubi6YXoKCgt55553Ozs7Tp083NTVFR0evW7cuNTW1oqJi3759+fn5oJvZ2tq+NUarVq0yMjIKCAjo6OgAQ8XAwADk3R48ePDcuXM9PT179+51cXGpqakBAQucClZ+qClYVVVlbW0dFBRUVlZ25syZrKysiIiI7OzsoaGhjo6Ow4cPZ2ZmFhcXg/7T09MTHx+fkZEB64mLi0tJSfH19dXR0QGFMCoqqq+v79KlS1FRUbNnz54yZYqxsbGfn19oaCi4yF1dXV1dXZElE7dn4qgDyIEyHxAQ4ObmNn/+/DfffDMiIuLKlSuwN8NT+CSfQN3d3W1tbVDauaur6/r163v27FmyZIm5ubmpqamZmZmOjo6RkVFfXx8EMXd0dCA/RHh4OIQBDA8Pf/PNN/CqEwh5QbhCxXBhO4eXeEH04MGDL7/88t1331Uqlc+ePXv06BGoo6jbg7Ek2j//+c+wl4FaMkosnlOKvVMYSdzlLJuKiDVlolx2LF85NeWnuroagr9KS0vBlxAXF/f73/9eV1fX3NzcwMBg+fLlCxcunDt37syZM998880pU6ZMnTp1+vTp8+bN09LS0tHRgYBGSPqGvBsjI6NNmzYVFBSkp6ebmJhUV1dD1fSMjAwtLa3KykowcH/00Uc3btw4f/58SkqKvb19fHx8UVHRunXrampqrl27Njg4ePPmTaVSCSZ1LS2tpUuXxsfH79q1a9u2bS4uLgsWLAgJCenr68vLy9PX1z9+/PiePXvc3d1NTU0VCgUEsgUHB9fU1Bw7dgwpaTdu3IDyuN7e3g0NDeB7hODMlJQUGxub3Nxc0Hza29tLS0sLCwv37t1bWlqalJTk4OAQEBBgbm5eV1d38+bNDz/8sL29ffPmzUlJSYaGhn5+fqmpqc7OzjNnzly8eLGjoyMMDk5zX19fFxcX5HohUYcIV+CtrKzmz5//1ltvxcbGXr169datW8gG2MuojQv7pd6xkp5w4yMjIw0NDYGBgVDjMC0tbebMmenp6fCboAAXOD5y5IizszMUWWtqampubr5x48YXX3yBSrk8wN4Z9mCsEDUonABCsG2CW6+vr2/v3r0//vgjLhtx1/yjR4+ePXu2bt26qVOnHjx4cGhoCPn96diT5NrJpvwIRqiwXHa4GVM8QqWurg43Y1JTfioqKkDogbZZXl6ek5Mza9asxYsXOzg4oLpAEBlsYWFhbGysra29aNGi2bNnT5s2Dd4a8/vf//61116bNm3anDlz3n777blz54aFhVVWVq5Zs2b27NkFBQUnT548fvx4XFzc7Nmzly1b1tjYCK+/gB/6ww8/3L9/v6Wlpaam5s6dO8GCD0b/tra269evt7S06OjoVFVV3bhxA6rT1tfXa2lpWVtbnzt3bvv27Xp6elu2bOnu7j506FBCQoKNjU1ISEhJSUlWVlZISIhCoaiurgZZcePGjZiYmPj4eDc3t9TUVMh5BaGanJwMD5Hk5ORz5851dnY2NTVFRUU5ODj4+vrCe4jCwsLgkj179vT09Bw6dGjt2rUxMTHZ2dmOjo6/+93v/vCHP+jp6fn4+MCWGKXb+/j4ODk5oawoiRlTYtgE6WdhYTFt2rQFCxZkZWWBXw7KgYJSzamNizMubJ8GBwcTExN37Njx17/+9eeff96xY4ePjw+U+kRWjb6+PtC9b968uXnz5pycnIGBgePHj9fX15eWljY1NfX19X366adffvklGEIlb9V7gL2nAdwJP//884MHD/7617/u379/aGgIdFd864ik37Nnz86cOfPqq6/GxsZev34dDz2VYo/MtZMYVDjRmOql/JDlMdWIgeak/MBXiFPJz8+fP38+ZJFBihqeLIOqnlhbW8NLgHV1dZcsWQLvzp47d+7cuXOnT58+Y8aMhQsXvvbaa1OmTIFITiMjI4gb/s1vfqOvrx8WFrZp06bk5OSMjIzKysrdu3fHxcUtWbIkKyvrypUr165dg2d2S0vL3r17vb29k5OTb9y4MTg4qFQqh4aGLl265OrqqqmpuXHjxrCwMEdHRxMTk4CAgJiYmI0bN+rp6S1evNjZ2Tk9Pb2kpGTjxo2bNm1qb28H53JUVFR6evrKlSvd3Nxqa2tPnz79/vvvV1ZWQnjKvn37Nm/evH79egBbcXHxoUOH2traUC2tzs5OCATt7++/cOGCv7+/ubm5n5+flpbWokWLbGxswF4CeIOwNYVCAc5J5E4A0YdDDuVtAEHNCAMDg5KSElQeFwp1wivoWE48kISAK3DfDQwMnDlzJiwsrK+v709/+tO9e/eCgoIaGhqQZwV2euB8b29vv3z58nvvvadQKA4fPgyRn2fPnt2/f//u3bv37Nlz/PhxiEr97LPPvv32W2RigbcyIGMMAtW3337b0tJy4cIFUDhxpRS9XOXRo0dff/31woUL9fX129vb4ZlCl3tkXBi1Xpigy05wa8epF8Y3Y+Lijsw8QPl1UPsZEn/AjI4Xt0Slh/CKQAiQYDqHbo6OjmCXB6H39ttvr1q1avHixWAvnTdv3qxZs2bOnDl//vxp06aB8JwzZ46mpuayZcumTJkyf/58Nze3oKAgAEBgYKCOjs6sWbNqamrOnDlz9uzZ5uZmeAfG5s2bFyxYYG1tHRkZ6enp6erqmpCQcPr06W3btoWFhenr69va2jY0NBw6dKi6unrHjh0oVNfX1zcxMVFTU7OysnJkZOTWrVtXr16F1Ifjx48PDg62tbVVV1cbGxs3NjbeunULIqpB2QNXxAcffKCtrX3lypXW1taoqKi33nprzpw5a9asAa+mYiwDQ6FQgGHD398fXjiOMMYxtHh6euro6MyZM8fe3n7nzp3KsVIroBaCltg3Vt1Eom3CMdQdgudUZ2fn0NBQYWFhTU3Nn/70p2+++eYvf/mLtbX1+fPn0U319PQcPny4srIyNjY2ODgYfh9vb++YmJjCwsKDBw+2t7dDyPWFCxdOnjx54MABKBZ6+vTpq1ev3rhx4z//8z+/++479MZZiK7+/vvvQfm8ceNGS0vLxx9/jAKs8QwjJCTj4+NnzpxZX18/PDyM/HtM7PEddxJ7Jsdrx1IyxYsXCebakaWgIR66tLS0oKAAVekzNTWdOnUqlBtCCicqLoJq2uFl9iR1uGxsbEB/A0spXowEKi+Ym5sbGhpCwdlly5atWLFCQ0Nj0aJF8+fPnzVr1vTp06dNmzZ16tTf//73v/nNb9544w09PT3YWNrb20M4qLa29pQpU6ytraOiomDD5u3t3djYuGPHjrq6uvDwcFtb27q6OnAFQZXU7u7uqqoqqP4yb968mpoa4Lxr165BAB3oYMPDw4ODgyEhIWVlZeC3gCJ2EFDS1tYWGRkJNR08PT0XLlwIGUCwhUOJ9shKCWIQ0i9QHDlrv+fq6rp06dLZs2d7eXkdPHgQGTNhAcqxSkeQBSsxsUj2e8qxrIXTp0/Hx8dfu3bt22+//e67786dO+fm5vbhhx+C7nrkyJGoqCj4I6CqhampKWz1wf2jp6cH5qjTp0+DPtLT09Pa2vrBBx8cOXLkwIED+/bt279//5EjRy5cuDA4OPjnP//5hx9+ABw+fPjwyy+//Oijjzo6Onp6ev7yl78ggyf+gj4QfT09PW+++aa3tzd6jlCwJ8k8UC8aU/b9PiIx0JwMVwnwUKiKJMsOqqdA1k9RURG858DKyuq1116zsLDAoQWIsiFKyiLBCGetrKygBpGRkZG9vf2qVatWrVqFKnlBISMouACpq1CtxMHBAWWLQz1ZKCML5R5WrFihqampqakJJTpnz549a9YseM/rzJkzZ82a9frrr7/++utTpkzR0NBYuHDh8uXLtbS0pk2btmjRIj09PXC+GRkZ2djYLFmyZPHixTNnznzttdfWrFkD7/UGPAQFBYWGhkZFRSUmJq5fv15PT8/V1TU3Nzc5OTkuLm7z5s3BwcGenp5WVlazZ89esGDBb3/725kzZ0IUAe4bwLN+UR4Q+DzBlAI5+AiokLOnUCggT2rBggUREREnTpwAhgO9EWWdA0fie7kejIaHh0EjBa/dyMjImTNnNm/evGPHjj//v/a+O6yqY3sbozHBCgI2ekeagCCChV5tKE2kF8XeK2LXxBYlCKiIJUQFNaAiIoqoYNTEHo3GbixEsRs1V3Pv73m+P97LZNx79px9DuhN8mX9cZ599p49ba931po1M2vduPHo0aPHjx9PmzYtLS0fVPuHAAAgAElEQVStqqpq6dKliBsDcy4Cx2OfDY5KwSJqY2Ojq6uL8SU1NXXp0qXbt2/HcICwCDt27Ni9e/eWLVvA0vCB/80331RVVf3000/nz59H7DHI6p9++un+/fuvX79++/YtCR728uXLt2/f3r9/v1evXlZWVps2bSLWTizqYqD5L/bkT+2UddQn8KHCcUqrcP1AYFNhHnIVxCufOXPmvHnzPD09W7Rogc1HNMCkgMckb29v7FlxcXHp1KkTXJsI9FUCSIGPStqRJvEb27OO8Ld79+5AlLOzs5OTE3yz29ra2tjYdOrUycrKCs5RjI2NjYyMDA0NDQwMYDPU1dVt27atjo6Otra2tra2lpYWxGz79u21tLQ0NTV1dXU7dOigqakJ35iGhoaGhoY4gogjGvb29hYWFu3bt+/Vq1dY3ZZoegpH08CBA+HlBasv2ABEZoNYXg8PD/f19dXT0zM1NZ09e/bu3buhW2JtA9Eaqt4lsCYUSzK1+/bbb/fv319VVXXixImKior09PSBAwfOmjXr1KlTN27cgPrn6OgYFhYWHx+fnJy8fv366urqa9eu3b9//8qVK7Nnz+7UqVPnzp0tLS27du3au3dvVLJPnz4YB3v37g0/pcOGDVu4cOHu3buhD5N4eLt378aWr7y8vBUrVmRmZubk5GAis3z58uzs7HXr1m3fvv3w4cOXLl2qqal58uTJ0zr67bffMjMzNTU1J0yYAJl8uC4UDAxvFRUValLnyjdu3MixqUhtg5ZzwjXj3XgjCm0qTJjRMQ9oB+zEgxj8qcyfP9/Hx6dly5YEe7QzSTmoQ7KAgABoqvhsNjY22AMJddTLywsOvzCNZDqrpWFMA5K43/OgCFZZ4rJWkCfgShy292QRRC4CMLi7u6MI+CMjpaBQyHM7O7vBgwdj3xwgJD53hymfvb29n58fvImSY+mAXP/+/aOiogICAlq2bGltbZ2RkQGzJHEjjb11uEkikBEoEuAdP3583759VVVV586dO3v2bHZ29oABA+Li4rZv337jxo3nz58/e/Zsx44dERERLi4uCxcuLC8vv3Llyr17954/f37v3r2ysrJRo0ZhQ3xaWtrKlStjYmKggKAttra2HTt2tLS0hErs5OTk7+/fo0eP+Ph4nMeHIerQoUMIjIcAL5WVlUVFRYgDs3bt2qVLl37++edQrxYsWAA0rlq1avPmzevXr1+1atXSpUt1dHR69Oixa9cutA7rH4cOHfr+++/37NmjJrUhc8OGDeIQP0q5UeHbVKRQRy8h0PM6hTEP6GDloBkzZixYsMDf37958+bu7u4wtyiLPYJAuFIGWyNOiLe3NzRSuP3CBW3UoUkAJNqXJnGw51tHXnXzSQIS4s2WoBf4FAhzQtCWg4ODiX9Of39/KMPEVRlGCj8/P0tLSwsLC9qyItgRRkAYEhLi5OQEP/ZEymGuGBYWFh0d3b17d3V1dTs7u5UrV2J9parOYxcULbJZZ9++fdikAnAeOHCAiAUYV06cOLFjx47Y2NigoKCsrKwbN278+uuvz54927dv39ChQ2HevHnz5sOHDxF578qVKxkZGX5+fj179hwxYgSAeuvWrcePHz9+/PjgwYNwvmhoaIiwMyEhIThy2aVLl5SUlPXr16empsKH4pgxY9atW1dRUYEtb1hDgjkKFmaonTiQtX//fri33b9/P05m3bhx4/vvvz9z5sy8efP09fWXLl164sQJnPTFUdrvvvuurKxMTWBKIbM7shNa4dYwqbVyKb+0nCM/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+/mvWrDl37tz9+/dfvHjx9OnTx48fHz9+fMiQIfBLHxcXN378+KCgIMAvJiYmODhYV1cXGzA6d+7s6ekJZ2pwXjpmzJi1a9diHRLCEEgrLy+HUrp//36IRATSQ0iv48ePX7p06fLlywUFBW3atOnbty988GCswchy6NAhNXpfGDOcHX97itTJA74raKX8hYljlDPDlJM4kul1NG3atAULFvTu3RvY86qbjBFmlUlkXhcUFARPeIjLY2dnB3/SCFoCOBEEknfFRJ4qrIYAe8y6AWAe73rdhA4M4BEv8VjGhAN51MTb2zswMNDGxkZfXx+HgLFqF1oXKEKwZAf1Eqt8WGrHiarg4GA9Pb0WLVpERkbu3bv31KlTsGRi7Q6/ZLMl2a2KOwcOHNi9e3dpaemhQ4ewBJKfnw+d9ujRoy9evHj06NG5c+fmzJkTERGRmZl57do1bGi+ceNGQUEBHDTGx8fv3bv38ePH0Ehv3bq1b9++uXPn9uvXr1u3bkOHDt29e/eVK1d+/fXXR48eHT9+fPz48TiuiY31/fr1CwkJCQgIgE+Qzz//fN26dSkpKbCRent7Dx8+fNmyZRs3bty7dy9ij+3du7eiogKxTCAP9+3bV1ZWtn//fvgfKy8vLy4uDgoKMjU1hfs5CHZ0RXV1tdp6ipjOi8Q7VKRWDuozrxMDb8G7JJ7a0XomUIcLAG/GjBlTpkyZP39+nz59mjdvjsAGBEW0RUQOde/eHQdVPOrCGMAu4uDgAHlIQEXrnGR6RgOSlk4kUo/CytCzPnKHaKoCbZaUCJlMpB98xkCt9akLYOTj42NhYdGhQwe4NoQ9M6zuBBANPJg9YVPBrlfIRg8Pj7Zt23bs2BHn4qurq7GVkSyak9UtaGsnT548cOBAbm7uqFGj/Pz8nJ2dXVxc4CJgzJgxw4cP79u3b15e3sOHDx8+fFhTU4Nz+mlpad9///3jx48fPHhw+vTpVatWRUREeHh4LFq06MyZM48fP3769Only5cPHz68dOlSnG9ITExctWrVxYsXISEvXrxYUlIyZcqU0NDQ1NTU7Ozszz77LCoqCkPn4MGD4dQQDlHhYrhHjx5wFj5o0CD4QQ0ODk5JSZk/f35+fv4333wD0VdZWQnRV1FRAe872FZaWVk5d+5cXV3d8PBwbC2k1yrVpOJIrl27VqYPdmWP/EgBj7h1wMEfRCBBCHKEDp8yZcrUqVMRxW7atGm4SEtLw4EaQC4tLQ0309LSpkyZMnv27NDQ0JYtW8Jfshc13/NiKYdSrO/r64swBgQqWNND9Dm4QCcbQekXOUYXqWQkMW1cAZaYaiqmcES3JIEcIJBhlfGmooURIYlfEiEItk2cD4YmSbt7ICt++MUeF+zS7Nixo52d3RdffIFZTVWdDxWycEfo8OHDe/bsmTt3blhYmJubW//+/WfNmrVx40a4bJoxY0ZUVJSrq6u3t3dqaurcuXMLCwsnTpw4bNiwsrKyR48e1dbWXrhwITc3Nzo6evDgwdnZ2VevXv3tt99qa2svXrxYUFAAjzXx8fFZWVnffffd06dPX7x4cffu3QMHDnz22WcJCQnh4eHp6el79+7FPPDRo0dnzpwZM2aMra2ti4sL5J6NjY2Xl1dISAi271hbW4eFhY0ZMyY6OtqzbtkJtjcfH59BgwaNHz9+wYIFK1euzM/Ph7jbu3dvVVVVWVnZgQMHdu3aFRQUZGFhsWzZMjIqYZaolpeXR3xjKmtN4e8LU1bJXLRoER20lQQ26NSpE/Z5wSCOmOPwxwx29/b2xoiOUON9+vTBMWpYAgIDA5s1a9apUyfEYcXxBbhSh7dmwouE0fmAIY9gS6RVODIBEyfmII1ZBDOZYIAgyTzqHON6URISiek5oWddzAb6dX9/fysrK8g9sj8zjPLqR+Z19FI7ft3c3Dp06NC1a1dMirBQTpbOoWFC6H377bf79u1bunTpgAEDgoODJ0+eXFFR8ezZM6yMvX379t///vfvv//+4sWLy5cvFxUVzZ8/Pz4+PigoyN7efvbs2QcPHrxw4UJZWRlcqm3cuPHq1asvXryora29du1aQUHB6NGjo6KiZs2aVVlZeffu3ZcvX/78889nz54tKCiYM2dOVFTUuHHjiouLr1279uuvvz58+PDHH3/ctWvX8uXL4YouJSUFUTfi4+MRdgISHmK5U6dOdnZ2WAdycnLy9vaeMWMG3HnA6uPv7+/v7489TMOGDUtLS1u6dOmqVas2bty4devWyZMnt2vXLjg4uKSkBAPQ0aNH9+/fr7Z27Vpgrz7xRvirdvJnd4hcN2/evJEjR7q6uuro6Jibm+M8AebK4HiEL3ZycrK3t7eysjI1NSU7vLCopampiZUuDQ2NFi1aNGnSpGXLluTggo6OTrt27XAgDQ4jDAwMjIyMsBnF1NTU1NTUzMwMK2BWVlZWVlawwgsCIEPude3aFQiE0Z+GNG2cJMCgCS6iiRJIyzTxWwJMMuGK0knkPXiGhxikg3WJsdexY0cB9siUDwsJ4MWYmBjciYiIcHBwaN++fVBQUF5eHrFSknVzsp8DArC4uHj48OEDBgxIT0+/ePHiixcv/vOf/xC/DMTrCZyrv3379vfff6+pqTl16tTq1avHjBkTGRk5fPhwPz+/ESNGnDlz5uXLlw8ePPjll1+qq6snTpwYERGxaNGi06dP19bWPn369O7du3v27Fm4cOGUKVPgK7GqqurJkyfPnj27fPlyaWnpF198MXbs2OTk5NGjRy9fvry8vPzGjRs3btyoqqrKyMgIDAx0dXWFZHN1dfX09ITnK/jYdnV1hW8Bd3f3oKCg8ePHFxYW7ty5c+PGjZ9//jlOnISHh/v5+QUHB8MHAs6p2Nvb5+bmYuMbRiK13NxcztROYMZskCU7KZvKnDlzcD8uLg5nC8LDw/Pz8y9duvTTTz9dunTp3Llz33//PT7tgQMHysvLS0tLi4qKtmzZsnHjxry8vJycnBUrVsAB2ezZs6dPn45tHNiUPHjwYKxBBQcHk+U4qI6dO3fG9hE43urQoUPbtm0B3VatWrVs2VJdXV1dXb1Zs2YtWrRo1aoVsN2mTZs2bdpoa2u3bdu2ffv22HsNMAPPhoaG2JtC1rKx48zW1tbe3h7Rv6C1YiEOgYfc3NwEMpkpimkAY62fAJispoCQCUIscLAHVZOsqmNGJwgPiBW83r17Y99cdHT05s2byd4U8ZZosvs5NTV1xIgRe/fuJQ726K1YOMWDMwTw1ABPRPBKdOfOnfLy8hUrVgwdOhRSJS8v78yZMwUFBXBPevDgwdra2tra2vv371dUVMydO3fkyJGzZ8/Oz8+/ePHikydPHj9+/N133+Xk5EyaNCk1NXXq1Kk4unHv3r2amprq6urc3NzJkycnJyePHDly2bJl27dv37x585IlS0aMGOHt7Q2LWlBQEMZ97AT09vZ2dXXt0qXL4MGDMzMzEVvi0KFDe/fu3bVr14YNG3JzcxctWjRo0CAAb+LEiTt37sTJpuPHj5eXl6utWbOGntqpduRH7B5TDupomwpOl8HLXceOHY2MjBYuXHjx4kXsl6PPMpITH4TI0Q9yjgMb0p8/f/706VPME+7cuXPz5s3r168Dw6dOncLaLrYU79u3r7S0dOfOnd98882WLVvy8/Pz8vKys7NXrFixePHizz77DNPOCRMmwHdlSkpKYmJiTEwMOcSNZSV8DGxGMTMzMzQ07NChg46ODvZztmrVCkhu0aIFTiph75iGhoaGhoampiaQDLEMoiGtp6cHPBsbG5uZmRGZbGVlhUDn8LDm4uKCdUgvLy8SWt3z3aiUAux16tRJjD0CPyy4h4SEREVFhYeHBwQEYIfNqFGjdu/eTS/fkZ1Tgj0rM2bMCAgI2LJly82bN2trawEt2rue4DgcORWOU3Y4Pvf06dPr16/v27dv0aJFiYmJiYmJzs7OI0eOvHPnzpMnT548efLDDz9kZGSMGTNm0aJFFRUVt27dev78+YMHD3bu3Dlnzhwc7MjIyICUu3v37pEjR/Ly8qZPn56YmDhs2LAVK1aUlJScPXsWKuu9e/cOHDgwd+5cqDMBAQFdu3Z1cHDAEkt4eHhMTMyAAQMcHBz09PQcHR3HjBmDyR7WUQ4cOJCTkxMdHY0enj179rZt20pKSshBxOrqarXVq1dL7QuTf+RH7B5TjqyjA/3MmzcP/t6wTwpmLoyL2CNHj5HPnj0jTrkJ0acYyZkOoPHNmzdALC5wk4CWYJt8eHIUEjnDTcCTJ0+wjHvv3r07d+78/PPP169fv3z58sWLF8+fP48jAtj4e+DAAdi7du3ahREUYF61alVmZuaSJUvmzZsHMI8fP37YsGGIo4BN93379g0ODu7Vq5ebmxu8qlhYWBgZGenp6WHbp6amZqtWrVq0aKGurv7JJ5988sknLVu2xKn85s2bt27dWlNTs127drq6ugYGBra2tliTFMhDDvaIZQXDSmhoaGRkZO/evQcOHBgTE+Pp6amnp2dpaTl9+nRsKYaqWV3nA4+GHGZ6R48e3bhxI5bIJ02aVFBQ8OOPPz548IB0Mv2lyLcg31HgCOzt27dPnjw5ceIEXOJHREQkJSVlZmZu27Zt4cKFixcvrqiouHLlyqNHjx49elRZWTlq1KjY2NgZM2bs2rUL5f700095eXmjR4+Oj48fPnx4RkbGjh07Tp48+csvv2BcuHz5cn5+/qhRowYPHjx69OgvvviivLwchtn4+HisImKZFyda7OzsrK2t+/btW1xcDGgtWbIkPDzc2tra0tJy0KBBc+bMWbNmTVZW1rZt28ihjYMHD6phw6hS26ClvDmI/YWJd2NyNqlMmDDB3Ny8VatWy5cvh1ry8OFDDH5kmHxNxT2jD1CR01M0/MgnpIdYMsoSPJMd6CQfOvwFEghEK5M5iLwVDAQkARoCGMPI9uDBg7t37965c+fWrVs3bty4evUqtGu4SEJAImgyFRUVZWVlu3btKioq2rx587p16yCWly1btmjRoqlTp6anp0+cOHH8+PHh4eFt27Zt1qwZ9mTr6OjY2Nh4enqStUcm9nR1dQn26GiB8G+Pwd7b27tdu3bW1taZmZnwy0D7YxfIPWJrqaioKCkpgS/dwMDArl279u/ff+HChdXV1Xfu3MEZcPq4Kv01nz9//uuvvz5+/LimpubNmzf//ve/kR7RYe/evXv06NHc3FwcFPb19c3Pz79z587r16/Pnj0LayqOd1y7du3Jkyfnzp1bvHhxREREamrqypUry8rKzp079/PPPz98+PD169ePHj06duzY/Pnz4Vl8wYIFJSUlp0+f/vnnn7FX88WLFwUFBdbW1iYmJiYmJrq6uvb29jgqYWRklJSUVFFRkZubGx4eDq2kb9++M2bMyMzMzMrKWr9+fVFREXZsY+9LWVnZH9iTuVzOBB7BHt8prUDJFCzZ+fj4tGrVKjk5+dGjR69evXr27Bnx/gsibE27RqQRKAASzfdkLkGEp+DsIw1s+kgIOaAlJoI0gewVk6Asunp0GjpnehDhvAgtAHp1bW3t/v37e/fu7e7uPnPmzO3bt+MoevPmzQ0NDWETZ9o5xdijAyogfJKrq2u7du1cXFw2bNiAYAPV757FFs/38Pf48eN79+5dt27dypUrlyxZMnny5JCQEAcHBwcHh+HDh+/cufP69etPnz4lko3g8HWdy7Bnz57duHEDji1qa2sxmyD+oZ8+fXr79u2DBw/OmzcPxzhmzJiRkJCQnp5+6NChq1ev4rRRTk5Onz59Ro4c+c0331y8ePH27ds1NTWPHz9+9uzZ3bt3t2zZEhsb27t372HDhuXl5Z06derevXu//PLLnTt3amtrnz17duHChWnTpvn4+CxevLi4uLhPnz6Wlpbdu3c3MzOzsbEJCwtbuHBhQkKCmZmZrq5u375958+fv3z58tWrV+fl5e3YsQPha4h2gJ2raqtXr5YyY/J9Y0oZVOQcO4AtBId90tPTFy9ePHbsWD09vc6dO584ceJ13YRbEPdMzJ0clmUmpp8K5JsAyfRfJvAE2TKLZj7iv6IwDRPbQP6JEydiY2MnTZp07ty558+fYxZUU1OzadMmBwcHDQ0NBN8jy/Fkn6eNjY2enh78IJHjsOTYHsKjt27dOjAwEBM8etWOj72qOlcr5eXl8PO1fPnylStXLlq0KCYmxtLS0sjIaNCgQRs2bDh37hx8Gb169Qp6/qs6KKLVCMpVWlp6/vz5V69e/f7774Qxnj17hjHo0qVLGzZsGDBgQKdOnVJTU48dO/bixYtbt24lJiaGhYWVlJTcunWrpqamtrb24cOHT58+vXDhwpdffokY94sXL66urr59+/bdu3fv3r1bU1Pz4sWLJ0+eHDlyZPLkycHBwXA9fPXq1XXr1vXo0aNVq1a2trY+Pj7x8fEDBw40Nzdv3769v7//nDlzli5dunLlyvXr1+/cuROhiEgvkbN8/9U5FW5SkTKoiPVMwSk78QlXsnyHcD/A3vz586OiojQ0NEaNGgVPUhjz8BmIQYWGwZs3b3BiSuxpQwoqYukhSEyEJwdsHFAJkvHRJSj3lSKQC/7SkvbXX3998uTJnTt3Fi9eDHeUkBWv68JTvX379sKFCykpKVhlwYDt6ekZGBiIdQhnZ2cDAwP4YomPj4fCiYCVkZGRlpaWLVu2TEhIwJm6ahlEQAh7Olb8Dh06tHv37m3btkFbxkaOESNG2Nratm3btkePHnCjVltbC+BhCKZ1n99+++3evXs413Pz5s3ff//917qoy+gNnC7/9ddfq6urhw4dCp/C/v7+mZmZEF8w9ty6daukpGTIkCFubm59+/b94osvcBD24cOHN27cAONdvnx57dq1/fr1s7e3Dw8P37Nnz61btzZt2jR48GDsvS4uLs7KykpKSjIxMcHh7NmzZ0N//Oqrr3bt2oV1FzrKEj0NrqysVMvJyXmvS3ZSGubcuXOBPWwE8/DwUFdXLywsfPPmzaNHj2iHGTTPkWFePOrTiqIU174STcxeiTBJ22AEEBJUhgkSAT45aV5KaJXM3F69K//p+2g4llt+q4s//KrOMgEcwh0ldkW6u7vDozu2aAQFBTk5ORkbGycnJ4eFhcHNO9E8zc3NO3bsOH/+/NOnT1dUVDB9q/DvEOmHI/PV1dVlZWUFBQUZGRlLly7FXuJJkyZ169atTZs2hoaGMTExBQUFly5dwjTst99+e/LkCRb9Xr58+ebNm//85z8nT54sKCjYv38/YRXEUcDCILw8/N///d/3338/btw4U1PT5OTkffv2PXz48ObNmziRFBAQkJ6efvTo0ZcvX/7rX/+qqam5c+cONMyysrJx48YhzMb8+fMRqmnWrFlOTk6mpqYxMTEIH5SSkqKnp9emTRsfH5+FCxeuXr06MzMzNze3qKgIUUER4IkcnmJgLzs7W/7JA2bkAzmoo/dDYysm1tBnz549d+7cmTNnOjg4aGpqHjt27GWdozXYlxGI8NW7thDwluA+MMPEBnN+9VI0DRNwM0kszlaMHyZExfATY5iunhh74oaIc379+vXz58+vX79OtHSslcFxMlgWOETv1dTUbNy40d3dvV27dvb29l5eXs7OzoaGhthFDa/BgwYNCgwMNDQ0dHV13bBhA4IYHzt2jGhQYrwxsYcVCOKKG2Lw+PHjJ0+erK6u3rZtW1ZWVkZGxtq1a9evX//ZZ5+FhoYaGRnp6ur269cvKyvr8OHD165de/XqFQ4lEPkGByrwPXXgwIGnT5/++9//flk3+8US4u+//469MpcvX54wYYKHhweMt0OGDCksLLx9+/aLFy/u379fU1Nz7969q1ev3rx5s7y8HAEG4+LiCgsLz5w5s2PHjuHDh+PIGGanO3fuHDp0qImJSYcOHby8vKZPn46z7fn5+fA4ioNCMETRkfcY2MvKymLKOikHKmL3mHJkHYBHNkCT0+UzZszAIjhU//Pnzz99+hTsAouWeC3h11/fCSYqYHqmtBGsJRCAEQuqQF5hAYrcJPhnyjEB2AT3pV6hicbeK5HyyWwsnTN2Zr2mwgNgJMKI/ubNmydPnmAehYt///vfb9++PX369NChQ83NzRFBycjIKCYmhuzV7Nmzp42NTUREBMJTVldXw78yCXjAFG405HAhXnjATZzBwdnZoqIi7IvIycnBkVNMBTt27Oji4jJhwoRt27ZduHChtraWtOvRo0cYoH/55ZeysrIffvjh1atX+GpYRiKGcRgO3rx5c+3atfT0dB8fn6lTpx45cuTOnTs1NTWwM8P9dmpqqru7+5QpU0pLS7/77rsNGzbExsa6uLj4+/vPmjULFubk5GS4M/bx8Zk7d+7q1atzc3OhYeIYlGBsIoc5sKAnxN7KlSs5Ptj5sk7KXxjzRDk5+IOj5ThrN3369PT09MmTJ2PH5g8//IBRDfwEp4i0Ekgb+mlOBS8yF/peU66/acJhk6dPn2KkBNhe163qQsl59eoVCeAmAJLUX/FYwLwQY088F2WKTfo+UZKfPXv2/Pnzf/3rX48fPyY5oDeQADon6Rw06sGDBytWrLC3t0dALxKwEgv0I0eO3L17N7ZHYzcG4aHqd00sYqHHlIo0AnEcDsvQ2KVUVFS0cePG1atXZ2dnr1mzJjMzc+TIkb169YJBPyIiIisrq7Ky8ueffwZLAGwYaGprax8/fowBCHYXIPBVnTt3jJ4vXrw4c+bMhAkTwsPDly1b9u233+7atWvWrFkpKSmRkZHLli07c+bM0aNHV6xYgb1jkZGRGRkZJSUlmzdvHjlypL29vYGBgZeX15w5c9auXZuTk7N58+bdu3fj/CF2q0DPrKL80AisLELsKXRKq4KSKWuD9IwAACAASURBVJB14hN3OG6HPalTp061sbFp165dSUnJzZs3b926dfPmTYxJDx48uH///oMHD2Apfvz4MbxigNuIrZmwJr0/8DW1QkBzNg1jjIsEfk+fPsUaK7Q1jKAKxZ0UqJj3BUJSrPGK1WNm6WjIixcvTp8+XVNTg5Hi1atXxEaF+uNwDcEh0dihoL58+XLnzp1eXl7YwdevXz8c+Fi6dCnW7sguTbAUJmxMucdUOMXrftBCiTJGNnmAHUtLSzdv3oy9gVlZWWvWrElPT4ejCltb2+Dg4Hnz5u3Zs+fatWvYugkcvn53Q8zrd71Nv3r1CikxhXn48GFRURH2iAYFBU2YMAEHDo8fPz5v3rzevXt7enomJyfn5eWVlpauWbNmyJAh9vb2pqamHh4ekyZNWrNmzbp167Zs2YIQ2VV15xJxglbcdjLZY2CP6JlSuzGl/NKKd6iIT9kRHypAHX2oHKjD2Z+ZM2f26tWrWbNmkyZNgpe76upqzBNgIoNPu+++++7EiROIM3ru3Lkffvjh/PnzFy5cuHjx4qVLly5dunTlypVr165dv34dAL59+/adO3fu3r37yy+/3L9/H5ZlGr2Qe2Sl++HDhw8ePLh9+/bVq1evXr16586dx48fv6oLuUYTJAltaKVnm8zppZT4Yk44OfT69Wsyir99+/bevXsLFiy4d+8e5kIwOZDisCsS5nhMAl+9eoWUqAbMGIcPH46Ojsbe38TExM2bN2MFr6rOfRi2sECnwucg8zcyqyHsRQ/8YqEnWJOANQKZYB92RUXFjh07tmzZkpeXl5mZCb1u/vz50dHRTk5O5ubmnp6eo0eP3rRp04ULF+7du0cc9UG2v6rbeoGRBVBEw589e/by5Uuo3OfOnUN0wc8++6y6unrevHnEn/fGjRt3796dlZUVHR3t4OBgb2/ft2/f8ePHf/nllxs2bCgoKMB5fDIM0ZUXAA99RbqRXmOorKxUW758eUZGhkxZJ6VkSp1tpU+4QtbhrN3MmTOnTZuG62nTps2ZMycuLk5LS8vOzq6oqGjPnj1YEYLf2PI6wpl8nFAU3DlAUWVlJSb3xAkP+gWuQb777rvvv//+xIkTgPHZs2fPnz9//vz5H3744ezZs2fPnr1w4QJCbKO/zp07d/36dbIuVFtbW1NTQ5aAfvnlF8hJyJaX7+q9NOpoefsb5YScBhVT+RQQRnoMHP/3f/93/vz5+Pj4X3755XXd3gPBMMG04ryqmxOCI1+8eFFeXh4YGLhw4cIdO3bANRBOeWKyR3oSqAMs8ZfADJ1M4isINE+m9kVLA9oSCDGya9cu+OqDORCrgkOHDu3VqxeCjcA32cmTJ2/fvv3kyRMi9F5Rm7MRFo903Zs3b2pra3fu3Dl58uQ+ffp07949MDCwX79+gYGBw4cP//rrrwsKCmbPnt23b197e/vOnTuHhoZOnz49Ozt7w4YNhYWF4EwIOnrE4RNhwmpBDLAvvvhiRV3kZCmbitSqnZzZHfFcRLCH065TpkxJS0vDZC8tLW3ixIn29vbNmjUbN25cVVUVPM/AB0ZlZSV2SBLaL00V75Lg6T6KBGAmTxEnAB7F9+zZA6+pJSUlcLaBum3duhV+TeFWuKio6MCBAydPnrxw4cKPP/4IOXz58mXI4Rs3bty8eZMI4ZqaGiKEHz16RKvQxLDEBC3hLehUiJizf//+iIiIGzduIA3Y61WdjUqA+Vd1G/Re10Wuwv3r168nJycjaoW/v39wcDBcsEyZMiUnJ2f37t1kJkOYSWA0P1RH9CMBzMTwoxEocNSJTA4dOrRnz56CgoI1a9ZgHpiTk7N48eIxY8b4+Phgw2psbOzq1auPHTt269YtiEHY6jDrI9ZRNL+iomLs2LFw5YajWwEBASNHjly7dm12dnZycjJ8eLq4uAwePHjmzJnYDlZYWFhaWlpVVQXjEDHb0mMHfS1oGt1j72Bv2bJly5cvV+gvTAWbikDJhIaJc+VwaYoYOtiLOHPmzLi4OGwCnjVr1smTJwEMnBXCNS3iCLpocUeEJFAkQOMBFglQCuBBd0duZWVlpaWlW7duLSkpQZrS0tIdO3bs2LGjpKSkpKQEoep3794N3NKjgEAI00ZnWg5DFJ88efLUqVOnT58+c+YM0agvXrz4008/Xbly5erVq9evX799+/a9e/fu3r177969hw8fXr16df369WFhYSdPnrx///7jx4/v3r1748aNixcvnj59+ty5c1evXq2pqYGuRSZ7wOfbt28xv3358uXz58+TkpLU1dXhQgInErHs7ubmFhQUNGLEiPz8fBJDAo0iWhbaQpBDBKDg0LqUTBDIh6o66zyELYJCl5aWbtu2LTc3NyMjIysra9WqVRkZGVOnTu3du7eenp61tXVcXBwCVv/444+3bt0iRnII9levXp07dy4tLQ2BNCwtLeFqbdKkSStWrJg9e3afPn2w9dnX1zc1NXXhwoVZWVkbNmwoLi6Gt0K0EcMB8WPPhJlUMxnYW7JkCccVtLKyTuBDJZ0iGnhTp04F9qZPnz5z5swJEyYMGTLE3d29VatWH330Ufv27UeOHLljxw6oN0DggQMHaGjt3bsXPmpoEiOtso7EYIPoI0DFK/v379+7dy8RjNB7cSQEDCeAPRNsFSyii6PrLDVMkJofrCOyUIaGwBCycePGkJAQWAsglumOOnDgQHV19alTpy5dunTz5k0Y1u/fv//zzz9fvHjxhx9+uHjx4tWrV7dt22ZhYdGrV69du3bt3LkTg8uePXuw/jZ16tS+ffva2toOGjSouLgY4XLRzCNURFWiLgJ15IiDTNYkQVFIbrSiC8DD+9CGDRtWrlz5xRdfZGVl5eXlpaWleXl5GRsbW1tbDx06dOvWrUAsxrLLly9fu3YtPz/f3d3d0tJyxowZo0aNsrW1HTVq1Lx58+Li4lxdXfX09Ozs7KKjo2fNmpWTk4PtYDt27CBeDImSSU5mVFdX01qAeBypflcGsrG3ePFihfFG+HugBesHtOMwGnKEiKqJBYbU1FQXFxcdHR0zM7Pk5OQFCxbo6+tra2tjk9HWrVthByPjKPm6AgtSVVXVwYMHaSFG1EtcQ4jt2bOntLSUFlM0GEh6PNq7d29ZWRmgXlZWVlZWBjQSMMPLMs4ZIA3JhCYMH5UsEg8KAKqAMLKQcQf+sFBov3798vPzT5w4gaoCexieSa327t1L4F1VVYU8jx49Wl5enpGRYWZmpqOjs27dOmJiARIgvg4ePLhnz56MjAz4HZk3b97BgwfPnj2LxMThNPoBw4TY9sDkTjGP0l8TOcDGA2UPFauoqNi1a1d+fj7OSWNCOGbMmB49eujo6HTu3Hny5Mk7duzAMndlZeWQIUP09fUHDx6MEAurV6+2trbW1dWFi+6goCBEL83IyMjOzl69enVJScnhukAR8B1K1kLI1hyiG3PaJWgdA3uLFi2SCnsg9tWn0C+twEsfsDd9+vSpU6dOnToVqiZsmzNmzBgyZIiNjU2zZs1MTU1Hjx69c+dOBEndunWrh4dHkyZNNDQ0MNwmJiaOGDFi/PjxMMwsXLhw2bJlMENjcXPLli3btm3btWsX4TNIDNrmho8BQwvUJ4Lhb+sIwxsAADYimCFSbu/evaWlpRARJSUl8NZIY4yGHD3VpOFNEhD40dqvALEQd5WVlfv27cM1/paWlu7bty8xMXHcuHGoNjIsLy/fs2cP3Q/QovEuBohjx47t379/woQJurq6GhoaK1asgNtWwvT0lii4cy0vL09LS2vfvn10dPTWrVuBh2+//fbUqVMnT548ceIEvAoQl5vEEijFmoL5Hq24EvvnsWPHMHwQZ2fQ1Q8ePFhcXLx+/XpYYnJycr788ssRI0bY2NhoaWk5OjouXLgwPz+/T58+Dg4Oc+fO3bx589SpU319fY2MjNq2bdutW7eEhIRFixatWrVq2bJl2AqLIIqk1agPGe7JQjnOCtMBA6VaR48mDOx9/vnn/LAHAjMmx6BCyzpiU0lLS5s2bdqUKVMwtcN1VFSUmZlZy5YtbWxs0tPTy8vLESUQA+f3339fWVn52WefWVlZffzxx02bNv3000/V1dU//fTTT94l3G/WrFnz5s2bN28OpywIyoUdG05OTq6urphS9+vXLzw8PDY2Njk5ediwYRMmTJg6dSocei9btgze9nNzczds2LBp06aioiKga9euXUT5JDO36upqDMYkuAeIcAzgQZieKd9o4SxQnmlxR2vUkNXQiuGe4MiRI6tWrfL39y8sLMQBfFp3JbKOjoJQXV29b9++hQsXdunSpUWLFgYGBlOmTNm+fXtpaWl1nfoHJQKMggs058SJE+vXr0dch+Tk5JycHJxOWLJkSU5OTnFxMZQU0g/i4V/wSyeglTpwNjJBPx+uiwuNzKvrFuhLSkpwQCk7Ozs3N3f58uUJCQnGxsbNmzfX0dFp3rx5jx49unTp0rJly7Zt25qbm4eEhCxcuHDlypWw3+Tk5GzatKmsrKyKcokN37VkIwEx/MDbCjn8KtUopp2JgT04CFN4qHwuRfBBj61hs2bNAt7mzp2LBYPp06fTeiawN23aNKwrhISEWFpaampqdu3adc6cOYcOHTp9+nR13SIJfMh89dVX8GSxbNmyadOmjR07Fj5XkpKSYmNj4QK5d+/eAQEB3t7e8F5qb29vbW2NmJX6+vqIBNK6dWvipgGeGgi1bNmyWbNmNJibNm36cR19+umnLVu2bNOmDWw/+vr6lpaWQDLcdfTu3RsehAYPHhwXFzd06NAxY8YgfPmcOXMWLVq0dOlSIpY3bNiQn5+/ZcuWwsLC7du3FxcXl5SUQD7TUKEnqDRuyWQPyiRtNNpfZwqOiIhwdXVdv349sE2y3bdvX0lJyTfffPP111+vWrVqyZIl06dPj46Otra2btGihZaWVnBwMMb+zMzM7OzsoqIiwlsC0UQu4PgoKioKIVa0tLTatm0bFBS0cuXKgwcPQt0FVul5oJTQY7KpoFBxGqJ/oj6HDh0qLS3dsmXLypUr0eeLFi2KiooiDrX8/f1HjRoFBTU3N3fVqlVr1qzJz8/HggpRj6WWDcR1E+vJUi0VI/OPtXVgj3nQTrBqR1tT4IgWF7BSpqenw3aCBGR2N2XKlMmTJ48cObJPnz5mZmYGBgbu7u7Lly8/ePDgmTNnMEODGl1RUQF/T9jbjd19a9asoYMiEfehcOYLL084+0vO2n/55Zc40L1kyRI0bfbs2XBTDYcrw4cPHzp0aEJCQkxMTGRkJLzWwUEqXCfRHtAMDQ0RubZDhw7t2rVDxB84QUPoHwSLJl5YAGkI5ObNm7dq1UpDQwMw1tPTQ0wvR0dHNzc3HJ+Da8MBAwZERUUlJCQMHTp0+PDhY8eORRTb9PR0uCpdtmzZl19+mZOTg+OYGzdu/PrrrxEquKCgICcnx9bW1sLCYtiwYWvWrNm1a1dpaWlubu6wYcM6d+6sqanZokWLZs2aqaurQzUwMTEJCgqaPHnyihUrVq1alZubi07bsmULOANyUsBPYLXKysrTp08fOXKksLAwIyNj2bJlhYWF+/fvP3PmzOnTpwE5JGOyrxTApLicCUISQgy6MeIiVFZWlpWVbdq0iTj+wh5RsAqcEq1du3bTpk07d+7cv38/vZhRVUcKkcMHJxOfkthbsGBBfZbsoF7OmjVr2rRpEIBYOYAAnDRp0rBhw/r27WttbY3AxStWrIAWgaoAdVCfNm3alJWVhbOV2dnZGRkZX3755cqVK7HZDX8zMzMFrkEx1EF5oI/e09fwRrNmzRp8FaCXGdUME3dyZh+7DpYvX078FyLMA9z1jhs3buTIkcOGDUtOTo6Pj8cJgNDQ0ODg4ICAALgP69q1q6OjI5Bsbm4ODx+COF4dO3ZEFD4SyktTU5O4SCPUunVrOFPq0KGDgYGBqamplZWVjY2Ns7Ozn5+fhYVF48aNP/roIz09PRxONzQ0bNOmjbGxsbOzs7u7u5eXV79+/WJiYsaOHbtgwYLMzEziKIQobMXFxWTsF+9KwfXx48crKioOHTqEg+TfffcdFh7ATxUVFUACIgqJJRiHZaVuMoFK0EImY0ePHoWLDSwJbt68GRGwCwoKtm3bhsB68FdbVXeiAm0kaz9kY4BUlfjjBQeZbOzNrwtQrtD7Oj2vI8CDB2gSC4GsH0yaNAnRUi0sLGxsbMLDw7OzszF1rqrz81FV57zxyJEjcKuWnZ2NQ1C5ubk4YJGVlcX03SSTxOn5mWDtSOz6nkQ7W0MRHWKejohG/pKzkZmZmdjAsHTp0sWLFxMkz5o1C4aoSZMmjRs3DjJ52LBh8fHx0dHRiCMJj4Y4Zo5dzgAz/JbD4yDCWQHVZmZm2H/s6OgYFRW1aNGi1atXI3zc2rVrSfUAORxeWbNmDSIegy1IsAQpkCABlkDxEclWxiNHjmCyRLa/SIFNwJfipzIfEeRgtob1UtSqurr6WB3haA9ewcwcun0VRZxyxVKRKSeZVRX8/oG9efPm0VM78UE7pjUFF2l1BN0Som/KlCkxMTE9evQwNzd3dHSMj4/Pzc3FfL2a2loK8zExiBHHht98801hYWFhYeHWrVu3bdtWWFiIqNSbNm3Kz89nhn0nAd/F3tYAM6YrmiwWSWGYnLGi5S0T0hgySALIZLEoxgWUarE/YiKEmQ6sMjIyaAc5xA9Aenr69OnTR48ePXny5BkzZnz++ed4l1QDIws8sqL3vvrqK8FmfIIcmsNofgI4iYgghkGiB0rpWmLWZIo4Dn+TNGQNgF7BB2thbkzvkiFGmqp3ieZGOpkUlgQ1kUosaAgPezg/LnXQTrxkN6OOYMaEDjZ58mS4yA4LC3NxcTE3N+/Zs+fIkSMx+4diSVqLXsOMAp+QmHRh96cbQO8IITZDWNth/SMrb9iAUlJSAvvkjh07iouLi4qKvvnmm61btwLPBMabNm366quv5ESQ58eOp4kJS4FuLLgvJXvpBESjJkXjL3Fyhc1WRKDhLy7o1/Py8mC/hRtJYv8kqyzEpk/W5ZggQUowPVn4OlwXUBYJyPYXhazJIY6QpPev0cu81dXVqAZZDRdkQhKTVWLwmGA3HKc+MmvOFKQM7MnZoSJeK8dmaJx/HT9+/MCBAx0cHExMTLy8vKZMmbJ582aYa4nJC8tHxDJL7xUgIxmxMpNBS9zUIywS9KygC0D04i+9tA3bPY1hwHj37t0Eydg4Bk8h27ZtA5i3bNlCImYDyYAxQa/A1bcYwGIYc4QqnorxSSZsuLNmzRo6JQx627dvLy8vFzAfYTWyiIfR8Mi7OxYEDCd4eqTOVRnYl4TRqxYJCg77ckQK55pUQGwvEUs8eqVXgLEq6oy5uFYcCSYHh+J339E5582bB99hmIHMmjULblQg1mAkJFIOB14xqZs1a9aECROw4cjY2DgwMHDu3LlFRUXE+CtWCchNWj8h3ICUZB1TgCVC5F0BtKpFyBR/M4XEwXYVtewrWMEjC3dYfCdIRkRSGsm0QN6+fXthYSEMA1Cqv/rqK2LUpTVqqKA5FBFAZmdn0/owtMpNmzZt374dW8PovZfMrhCwnWDM5jwi37G67qzDkbpFzmppa40gQ4XfiIkBTmKar+g60KgjsBTjVmVS2ARy/d/1PYg7mE+wbAA0YskOUwjgcNKkSViMxnxv7Nixfn5+pqam5ubmvXv3XrJkSXFxMVZFaVHGYWUByU+pVLOlUorRS38wOSRVhEL0ArRYuxPcESzBkw0xALMAxkAyMAxRvG3btuLi4tLS0v3795PtkeKZmFiYiG9yeF0sChTioVoEIYWlKJUP51o+quWUwuk9wYsCTjsiXlsH9shkb/bs2cR0SWZ36enpmPhBAI4YMcLDw0NPT8/ExCQ8PHzlypUwV5LZ2pG6nXgCO5JgdGF+QqnEcrpSBRKzwnsiMWKleqNaEf4Frx95dyz/9ttvYfcncV6ZzKFUz8h/q8GJX674qcr1pPtH2b6Syk3AANUC7MFnEVmyg6CbMWMGRB/+Tpw4MS0tbebMmampqb169dLS0jI0NIyIiMjLy6uqO4QLiy0KJrN2cshSQPJrzG+hyoJIqV6TIqVykEpJG5NISqLT0verqMM1NAmeVr07BaKVqyNH/nAjTVeV0xDmNX1H4TeSel1mMuaLVaxxgV9E/esvJ3+6YwVPGdgjwMNqOHaKYakAW5/nzZu3YMGC4cOHu7u7a2tr6+rqJicnFxUVIaY2RtmqqqqTJ08SbZOwFM15dG3EADjy7vRXqlNIAzhAYiJNXBxfpHD6l/4rBTNxDmKoIA09ASZE7+0WV09wUwxLAW7pVzjNkdNkmaTaWyoXIfN7yU/DxHZ98mFjD2ZMeGifO3cutl8SnXPy5MkxMTG2trbNmzc3MzMbPXp0UVERtqsfPnwY8xMYxzBLOUyd+KAlYYOTFNPLT6xC/zYI0UXTlaFhQwBcpUjWVYlm1NV1Zo9qagP+EWq+x2myzDRK3VEIDE4CmWkExYlL5+Qj+BacTKTqxq8euWBgD9tTJk2aRO/JnD59+tixYwcNGuTk5KStrW1raztlypSysrIzZ86cOHGium6Rh+xDxRlNbCAgCwmY/jFZ589AUoBUKgdmj3MSc8Av9SGZeBBkIihC7D2aWa5UztXSHCn1IrMJzDR0P0jVQdwPYl6XUwFx/cX9IFU6v72C16Vyo9NLYg/Aw6rduHHjBg4c6OjoaGxs3L179+nTp1dUVPzwww84NIVisGxKNojBbzFRgcgB+ypl7JzVykzM6pltQ5H8VjB1SDoH/k36dUFxxKZypO70TTXLdH7k3TPHDU7vqdulvinnWwsu/gwEUByp+yg4PKmGhXIs340ZMyYkJMTc3Lx58+Y4V5+bm1taWlpcXPz1119jnxfOwvxDhYWFW7lUWFhYUFCAowZkM42YvmZRPou+UobI5juayEY8AeWxiN4hoJDo7azMva80iVPS++kElMMiweYEmlavXk02EmY3EEmVJZ+wBSInJwc+4PPy8hYsWKBG9mTGx8d37twZ++h1dXWdnJwQrbt79+7dunXr0aOHh4dHz5493d3de/zVqDuL6p+JVEp3d3d3d3c3Nzc3N7du3bq5urq6urq6sMjZ2dmJRQ4s6ty5s72I7OzsbFhkzaJOnTpZssis3mTKIhMTEyMWGSpDBizSZxG8teNCX19fV1e3ffv2BgYGeixi5iBFiIUskzpKEKJ/o/IdO3Zs06aNGmZ3EyZMsLOza9Gihb29fWBgYK9evYCxbt26ubm59ezZEwfbXF1du3fv7v5XIzcW1T8HKaJf6datG+DHLJEkEJCrMiSFaiZ1YRET/126dJHKRGa2UjkrRY7KEF1zW1tbKysrqdHN0dGROcApRZ1ZxKxYly5dHB0dcfwa/nYtLCzUcKh87NixZmZmbdq08fb2joqKGjBgQERERGRkJELSREdHDxo0CCERI/8hiiJEFBkZOaiO3ndZKpD8nN9fncPrTZwGIlBuZGRknz59/P398bf+JSpbDWZ/AkGhoaFRUVHBwcFq8GI0ZswYc3NzTU1NT09PkgjvIAwiYt6HhYWFhISE/kNcGsii0NDQMNmkbM7/c1K2yeIclOoKZkrggZQbHBzs4+MTEhIiv9uVJSYg+XVGDSMiIgIDA9XgxWjMmDEmJibAHroyNDS0X79+AwYMAFJDQ0Pptv1DobLZBTeZ3KlsZ4oLIsXRdxqKh+pPzFYo1Q9K9RvNq/379w8MDBw4cKBSdat/HaQIhUZERAwYMCAkJMTPz09t8uTJkydPHjVqlIWFBcEeNMxQ6osi9Da+ilJF/r2J+VFVlkiqjWth70JOUCupSqrGhSrUTWaJDVI3pAejhoaG9u/fX0oQKewTOSS/yaF1oissLAy+efr06aM2adIkYM/MzExDQ6NXr16CYU+cr1Ld8fcm+byi1Pcjrwh+5eQcKkKjajzUICS/Dg1FdLn/kwowif4oAwcOHDRoUFBQ0B/YMzU1bd26NbDH+aici9B3R1/BTWZHyEkjlVhcsb8ZCfpTqfSqJQjjfmVOmv8tNUhHKdsWTnomHMIo7P13vjdx4kT48BNjj8aPss1TlqSGSYU3FY61NKMoTFMfEmQic+AXvyXIQVxnfp/we0O1mghuqpC/gJ3k10pm9VRjHmWf1jNbIfYmTJgwceLE4cOHm5iYAHsRERHizhVfyCmJ+ZZMGCssUfAhVes1AcsqvCP1lsIWMYvmdwW/tgpvCu6L+V6p0YHZLVJNUCFbcSZS9ZR6RU6fcG5yaq6woxSyMRt748ePnzBhwrBhw4yNjWnsMW3E8vtL4U2pNgtwKwdgSiWW0xw5yQScJ8WOnEYx74SxvhbnEScxpzlSPSZVVX4l+TelKs9vu7IdpVQXMX/FOUtlyL8vyE2c7A/sjRs3bsKECampqUZGRlLYk6qfVF8riwR+DgoTK8xTqg5SUKknqVBDlROLmyanw+kEUjwnSCnuKPlfltP/dP78TPgks7H8ysgZNcTvKsxHgJR3sDd+/PihQ4dKYU+qv8JYfRdKEb8vpPJkNlWcnjNQ8d9iXotbobCSgnpymEw8YDUU2uUwHL9RSuUsbpRMDuHckeqQ+nORzEfiZErxlVQPCDhBEnvjxo0bMmQIsOfh4UFjj8leUn3N5GypBijLf3zWF9zhlMhhGpnppfiGCTxBhpwcmNwmxZScaovTMDmDU0lO06TyYbKKOE9BblKVVKGjxPnwO0pZNuDnINUoZuJ3sDd27FhgT0NDA9gTLA2HvftJmJlKtZlTFX6z5fQLpxT53SqzCDml1/9bKvtIZgKF78r5TEo1k19POayvQkfJr4AKaZRttRgRDOyNGTNGgD3m0ML/K1VRDg5V/qJyKsb/uuL7/Dv8fPh3yH0+KzMvOHVmdiynZ8SP+A0Uj7zisqRykCpX4aAcplJHye8T36cCCwAAHAZJREFUmQkEv/IbKEVs7I0dO1Yh9vi1F6NUXKoKj/iMKJNk9pEcKMrJR+FTZZP9z/PhD3P1L1Fhhn+VjuKnlMTe6NGjU1JSDA0Naewx8+KMEAqHaqnxTJxGnBUf3sx2Sj0VV4CfJ5P5+OOCuLacfhAMq5xsxWk4/cknmflLNUdcFrPJgvZyPqsgjQodxRkjpDpKXBy/Qzj3pb64uJlhNPZGjx49atQoKezxGy+TEaWeMkuRakyYjJ5qWOL0psxXGiSlwnz4WX2AjlKhxD9nR72/vpLE3siRI5OTkw0MDMgaA+dNORzJxJvUtbgImY/q8/344wX/Eb8hzPsKqypnQJFTVY5MUFZcKCxdKU6VCUjVOkqODJB6JLMVCjuK/wXZ2Bs1ahQTe+TwBXmZvM/5qJxKy2m2HCR/+IH8H/qH6kls7I0YMWL48OHx8fEC7HG0vjAubDgjhFIjt0INU75cqr9wE/eGwheZbzGrxyxOXH/B8CdfuahPR9GFSmXCaTJHlImHdYXVE9+UYhKFHcXJWSo3qaecxIL0SmOPAyoBN3BaKNVa8afivyKHFPJiGKtHOInllygnQ4XfSX5BKpCyPaywo1Qrl4PnP0lHKayeCvURYo8E+ObIPcEoohCW8pskNYxJlS6omJyyOOk5HMB/XT4HiztNWRKznVRHhbG+lLL1FCRgYk+cCbM4fscK3pVTbdVyY1aP80hhWYKOEneRFMOEirGXmpoqhT2pjyTOUaovpGrAaZsKd1QgZiaCD6YwBzGz8jOXSixgOylel3oqxbX8HOpDKufD5w3BtWodJbjP7Cj5FWsQYmNv2LBhHOyFsTqCw7XMljDzkUosvklfCNhdIQeo9ohD/DYqm4PClFKMwsmQ+eFU6G0VKiznLanays9BZeJ3Auk0OahWWD0x4MnNP7CXmpo6dOhQhTqnnO/HKV5QCTlvMbuADzY5459CuCrMh5M5/76cgsh9+d+eU5BqHSWog8L6K2z7B+soJotyOkpO0cyaKJtJvbCnQp3CpL+f/GFYfIdzIScfOdVW+IqcdimsklT9VWAF+XfkXHMKUqpuCnOTmUZmR/H5QTVsi5/K6XBynwn7P7A3dOjQIUOGxMbG8tcY5DRbZQwwh0lmHZgtV8hPqnGMzLekvrS4Ucy2CL6Q1ODFbIs4B/KXmZX4mpO5+CmzYjJJasCS80FldhQnZ2ZHifOXkwP/ET8rNvZiYmL09fWJryTx+8xM5XxdpUhcitQd5ouc+3x8ykEspwh+6SpwNic3Zg5SRcgnmR0op84NXhllO0oqQ4XjhRwG5uSg8BEDeykpKRzsicch+fWTiUal2inF0Pyy5NyRX7H6k0whID83qUzeXxPkUIPgsKG+ppxkKvSeHBSwsTdkyBAm9sS5qDBCiwW6CrJRzveT8+jPBj9x/nxNRqkM5Q/w/JsKHyn1en2K4HRU/UWiUk9ljgVSX/MP7KWkpCQnJyvUOcNYPchUSARl8/tdThqpxJyW/z1I2XFK2UGdn0bOmPUn6fkG6Shl2yJTwxTf+QN7ycnJSUlJTLlXT9iIEygLHqk2SF3z00sVylEzQimSykfwrhwNhNMEcSbyXxS8q/BFZvU4JJUh6XZx8znFyekHhQkUNk1Op8mpMCeBsjJGMfakcpQpmpiQ49dbinEVlsiEtHy00PnQDMRpO6c35HxUhRVWFsDiDBV2tZyypJAs6CiF1eO3hXP/A3SUwtIVlsWvp/j3D+wlJSUlJiZGR0fr6+sjFgpZY0A6ut4yGfoDUKgy9P5yFnxjqRKVzZNfHP9XfgOZLwoaIr9W9e9MQen816VaLX4kv8T3SmEUpiIjIwMCAtQSExOTk5MjIiIMDAzatGkD7CHOXnh4eJ8+fRDyEuEv8Zr8XpbDCqoRKUJOtC0VchbnqVqALjExc+YHoGuQct8rSfWkVOQ6Ziw7/odWWJxUYhWi572/Pkc9o6KivLy81BITE2Hn1NXVpdfWEaW2f//+xF1nZGQkACm/2aHvE37ySalAvvJfUa0mnMyZj8hbHApVVesWp6G/GrNWzNjOzBoKGsKMhCx+KvgrFUpazgcSdyzdmcz+4WTCrDxdYWYy3Amri8oYFhYWERERExPj7e2tlpCQkJSUNHjwYF1dXfhrCQ0N7devX//+/fv379+3b9+QkJA+ffr069cvJCSkd+/effv27fcnoL7KUB/ZpFS2/5BCkt/zSn2O3r17B4uod+/ezEx6s0j8Oijo/RCqR4ro379/t27d1OLj4xMTE6FzfvLJJ3p6eubm5iYmJqampsbGxmZmZqampkZGRvhraGho/OcgI2XI8L3RB66DUq2uJ9W/bg3SZCYZGBjos0iPRbr1po7KUAcW4ZGurm6HDh3atWtnZGSkra39X+zFxcV169ZNR0enRYsWn3zyyccff9y4ceOmTZt++umnjRo1UlNT+/TTTxs3bvzxxx9/8sknTSToYxFJpfzA1FgZ+ugf+suSWr2pEYvqny1yJjVUV1dv3LixWlxcXHx8fHx8fGRkZGBgoLe3d69evTw8PHr06NG9e3dbW9vmzZvr6Og4Ozs7Ojo6Ojo6Ozs7sagLi5gpG4QclSEHZaizbLJXhuRn2yDF1Z+kqmHHovoXZ2dnZysiZlnvlcR1UJZsWGRtbY2LTp06WVhY2NnZGRkZqcXFxcXFxcXGxiYnJycmJiYmJsbGxsbHx8fFxaWkpPj6+qqrq+vq6oaGhoaHhw8YMOAvYXYTkHxrm7L0gevw/rpIfoUHsKhBWie/OKXqID8HZXOWKi5ERHRWAwYMiIiI8PDwUIuLi0tISIiPj0+oI4jBuLi4IUOG+Pn5NW3atGPHjlhaGDhwoNh7pwr0IXno/dEHbnL9u/0DV7hBGvjhq8GkevbbwHfXySMjI318fCSxFx8fP2TIEH9//6ZNm+rp6UVERADQCu3d/9D/h6SUxf//QwoLC8NKDGA8aNCggIAAHvaSkpJ8fHyaNm1qYGBAxB1A+CGF+D/0l6B6Cpb/dfXfO4WFhYWEhPTv33/AgAHh4eG+vr5/YI/ADwpnfHx8amqqr68vsDdw4MABAwZg0e+fYfIfElD9WeLvTaF15pIBAwaEhYVFRES8gz3BZA/Yg9wzMTHBYnxsbKzUnjJlq/IP/UMCqj9f/WkplNodjdHKz8/vv9gj8IunKDU11dvb++OPP9bR0enWrVu3bt3c3d27du3qVm/q9g/9vaj+LOHm5ub+96Vu3bq5u7u7ubl1797d3d29e/fuDg4Of2BPPN8jcq9x48YtW7b86KOPmjRpIrX++A/9f07/63X1PzWhfxo1aoTNG02aNGnUqJEQe7TcS05Oxnzvo48+at++ffv27bW1tXV0dLS1tbW1tbW0tLS0tHR0dHR0dLSUIe1/6O9ISvHA35tVmA3RqSNtbe327dtramq+gz3a2pmQkJCcnBwWFqarq/vRRx9ZWFh4eHh07969Z8+e2PjSs2fPHj16eHh4YBPMP/QPvQ/q+SemXiySagVJ0LNnTx8fn86dOzN0ThqKiYmJAQEBrVu3bt68uYODQ2BgoI+Pj4+Pj6+vr5+fn6+vL/nr83chbxbVP4f60/ur8D+kGvmySGF6b2/vwMBAFxcXhq1FIPoSEhKcnJyaNGnSpk0bd3d3Pz8/Ly8vT09PfGNPT08vLy8/P7/3xHD/kMrk5eVFX9N//wYk5mz5KTn0AWru5eXl7+/fpUuXd9YYBMDD3k6cMDIzM2vcuLGBgYGPjw9BGkFzQEAAcwz4K5L8EU6pHOpPShUnxYX17p4PTfXvivoXV//PJPg0gYGBzs7ObJ1TsM0lJSUlODhYQ0NDXV3d1tYWX9GbGln/NsOqlzTVP4f6U/2La9De+hBU/65okOLq2cleXl7QEHHh5+fn6OjIwx5QRwSgg4ODurq6lpZW165dfX19AwICfOomft7e3rj4qxNnRKx/DvWn91HhvyIp1eR69rCydZD6TEQk+vj4BAUFseUeEXp4FBsbGxcXl5qaGhYWZmxs/PHHH+vr67u5uXl7e/fs2dPDw8Pb29vDw6NBBow/A3myqP451J+ULc5DRMo25M9AUtKJ2T/MxEp18vsTksjcy8vLw8PD39/fyclJTTzTI3s74+LioqOjhwwZkpCQMGjQoJSUlMDAQG1t7RYtWlhbWxOI+9TZOcWVU0rb9leGfHx8goODvby8fHx8/P39/fz8AgICcOHr6xsYGOjr69urV6+goKCAgICgoCAk8/f3x9TUz89PKueA90NKFVf/uimVg5+fH3yK4GsGBgYG1HXmhyRMhwIDAz09PfHJvL29/fz88DVBqJhSouwDE7NpgYGBQUFBuPb39w8ODnZ2dlYT2Fdo0QeFMykpKSEhITo6OiUlJS4uztnZuXHjxi1atDAyMrKysrKxsbGysrJoCIJvGAGZmJgw/bUYGBhYWFgYGBgQHx4mdWRgYGBsbGxoaKirq2tqagrfHnp6eoaGhrRjD6bDD319fYN6k1TOf2bq2LEjLlB//K1/V6hApqamenp6+I7EEwx5Cmct788TzHsifX19+H2B/xhjY2MtLS029oidE/uqcbA9NjY2JSVl0KBBJiYmjRs3btKkSdOmTRvQKYuUAxWpxHAhQ/tZUVNTw4YdQk2bNsXFRx99BGcz5JdJTRuCpDL/09Knn36KvmrUqBHufPTRR/8T1zWNGjWiPzEusBXrL01oXZMmTdC3/3WDJCX34uPjY2JiAD+c5Rs8eHBsbGxCQoKTk1PTpk1btWplYGAAl2HwYlZ/b2LMgZA5kOjp6RkbG5NxWk9PT0NDo3Hjxtra2sbGxqampmZmZsbGxubm5kZGRvr6+q1bt+7QoQP8gjg4OKjgp+RP61il/uTo6GhjY2Nvb9+qVavWrVtra2u3adOG3gb1Yaht27YtWrTQ0dExNDTE5zMzM2vfvn3z5s07dOgAicHxBfZnJmzJROV1dHQ6duzYqlUrNcFMj0ZgTExMSkpKUlISJF58fHxsbGx0dLSNjU2TJk0MDQ3d3d179OiB3dk0ke3b3VUi+kXs/maehHBzc+vatSsKcnV1NTAwUFdXNzc39/DwgObt6emJKYSnp6epqamzszPalZSUlJKSAuc0EO/4BSXVkfhvEkVy/tI50MXRJPUWIWbdBIWSF6Uy4ZcIVz1xcXHQ7uDbx8rKqtMHJCsrKysrqw4dOlhaWsIagbmTtbW1jo6OnZ0dfGQ5ODg4Ojq+Px9cDUJMp2Gk2g4ODs7OzqampjydEw6U4uPjo6KiiAoK7DVq1EhfX79r166urq74/fDnULp160aw5+bmpqurq6amZmJiQhY8MFP38/Pz8vLS09Ozt7dPSkqKV0SCkUj8yxyqOEMYrUpwCqVL5ydjZq5UcYJCyeQCss7S0rJTp06WlpaWlpZWVlbkghDzPv1XKr3gEX2nU6dONjY2bdu2NTU19fLywlfz8fGxtrZu1aqVnZ0dmNjBwQF8/KclPiydnZ27dOni6upqZmYmtHPSXxHDJOZ7uIiPj4+Ojra1tVVTUwP2yMGk+hMfma6urkA4Ltzc3MgFcKuvr6+mpmZqaurj4yMwN3t5eRkYGDg4OCQnJ5O2MJ1lSIxCyhGf3WViQ1wfOXDi5yOVJjk5OTo6Oi4urm3btrq6utbW1tbW1kQWMeHEJD72pBKTv9bW1lpaWsbGxsQo7+vrCy+V9vb24NrOnTv/ybHnKIIfbsIDJZF7JiYmwnMM8e9iD3egnCBldHS0tbV1o0aNDAwMwPp82DABxgSeUpik38IdPT29Ro0amZqaetdtuCG/vXr16tixo4ODQ1JSkmD/6vsgDgzoNArhJDNbma9zcsDHjYqK0tHR6dChAy30mJJKZRBy4IcSNTU1gT0MoP7+/gR7tNz7SxBASEMR13/onExejH93pEyoc+ICi0unTp2IzsmHDf2UcyETikwk41Bw165dO3bs2KhRI+icZMsbme+1b9+eYI9zdKP+JGB9JgYE6ZnXggw5b/FTKnwRbyUlJUVGRmppabVr1w7rRgJUSEkzKX1SJjgFWWlqapqYmEDiQfO0sbFp3rw5dE4xcwuEjEDyMKWQAA9yUgrylAIYR+7RmTg4OLi4uPyBPalvpgL26L9yZnEK09DCTZy/TOy1a9euc+fORJJzOFjApnLSSHWaVFbxIuVTkIbzOThFy6+wuHqJiYkC7NGTOv5UjU7DQRoHwOSagz0B6wuYniNnmLARY0YKMJz8mdDlVIONPc6nqqfc42CJAz+O9UUF7Hl4eLRr187e3h7Y47M1h4OZiJK6I5VYDDb5woqTkpOb+JF4LKCxByOnQOhZvatJirEnU7gxr+XIPTGXM4kWPkwZJQYGE4cKUS2QrlLykE5G5nvvRe7R+qSU3ihHn5SjlyqFvbZt29rZ2fFZnMP0Cm+Ku4uTXiHYEuRhUg4p1GkTEhJgf4qMjGzTpk3btm2tra3la4+qEROuHOzZ2tpKcbkYWvUkjnyTWZyUIJWlc6o231NW2+STTH1VJva0tbVtbW2ZnF03QXtfphfVKJ5FDZg5/RfYi4iIoLGnlGFTWaRZvksc7FlbWzdr1szW1ha8S9b3xJLH6V1pI6UHctLQ+QjIiSUYpdIwMczDHnOAVE3nFAs38V/mWyrkIxN7WlpaNjY2CXUr6UwBJYdN5SQQ40QFDVYm0uTM7hQSeCAiIkJTU1OMPSkZJU7DARgzjTiBfOwplEgcGIiBJJWD4BVmPuJkzKc87NFfi2ZNpeQecy4nXm8QJxO/xXwkeFEO9ry9vYE9a2vrBBH2FPKoVM8w35LCs5TU4t/kjw70U3FbxJXkqL409nR0dMgaA9PKQks8pvWFM6+Tep3GnrGxMR979PI6k+MVQo6ZjPOUKT/F6ZniUZzPH9jjf2km9qysrBo1aqSnp0ewx5/CMZfjOCAU5yOGnFLY69mzp5aWlrm5OWE1qWYyUSHW+ph6AVMzlMKG1LXUV6CLSOASZ1iRqj/+hoeHa2hoaGtrA3tMjZFvU+FcMNOLE7du3drIyAjYw/4kKysrdXV1GxsbOZJKIcbE9xVKUSeRcGPiSmH+jmJbi9QgzZF7UtiTOcdTaOHk31HWzimFPTl4EANA6iYfFczimJAWIJAj+jijg9SLUq3mYI+pRkpJOUEyziNxVipgjzPXYsKGCSGO7GJmJX7KqQATsZLYk/pacrDHwQ9TanEQRaupnBfrL/f4YkQOJvkkP3/6jhhCHPhxxhHBU6lMpLAnR2opJI6qKU6pstzjwEYAUSbqHN8lcbZSiJJPCrAnJQMTZGOPecEXjEyNlDPBc2sgnVMsN6RQIZAhHFnEZ3Gp9FJ14CeWeV8AZmZi+dhj6p9SOqRCQNZH7omRJqXv8aEihTc+wjmFSpWrWO5JMYRC7MmRUYJkChHLzKqhdE6FrKmQofm8Lic3OYDkpJSDKHKtsM5S8z0pRImRwzHA8BOogD2a78UIFDxiAkyQjC/KOLqoVDIlsCf1IYkhVFlbi3zim144TxvQ1iLF9BySQqzUnEohGPjiVypzcVbxdcQsLkGETz72+Iqi+BFHpZS6UAF7HPkjJRLFYHCSALNUnk4sGIvlsBTO2djjsJF8nVM8Z5NCGh+uCkVog2CPI3/40kZZUqhMKlWKUmJT6nVme/lyj48rhYnl4LP+dk6F6qhUAibe5BBH0RXfV2znTGCNxFLYA+vz7Zx8OSZ1zTd44pqc3+vatWuHDh042NPQ0LC0tFRKUsnkYKl3+XqsVG7MOkiJNXE14t8lhQURSkxMJNhj7injLNwphCjzRXEOFhYWrVq10tfX9/T09PPzw6+lpaW6urq1tXWXLl0cJUgMMGYapqBjJpNCuBT2OGAWl6s69qKioiwtLYE9V1dXgj0pUSZHfDHf4iNZWey1bt3ayspKwHxy5JuysqVBtFn5NZGfP398SUxMDAsLg7MWei81jRMpCDEXyuVgUvAI2NPT0wPqPDw8/Pz8LCws1NXVO3XqJMaeFKMz8SBGKRO0AsCI/0pJS4VSVBb2mPMEhdhTClf1wR6dST2xJ26mUsSUfkzsiW9yRJBSCipz5iZ+hVMr/EphT2UbpuAOB6LkQinsieWJ+C8feEyhJwanFJjFyTgg5GGPibcElbDH0TA5FksOwMRvkawaCnt8blZKKnLSCx4x+5lZh/pfK0zAl3sc1ClEI8eqKbhWFntOXLGmUAoxn0q9K5+kqiFL7gm+vcDOqYLcUw1+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+p4yGntS59blmD2ZWJLCoRi3DYs9KZaVyfpSmfBlmrJZST3ip0lQhHxcAHsaGho6OjpSZ2eVWtyT+a4AhKrZWsR4kMKJFAKZ2OPkIHiFj1JZ2GN+NvnYU2g7cZMQelIppf7SOchcW+evMTAZlyku5PA0BwMc9U8mUJUSj0x5Tstk+pEYewLdUgAk8Yqf1DIDrZqKTSwC7Onq6pL1PX9/f2XlHl+fFL8llUxlcHLqQx6x7ZwcjUiO3JNCjsJHcgDJ1FSVwh7fH65AXZTqEwETM5mek78UBpidL/UtxL/i+jChLrhPJ+DLPaVWF1SYAaqMPQE8xKCSEo/8rMSw4eTPz1DwihB7gq/C/E5KYU8KSPJ1UTlUT7knk/ggVCFDOa9wEqhQnBySwp7UwoAKIOTDrz5yjw8epUhh5mJYctIolnsJEiN0PbHnJiGsFOJN/lzxA2BPKZIjMwXpmdeCDDlv8VMqfJGjcxJIcOyZUvqkTHAKslIKe0yNkSmROOiSk1IsRZkAU1HucUZ0ZbEnc51AfhrOWkUDzvek2FROGqlOk8qKoxkq/BycouVXmJmGiT3BxE8KeEzbDAelTBAqhT0B04vlDFPycDAjBRhO/kzoMqshqHPD21pkkpzlBCnVtJ7Y49g5BcDgp2H+TeBig6lKJLCAqrBunDQcISmWxoKUHOwJcCJAoxTw+DCjr1WTe0wSI1MAJyYwmNKJj2qBdJWSh2Ih/L7kHq1PSumNcvRJ+bbQ96pzykGgVHdx0supgBxMyiGFOi0hhWsMDUjM/Otva5ECpFLEkW8yi5MSpELshYWFjRo1ivkxmGETBw0aZGlpqaamZmBg4Obm5uLiQiLgfUhydXXt0aMHol527969S5cuOjo6jRs3NjQ09PX1DQoK8vT09Pb2DggI8PX17dGjx6effgrsIdTjkCFDkpKS6s/Zfw8aMmQIwoBpaGi0atXK1tbW1NTU3Nzc4gOSmZmZqalpixYt2rdvj9HT398fZ4jw7RwdHREAzOEvSEBd586dXVxcnJyc2rZtGxgY+P8AU5RLF12m8V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data:image/png;base64,iVBORw0KGgoAAAANSUhEUgAAASkAAAEsCAIAAAAQNtJmAAAgAElEQVR4nOx9V3gUR7a/n3b3em2DYckGC5DIKKGcs4RyGGUQAhRBOeecJSSBRTZgcrCJAhRQHCUkwLC2P/uGXXvX9t21rxNZYPbh/3D+qlt0ha4ZSZj13fMwX091dVX1zPn1OXVSv9Le3t7d3a38F/0fpu7u7ps3bw4PD1dWVjo4OFRXV9fW1tbU1NTTaBuNoL8gUUegzsWaTiVijUwl6oLr6urGv4a6urrGxsbGxsaqqqqioqK6urpXlErl0NBQnwDh/xZqIfsIjiPpzLmQ7Cw7EX9hIseSpQrOolKjeB+RywWvlfyDQF1dXUqlcmBgoK6uzsHBYdu2bQ0NDbW1tdXCVFNTUytM4sO+eKIuuKamZpzD1tTUVFRUwPjbt2+vr68vKyt7paenp7e3d1Iep/+ifxIaGBgANqitrbW1ta2qqkIcI0iqMuJLRWhJk7fguro6gHF5eXlFRUVNTU1FRcUrfX19EuzhXzmn1CMYQWQcSU/OJbKnqB3Ex5edCx+KnJE/BWtekTWLjyZZBrVbf39/dXW1g4MDetjLsizJl9Aiwq/UPjgMZDuzTpELm8D1kCOLrLl6TKJWj+kIxcXF/x97VP6QMBP5VdIowgSSiWRZn9VBdsGSztR7FHwQiMBDjT7Ur5z7Ys0i+YPIY+olJAL52OMwmUosTuVLNLgEuiw8SPpTFym+PP4grEeMRFqyJkV9mNiT/CV8duSwhQh/k+OTX1ksS7KX7Gol13IGZ/VnzSLpwB8NXzb1x1F1ecrnfwTWbbJwSI4swR5ibg4e8D7U/tQOLI7nnMW5XCXRKi7x8MFrxNDF6UOil4c9zpNbhLFIppHFDzmCkuBOah9OC/WrLMBESARXgt34a6aeot64BFfiT0wqseSeOK9L2E5WzoiIC5Gesoil9hG5SnANEyD3yH9IRKqI8xzrgN+fM444pKkdBFci3keEBH8uVQfkdxCZjsSeON4mlkjJqcblal87IU8EUqrz9nt8FYX1f/OlorioVEkacKajPjtUlQ8iHajdROAtuVwWiqy5BInzv0hOCdpaONqjSrKCw7KkwsZhbuolrNnFBalEmZRopGQf1rLRhfJyT8lgPll24TSKfOUDnj8XRwBSnxGSufi3L7llkd+Kf7Os35Y/puATRORPYV3OwR6LycYPLXIKDjfzLyGvFZdgsqvlPwJE1Gx19ntU4kOFPEV9/MvyB7WF31Mcz/xBWBClwk/wKwfSgjeCL0/wXqgXUm+NtLVIHt6yLCjL4rJ4EESLyHpEngvi08mOz4cfD3sc+AlKJNb/yuceER6ShTefFyVzse6CPMu6Hf598ZfK76M2yY4pC1elnNyTxQ+pknG4mdWHqtqp1EdE6Ikgqhoj6ko48JNcDqSmnVNJsA7/SdyLEWcoKk+wxqd+xbHHGkdCnBvk91FvHOovQ70Fzo8ge4Os9ZMjsMZRquJbF5EquGjidMD78OGqUh/W06GGBqoJHEeySFHsSf4JKudJ2IL1X0oYi8qjfF5kcRiH7agLoC6YZEdybWRPcijqVayfiPpbUX8Wzrz8BXD6U+9ashi+j4FkPvKrhOdIBiXFCAk/EmOy03GWwUcFdUnUs6xusjOia2XkHoszqGxB7UZiiTOaSi2sZbCWLWmUXZWSYFbOr0Fla1Zn2Xk5M1JRrSR+AdZcIn8caqFij/VolxCVy6k9+dfWMODHOkt2JrEtuQvqgeSTMz61J/9sjYitRRwDqqIF5wxZWPI5hvqMZy1AZBbxFYpMIbmcOgvnBlW6HZHOnB9KcpVKOicJBg6c+IOo1Fm2hSV5ZKdQ6Sr+c4G6KiEfg+w/Tf1rWX0EkUZFF/WsyKTkUOKsLBEpkmWQK2EtQ2SF/BvhTC0iBiVfSRBKSNVYahH2FempEjDGOTt/LpVQp5JgF8Ue+WBmiRo+cdiFwx+cRioPyT7OOcBjjSDylToy53nBH4ps5w/CQZTsINQbUSqV/f39VVVVDg4OLN6qfp5kGU6WHVnqomQQkaH4ixFfmEqDUGUsq78KeQyCj23BRllS76rxXDiB9DKsYTwEDADYs7e3n0AefQH0sq2TpXlOgG+d1Rl/ALMkCetfZz2JOeOQHTgL46xQSTxlqLKX2pn/lToX/6aoI5AHfK2B+tPxb1xV7Km0wZPdGpHSVXxkWcnDUREF10DKZ5W6Ce33+DhhMYpKV4mrYeIMKjI4nzgcKTIX5zEkuEgqoqin+M8C2ScFZwHjl3viCph4twmUab+seFTH1sJ5asp25pyVHYHD0JI+sqtSyjGo7Kqo61cb6qxBxJ9TeB/+b64U/n3Gjz2czyaQZSdwuokdTZxUsLWI8AH/H2Wd5Ws+rLlUXcN4kKYSjGWHUvu5QDaSPxrrKzkvuQzy6wRiT5wjJ3V8NUjEtKPGgDWCco/8F/msw2EmldhUsPGXoslbjODI4hhW7y8bD/YmVUK+eIhy7K41YptMsn0C9nuyEpLPFuQ4ItoXtZH6lS8zJ7aPeiuRXML5PSUHfPE4/j4vXu69nDRJdy2KPRGGIM9y4CSRpdRrOfgkL2QJZxGJLYJ21m3KPnpENAXWgjnrFLkXSTe8OCfeue/5Oqvowp6eHqVSCbVx6+rqaojHP/mwV8OrRlodOcZJlayprEHE2ydqEOoPpbLOqaQxKJ/bOFxCMhOV4WT5ksPc/Ae/UoyhVSLxQVR9osmOI3u5pBguOQ5CHZCSwJ6sv5hkMpU6cLhZ0ARKtfJLRpBdleAyJM8Lvmoq6cbDHgsM5F9ObWGdZUk8WQGC8wc5Jv9a1lfWYsSJ9fThdGa1iDyw1BgW/yrBXi9BCHXd3d3wXgCEvUmKKZPl138KEvSmSLqp4GMgwUOekvzZsmKHvJbKTJzRRIgKV1nAyD6AEMvyG0WWKvII4KyQtTb+hVTUIeB1d3f39vaqhD0OwMbjG6Se4ggojtbKn0s976K4fBbFHodfWX+5CCtQOVWWyZQC3Mlhdz7zsRapErxliToRZ4XUBVOPWRPJPjJ6nqdujLq6urq6unp6eioqKqjYYzHc+DEmOIJ6OBcUUJNNovs9zh9J/s2yj22SgVjXSmBAQoWzQs5qRbiW2l/SRxyfrJ6C8COfCLI/FH9wBDwEPxJ1nZ2dnZ2dHOxJOEn21DgZffIwI2vgEeyjxrzjyiFisRSfq6iok+UYJRs8nGsF+V75PO9KboHF/awZWSChLkDtW+bcoOzzAsEPB17XGHWOUXd3d3l5OQt7HEMli2urx4jDtSzBJQs/llmFXA9rXtlxZKeuxog1i7ythcqgLAZSu4MIyUo8JcH3kmtl18YCm+yMShoeRK6SHYc1rOBfQ526l7av68KoE6OOjo6uri7AXi321itZ3lWPBLdS4psrajc15KfsZpWPbQ4I1Zd7VFYjH8ZqwJj1LCfb1QM/S5iQc6k0GudOSckjO5cgUV+vR10bdWvHAl5nZ+e1a9e6urrKyspI/56EsQRNFILdJpBe8I5OFqKSr2rWSuLzlsgxB58cVFAZS3yd1Mup61RjWA6GVboRzggqrar3eeLYVCTiDkgEe5PEpvw+E7v3mzxJLjuvOnkM4jKB1Qfne458w4kcgc+O5OWsuah9JBORfUhUsLpJbp/8ETg/IPVHoF7FWiEHcjjqOjC6du3atWvX2tvbOzs7WdiTKFr8DR6fBSfwlODWTnAWvAMpulkt5Feq5jwunVOWqIzO4TP+KZElcWAmGYcEDzmOLHhEWliIYvURvE3+2V6G/4APOYQ6oLa2to6ODoQ9xCW/DhIUvJN3y2raWvjPb5wDJF9JSFB5V7YP5ysJLXIcFrQ4Pal91BuH+stQb4HzI5Cz46SqbomoHSPAXmlpqb29vSz2RNiUbyqswQRCDU2qSHqq2odjy6nGaMLHoSoCMnKPxU8sDpMc47wi4TzqtZIZyTGpjCvhYCp/k4wuMhQ5pkgfSWeyG/WOyM6c35P8xcBT14u57Di6JULdtWvXcPUS4Q0dtLa2Xrt2DceehPk42h2JDaqOyhlKdnBJizh+WAuQzEgCm38VtYX1c8lgj/z7WaxM9lGJSEakcrxICzkguWwSHpxVUQ/4F3JGoF7FaeH8vBLgkRpmV1cXacZkyToEv7Yxam1tbW1tbW9vLykpwbH3f5ZYiBLpz+ogr3OKo0ucsaiPcxG0cPDGASd/fMkyqJPK3jJ1YXxcqTGg5NZw4jgPJNiT6Ja40EPAu3r1amtra1tbW3FxsZOTE9ha/kUSUhWQkmsR9uCgpKTkX7Vx6etRPo9h1jicZYiskH8jkkcJjjpZd7nEhomQhgOvdYyuXLnS0tLS2to6UdgT50tVmXics/Pnqp4gog5bi73Kl2nnpAoBNXiXepXsk16E16ksqxLry8JbfAT+U4N6uQTSkj7kLyBBHd+sAsDDlcw2GrW2traM0eXLl69evdrS0lJUVOTo6Ej1700sSFQFZzXb0CKLNHIPJjuXLFVVVUkOBAFZVVUFB/Q8Bio3cDib0yIicGRHprImqw+Vrck+nDVw1iwLePG5JNAih+IIOr6sI1VNXMQBAeSujlFzc/OVK1euXr1aWFjo6OjIMXIKcr9sC/Urp48gfjgQ5XdA7YAlcURRAcmBaGVlJcxVVFT0nNyT5VeSY0R4UQSBIuNI+gieInHFhxbegfrLyD6SJB0EHy7kIiXYY6GO6rIjgdeCEUDuyhhdunTp8uXLV65cKSwshHhONTjvV0McCHE64wckVVZW4gfV1dWFhYX/qo3L3HTxnyaceQUlp6SR+oxAqEP2TJasu/Y8SawpEtQh4F2+fPny5csXL16Eg4KCAngfgzjzqdRn/JeoQYKzUDGjNiGwSb5WVFTA8f9ij/zjWTyqHotzQEgdU5B9JdKYOhdnGSJro85F7a+qfONcLpF4QHz3Hcd/wAfe5cuXL1y40NzcfPny5fz8fKhTph77ynK/iABRe/DxE4kZEVyRZ0mqqKiQYK+goIBuaxFnFFJPI/tLlCjOyHgHElEiwhB14z8+qH3I1ZLzUolcJ2ci1iC9akVjUlVNfINHVTIBcs1jdPHixYsXL166dAnJPVUf878aoiJHVaqoqACMoU84wFvy8/PVjOcUuUTCcNRTglNzgMQak0QO+ZU1uEp3JwJ1+CpYuYi6tePs7iQBK7j/AAHvCkYS4F26dOniGCHsiTz+f1n+niRCIJmMYSsqKsrLyytJ7PEZjtVHPRCS2OMAldpI/cpajASNE9JHvZWgPlTIibjsWLs7jp4pQR0C3qUxunDhwoULFxD2qqurK/9PYq9i0qi8vBw+0UFeXt6/auMyV0VeKPvo4cyLd+iVUy85Uo4am8KBHCnlgEDQXXieYL9XNbYtmVReBC4U4VeRboJ9JJ3x9skmmKWsrKyCxB6LTQXZiwUeDrrIA6rwIb9SsSfL9+S9UO9IdhDqqqgLIM9SgSfoNpB4DiSxKQA83JpCFXFIvQSwncfowoULeXl5gD0OQ4vAhtPtBXD5eKhs8glmyc3N5dUI5HMtBxsivCvI0EoCbJxrRWSOZC5yduoyWA8L6uLxxwF5F2QYNNV0yXcbkJs6iUGFtaNDIg7wdg6j8+fP5+bm2tnZVVZWvjAuV+8qxMGqjol3kByXCwCvtLS0tLSU34HaTdJeWloqxZ4Ii1N5WpbRqQwqPiz/QSA4FOsq6lk15pIdB8eexGXHCQrjizsq6iTijlQvSeAB5ebm2traVlZWSjgY/yoCGD4GZFn8ZSA+xsRHKH2eSkpKoDEnJ+dftXGFrCOCRI7JEnf4Ho8v9KjRzxxxR+7uSHEHwDuL0QcffHDu3LmcnBw7O7uKiooJYF7VOfVXTCUlJfCJDv4XexzOJhtlgUEyNIlGKmBIluWPL7tazlI5CyD7sPBJfa2PkkBdr0B5TI5lheo2QHhjAY/EHi7rcNR98MEHp06dOnfuXFZWloODA2CvlPHgZ7VPEvYQs46f9fnjSE7hX0vGQcXFxTjk0EF2dva/auPKy0PB1VJJ1TBoQX+dxGXHt6yQeiaOOhx7mZmZ9vb2oBaOh9fVoPHw9wsmBCc4BuJ0kLRQsCeLwPF3ECFZiackUCG5VnZtLLDJzqikPUHwrz1YQQcO6mQtKyzUUTVMhDrSmAnAI/VMwNv7GJ06ders2bMZGRl2dnYgiErGJ2pEwCb5KuFgPtOLt6hE6HIqwMZDaBw4UEHuURmUlDZqwJglVch29cDPkp/kXCqNRkrOXoajnB8aJuglv4qRbHiKxKyC65k46s5gdPLkSRx7paWl42RiNZj+paWiiSA0TklJSVFRUVZW1r9q46qwBsmAfN1SJVknKehAuuxIDZPc1FG9dvjWDkk5wNtpjE6cOPHBBx+kp6fb2toiKfSSEzD0CxgNMFOIkQRXZAvejp8tLCyEATMzM2Xev8f6ympUAyGynTmylL9IlkTlL4DTgWznYI8fjUmFHBJ31IgwMi6MgzqJTQWJOyToAHKnTp06derU6dOnjx8//v777yPssXiRz+6ss7IgmRDBMnlUOBGExoGDjIwMFeI5+SAZZ6OkfTx9VL1E8MapQpKFPcFQFVZ0GGtfR9pUWNYUvpKJAw8IsJeWlmZjYwNCr0gOe9QOeDviXZE+OKOzAIAjgXMJtYNsC2suEnsFBQV8mEEH1A0OYJyCggIK9iaK4yWsKeFRKiuTkkfSTaIxsgQaFR7k5eTaWLdGrpmKNwnqSEc5x2XHsqZQDSqk05x0l0tsmCTkEOpOjtGJEyeOHTt28uTJ1NRUe3v7oqIiPnupJArwzpJnv8iABWxCZyXsjjM92ZlzPKmUl5eXn5+fl5eXl5dXVFSUmppKxx7J61RuZuGTA0vWXCzsyY7AGZAchHOKdVMk9RBE+sqfT6+T2jBZjvKrzxPfZSfrPECyTgI5hLoTY3T8+PGjR4+eOHECsFdYWJifnw8cQx5wSKXOgpTPIHIiVrtkHPIsftXkEY69wsLClJQU1WoEkmKEBUXWCKxGCSqomKGijoNSckbOgqk9WZDrJghXMvmZPmTxIpbXjuqyw4HHcdlJDCoS1CHgHT9+/Pjx48eOHQPspaSk2NnZIexNKi+qRDjjTvZEk0Fo5Nzc3Nzc3MLCwuTk5H/VxqVPKiLiWAYVFuRYLjsceBz1knTZkREquCWTpV5KUAfAO3LkyPHjx3Hskawvy5ovho8nlXInh2DkvLy8nJyc3NzcgoKC57AnSxwYcPpwBmehXfZZIDspOZTg00RE0HURRA2DZtkwRbZ2spHQfFl35swZjnqJyzqgI0eOHD58+NixY8nJyba2tgXPb07GycoStmY1UvtMEhI4lDM5BCOj8QsKCpKSkv5VG1f6CWCjYg8HGycUk5XeSk20E8w/kLjscOBRvXYSWYdDDsk6QB0A77333jt69GhSUhLCnkQOiCBB1f4q4QGx7+QhJCcnJ3tyCEZG4+fn51OwJygDWXDinOKgTlY6SabAtUqVFix7pxy5xxJ0pDGTk1cucZdLCjqQQSoSawoLeKQZk7qpowLvyJEj77333qFDhwB7NjY2CHscJJDPdfHOqpIEgaxhcRanHkgAgDfi7YiysrKysrJYLXAg6UCOgPdBU+Tl5SUmJjL9eyxEqQdUlXRRzlkSwLI9VSKWtkkVd7KWTBxv/Boq1K0dy4wpQR3Vc8DZ1yFZB+IOgHfgwIHDhw8nJiba2Njk5+cDf6v0XOcQ2UGCAdkR+INLLie/jp9wjHHwlsWgbAyHWVlZubm5dOyRbC3BG0dHpX7lMDq1hQUq9eCkVCr7MJK04GvGgdc9ltvKkXgiLoQWgqiyTtagwvcfiBtUJJADOnjw4P79+997772EhATAnoSZ+Owo6SALDzXZX11i4WHyKDMzE33ijdnZ2ZmZmZmZmTk5OQkJCUJxLfw9GM6+nMv5g/NP8eGtpD0dVJLJpJ5J2jNJ1Mm6EEibinh2uazXjgo8EZsKDryDBw8ePHjwwIEDOPby8vIkvEs9xjn7JQeDLElwAi1AIp2pF5IEZzMyMrKzs5/DniyDqnGKZHHOCFRBp7asE18SC3KqxoVxcu3GaVORpPzIbu34NhUJ6oD27dt36NCh+Ph4a2vrvLy8CWRrlbjzV0AZbIKz6enpWVlZ8fHx/3dr47KAx4+B5qOOn+QqEgYtGI2JuxCoBhVc1uGqpgR1747Rvn37Dh48GBcXZ2VllZub+0tx56+A0tkEZ9PS0jIzM+Pi4v7v1sblyzrSjMnJshNMcpU1Y5I1VFhmTCTuJIJOAjlcyUTAw1G3f4z27t2LsJeTk8PBjKRFPTix+FLVFrydz/cvjNIYlJqaCmdTU1MzMjK2bt3666+Ni8s3lobJN6VIPAekeilbNUwi62Q3dYL7OuqODhd0uJIJwEOCDiC3b4z27Nlz4MCBrVu3WlpaZmdniyBH8GGvEoNOEqWmpkqOyRZ0jH/F+0vaWQNCz5SUlNTnKSUlBc6mpKRkZGRs2bLl11kbt5dB1FAViYbJ8RyoJOv44o7lKOf4ykng8dVLqk2FBN7evXv37t27Z8+ed999V4K9yYMTCQBOH5L7qRemvhyUQqPUMTSmpKQkJyenp6fHxsYy65RxpJmE+1mAZEGU05MKVw7YWNORkFMJe9cIInd0ZFI5GYrJKggtW0BFRNaRdhRSvSTxRkIOqKmpae/evYC9rKysVDlUAHHwg/d5YSCh8j2wOxAcs7qpR2hkvIVsT8IoJSUlOjpaKK5FVmqxQCVL4vgU70AKOirqWF47lcKgOfX5RHzlLIOKSsDD1UuqGZMPvN27d0uwl5mZOXnw4CBkQmDAwgZJnAvJDmRn1rCsuWSwh0sYUr5RIcdHEX6KAxiqHCNHZglbcsGklKO67FheO0EDpkhhTNm6tLK+ctxlR40I46OOpWEC6nbv3r1r167du3e/8847e/bs2bJli4WFRUZGRsqYgjQZpBLXTgYlJSVN1DiClJycnJiYiGMvKipK3sdA6nhUrY8PLTVEoqoXqgQ5TmgYH3VkDRVqlh1Lw5TIOpEIFdJLzremiKBuz549u8Zo586du3bt2rFjx+7du2NjY83NzdPT05NVf7RPBsu+5JQoTElJSQkJCehrcnJyZGTkc3ZOKrr4ok8EHiyBKX4htTM5NYk9NVx2spkHnDoOZJU+MiiMlXzAl3XHjh2T2DDJrZ2sNQWXdYC6nTt3NjU17dy5c/v27bt27YqJiTEzM0tLS3sBXCvhYMkxtZHK8Wg0cSRMFCUIk6RzUlKSFHviSFCvgwhJ0M6ZiIo9WVMKJxqT4zzgWC+pBVQ4LjuRrR3Va8fZ2rFkHQCPgzpEjY2NO3fujI6ONjU1TU1NTXye7xMF8EAFFQdgLxgMeB+VYMOheGFCnRH2IiIiflW1cTlmTFbWDwd4ePIBq3oKdXfHyjygFi+iJrlyLJkiwCMlHgt474xRQ0NDU1NTVFQUwt4vgpAJJMToCRjwJGvA+6AWspE6cnx8fFxcHPqEA3TMwh5QYmIiBXuCOGRBiA8tKj5ZGil10l4GiUdjslx2stVTqP46lk1FvRholq+cuq8jUUfd10lQh0Nuxxg1NjbCZ3R0tLm5eUpKykSCgMu+/D6TSnG/BG3duhXueuPGjf8EtXHJbhLIieiZnGhMEniylYtYwBMsXsQvW4Qn2rEMKqT/AAceqWeSsg4Bb/v27fX19Tt27GhoaIiKijI3N09OTkZPaxwhkw2GF4yQrVu3yrZAI7TjB2qMDI2xsbFxcXHx8fHh4eH/fLVxqcDj2FRIoSdxIXAqF3GKF3Ecd/wgFb7XjgQe1V2unk0FaZgIdUD19fXwGRUVZWZmlpSUBBzzgsEwgSSLq62/EMXGxsJKNmzY8E9TG5eEnGwMNGnJJOPCBAuoyPrKJSk/rHwf2cwDqstOVSUThxwu7gBvCHWNjY0NDQ0NDQ3btm1rbGzctm1bZGSkqalpYmIi4hWca6Fly5Yt8IkINSJCX/Gzkp74OKw++ETUqfFTKvXZsmVLLEGoEV1FtuOf+FfyQnKELVu2xMTEwBrCwsJe9tq4EtDiwKOKOJFoTGr0M99lx8cb6bLjW1NYmQdIw6RCjoxQkRV0CHJI0DWOEaCuvr6+vr6+rq6uoaGhrq4uIiLCxMQkISGB5F0JsThV9hLBrzjjThLFvHCKjY2Njo4G+K1fv/5lr40rCzy+24D0lVM1TGqKnUS9ZEWEiZSClrVhSjRMVpadSs4DUr1EkEOo27Zt27Zt22pra+vr62trazdt2mRsbBwfH4+DKpaQAy+SJg8J0S+cYmJioqKiAITr1q37J6iNi2Ovu7sb4CcLvPb2dlZAJo46if8AUEcKPTWAJ1sHmrqvY2mYLCVTEHhUcQfAq6urq6mpAQRu2rTJyMgoLi4O+OMFg0EWKuQxHOCnyEbWWURRUVHwCQfkKfIspyd1WHQ2MjISFhAaGvpS1MblyLpexgaPqmSS1hROyg9/d0d12bG8dqy8cpXyD1hKJm5QIVHHMqhIxB0LdUA1NTW1tbU1NTUbN240NjbeunXrRKHlZaaoX4IiIiKio6NjYmJCQkJ+mdq4UCCMqmcivFGBx3cbsLZ2IjVUZGOgZVEnUkBFsrUjZR0rLkwNJZMv6+rq6mrHqLq6uqqqqra2Njw83NTUNDY29p+OvyMjI9GnpB2dkpxFX8mrJI1wbUREROQYRWAUSSNOOwwYHBz8C9TGJfuQRHXcqQc8vtNcsHKRrMtOtoaKuJLJ99qpAbz6MZKgrmaMqqurKysrAXsmJiYgsiYUGhSGFuxPYgZvfzEUMXG0efPmqKioiIiI57DH2YBR21UCKmcriOONpWFSgUfNsuPbVFheuwmxqYhs7XD/gYhNRY2tHcemAthDwKseo6qqqoqKipqamg0bNgD2Xjx/q0QTCAZBwEwgwfqDgoJ+sdq4slKOgzqWl5y/r7t69SqZV07mH8hGY5KOclzW8Q0qhwVSfvCtncBOiyMAACAASURBVLisg6AwqqyTbO2QrKsao8rKyvLy8urq6rCwMGNj4+jo6BfP3yrRxIJBljZNHG3cuBHWHxgY+AvUxmWpl6xoTKq441tTyKwfVqKdpHiRRNBJICcu60TCUziVizi+co6sw7d2uKBjyTpAXWVlZUVFRVlZWVVV1fr1642MjAB4mzdvRlwuiIEXhpAJBIMgYCaKwsPDYf0BAQG/QG1cUsPsxgqw853msol2VI+5GhFhalQuEjFjildzwM2YkpQfBDyWGRPf2gHwkKwjUVdRUVFeXl5WVlZZWblu3TpDQ0OAzaZNm15ahEwgGCaWwsPD4RNIcio8PHzDhg2wfn9//1+gNm6vWBkVTsoPvqmTtalwglRklUxOaBjHpsJylwum/CDssULDSJsKx38gsamQwAOhV1paWlFRERoaamBggLD30hKf+0m+JzsgnOCY4XwdP23YsAFhLzw8XKFQTFZtXKRSKpVSs4rIvo7vuONv7agRKiz/gSTlh7qvU9tlR0KOFRfGMqiwMg9w1LHUS6qgw2UdiDugoqKi0tJSwB6fuSeJJoS/VULCC6awsDD4hAXQsccBGGunR0Ud8tFxUMfPOSCNmaS4k3WUc5J9OJkHIm+0Uy9ChbOvQ6hDwOOjDmQdLuJYUq4CIxx1pWNUWFhYUlKCsMdhWZWOWY1kn18EDJNE6wnCT8HN+vn5TXxtXBJ7/GQfwYBMMqN8Qlx2/DDo8SQfTLjLjqVhUmUdAI8UdCTwSkpKSkpKcOxt3LjxxSNhUsEgiJAJoXU0ws+GhYXxsCdRF6nQkmzhWCJORNaJxEDjoZgQhynislOjchErDJqUdXzU4REqIik/LCWTRJ1Ez6TKOlzcSdRLCeqKi4uLi4sLCgpKSkpCQkLWrFmzcePGFwyDSQWDSiAZP4XSCD8Ls/v6+k5wbVyRHR0/5Yd0lJNugytXrogn2vELY6paQIVlTZFN+aHu63AzpnrRmKTngLWpK8UIoa5ojPLz84uLiwF74eHhLxgGkwoGlUAyURQSEhISEkJth9l9fHwmsjaurKCjesn5jvJWdmFMqnpJlXhUrx3LecAPTxHZ2lG9drKyDs+1E0QdAh4u6wB4uHqJ4w2XdYC6wsLCwsLCvLw8wJ6+vv6GDRteMAxeABhYRCIEWvBP1oWSs+gSklB7cHAwdPb29p7g2rg46jhuA46GSZoxObol1VdObvBYqBP02iHs8SNURMpjiiiZIs4DfINHdRtIJB4feAUFBbm5uUVFRTj2QjFNCX0NfV594nylggofiuxDZWXqV5ZUoSKE2kJFyIRQMI1Qe1BQECzDy8tLpjYuiUMOMvk2Fdm4sLa2NlY0JplzIJtarl69MJHymKytHVIycTPmeKIx+ZDjOMqp1hQccjjqCgoK8vPzc3NzCwoKAgMD16xZExYWJsjZEp5+kURl8ZeEgoKC0AE6xttDQ0M9PT15/r2+vj5I9pGk/FDhJ6ttsrzk1Lgwfgy0SAEV3IapXqE+sqDD+GuoiCiZjY2Nsi5yvtdOomoWjxEVdQC83NzcvLw8f39/wF5wcPCEQ4WPIlYfvBEd89mdbMc/OZ2pLQhC46HAwED4DA4ODgwMDA0NdXd3l9E5Efw4Qo/UNlnucg7wwGUnMWaqlN7KL9HHt6lM9vtGWIX6WKFh1Cw7lXzlLJuKBHX5+fl5eXk5OTk49tavXy+BAYkNssOLpPGDQVXkjJMCAgLgIDg4OCAgICQkhII9CcBw7EnAxjJpcmQdB3iqZtlRLZksl50aKT/iNdhFyqioalPhR4Rx3OWkJRMXdwVjBJADys3Nzc7OBvj5+/vr6+uvX78+iPb4/zWBQVXkjJP8/f3hICgoyN/fPzg42M3NTYXauHzUyRozqZHQnCw7lkFFMBpTYk0RSfkh/Qd48sF4Un7I8ph8SyYp63D/AWnJJG0qVCUTl3W5Y5STk5OVlZWdnY2wt27dOuC5XzEYVEXOOEmhUMBBYGCgQqEIDg52dXUVzSHqJXJbe4isn06CqPZMaigm1aCiUigmJ8tuQt43wq/mgMQdLuiosk7EjEnu6ySyjuq4k0UdLusAdTk5OdnZ2ZmZmVlZWTk5OYC90NBQ4LlfMRjGQwhI5FfJKUm7QqEICAhQKBRBQUFr164VrY3L2tSJqJekC2E8WXaSUEwceBzPwXjCoFlbO9Jdzs88EEn54WztSFkngjoceLisA9RlZ2dnZWVlZGRkZmbi2AOOeWnBoHjh5Ofn5+fnBwfoE7UjovbHj/39/f38/AIDA11cXJgxZSTkEPCo6qV4aBjHY06NCGNZU9RwHsiijhWkImtQYck6fr4PNUiFk+wj7rLDgUeVdYC6rKyszMxMEnsKxvP7JcEDyeXUFiowqO2sS0jyJQg14geoM37g6+urUCh8fX39/f2dnZ1fAYzhBhUq6jibOo7LjrOvYxlUcOyR4k42y07VGGhc0KlRQIXqr6O6DWRrFsnGQKvkr5NomDljlD1GCHiAvbS0tIyMDD8/Pz09vaCgIOAVCZcriMc/yfoSGChogkLSjTzgoAgW5uPjo1AoAgICgoKCvLy8FAqFt7e3QqEAqSIBhre3t7e3Nw4DHx8fHx8fHCeoERE+Aok96ODl5eXj4xMYGOjt7e3j4xMUFOTp6YlfKyEvLy+41s/Pz8nJ6RWJqsm3YXLcBlRfOSvFjqpncnzlKtXGZKX8sGqwk147cVkn7jbASznwHeWcMGhx4OFKpgR1JPDS09NTU1PT09Ml2HsZiMPH7u7uHh4eSJJAI8CMhI33GIHwAWAjICHCJ4UWdKGXlxeADT2YoA+ONz8/Px82QU9vb28/Pz9HR8dXSBsmB3L8gEzSV071HMi67C49X0OF9JVzbCoclx0r5UdSQ0XWVy5x2VFNKfwCKuJmTNa+TqJe8rd2EsjhqAPg4djT1dUNDAzkPLxfMLH4WKFQeHl5+fv7Ayp8x5Q6+MSRBgcISAAhHFHoLMADCG+HlaBr4RR0A1QrFAoPDw93d3eFQoHDFRGOPVitg4PDKxwNk5/bytraqeSyIzVMTilolaIx+Sk/ZDQmWQpaJEKFlHWcLDtxlx3Hc0AKOlLPlCiZEsgBpY9RWlpaWlpaSkpKWlqar68vwt5LQiQfe3t7u7u7+/n5AQxsbGxcXV1dXFw8PDwkYg0u9yUkGEleXl6enp4eHh5I6EnaPTw8PD09cZT6jAlAHx8fWIwPhm0JwWiwQuj5/7HHcRuoZE1RyWuHyzpOKCZpxjyDEUfWiRRQYSXa8QuwIzOmrKwjt3YiKT+klxwPCqOqlyTqcFmH8JYxRjjqUlNTU1NTk5OT09LSfHx8dHR0AgICgMk4zPrCiMrKgIeAgABLS0t7e3uFQmFvb29sbGxsbGxkZGRsbGxpaeno6Oju7u7p6emLWUEkOPQZk2kS2KCzCGMAabDogqxDK3F3d3ceI1dXV5CZ8In6wAFgD6Sfvb39/2JPcFNHNaiI7O6o1dcl6iUnLmzyXHbiZkyqWUU8y44ajSmbeSBBHWnApJoxOeqlBHUIe6mpqT4+Ptra2v7+/lSO/2UJ52Y/P7+1a9f6+PiYmJikpqYODQ2dPXt2586dpaWl8fHxAQEBTk5OFhYWBgYGq1atWrlypba2toGBgampqYWFhaWlpYWFhZWVla2trZ2dnaOjo4uLi5ubG8IMaI8gS52cnBwdHW1tba2trS0tLc3MzAwNDXV1dVetWrV8+XJNTU1NTc2FCxcuWLBAS0tLQ0PD1dUVBiHJy8vL3d3dawyB/4u98bvsOO5ycnfH8ZVzCvXxgaeS105iUxEpXqSSy07WpiIbjSloyYQ4TI7/gA+8lDFKSkpKSUnx9vaWYA/nePLrZBOViUHUAAKtrKw2bNjw7Nmz77//fnR09Mcff/zrX//68ccfDwwMtLa2Hj58uLa2Njk5OTIyMiAgwMXFBSBkaWlpbm5ubGysp6e3cuXKpUuXLlmyZOnSpUuXLl28eDEgSktLS0tLa8mSJUuWLFm2bBkA2NDQ0NLS0snJyd3dPSAgYMuWLcnJyZmZmVVVVfn5+atXr3ZwcPCgEfxugHDAnp2dnRR7stYUQB3VrELd17FsKiIx0LL7Ov5L7dRz2fHf7yOe70P11wnm+7BcdlSvHbm1w/d1EtSlp6dnZWWlpaUB2NLS0kDiJSQkJCYmenp6rl692tfXVw08TDYhJvbw8HBxcfHx8XFzc1u7dq2hoeHnn3/+6NGjhw8fPn78+NEYPX78+P79+z/88MPXX3/9xRdffPrpp7dv3x4ZGbl+/fr169eHhob6+vo6OzsvXLhw6NCh7du3QyZkWVlZVVVVfX397t27Dx06dOLEiffff//y5cvt7e1dXV39/f03btz44x//+Omnn/7Xf/3X119//d///d/ffPPNvXv3urq6rKys7O3t3dzc3Nzc3DGCrx4eHrBgZ2dnX19fc3PzV3p7e1mqJkBOIutY9kx+ajnVf0AWLyIjVDhBKuOJUJEUL5INTyG3dmon2lEd5RLgkWkHEucB1ZJJBR5gD2QdHMTHxycmJoJtMyEhIT4+Pj09PS4uLikpKTQ01NHRMSQkxI/m8pK1WLxIggdEcHDw0qVLm5ubHz16dO/evYcPHz548OD+/fv3799/8ODBo0ePRkdHH9MIwPnkyZPHjx/fu3fvhx9++PHHH+/evfvTTz/dvXv3/v37Dx8+hD6jo6M4nkdHR9GYAPjR0dGnT5+eO3dOW1vbxcXFi60sgFXG29vb39/fwsLilR7aW34Q8KgaJtWeKZ5dLhukImtTES+jwneXywJPEo1Jusv5uzuRMGjSXV5cXMyKw2S57CSoY9lUkpOTExMTIYoFjkH6paSkJCYmFhQUxMbGurq6GhkZrVq1as3LTfr6+rq6umvWrHn99ddra2t//vnne/fuAUIAgYju0wiEJMIPort37969e/fevXuAXmh8hNHDhw/v379/7949gOjjx4/v3r374MGDs2fPrly5Ul9fH9aGrxNIW1t79erVurq62traenp6Wlpar5AbPFzPpG7qRCKh+cHQnOJFZL4Pf2snnvIjUoNdxF1OfcXPBPoPioqKWOEprH0dCg2TbO0AeGhrB8Er8fHx8fHxSUlJcJCWlpaYmBgbG+vo6Pjb3/721VdfnTFjxrRp095g0JSXgGAZ06dPnzNnzrRp0wIDA589e3b//n0JSAB4j2gEqAMUAdLu3r37448/4rJxdIxImQli9qeffvr5559B7p05c2bRokWwNsmv9MYbb0ybNm3atGlvvvnmm2++OXXq1BkzZrz55puvkDYVvpechTdWGDQrIJOT70Nu6sQhJ/LaA34MNHVft337djI8hR8AzdcwqZAjNUwJ6qjAwyGXNkbIgJmSkpI8RgkJCVu3bk1KSkpISEhKSsrOzk5NTQ0LC7Ozs5s6deof/vCHoKCgs2fPXrlypbm5uWWsCCpObS8Htba2Aqe1tLTs3r3bxsbmb3/729OnT5GqicPvIY2gA5x98uTJs2fPnj179uTJEwluEUFPHL1Pnjx5+vTpTz/99N133z169OjQoUNubm7vv/9+W1ub5KdraWm5fPnyxYsXW1tbr45V2Ttx4sQrXV1dLP8Buk9WeAqpXqoRnsIpFnYCIzVcdqxS0HwbJstlx4p+Frdh8l121KAwiZIpAR7VSy4xYALqkpKSkpKSwIkHGuaWLVtCQ0NNTU1nz549e/bsDRs2nDhx4tq1ayMjIwMDAwMDA/0MGngJaHBwcGRkZHBwsL+/v7e318nJ6dq1a0+fPgUJhoOECjykcALAAFcg+nBtE0Qf7AlxoYd0WtByAb11dXXm5ubnz5/v7+/v6+vDfzH4Ojg4eOPGjYGBgaGhoZGRkc7OzlfILDvOjo6lXgLqZA0q1AgVludAgjqRykWq1lChvvmAEwlNmjFZwOPXcZD1lVOlHNVzgIs7CeokwEtMTITjqKiokJAQMzOzt956a+XKlZs2bTp9+vTQ0NCdO3euX7+uVCo7OzvB5UsmTL8k1N3dPTQ01Nvb29LSMjw8vHnz5rq6OlA7JYIOwQ8/AImH7/2QFvrkyRNQMlEfMOGQ2IO5njx5AgisqamxtrZubm5GgWJkWkJ3d/e1a9e6u7t7e3s7OjpeIYFHyndOXFgzQZxqDqSeKVK2aDxvPmAllbNcCFQzpngYNPliLYmSCQcAOWp6q8TEQuJQ4ksg4YdQB8egXqampsbHx2/evNnPz09fX//tt982NDRMSkp6//33h4eH4dnc0dHR2dmpVCoHBgb6+voEscfJ9kQd0AEMC2lrEgZFjXhwP8nB6CtIYKVSeePGjfT09I0bN4JBEscern+SYvABjUi9FMZk9YTt4uPHj0tKSoyNja9evYpSgvBSY3jj4OAg/NqvtLe3d3R0IEFH6vekGZMaF0b6ykUiVKg1VDiyjozGlMSF8WsWCZboY+W2ki8b4Sfa4QZMifMA7eugLm1eXl5hYWFubm5mZmZ0dPT69es3bNgQHh4eHR29adOmiIiI2NjYmJiYLVu2bN26NS4uDtxxSWOEdnQpKSlI+oEimpiYGB8fHxUV5ebmpquru2LFCjs7u6ysrAsXLgwPD4ObCycWhPDnN04kAiWdJdgDmKEaCNDY3d0N2qMkfZQENj5Lf39/V1dXb2/vwYMHfX19//73vz958gSMK8hoiSBHHiAESg4kKitLcYUOYOQcHR0tLi42Nja+dOlS7/NvAVKOlflDn7Dyzs7OV8BlR5VyLInHsalwXHasGioizgOWTYXqshMEHisMmmVTUeN9I7iGCQcg1kDWIcmWn59fVFSUlJTk5+dna2u7bNkyDQ2NpUuXLlu2TFtbe+XKlatWrdLT09PV1dXX1zcwMDAyMjIxMTEzMzM3N7ewsLC2traxsYHwqLVr17q5uYEb2t3d3cfHJzAw0N7eXlNTc8aMGcuWLYuIiNi9e/eFCxfOnTt38eJFMAO0trYCG3R2doJGpFQqQbAMjtHQGCHf9ODg4AC2LZSgFzivu7sbAQyUrt7e3q6uLugD0+ESjwQYPhpqB+YeGBjo6ekZGBg4f/68s7PzrVu3nj59+ujRo9HRUbD+4wYSCWZYwJMISeqmEZd7cPD06dOqqiptbe3Tp09LBD4Pe21tbQh7ErCxUstZWXayNhWqy048r1ww5UdQ3FFtKrhZRXBrx6pchGMPKZnIfQfKJEi8xMREX1/f1atXL1261MzMbPHixStWrDA1NTUxMTE1NTU0NFyzZo2RkRFyFunq6uro6IC/CAILqbR06dLly5evWrVKQ0Nj5syZ8+bN09XVdXBwQIG/ELbv7+8fEhKyfv36TZs2RUdHx8fHg8zMzs7Oy8srKioqLy+vra3dvn37zp079+zZs3///oMHDx45cuTkyZMffPDBhQsXkFEUdKiuri6ENwAnGBgQXIeGhkDRHRgYADZFQg8HGAeNcNXAwEBXV9fg4GBPT49CoTh16tTTp08BMKAHol0cuetDsEGfCKgSyJGaKn4AZ3/++ed33nlHS0vr4MGDZDFbJvbgJyNd5JIwaDLlhwo5fg0VqsuOZclUNeUHAY+FOpGUH8nWDk8+EIlQKSNeOYJsKmVlZcXFxVAULC8vDzZ1ycnJXl5eq1ev1tTU1NHRcXFxCQkJMTAwAM3Q1tbW3t7e3t4eZJq9vb3tGNnZ2dnZ2cEp6AnxvlZWVhArbGFhYWZmBqH9lpaWNjY2EAcMGNbT0wP0amtr6+jo6OrqAp4RpIHgrJ6e3po1a0DewmhWVlY2Njb29vaOjo7Ozs6Qv+Pj46NQKIKDg8PDwyMjI2NjY0E3TkpKys3NLS0tBRjv2rUL/pp3330Xdj6wycRlBQuB6Bg4eGBgoKOjA+CdlpaWl5f3+PHjh2O+b9inwSZQAqpHmPsBoY70IvA7o/73799/8uTJsWPHFi1atGPHjv7+fpDMaJ0SBP4v9lpaWtoEojHR1o7qr+PUUKGql+Ix0GSVPlbKDwKe4NaOGp5Sz3iVJBV11MpF1IBM2OCBrbKkpKSsrCwxMXHt2rXLly+fN2+ejo6Ok5MTSKGQkBBTU1NNTU1AHeiTiN3txsjW1tbmebJ9npB8s7e3t7Kysra2hgttbGwcHR0dHR0BunCAAxgNaGVlZWFhYW5ubm5ubmZmZjpGRmNkaGhoaGhoYGBgYGCAx3DojREOaT09PXRq+fLlenp6np6eHR0dsGdj7eio7UDd3d0DAwOwUezu7t65c+e6deu++uqr0dFRBA8k/SRyjLWFe0js9KgKp+Tg7t27o6Ojra2tS5cuLS0tBUtVd3e3EPY4mzpORBgnKGw8lYsk/gOq84BjVpF9Z/I4ozFJMyaJOlzPRKpmfn5+aWlpRUVFXFyclZWVhobGggULtLW1165dC4lhoP4FBgaamZktWLDAwcHBwcEBxAsIOhsbG2tra0AjLvqgXQJFa2trkH7QE0SinZ2dk5MTHCM5KYGxRLTCFBKiYhWfGkaGwW1tbUF5tre3t7S01NLSmj9/voaGhoGBQV9f39DQkHIsiw1HHa6CkuoobB1xPj5//nxISEhra+uTJ08ANhKDpCz2yC2f5EKJhESNIPdGRkZ0dHSSkpJADsPykFVJTeyJmDFF3OV84HEcd6ytnQR4KAWB5TyQLaOiqk2FBB7IutLS0uLiYtAqCwoKioqKSktL8/LywsPDDQ0N58yZM2/ePD09PRcXFz8/PyjY6OPjg6p9OTo6zp07F5je0tISkGNtbY3jQVYAWltbg+iztbVFuWogzUAqOjg4wOUIXTiiYFgEaRyNEhmLGqmdYSUuLi6Ojo4rVqyYO3eulpaWq6urg4ODiYkJGEs4thYWITQCYoG/4+LiamtrcZyMjo6Cd06icCI1ElcgZXVOibaJI/bp06effvopvLIXLE9dXV3y2Lty5YpINCanlAPHZUdVMlkapqrq5XgKY4pADpd1ZWVlFRUVcFxeXg54KysrKyoqys3NLSwsLCsrKykpKSwsBNSBoQKAGh8f7+HhsWjRomnTps2aNcva2hpKDPj6+vr7+wcEBMABlLtat26dg4PD9OnTra2t165da2pqCkyMxAhonoAiSOt0cHAwNzeHr9bW1mhnCELP0dERUkWhMwhS0ELRIDCmra2tpaUlaKew1bS2tgb8QzcXFxczMzPYfMI4MBTgDQk99BVOOTs7Gxoazpo16w9/+MOaNWsCAgJCQkJMTExsbW3BTIK4U5yAvxHqwG+xffv2qKior776Cg+5HB0dZamXVNH34MGD77///s6dO2AyBbHG6Q8ujcePH3/11VfwT8FiwIwk2ftRsMd3HpB6Jqlh4ls7KuT4Wzs1suzU3tqRhfpYeeW4oKutrS0vLy8qKiopKYF2cNaVlJSAGATvHPi+S0tLq6urCwoK1q9fb2BgMHfu3GnTpi1ZssTJyQnKp0N1rZCQEEdHR/AcrFmzxs7Ozt/f38PDw8nJae7cuWi/B/xta2u7du1a2Ps5ODhAAqiTk5ORkZGFhYW7u7uDgwNoegAeJycnJNNA27S2tjY1NbWxsYFPtBW0sLBwcHAA8Qi7QbgWEkytra3d3d2txsjFxQVSvyGh29jYGJK7wZyDJB7K9ba2ttbQ0JgyZcqiRYtcXFwCAgJcXV2Dg4MR9pDHjyPccIUTl3hIU+3v7x8aGjp27FhYWFhLSwtgBpKDJO5yid5IirLR0dEffvjh5s2bX3zxBdhRSCMNrogCMiEQNCgoaPHixc3NzSDxcNFHx97ly5evXr0qGwYtnnnACYNm1QtDwFOpNqaqr7OTbO0k4g5XL0kNE15HDhomchiAPllSUgJRl9AhLy9v48aNVlZWc+fOff3119966y1jY2NIc4Za/N7e3uB28/LycnJyeuedd/bv3x8REeHu7u7i4hIWFrZ27doZM2Zoa2sbGxubmJi4uLgA5IyNja2srJydnWHPBhIPZKCZmRmwPmzzQPgACEH+uLi4rF271t7e3snJCdRLcA86OTnZ2dkBchwcHACNlpaWgCJI9DYyMrK2tnZycjI3N7exsYFHABg8AYqwlwMC2WtqamppaWlqajpr1qw33nhjxYoVkLTm5eUFLg3wTCJeJH36EqRJEAj7PYQ98EO2t7enpaVVVVWBkRPwQN2kcQh8g59++unQ0NCDsbCYhzRdVDLmzz//nJWVNXXq1AMHDgwODvb29oL9FplbKNhrbm6GuHXxykWsfR2Z2MpJPqDu69R70wiJuh07drBknXp55XV1dRUVFQA50DZRtArKP0hISHBxcVm2bNmMGTM0NDTWrFnj7OysUCgCAwNRuR7Y1AEIoYjA0aNHb9++XVtbm5WVpVAorKysdHV1DQwMfH19TU1NV61apaOjY2VlBXLGyspKR0dn1apVDg4OLi4u+vr6wMRgcQFFccWKFdra2ubm5ra2ts7OznAVKJNQMQH54kEqOjg4ODk5AbyRyEL6LQhDDw8PUDvNzMw0NDT09fUNDQ2XLl2qqakJMhCeBYA3cDwsXbr03/7t3+bMmWNnZxcYGAj1vKDQUFBQEBRT6ejoQCoZKd9I7wLeSIrKgYGBvXv3xsTEfPjhh+BsePjwITogHeIPCasJ0OPHj//2t78NDg7+/e9/f/r0KTRSsYcUzh9//HF0dHTfvn2zZs0qLy+/ceMGxBUgsKHny3PYu3Tp0uXLlzmZByIpP6SXXBKKKRKNyXnTCFmiT6W4MGrKT21tLSu3lUw+yM/PLy4uhnbY14EpJScnJzExETYwb7311rx581atWmVnZwdVtBDP+Y5VI4bSxQEBAT4+PpDRfODAgZGRkVOnTuXm5iYmJpqZmVVWVl6+fLm/v7+jo+Pdd9+1sLBYuXIl2PR9fHzS09MDAgIWL16sq6trbW0NAS76+vrGxsYGBgarV68GOz7ILqSFgqIIcglAAntCU1NTtM0DdRG5KABRIDxhPgfHAAAAIABJREFUBHNz82XLliUlJR05cqSlpeX48ePr16+HKiZwFnabhoaG8+bNe/PNNzU1Nd3c3AIDA/39/UHUBwcHe3l5BQYG2tjYaGtrt7a2IrGA7Jx8yCEZgiJpUIfBwcHm5uaIiIhDhw5BoDPKM5AFngR7P/300507d/74xz9SraOPMIchUm5HR0dbWloWLFgQHR1969Yt5ViQKtKQmdhT6bUHrIgwqpdcPAZaVtZxahaJVOkTdx6QNszy8nK8ekpOTk5KSsqmTZvs7e0XL148e/ZsTU1NExMTNzc3gBxYL1FdOlTG2M/PD7BnYmLi7Ozs7e1dWFgIKlNxcfHatWsbGhpu3LgBQVs9PT39/f1NTU0rV64MDAw8fPjw5cuXz58/n5aWpqWl5ebm1tTUdPLkyXfffXfDhg3IYeDs7GxiYrJ69WrYCoLCaW9vb2JiAk42QCAomc7OznZ2duADMDExMTY2trCwAJEI+z3wqoMkXLJkSWpq6sjISEdHB8SmXL16NSAgYPny5SYmJmvWrFm5cuWKFStmzJgxffp0XV1dX1/fkJAQb29vLy8vxdiLeBQKRVBQkIODw4oVK65cuQLx0P39/aTFhYQclfBg1O7ubtBNvvrqqydPngAwqHjjqKCApT//+c/9/f3ffPMNpC+QaidkGKEsh2fPnt25c2fp0qXOzs7Dw8M48JjYu3jxYnNzM8tzQKb88AuoSFCnUvIBCTxOhIo48FStoUJ1HoC4y8/PT0lJCQ8Pd3Z21tXVXbhw4aJFiwwMDBwdHb29veGNPFCQA1VoRa8Z8PHxCRh74aiPj4+WlpaFhYWzs7O7u3t1dfU777wTFxfn5OR08eLF9vb27u7uCxcuNDY2ZmdnR0dHu7i4HDt27OLFi6mpqZs3b46JiYmOjo6NjU1KSjp48OCePXtqamp27twZGRm5YcOG+vr6qqoqR0fHTZs2NTY2vvfee2fPnj158uS2bduSk5MdHBz09PTMzc0hwMXCwmL16tWOjo6+vr6enp6gChqPkZaW1qxZszQ1NUHFNTAwqKio2L59e3Fx8c6dO9vb2wcHB3Nyctzd3Xfv3p2enr5o0aJXX3114cKFdnZ24LSEbR7cPjgwQQA6OjouWbLk0qVLYAlEBgkO/FiaJx5B2tfX995778XFxSmVSsDeI25EGOkwALg+evTo+++/HxkZ+fd//3c8Ku0RESKDhvr555+//vprQ0PDVatWKZVKMLT0YtHkdOxdunSJlXkgIu5knQcsl53EpiKuZLIS7TglwxD8yK0dHpAJB7i4A+NKQkJCSEiIk5OTnp7eokWLtLS0dHV1bWxswIgSEBAAzOrr6wsvFlUoFFCaytfX19nZ2dPTU6FQeHp62tjYmJub29vba2horF692tbW1sfHZ8uWLdHR0eHh4cHBwUePHh0aGtq9ezcALCMjIyEhISwsLDs7e+vWrenp6WfOnLl27Vpvb+/Zs2fT0tKcnJzi4+NTU1Oh0lFKSkpbWxv8Dkql8vbt2+BDgxhopVKZm5u7bNmyNWvWODg4QM0sXV3d6Ojow4cPt7S0vPvuu9HR0bq6ulBLC0ro6enp2dvbe3t7u7u7A0oDAgLi4uKuXr06ODhYUVERERGRm5vr5OQ0Y8YMHR0d2N96enriLydCbykBEDo7O2toaJw5cwbcDLjOKUEaB4o9PT3Xr1+HsJiBgYHOzs6+vr729vbY2NgDBw7g+eYiBMADRzlA6/PPP//4449/+uknKHkGnw8fPoScPRgfzDkQQPPw4UNfX9+ZM2dCJhEADJfPFOzJpvzIph2wIlSoQWF8gwqrDrTI+0ZkZV1lZWVVVVV1dXVtbW1VVZUk3wfEHcReVlVVFRcXZ2ZmhoSEWFpaQsjl0qVL16xZA7YH2MaAg87Pz8/Ozm758uVQkT8gIMDLywtsj97e3qC/gQUiKyurvr5+69atixYtWrlyZXZ29oULF1paWqBYXXR0dFNT0+nTpxUKRWNjI/yFg4ODp06diomJiY2NbW1tvXHjRn9///DwMChpkZGReXl527Zt8/b2htdQ7t+/PyUlJTY2tra29oMPPujv7z969Oi+ffsGBgYaGxsjIyMTEhIaGhpOnDhx7ty548ePNzU1paWlRUVFtbS0dHV1QbxbREQEhLwZGhra2Njo6+traGhkZWVFR0fb2tru3Lnz+PHjvb29169fz8zMXL169dtvv62pqWlubg5iDTBGvl0Ijv38/Nzd3d96663jx4/DjeBxLVRZJzkGaQkZtJDKgEwag4ODZWVlOTk5X3zxBS7oOFZK/ODevXuQ/w5FkD777LMvvvji22+/fTjmzYPM2p9++ukRlisIIP/HP/6RmJj46quvHj169Pr16xDqDc8+OvYEbSrULDsRm4qg144VBs0PDROxqQDwcF8C+MfLyspA0JWVlcEmoby8HACZmZkZGhpqZma2YsWKJUuWLF++3NjY2MnJCZ7lQUFB3mPv3wCPHLy8xtXV1draet26dWBQsbGxSU1NPXjw4N69e/38/ObPn+/g4JCRkXHs2LHw8PCMjAwLC4u0tLSRkRG0XYmOjo6JiYmJiSkuLr5z5057e/vOnTvPnTs3PDwMfkX4/5qbm0+fPj08PDwwMHDs2LGEhISurq6cnJy0tDSFQmFtbR0aGrpx48bNmzcHBgbW19cfPnw4NDT09OnTYWFhTU1NwKCDg4MQDAnsGxkZmZSUtHfv3vDw8Pj4+JiYmG3btkVFRRkbG5uammpoaFhaWnZ1de3atcvDw+PWrVs3b97s7Oysrq7W19efNm3a8uXLnZyc4KWZHh4eKGZAQSN/f39PT8958+adPHlyZGREScSUUQUgvveD/WFnZyfoclD3BBTXwcHB8+fPR0ZGtrW1IXhQrZRU0QfoAik3Ojr65ZdffvzxxyMjI1CYDFwXP/3008OHD8Frj3TX+/fvP3v2rLa29o033ti2bRvEyqFnBF3nlLjLqSk/HJsKdWtHTbTjh2Kq5CtXyaYCBKBCimVlZWVNTU1ZWVlBQUF5eTnskdLT09etW2dra7ty5UowJFpaWrq6unqPvdsNueaAt5DFHLzkvr6+wcHBy5YtMzExAWve3r17L1++HB8fHx4enpKSUlJSkpOTExgYuHz58ra2toiICGtr6+Tk5NjY2PDw8M2bN0PG0IoVK06dOvXRRx/t3LkzMTGxvr7+3LlzycnJlZWV169f//DDD0+cOLFp06ampqasrKyEhARXV9eGhoZz586VlZWFh4fX19dDOdfm5ub3338/Ly+vqanJ0NAQcm3B9dTW1gZs2tPT09XVdevWrcbGRnd396amJgsLi8rKysOHD58+fbqurs7S0lJHR2f27Nnl5eW3b9+uq6uzsrKCfyEyMnLhwoXz5s2zsLCA3wdt6vAXYsKDCReAvr6+Hh4ec+bMOXXq1PXr18VjyhAIIfsB5P/Nmzdv3rwJGAbmHhoays7Orq2t/Z//+R+whSCSYA+PJnswVqPl0VipTxCAn3/++dWrV//jP/4D2kHEQcT2o0ePQAtF2Dt37tyMGTPAIgW1dHkxZayitNQaKmRS+VGMOIl2sr5y8rUHIqhraGhgvVuLUx4T0nkgWqWmpiY3N3fdunWWlpZQElxHR8fExMTJycnX1xds8fA4B78wvO0JvR/D1dXV3Nzczs4OClrGxMSEhYUlJiY6OzsbGxtDQb6SkpLz589DcC1kRVpYWHh4eIBBMjg4uLa2dt++fYA0HR0dCwuLHTt2/OlPfzp37lx+fn5iYqK3tzdaSWVlZWtra3V1tZ6eXnx8fF5enq2tLbg9QkJCKisrQYYMDAwMDw93dHS4u7uXl5dD8EpKSgrs/UBiwMGtW7d6e3s9PT2jo6NTU1N37dp16dKl0NDQ2NjY7OzsNWvWaGpqOjk5nTlzZmRkJDc3d8mSJUZGRhoaGrNmzdLS0gI1G0QcUsJBD0dqp4RgN/jWW2+dPHkS7ff4eCMJ0nlramoiIyNzc3NRRpJSqRwYGAAt/ebNm6TE48g9kGYIYI8ePRodHb17925vb29zczMqKAhZgihNCWHv6dOnd+7cmT17to+Pz82bN0HcgbGajr1z586J+Mplw1M4XjtWARXOK37UM2OyqjmgHV1FRQXqkJKSolAo9PT05s2bN3/+fG1tbWtra1dXV19f38DAwKCgIB8fn2XLloE1H4QevOgUIjMCAwPt7OxcXV0jIyNNTExyc3NTU1Ojo6OzsrI+/fTT/fv3m5ubr1+/fv/+/aAcguHrk08+KS4uNjAwCA8Pr62ttbW1DQsLg1QaYBowga5evTosLAwSaleuXJmamtrR0XHixIna2tr169e7uLjU1dXFx8dnZmZ+8skn69evz8jIaGxsjI6Obm9vv3nzJjIbBgcHGxgYfPDBBwqFAl6RU1tbe/PmzTt37gwMDIyMjAwNDe3fvx/CVrKzs/fu3TswMJCTk7Ny5Up4JC1cuHDGjBnx8fGdnZ25ubmWlpbTpk17/fXXp06dunLlSldXV5+xd9aBCoD70EFfIHd9ENOjoaEBhiWwkbCQRsUeJBAlJCSYm5s7ODiA8zM+Ph7iPMGgn5CQsHPnTrCUPGLHUuOiDwh0S/A0gPL5+eefHzp06NNPPwVhCFtB5LXHZeY333yjqam5YsWK3t5eCOlUYlVqpNjjh0ELZtmxnAecLDvBvHJqhivVoMIKDUMBmdu2bauoqEhMTPTw8NDV1dXQ0Fi8eLG+vr6Dg4Ofn19wcDC4wr28vMAyHhwcbGtrq6WlZWBg4O7uHhISAg5xCEq0sLDYunXrtWvXdu3alZWVdfv27SNHjlhYWBgZGaWnp/v7+8+ePXvFihXh4eG7d+8Gk8kf//jHvLw8Jyeny5cvwwavoKAgIyOjtbV1YGDg9u3bDQ0N8+fP19fX37x5c3p6+r59+wBjlpaWoaGhzc3Nt2/fvnXrVlpa2sKFC8E/0dbWduXKFTc3t9zc3IaGhp6eHqiE9eGHHzY0NFhYWKxYsWLz5s0eHh62trba2tr6+vomJiYhISExMTFOTk6rVq2aPn065Mtv3779xo0bx48fh/cKBAYGrl27NiEhwdPTs7Kycnh42NXVdcWKFb/5zW+WLVsGkTQQuBMaGrp+/Xow7XqNvYYSbE5UuRccHOzi4jJv3rx9+/aBcEYPC0EaGRlpbm42MTFZu3ZtdHS0u7u7hYVFVFQU7LKUSmV/f/+BAwdiYmLu3LnDikqh2jlRFAtYNe/evQunLl++/P7773/33XfPnj2DGi2PxqJGoQPaJXp5eU2dOhWKUCmxLR8TexyXHdVXTgo6lk2FijpqsTAk7viow7d2Ivk+EG+5bt06ExMTeF0TmO9cXV3BzxsUFAQOKNiuwEYOtEp/f39ra2tfX18jIyNvb28jIyNNTU1dXd1ly5YZGBg0Njbevn27qakJYlM6OjqMjIzMzMxiY2O3bNmydOlSX1/fpKQkNzc3hUKRl5fn7Oysra3d1dUF2sj169dv3br1ySef9Pb2nj59OjQ0dPny5enp6e3t7Xfu3Pnoo48AkLdu3erq6tqyZYujo2NERISrq6u7uztULlu3bp22tjZYj0xNTdPS0tBfe/78+Y0bN7q6uhYXF3d3dxcVFa1fv/6dd97p7u6urq6GCJjMzMy4uDg3NzdDQ0MzMzNwc+fn50M9GFdXV3gcR0dHHz16NDExccqUKa+//rq1tXVgYKC7u7utrS0o4d7e3p6enuB7ABEHyif+Gkq064OvxsbG06dPB7SDMRAisKgSD3frwfHIyMjmzZsNDQ3XrVsHLwMDo/H169fht+3v779+/fqmTZsOHDjw448/4g46HHik0AM988FYggL0efLkyWeffdbQ0PDZZ589ePDgxx9//Pnnn3/88UcwzKA+9+7de/bsWUlJyauvvtrU1AQmXOXzMavPYe/08ySSVE5KOY56KRgDLUEdNalc5J0HwIilpaVVVVWQXmBqajpt2rTp06cvW7YMjP4KhSIkJAT2JCQBfyDsubm52dvbJyQkaGhogPmkubm5vb09IyPD3d09KysrPDzcxsZmy5Ytrq6uAQEBw8PDd+7caWlpWbdu3d69ez/55JMDBw6Ym5vPmTNn8eLFc+fOLSgo6Ovra21tPXnyZGlpaUREhKOj48KFC2fNmrV9+/by8vJ33nkH8Am7GrBGnj9/3srKavXq1SUlJUqlcnh4+NatWx999FFWVpaRkVF1dbW3t7eOjk59fT1Ujy0vL4+IiPDz8+vo6Lh+/ToYMEtKSq5fv3779u1Lly6FhIS8++67oHNqaWktWLBg69at5eXl3t7eNjY2mpqaRUVFQ0NDR44cgRdBz5kzZ+7cuRAh4OvrC5kTyIOHu/IkBL8q+j39/PwMDAzeeOMNe3v78+fPg02idyzdhoQcssSA0aKzs3NgYODSpUvGxsYeHh6wCXd1dV2+fPnRo0fB2QABLiMjI4cPHw4ODv7ss88ART/88ANkBt27dw+PtMYFI3pVwyMsgQiUzLNnzx44cABKwYNgRFhFyfL/+Mc/2tra3nzzzQ0bNty4cWNoaOjatWvKsRgA9BCBPcgrgsCTJJULFsbk14Hme+2oyQdU4FVhBN7wiooK0DCjoqJ+97vfTZ06FUrkz5gxY/78+YsXL4YISQg4Rq8LhpfsgIUAtnzAZ0uXLg0PDw8KCiouLoaaP8PDw9u3bzcwMAgMDMzJydm2bVtubi6YXoKCgt55553Ozs7Tp083NTVFR0evW7cuNTW1oqJi3759+fn5oJvZ2tq+NUarVq0yMjIKCAjo6OgAQ8XAwADk3R48ePDcuXM9PT179+51cXGpqakBAQucClZ+qClYVVVlbW0dFBRUVlZ25syZrKysiIiI7OzsoaGhjo6Ow4cPZ2ZmFhcXg/7T09MTHx+fkZEB64mLi0tJSfH19dXR0QGFMCoqqq+v79KlS1FRUbNnz54yZYqxsbGfn19oaCi4yF1dXV1dXZElE7dn4qgDyIEyHxAQ4ObmNn/+/DfffDMiIuLKlSuwN8NT+CSfQN3d3W1tbVDauaur6/r163v27FmyZIm5ubmpqamZmZmOjo6RkVFfXx8EMXd0dCA/RHh4OIQBDA8Pf/PNN/CqEwh5QbhCxXBhO4eXeEH04MGDL7/88t1331Uqlc+ePXv06BGoo6jbg7Ek2j//+c+wl4FaMkosnlOKvVMYSdzlLJuKiDVlolx2LF85NeWnuroagr9KS0vBlxAXF/f73/9eV1fX3NzcwMBg+fLlCxcunDt37syZM998880pU6ZMnTp1+vTp8+bN09LS0tHRgYBGSPqGvBsjI6NNmzYVFBSkp6ebmJhUV1dD1fSMjAwtLa3KykowcH/00Uc3btw4f/58SkqKvb19fHx8UVHRunXrampqrl27Njg4ePPmTaVSCSZ1LS2tpUuXxsfH79q1a9u2bS4uLgsWLAgJCenr68vLy9PX1z9+/PiePXvc3d1NTU0VCgUEsgUHB9fU1Bw7dgwpaTdu3IDyuN7e3g0NDeB7hODMlJQUGxub3Nxc0Hza29tLS0sLCwv37t1bWlqalJTk4OAQEBBgbm5eV1d38+bNDz/8sL29ffPmzUlJSYaGhn5+fqmpqc7OzjNnzly8eLGjoyMMDk5zX19fFxcX5HohUYcIV+CtrKzmz5//1ltvxcbGXr169datW8gG2MuojQv7pd6xkp5w4yMjIw0NDYGBgVDjMC0tbebMmenp6fCboAAXOD5y5IizszMUWWtqampubr5x48YXX3yBSrk8wN4Z9mCsEDUonABCsG2CW6+vr2/v3r0//vgjLhtx1/yjR4+ePXu2bt26qVOnHjx4cGhoCPn96diT5NrJpvwIRqiwXHa4GVM8QqWurg43Y1JTfioqKkDogbZZXl6ek5Mza9asxYsXOzg4oLpAEBlsYWFhbGysra29aNGi2bNnT5s2Dd4a8/vf//61116bNm3anDlz3n777blz54aFhVVWVq5Zs2b27NkFBQUnT548fvx4XFzc7Nmzly1b1tjYCK+/gB/6ww8/3L9/v6Wlpaam5s6dO8GCD0b/tra269evt7S06OjoVFVV3bhxA6rT1tfXa2lpWVtbnzt3bvv27Xp6elu2bOnu7j506FBCQoKNjU1ISEhJSUlWVlZISIhCoaiurgZZcePGjZiYmPj4eDc3t9TUVMh5BaGanJwMD5Hk5ORz5851dnY2NTVFRUU5ODj4+vrCe4jCwsLgkj179vT09Bw6dGjt2rUxMTHZ2dmOjo6/+93v/vCHP+jp6fn4+MCWGKXb+/j4ODk5oawoiRlTYtgE6WdhYTFt2rQFCxZkZWWBXw7KgYJSzamNizMubJ8GBwcTExN37Njx17/+9eeff96xY4ePjw+U+kRWjb6+PtC9b968uXnz5pycnIGBgePHj9fX15eWljY1NfX19X366adffvklGEIlb9V7gL2nAdwJP//884MHD/7617/u379/aGgIdFd864ik37Nnz86cOfPqq6/GxsZev34dDz2VYo/MtZMYVDjRmOql/JDlMdWIgeak/MBXiFPJz8+fP38+ZJFBihqeLIOqnlhbW8NLgHV1dZcsWQLvzp47d+7cuXOnT58+Y8aMhQsXvvbaa1OmTIFITiMjI4gb/s1vfqOvrx8WFrZp06bk5OSMjIzKysrdu3fHxcUtWbIkKyvrypUr165dg2d2S0vL3r17vb29k5OTb9y4MTg4qFQqh4aGLl265OrqqqmpuXHjxrCwMEdHRxMTk4CAgJiYmI0bN+rp6S1evNjZ2Tk9Pb2kpGTjxo2bNm1qb28H53JUVFR6evrKlSvd3Nxqa2tPnz79/vvvV1ZWQnjKvn37Nm/evH79egBbcXHxoUOH2traUC2tzs5OCATt7++/cOGCv7+/ubm5n5+flpbWokWLbGxswF4CeIOwNYVCAc5J5E4A0YdDDuVtAEHNCAMDg5KSElQeFwp1wivoWE48kISAK3DfDQwMnDlzJiwsrK+v709/+tO9e/eCgoIaGhqQZwV2euB8b29vv3z58nvvvadQKA4fPgyRn2fPnt2/f//u3bv37Nlz/PhxiEr97LPPvv32W2RigbcyIGMMAtW3337b0tJy4cIFUDhxpRS9XOXRo0dff/31woUL9fX129vb4ZlCl3tkXBi1Xpigy05wa8epF8Y3Y+Lijsw8QPl1UPsZEn/AjI4Xt0Slh/CKQAiQYDqHbo6OjmCXB6H39ttvr1q1avHixWAvnTdv3qxZs2bOnDl//vxp06aB8JwzZ46mpuayZcumTJkyf/58Nze3oKAgAEBgYKCOjs6sWbNqamrOnDlz9uzZ5uZmeAfG5s2bFyxYYG1tHRkZ6enp6erqmpCQcPr06W3btoWFhenr69va2jY0NBw6dKi6unrHjh0oVNfX1zcxMVFTU7OysnJkZOTWrVtXr16F1Ifjx48PDg62tbVVV1cbGxs3NjbeunULIqpB2QNXxAcffKCtrX3lypXW1taoqKi33nprzpw5a9asAa+mYiwDQ6FQgGHD398fXjiOMMYxtHh6euro6MyZM8fe3n7nzp3KsVIroBaCltg3Vt1Eom3CMdQdgudUZ2fn0NBQYWFhTU3Nn/70p2+++eYvf/mLtbX1+fPn0U319PQcPny4srIyNjY2ODgYfh9vb++YmJjCwsKDBw+2t7dDyPWFCxdOnjx54MABKBZ6+vTpq1ev3rhx4z//8z+/++479MZZiK7+/vvvQfm8ceNGS0vLxx9/jAKs8QwjJCTj4+NnzpxZX18/PDyM/HtM7PEddxJ7Jsdrx1IyxYsXCebakaWgIR66tLS0oKAAVekzNTWdOnUqlBtCCicqLoJq2uFl9iR1uGxsbEB/A0spXowEKi+Ym5sbGhpCwdlly5atWLFCQ0Nj0aJF8+fPnzVr1vTp06dNmzZ16tTf//73v/nNb9544w09PT3YWNrb20M4qLa29pQpU6ytraOiomDD5u3t3djYuGPHjrq6uvDwcFtb27q6OnAFQZXU7u7uqqoqqP4yb968mpoa4Lxr165BAB3oYMPDw4ODgyEhIWVlZeC3gCJ2EFDS1tYWGRkJNR08PT0XLlwIGUCwhUOJ9shKCWIQ0i9QHDlrv+fq6rp06dLZs2d7eXkdPHgQGTNhAcqxSkeQBSsxsUj2e8qxrIXTp0/Hx8dfu3bt22+//e67786dO+fm5vbhhx+C7nrkyJGoqCj4I6CqhampKWz1wf2jp6cH5qjTp0+DPtLT09Pa2vrBBx8cOXLkwIED+/bt279//5EjRy5cuDA4OPjnP//5hx9+ABw+fPjwyy+//Oijjzo6Onp6ev7yl78ggyf+gj4QfT09PW+++aa3tzd6jlCwJ8k8UC8aU/b9PiIx0JwMVwnwUKiKJMsOqqdA1k9RURG858DKyuq1116zsLDAoQWIsiFKyiLBCGetrKygBpGRkZG9vf2qVatWrVqFKnlBISMouACpq1CtxMHBAWWLQz1ZKCML5R5WrFihqampqakJJTpnz549a9YseM/rzJkzZ82a9frrr7/++utTpkzR0NBYuHDh8uXLtbS0pk2btmjRIj09PXC+GRkZ2djYLFmyZPHixTNnznzttdfWrFkD7/UGPAQFBYWGhkZFRSUmJq5fv15PT8/V1TU3Nzc5OTkuLm7z5s3BwcGenp5WVlazZ89esGDBb3/725kzZ0IUAe4bwLN+UR4Q+DzBlAI5+AiokLOnUCggT2rBggUREREnTpwAhgO9EWWdA0fie7kejIaHh0EjBa/dyMjImTNnNm/evGPHjj//v/a+O6yqY3sbozHBCgI2ekeagCCChV5tKE2kF8XeK2LXxBYlCKiIJUQFNaAiIoqoYNTEHo3GbixEsRs1V3Pv73m+P97LZNx79px9DuhN8mX9cZ599p49ba931po1M2vduPHo0aPHjx9PmzYtLS0fVPuHAAAgAElEQVStqqpq6dKliBsDcy4Cx2OfDY5KwSJqY2Ojq6uL8SU1NXXp0qXbt2/HcICwCDt27Ni9e/eWLVvA0vCB/80331RVVf3000/nz59H7DHI6p9++un+/fuvX79++/YtCR728uXLt2/f3r9/v1evXlZWVps2bSLWTizqYqD5L/bkT+2UddQn8KHCcUqrcP1AYFNhHnIVxCufOXPmvHnzPD09W7Rogc1HNMCkgMckb29v7FlxcXHp1KkTXJsI9FUCSIGPStqRJvEb27OO8Ld79+5AlLOzs5OTE3yz29ra2tjYdOrUycrKCs5RjI2NjYyMDA0NDQwMYDPU1dVt27atjo6Otra2tra2lpYWxGz79u21tLQ0NTV1dXU7dOigqakJ35iGhoaGhoY4gogjGvb29hYWFu3bt+/Vq1dY3ZZoegpH08CBA+HlBasv2ABEZoNYXg8PD/f19dXT0zM1NZ09e/bu3buhW2JtA9Eaqt4lsCYUSzK1+/bbb/fv319VVXXixImKior09PSBAwfOmjXr1KlTN27cgPrn6OgYFhYWHx+fnJy8fv366urqa9eu3b9//8qVK7Nnz+7UqVPnzp0tLS27du3au3dvVLJPnz4YB3v37g0/pcOGDVu4cOHu3buhD5N4eLt378aWr7y8vBUrVmRmZubk5GAis3z58uzs7HXr1m3fvv3w4cOXLl2qqal58uTJ0zr67bffMjMzNTU1J0yYAJl8uC4UDAxvFRUValLnyjdu3MixqUhtg5ZzwjXj3XgjCm0qTJjRMQ9oB+zEgxj8qcyfP9/Hx6dly5YEe7QzSTmoQ7KAgABoqvhsNjY22AMJddTLywsOvzCNZDqrpWFMA5K43/OgCFZZ4rJWkCfgShy292QRRC4CMLi7u6MI+CMjpaBQyHM7O7vBgwdj3xwgJD53hymfvb29n58fvImSY+mAXP/+/aOiogICAlq2bGltbZ2RkQGzJHEjjb11uEkikBEoEuAdP3583759VVVV586dO3v2bHZ29oABA+Li4rZv337jxo3nz58/e/Zsx44dERERLi4uCxcuLC8vv3Llyr17954/f37v3r2ysrJRo0ZhQ3xaWtrKlStjYmKggKAttra2HTt2tLS0hErs5OTk7+/fo0eP+Ph4nMeHIerQoUMIjIcAL5WVlUVFRYgDs3bt2qVLl37++edQrxYsWAA0rlq1avPmzevXr1+1atXSpUt1dHR69Oixa9cutA7rH4cOHfr+++/37NmjJrUhc8OGDeIQP0q5UeHbVKRQRy8h0PM6hTEP6GDloBkzZixYsMDf37958+bu7u4wtyiLPYJAuFIGWyNOiLe3NzRSuP3CBW3UoUkAJNqXJnGw51tHXnXzSQIS4s2WoBf4FAhzQtCWg4ODiX9Of39/KMPEVRlGCj8/P0tLSwsLC9qyItgRRkAYEhLi5OQEP/ZEymGuGBYWFh0d3b17d3V1dTs7u5UrV2J9parOYxcULbJZZ9++fdikAnAeOHCAiAUYV06cOLFjx47Y2NigoKCsrKwbN278+uuvz54927dv39ChQ2HevHnz5sOHDxF578qVKxkZGX5+fj179hwxYgSAeuvWrcePHz9+/PjgwYNwvmhoaIiwMyEhIThy2aVLl5SUlPXr16empsKH4pgxY9atW1dRUYEtb1hDgjkKFmaonTiQtX//fri33b9/P05m3bhx4/vvvz9z5sy8efP09fWXLl164sQJnPTFUdrvvvuurKxMTWBKIbM7shNa4dYwqbVyKb+0nCM/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+/mvWrDl37tz9+/dfvHjx9OnTx48fHz9+fMiQIfBLHxcXN378+KCgIMAvJiYmODhYV1cXGzA6d+7s6ekJZ2pwXjpmzJi1a9diHRLCEEgrLy+HUrp//36IRATSQ0iv48ePX7p06fLlywUFBW3atOnbty988GCswchy6NAhNXpfGDOcHX97itTJA74raKX8hYljlDPDlJM4kul1NG3atAULFvTu3RvY86qbjBFmlUlkXhcUFARPeIjLY2dnB3/SCFoCOBEEknfFRJ4qrIYAe8y6AWAe73rdhA4M4BEv8VjGhAN51MTb2zswMNDGxkZfXx+HgLFqF1oXKEKwZAf1Eqt8WGrHiarg4GA9Pb0WLVpERkbu3bv31KlTsGRi7Q6/ZLMl2a2KOwcOHNi9e3dpaemhQ4ewBJKfnw+d9ujRoy9evHj06NG5c+fmzJkTERGRmZl57do1bGi+ceNGQUEBHDTGx8fv3bv38ePH0Ehv3bq1b9++uXPn9uvXr1u3bkOHDt29e/eVK1d+/fXXR48eHT9+fPz48TiuiY31/fr1CwkJCQgIgE+Qzz//fN26dSkpKbCRent7Dx8+fNmyZRs3bty7dy9ij+3du7eiogKxTCAP9+3bV1ZWtn//fvgfKy8vLy4uDgoKMjU1hfs5CHZ0RXV1tdp6ipjOi8Q7VKRWDuozrxMDb8G7JJ7a0XomUIcLAG/GjBlTpkyZP39+nz59mjdvjsAGBEW0RUQOde/eHQdVPOrCGMAu4uDgAHlIQEXrnGR6RgOSlk4kUo/CytCzPnKHaKoCbZaUCJlMpB98xkCt9akLYOTj42NhYdGhQwe4NoQ9M6zuBBANPJg9YVPBrlfIRg8Pj7Zt23bs2BHn4qurq7GVkSyak9UtaGsnT548cOBAbm7uqFGj/Pz8nJ2dXVxc4CJgzJgxw4cP79u3b15e3sOHDx8+fFhTU4Nz+mlpad9///3jx48fPHhw+vTpVatWRUREeHh4LFq06MyZM48fP3769Only5cPHz68dOlSnG9ITExctWrVxYsXISEvXrxYUlIyZcqU0NDQ1NTU7Ozszz77LCoqCkPn4MGD4dQQDlHhYrhHjx5wFj5o0CD4QQ0ODk5JSZk/f35+fv4333wD0VdZWQnRV1FRAe872FZaWVk5d+5cXV3d8PBwbC2k1yrVpOJIrl27VqYPdmWP/EgBj7h1wMEfRCBBCHKEDp8yZcrUqVMRxW7atGm4SEtLw4EaQC4tLQ0309LSpkyZMnv27NDQ0JYtW8Jfshc13/NiKYdSrO/r64swBgQqWNND9Dm4QCcbQekXOUYXqWQkMW1cAZaYaiqmcES3JIEcIJBhlfGmooURIYlfEiEItk2cD4YmSbt7ICt++MUeF+zS7Nixo52d3RdffIFZTVWdDxWycEfo8OHDe/bsmTt3blhYmJubW//+/WfNmrVx40a4bJoxY0ZUVJSrq6u3t3dqaurcuXMLCwsnTpw4bNiwsrKyR48e1dbWXrhwITc3Nzo6evDgwdnZ2VevXv3tt99qa2svXrxYUFAAjzXx8fFZWVnffffd06dPX7x4cffu3QMHDnz22WcJCQnh4eHp6el79+7FPPDRo0dnzpwZM2aMra2ti4sL5J6NjY2Xl1dISAi271hbW4eFhY0ZMyY6OtqzbtkJtjcfH59BgwaNHz9+wYIFK1euzM/Ph7jbu3dvVVVVWVnZgQMHdu3aFRQUZGFhsWzZMjIqYZaolpeXR3xjKmtN4e8LU1bJXLRoER20lQQ26NSpE/Z5wSCOmOPwxwx29/b2xoiOUON9+vTBMWpYAgIDA5s1a9apUyfEYcXxBbhSh7dmwouE0fmAIY9gS6RVODIBEyfmII1ZBDOZYIAgyTzqHON6URISiek5oWddzAb6dX9/fysrK8g9sj8zjPLqR+Z19FI7ft3c3Dp06NC1a1dMirBQTpbOoWFC6H377bf79u1bunTpgAEDgoODJ0+eXFFR8ezZM6yMvX379t///vfvv//+4sWLy5cvFxUVzZ8/Pz4+PigoyN7efvbs2QcPHrxw4UJZWRlcqm3cuPHq1asvXryora29du1aQUHB6NGjo6KiZs2aVVlZeffu3ZcvX/78889nz54tKCiYM2dOVFTUuHHjiouLr1279uuvvz58+PDHH3/ctWvX8uXL4YouJSUFUTfi4+MRdgISHmK5U6dOdnZ2WAdycnLy9vaeMWMG3HnA6uPv7+/v7489TMOGDUtLS1u6dOmqVas2bty4devWyZMnt2vXLjg4uKSkBAPQ0aNH9+/fr7Z27Vpgrz7xRvirdvJnd4hcN2/evJEjR7q6uuro6Jibm+M8AebK4HiEL3ZycrK3t7eysjI1NSU7vLCopampiZUuDQ2NFi1aNGnSpGXLluTggo6OTrt27XAgDQ4jDAwMjIyMsBnF1NTU1NTUzMwMK2BWVlZWVlawwgsCIEPude3aFQiE0Z+GNG2cJMCgCS6iiRJIyzTxWwJMMuGK0knkPXiGhxikg3WJsdexY0cB9siUDwsJ4MWYmBjciYiIcHBwaN++fVBQUF5eHrFSknVzsp8DArC4uHj48OEDBgxIT0+/ePHiixcv/vOf/xC/DMTrCZyrv3379vfff6+pqTl16tTq1avHjBkTGRk5fPhwPz+/ESNGnDlz5uXLlw8ePPjll1+qq6snTpwYERGxaNGi06dP19bWPn369O7du3v27Fm4cOGUKVPgK7GqqurJkyfPnj27fPlyaWnpF198MXbs2OTk5NGjRy9fvry8vPzGjRs3btyoqqrKyMgIDAx0dXWFZHN1dfX09ITnK/jYdnV1hW8Bd3f3oKCg8ePHFxYW7ty5c+PGjZ9//jlOnISHh/v5+QUHB8MHAs6p2Nvb5+bmYuMbRiK13NxcztROYMZskCU7KZvKnDlzcD8uLg5nC8LDw/Pz8y9duvTTTz9dunTp3Llz33//PT7tgQMHysvLS0tLi4qKtmzZsnHjxry8vJycnBUrVsAB2ezZs6dPn45tHNiUPHjwYKxBBQcHk+U4qI6dO3fG9hE43urQoUPbtm0B3VatWrVs2VJdXV1dXb1Zs2YtWrRo1aoVsN2mTZs2bdpoa2u3bdu2ffv22HsNMAPPhoaG2JtC1rKx48zW1tbe3h7Rv6C1YiEOgYfc3NwEMpkpimkAY62fAJispoCQCUIscLAHVZOsqmNGJwgPiBW83r17Y99cdHT05s2byd4U8ZZosvs5NTV1xIgRe/fuJQ726K1YOMWDMwTw1ABPRPBKdOfOnfLy8hUrVgwdOhRSJS8v78yZMwUFBXBPevDgwdra2tra2vv371dUVMydO3fkyJGzZ8/Oz8+/ePHikydPHj9+/N133+Xk5EyaNCk1NXXq1Kk4unHv3r2amprq6urc3NzJkycnJyePHDly2bJl27dv37x585IlS0aMGOHt7Q2LWlBQEMZ97AT09vZ2dXXt0qXL4MGDMzMzEVvi0KFDe/fu3bVr14YNG3JzcxctWjRo0CAAb+LEiTt37sTJpuPHj5eXl6utWbOGntqpduRH7B5TDupomwpOl8HLXceOHY2MjBYuXHjx4kXsl6PPMpITH4TI0Q9yjgMb0p8/f/706VPME+7cuXPz5s3r168Dw6dOncLaLrYU79u3r7S0dOfOnd98882WLVvy8/Pz8vKys7NXrFixePHizz77DNPOCRMmwHdlSkpKYmJiTEwMOcSNZSV8DGxGMTMzMzQ07NChg46ODvZztmrVCkhu0aIFTiph75iGhoaGhoampiaQDLEMoiGtp6cHPBsbG5uZmRGZbGVlhUDn8LDm4uKCdUgvLy8SWt3z3aiUAux16tRJjD0CPyy4h4SEREVFhYeHBwQEYIfNqFGjdu/eTS/fkZ1Tgj0rM2bMCAgI2LJly82bN2trawEt2rue4DgcORWOU3Y4Pvf06dPr16/v27dv0aJFiYmJiYmJzs7OI0eOvHPnzpMnT548efLDDz9kZGSMGTNm0aJFFRUVt27dev78+YMHD3bu3Dlnzhwc7MjIyICUu3v37pEjR/Ly8qZPn56YmDhs2LAVK1aUlJScPXsWKuu9e/cOHDgwd+5cqDMBAQFdu3Z1cHDAEkt4eHhMTMyAAQMcHBz09PQcHR3HjBmDyR7WUQ4cOJCTkxMdHY0enj179rZt20pKSshBxOrqarXVq1dL7QuTf+RH7B5TjqyjA/3MmzcP/t6wTwpmLoyL2CNHj5HPnj0jTrkJ0acYyZkOoPHNmzdALC5wk4CWYJt8eHIUEjnDTcCTJ0+wjHvv3r07d+78/PPP169fv3z58sWLF8+fP48jAtj4e+DAAdi7du3ahREUYF61alVmZuaSJUvmzZsHMI8fP37YsGGIo4BN93379g0ODu7Vq5ebmxu8qlhYWBgZGenp6WHbp6amZqtWrVq0aKGurv7JJ5988sknLVu2xKn85s2bt27dWlNTs127drq6ugYGBra2tliTFMhDDvaIZQXDSmhoaGRkZO/evQcOHBgTE+Pp6amnp2dpaTl9+nRsKYaqWV3nA4+GHGZ6R48e3bhxI5bIJ02aVFBQ8OOPPz548IB0Mv2lyLcg31HgCOzt27dPnjw5ceIEXOJHREQkJSVlZmZu27Zt4cKFixcvrqiouHLlyqNHjx49elRZWTlq1KjY2NgZM2bs2rUL5f700095eXmjR4+Oj48fPnx4RkbGjh07Tp48+csvv2BcuHz5cn5+/qhRowYPHjx69OgvvviivLwchtn4+HisImKZFyda7OzsrK2t+/btW1xcDGgtWbIkPDzc2tra0tJy0KBBc+bMWbNmTVZW1rZt28ihjYMHD6phw6hS26ClvDmI/YWJd2NyNqlMmDDB3Ny8VatWy5cvh1ry8OFDDH5kmHxNxT2jD1CR01M0/MgnpIdYMsoSPJMd6CQfOvwFEghEK5M5iLwVDAQkARoCGMPI9uDBg7t37965c+fWrVs3bty4evUqtGu4SEJAImgyFRUVZWVlu3btKioq2rx587p16yCWly1btmjRoqlTp6anp0+cOHH8+PHh4eFt27Zt1qwZ9mTr6OjY2Nh4enqStUcm9nR1dQn26GiB8G+Pwd7b27tdu3bW1taZmZnwy0D7YxfIPWJrqaioKCkpgS/dwMDArl279u/ff+HChdXV1Xfu3MEZcPq4Kv01nz9//uuvvz5+/LimpubNmzf//ve/kR7RYe/evXv06NHc3FwcFPb19c3Pz79z587r16/Pnj0LayqOd1y7du3Jkyfnzp1bvHhxREREamrqypUry8rKzp079/PPPz98+PD169ePHj06duzY/Pnz4Vl8wYIFJSUlp0+f/vnnn7FX88WLFwUFBdbW1iYmJiYmJrq6uvb29jgqYWRklJSUVFFRkZubGx4eDq2kb9++M2bMyMzMzMrKWr9+fVFREXZsY+9LWVnZH9iTuVzOBB7BHt8prUDJFCzZ+fj4tGrVKjk5+dGjR69evXr27Bnx/gsibE27RqQRKAASzfdkLkGEp+DsIw1s+kgIOaAlJoI0gewVk6Asunp0GjpnehDhvAgtAHp1bW3t/v37e/fu7e7uPnPmzO3bt+MoevPmzQ0NDWETZ9o5xdijAyogfJKrq2u7du1cXFw2bNiAYAPV757FFs/38Pf48eN79+5dt27dypUrlyxZMnny5JCQEAcHBwcHh+HDh+/cufP69etPnz4lko3g8HWdy7Bnz57duHEDji1qa2sxmyD+oZ8+fXr79u2DBw/OmzcPxzhmzJiRkJCQnp5+6NChq1ev4rRRTk5Onz59Ro4c+c0331y8ePH27ds1NTWPHz9+9uzZ3bt3t2zZEhsb27t372HDhuXl5Z06derevXu//PLLnTt3amtrnz17duHChWnTpvn4+CxevLi4uLhPnz6Wlpbdu3c3MzOzsbEJCwtbuHBhQkKCmZmZrq5u375958+fv3z58tWrV+fl5e3YsQPha4h2gJ2raqtXr5YyY/J9Y0oZVOQcO4AtBId90tPTFy9ePHbsWD09vc6dO584ceJ13YRbEPdMzJ0clmUmpp8K5JsAyfRfJvAE2TKLZj7iv6IwDRPbQP6JEydiY2MnTZp07ty558+fYxZUU1OzadMmBwcHDQ0NBN8jy/Fkn6eNjY2enh78IJHjsOTYHsKjt27dOjAwEBM8etWOj72qOlcr5eXl8PO1fPnylStXLlq0KCYmxtLS0sjIaNCgQRs2bDh37hx8Gb169Qp6/qs6KKLVCMpVWlp6/vz5V69e/f7774Qxnj17hjHo0qVLGzZsGDBgQKdOnVJTU48dO/bixYtbt24lJiaGhYWVlJTcunWrpqamtrb24cOHT58+vXDhwpdffokY94sXL66urr59+/bdu3fv3r1bU1Pz4sWLJ0+eHDlyZPLkycHBwXA9fPXq1XXr1vXo0aNVq1a2trY+Pj7x8fEDBw40Nzdv3769v7//nDlzli5dunLlyvXr1+/cuROhiEgvkbN8/9U5FW5SkTKoiPVMwSk78QlXsnyHcD/A3vz586OiojQ0NEaNGgVPUhjz8BmIQYWGwZs3b3BiSuxpQwoqYukhSEyEJwdsHFAJkvHRJSj3lSKQC/7SkvbXX3998uTJnTt3Fi9eDHeUkBWv68JTvX379sKFCykpKVhlwYDt6ekZGBiIdQhnZ2cDAwP4YomPj4fCiYCVkZGRlpaWLVu2TEhIwJm6ahlEQAh7Olb8Dh06tHv37m3btkFbxkaOESNG2Nratm3btkePHnCjVltbC+BhCKZ1n99+++3evXs413Pz5s3ff//917qoy+gNnC7/9ddfq6urhw4dCp/C/v7+mZmZEF8w9ty6daukpGTIkCFubm59+/b94osvcBD24cOHN27cAONdvnx57dq1/fr1s7e3Dw8P37Nnz61btzZt2jR48GDsvS4uLs7KykpKSjIxMcHh7NmzZ0N//Oqrr3bt2oV1FzrKEj0NrqysVMvJyXmvS3ZSGubcuXOBPWwE8/DwUFdXLywsfPPmzaNHj2iHGTTPkWFePOrTiqIU174STcxeiTBJ22AEEBJUhgkSAT45aV5KaJXM3F69K//p+2g4llt+q4s//KrOMgEcwh0ldkW6u7vDozu2aAQFBTk5ORkbGycnJ4eFhcHNO9E8zc3NO3bsOH/+/NOnT1dUVDB9q/DvEOmHI/PV1dVlZWUFBQUZGRlLly7FXuJJkyZ169atTZs2hoaGMTExBQUFly5dwjTst99+e/LkCRb9Xr58+ebNm//85z8nT54sKCjYv38/YRXEUcDCILw8/N///d/3338/btw4U1PT5OTkffv2PXz48ObNmziRFBAQkJ6efvTo0ZcvX/7rX/+qqam5c+cONMyysrJx48YhzMb8+fMRqmnWrFlOTk6mpqYxMTEIH5SSkqKnp9emTRsfH5+FCxeuXr06MzMzNze3qKgIUUER4IkcnmJgLzs7W/7JA2bkAzmoo/dDYysm1tBnz549d+7cmTNnOjg4aGpqHjt27GWdozXYlxGI8NW7thDwluA+MMPEBnN+9VI0DRNwM0kszlaMHyZExfATY5iunhh74oaIc379+vXz58+vX79OtHSslcFxMlgWOETv1dTUbNy40d3dvV27dvb29l5eXs7OzoaGhthFDa/BgwYNCgwMNDQ0dHV13bBhA4IYHzt2jGhQYrwxsYcVCOKKG2Lw+PHjJ0+erK6u3rZtW1ZWVkZGxtq1a9evX//ZZ5+FhoYaGRnp6ur269cvKyvr8OHD165de/XqFQ4lEPkGByrwPXXgwIGnT5/++9//flk3+8US4u+//469MpcvX54wYYKHhweMt0OGDCksLLx9+/aLFy/u379fU1Nz7969q1ev3rx5s7y8HAEG4+LiCgsLz5w5s2PHjuHDh+PIGGanO3fuHDp0qImJSYcOHby8vKZPn46z7fn5+fA4ioNCMETRkfcY2MvKymLKOikHKmL3mHJkHYBHNkCT0+UzZszAIjhU//Pnzz99+hTsAouWeC3h11/fCSYqYHqmtBGsJRCAEQuqQF5hAYrcJPhnyjEB2AT3pV6hicbeK5HyyWwsnTN2Zr2mwgNgJMKI/ubNmydPnmAehYt///vfb9++PX369NChQ83NzRFBycjIKCYmhuzV7Nmzp42NTUREBMJTVldXw78yCXjAFG405HAhXnjATZzBwdnZoqIi7IvIycnBkVNMBTt27Oji4jJhwoRt27ZduHChtraWtOvRo0cYoH/55ZeysrIffvjh1atX+GpYRiKGcRgO3rx5c+3atfT0dB8fn6lTpx45cuTOnTs1NTWwM8P9dmpqqru7+5QpU0pLS7/77rsNGzbExsa6uLj4+/vPmjULFubk5GS4M/bx8Zk7d+7q1atzc3OhYeIYlGBsIoc5sKAnxN7KlSs5Ptj5sk7KXxjzRDk5+IOj5ThrN3369PT09MmTJ2PH5g8//IBRDfwEp4i0Ekgb+mlOBS8yF/peU66/acJhk6dPn2KkBNhe163qQsl59eoVCeAmAJLUX/FYwLwQY088F2WKTfo+UZKfPXv2/Pnzf/3rX48fPyY5oDeQADon6Rw06sGDBytWrLC3t0dALxKwEgv0I0eO3L17N7ZHYzcG4aHqd00sYqHHlIo0AnEcDsvQ2KVUVFS0cePG1atXZ2dnr1mzJjMzc+TIkb169YJBPyIiIisrq7Ky8ueffwZLAGwYaGprax8/fowBCHYXIPBVnTt3jJ4vXrw4c+bMhAkTwsPDly1b9u233+7atWvWrFkpKSmRkZHLli07c+bM0aNHV6xYgb1jkZGRGRkZJSUlmzdvHjlypL29vYGBgZeX15w5c9auXZuTk7N58+bdu3fj/CF2q0DPrKL80AisLELsKXRKq4KSKWuD9IwAACAASURBVJB14hN3OG6HPalTp061sbFp165dSUnJzZs3b926dfPmTYxJDx48uH///oMHD2Apfvz4MbxigNuIrZmwJr0/8DW1QkBzNg1jjIsEfk+fPsUaK7Q1jKAKxZ0UqJj3BUJSrPGK1WNm6WjIixcvTp8+XVNTg5Hi1atXxEaF+uNwDcEh0dihoL58+XLnzp1eXl7YwdevXz8c+Fi6dCnW7sguTbAUJmxMucdUOMXrftBCiTJGNnmAHUtLSzdv3oy9gVlZWWvWrElPT4ejCltb2+Dg4Hnz5u3Zs+fatWvYugkcvn53Q8zrd71Nv3r1CikxhXn48GFRURH2iAYFBU2YMAEHDo8fPz5v3rzevXt7enomJyfn5eWVlpauWbNmyJAh9vb2pqamHh4ekyZNWrNmzbp167Zs2YIQ2VV15xJxglbcdjLZY2CP6JlSuzGl/NKKd6iIT9kRHypAHX2oHKjD2Z+ZM2f26tWrWbNmkyZNgpe76upqzBNgIoNPu+++++7EiROIM3ru3Lkffvjh/PnzFy5cuHjx4qVLly5dunTlypVr165dv34dAL59+/adO3fu3r37yy+/3L9/H5ZlGr2Qe2Sl++HDhw8ePLh9+/bVq1evXr16586dx48fv6oLuUYTJAltaKVnm8zppZT4Yk44OfT69Wsyir99+/bevXsLFiy4d+8e5kIwOZDisCsS5nhMAl+9eoWUqAbMGIcPH46Ojsbe38TExM2bN2MFr6rOfRi2sECnwucg8zcyqyHsRQ/8YqEnWJOANQKZYB92RUXFjh07tmzZkpeXl5mZCb1u/vz50dHRTk5O5ubmnp6eo0eP3rRp04ULF+7du0cc9UG2v6rbeoGRBVBEw589e/by5Uuo3OfOnUN0wc8++6y6unrevHnEn/fGjRt3796dlZUVHR3t4OBgb2/ft2/f8ePHf/nllxs2bCgoKMB5fDIM0ZUXAA99RbqRXmOorKxUW758eUZGhkxZJ6VkSp1tpU+4QtbhrN3MmTOnTZuG62nTps2ZMycuLk5LS8vOzq6oqGjPnj1YEYLf2PI6wpl8nFAU3DlAUWVlJSb3xAkP+gWuQb777rvvv//+xIkTgPHZs2fPnz9//vz5H3744ezZs2fPnr1w4QJCbKO/zp07d/36dbIuVFtbW1NTQ5aAfvnlF8hJyJaX7+q9NOpoefsb5YScBhVT+RQQRnoMHP/3f/93/vz5+Pj4X3755XXd3gPBMMG04ryqmxOCI1+8eFFeXh4YGLhw4cIdO3bANRBOeWKyR3oSqAMs8ZfADJ1M4isINE+m9kVLA9oSCDGya9cu+OqDORCrgkOHDu3VqxeCjcA32cmTJ2/fvv3kyRMi9F5Rm7MRFo903Zs3b2pra3fu3Dl58uQ+ffp07949MDCwX79+gYGBw4cP//rrrwsKCmbPnt23b197e/vOnTuHhoZOnz49Ozt7w4YNhYWF4EwIOnrE4RNhwmpBDLAvvvhiRV3kZCmbitSqnZzZHfFcRLCH065TpkxJS0vDZC8tLW3ixIn29vbNmjUbN25cVVUVPM/AB0ZlZSV2SBLaL00V75Lg6T6KBGAmTxEnAB7F9+zZA6+pJSUlcLaBum3duhV+TeFWuKio6MCBAydPnrxw4cKPP/4IOXz58mXI4Rs3bty8eZMI4ZqaGiKEHz16RKvQxLDEBC3hLehUiJizf//+iIiIGzduIA3Y61WdjUqA+Vd1G/Re10Wuwv3r168nJycjaoW/v39wcDBcsEyZMiUnJ2f37t1kJkOYSWA0P1RH9CMBzMTwoxEocNSJTA4dOrRnz56CgoI1a9ZgHpiTk7N48eIxY8b4+Phgw2psbOzq1auPHTt269YtiEHY6jDrI9ZRNL+iomLs2LFw5YajWwEBASNHjly7dm12dnZycjJ8eLq4uAwePHjmzJnYDlZYWFhaWlpVVQXjEDHb0mMHfS1oGt1j72Bv2bJly5cvV+gvTAWbikDJhIaJc+VwaYoYOtiLOHPmzLi4OGwCnjVr1smTJwEMnBXCNS3iCLpocUeEJFAkQOMBFglQCuBBd0duZWVlpaWlW7duLSkpQZrS0tIdO3bs2LGjpKSkpKQEoep3794N3NKjgEAI00ZnWg5DFJ88efLUqVOnT58+c+YM0agvXrz4008/Xbly5erVq9evX799+/a9e/fu3r177969hw8fXr16df369WFhYSdPnrx///7jx4/v3r1748aNixcvnj59+ty5c1evXq2pqYGuRSZ7wOfbt28xv3358uXz58+TkpLU1dXhQgInErHs7ubmFhQUNGLEiPz8fBJDAo0iWhbaQpBDBKDg0LqUTBDIh6o66zyELYJCl5aWbtu2LTc3NyMjIysra9WqVRkZGVOnTu3du7eenp61tXVcXBwCVv/444+3bt0iRnII9levXp07dy4tLQ2BNCwtLeFqbdKkSStWrJg9e3afPn2w9dnX1zc1NXXhwoVZWVkbNmwoLi6Gt0K0EcMB8WPPhJlUMxnYW7JkCccVtLKyTuBDJZ0iGnhTp04F9qZPnz5z5swJEyYMGTLE3d29VatWH330Ufv27UeOHLljxw6oN0DggQMHaGjt3bsXPmpoEiOtso7EYIPoI0DFK/v379+7dy8RjNB7cSQEDCeAPRNsFSyii6PrLDVMkJofrCOyUIaGwBCycePGkJAQWAsglumOOnDgQHV19alTpy5dunTz5k0Y1u/fv//zzz9fvHjxhx9+uHjx4tWrV7dt22ZhYdGrV69du3bt3LkTg8uePXuw/jZ16tS+ffva2toOGjSouLgY4XLRzCNURFWiLgJ15IiDTNYkQVFIbrSiC8DD+9CGDRtWrlz5xRdfZGVl5eXlpaWleXl5GRsbW1tbDx06dOvWrUAsxrLLly9fu3YtPz/f3d3d0tJyxowZo0aNsrW1HTVq1Lx58+Li4lxdXfX09Ozs7KKjo2fNmpWTk4PtYDt27CBeDImSSU5mVFdX01qAeBypflcGsrG3ePFihfFG+HugBesHtOMwGnKEiKqJBYbU1FQXFxcdHR0zM7Pk5OQFCxbo6+tra2tjk9HWrVthByPjKPm6AgtSVVXVwYMHaSFG1EtcQ4jt2bOntLSUFlM0GEh6PNq7d29ZWRmgXlZWVlZWBjQSMMPLMs4ZIA3JhCYMH5UsEg8KAKqAMLKQcQf+sFBov3798vPzT5w4gaoCexieSa327t1L4F1VVYU8jx49Wl5enpGRYWZmpqOjs27dOmJiARIgvg4ePLhnz56MjAz4HZk3b97BgwfPnj2LxMThNPoBw4TY9sDkTjGP0l8TOcDGA2UPFauoqNi1a1d+fj7OSWNCOGbMmB49eujo6HTu3Hny5Mk7duzAMndlZeWQIUP09fUHDx6MEAurV6+2trbW1dWFi+6goCBEL83IyMjOzl69enVJScnhukAR8B1K1kLI1hyiG3PaJWgdA3uLFi2SCnsg9tWn0C+twEsfsDd9+vSpU6dOnToVqiZsmzNmzBgyZIiNjU2zZs1MTU1Hjx69c+dOBEndunWrh4dHkyZNNDQ0MNwmJiaOGDFi/PjxMMwsXLhw2bJlMENjcXPLli3btm3btWsX4TNIDNrmho8BQwvUJ4Lhb+sIwxsAADYimCFSbu/evaWlpRARJSUl8NZIY4yGHD3VpOFNEhD40dqvALEQd5WVlfv27cM1/paWlu7bty8xMXHcuHGoNjIsLy/fs2cP3Q/QovEuBohjx47t379/woQJurq6GhoaK1asgNtWwvT0lii4cy0vL09LS2vfvn10dPTWrVuBh2+//fbUqVMnT548ceIEvAoQl5vEEijFmoL5Hq24EvvnsWPHMHwQZ2fQ1Q8ePFhcXLx+/XpYYnJycr788ssRI0bY2NhoaWk5OjouXLgwPz+/T58+Dg4Oc+fO3bx589SpU319fY2MjNq2bdutW7eEhIRFixatWrVq2bJl2AqLIIqk1agPGe7JQjnOCtMBA6VaR48mDOx9/vnn/LAHAjMmx6BCyzpiU0lLS5s2bdqUKVMwtcN1VFSUmZlZy5YtbWxs0tPTy8vLESUQA+f3339fWVn52WefWVlZffzxx02bNv3000/V1dU//fTTT94l3G/WrFnz5s2bN28OpywIyoUdG05OTq6urphS9+vXLzw8PDY2Njk5ediwYRMmTJg6dSocei9btgze9nNzczds2LBp06aioiKga9euXUT5JDO36upqDMYkuAeIcAzgQZieKd9o4SxQnmlxR2vUkNXQiuGe4MiRI6tWrfL39y8sLMQBfFp3JbKOjoJQXV29b9++hQsXdunSpUWLFgYGBlOmTNm+fXtpaWl1nfoHJQKMggs058SJE+vXr0dch+Tk5JycHJxOWLJkSU5OTnFxMZQU0g/i4V/wSyeglTpwNjJBPx+uiwuNzKvrFuhLSkpwQCk7Ozs3N3f58uUJCQnGxsbNmzfX0dFp3rx5jx49unTp0rJly7Zt25qbm4eEhCxcuHDlypWw3+Tk5GzatKmsrKyKcokN37VkIwEx/MDbCjn8KtUopp2JgT04CFN4qHwuRfBBj61hs2bNAt7mzp2LBYPp06fTeiawN23aNKwrhISEWFpaampqdu3adc6cOYcOHTp9+nR13SIJfMh89dVX8GSxbNmyadOmjR07Fj5XkpKSYmNj4QK5d+/eAQEB3t7e8F5qb29vbW2NmJX6+vqIBNK6dWvipgGeGgi1bNmyWbNmNJibNm36cR19+umnLVu2bNOmDWw/+vr6lpaWQDLcdfTu3RsehAYPHhwXFzd06NAxY8YgfPmcOXMWLVq0dOlSIpY3bNiQn5+/ZcuWwsLC7du3FxcXl5SUQD7TUKEnqDRuyWQPyiRtNNpfZwqOiIhwdXVdv349sE2y3bdvX0lJyTfffPP111+vWrVqyZIl06dPj46Otra2btGihZaWVnBwMMb+zMzM7OzsoqIiwlsC0UQu4PgoKioKIVa0tLTatm0bFBS0cuXKgwcPQt0FVul5oJTQY7KpoFBxGqJ/oj6HDh0qLS3dsmXLypUr0eeLFi2KiooiDrX8/f1HjRoFBTU3N3fVqlVr1qzJz8/HggpRj6WWDcR1E+vJUi0VI/OPtXVgj3nQTrBqR1tT4IgWF7BSpqenw3aCBGR2N2XKlMmTJ48cObJPnz5mZmYGBgbu7u7Lly8/ePDgmTNnMEODGl1RUQF/T9jbjd19a9asoYMiEfehcOYLL084+0vO2n/55Zc40L1kyRI0bfbs2XBTDYcrw4cPHzp0aEJCQkxMTGRkJLzWwUEqXCfRHtAMDQ0RubZDhw7t2rVDxB84QUPoHwSLJl5YAGkI5ObNm7dq1UpDQwMw1tPTQ0wvR0dHNzc3HJ+Da8MBAwZERUUlJCQMHTp0+PDhY8eORRTb9PR0uCpdtmzZl19+mZOTg+OYGzdu/PrrrxEquKCgICcnx9bW1sLCYtiwYWvWrNm1a1dpaWlubu6wYcM6d+6sqanZokWLZs2aqaurQzUwMTEJCgqaPHnyihUrVq1alZubi07bsmULOANyUsBPYLXKysrTp08fOXKksLAwIyNj2bJlhYWF+/fvP3PmzOnTpwE5JGOyrxTApLicCUISQgy6MeIiVFZWlpWVbdq0iTj+wh5RsAqcEq1du3bTpk07d+7cv38/vZhRVUcKkcMHJxOfkthbsGBBfZbsoF7OmjVr2rRpEIBYOYAAnDRp0rBhw/r27WttbY3AxStWrIAWgaoAdVCfNm3alJWVhbOV2dnZGRkZX3755cqVK7HZDX8zMzMFrkEx1EF5oI/e09fwRrNmzRp8FaCXGdUME3dyZh+7DpYvX078FyLMA9z1jhs3buTIkcOGDUtOTo6Pj8cJgNDQ0ODg4ICAALgP69q1q6OjI5Bsbm4ODx+COF4dO3ZEFD4SyktTU5O4SCPUunVrOFPq0KGDgYGBqamplZWVjY2Ns7Ozn5+fhYVF48aNP/roIz09PRxONzQ0bNOmjbGxsbOzs7u7u5eXV79+/WJiYsaOHbtgwYLMzEziKIQobMXFxWTsF+9KwfXx48crKioOHTqEg+TfffcdFh7ATxUVFUACIgqJJRiHZaVuMoFK0EImY0ePHoWLDSwJbt68GRGwCwoKtm3bhsB68FdbVXeiAm0kaz9kY4BUlfjjBQeZbOzNrwtQrtD7Oj2vI8CDB2gSC4GsH0yaNAnRUi0sLGxsbMLDw7OzszF1rqrz81FV57zxyJEjcKuWnZ2NQ1C5ubk4YJGVlcX03SSTxOn5mWDtSOz6nkQ7W0MRHWKejohG/pKzkZmZmdjAsHTp0sWLFxMkz5o1C4aoSZMmjRs3DjJ52LBh8fHx0dHRiCMJj4Y4Zo5dzgAz/JbD4yDCWQHVZmZm2H/s6OgYFRW1aNGi1atXI3zc2rVrSfUAORxeWbNmDSIegy1IsAQpkCABlkDxEclWxiNHjmCyRLa/SIFNwJfipzIfEeRgtob1UtSqurr6WB3haA9ewcwcun0VRZxyxVKRKSeZVRX8/oG9efPm0VM78UE7pjUFF2l1BN0Som/KlCkxMTE9evQwNzd3dHSMj4/Pzc3FfL2a2loK8zExiBHHht98801hYWFhYeHWrVu3bdtWWFiIqNSbNm3Kz89nhn0nAd/F3tYAM6YrmiwWSWGYnLGi5S0T0hgySALIZLEoxgWUarE/YiKEmQ6sMjIyaAc5xA9Aenr69OnTR48ePXny5BkzZnz++ed4l1QDIws8sqL3vvrqK8FmfIIcmsNofgI4iYgghkGiB0rpWmLWZIo4Dn+TNGQNgF7BB2thbkzvkiFGmqp3ieZGOpkUlgQ1kUosaAgPezg/LnXQTrxkN6OOYMaEDjZ58mS4yA4LC3NxcTE3N+/Zs+fIkSMx+4diSVqLXsOMAp+QmHRh96cbQO8IITZDWNth/SMrb9iAUlJSAvvkjh07iouLi4qKvvnmm61btwLPBMabNm366quv5ESQ58eOp4kJS4FuLLgvJXvpBESjJkXjL3Fyhc1WRKDhLy7o1/Py8mC/hRtJYv8kqyzEpk/W5ZggQUowPVn4OlwXUBYJyPYXhazJIY6QpPev0cu81dXVqAZZDRdkQhKTVWLwmGA3HKc+MmvOFKQM7MnZoSJeK8dmaJx/HT9+/MCBAx0cHExMTLy8vKZMmbJ582aYa4nJC8tHxDJL7xUgIxmxMpNBS9zUIywS9KygC0D04i+9tA3bPY1hwHj37t0Eydg4Bk8h27ZtA5i3bNlCImYDyYAxQa/A1bcYwGIYc4QqnorxSSZsuLNmzRo6JQx627dvLy8vFzAfYTWyiIfR8Mi7OxYEDCd4eqTOVRnYl4TRqxYJCg77ckQK55pUQGwvEUs8eqVXgLEq6oy5uFYcCSYHh+J339E5582bB99hmIHMmjULblQg1mAkJFIOB14xqZs1a9aECROw4cjY2DgwMHDu3LlFRUXE+CtWCchNWj8h3ICUZB1TgCVC5F0BtKpFyBR/M4XEwXYVtewrWMEjC3dYfCdIRkRSGsm0QN6+fXthYSEMA1Cqv/rqK2LUpTVqqKA5FBFAZmdn0/owtMpNmzZt374dW8PovZfMrhCwnWDM5jwi37G67qzDkbpFzmppa40gQ4XfiIkBTmKar+g60KgjsBTjVmVS2ARy/d/1PYg7mE+wbAA0YskOUwjgcNKkSViMxnxv7Nixfn5+pqam5ubmvXv3XrJkSXFxMVZFaVHGYWUByU+pVLOlUorRS38wOSRVhEL0ArRYuxPcESzBkw0xALMAxkAyMAxRvG3btuLi4tLS0v3795PtkeKZmFiYiG9yeF0sChTioVoEIYWlKJUP51o+quWUwuk9wYsCTjsiXlsH9shkb/bs2cR0SWZ36enpmPhBAI4YMcLDw0NPT8/ExCQ8PHzlypUwV5LZ2pG6nXgCO5JgdGF+QqnEcrpSBRKzwnsiMWKleqNaEf4Frx95dyz/9ttvYfcncV6ZzKFUz8h/q8GJX674qcr1pPtH2b6Syk3AANUC7MFnEVmyg6CbMWMGRB/+Tpw4MS0tbebMmampqb169dLS0jI0NIyIiMjLy6uqO4QLiy0KJrN2cshSQPJrzG+hyoJIqV6TIqVykEpJG5NISqLT0verqMM1NAmeVr07BaKVqyNH/nAjTVeV0xDmNX1H4TeSel1mMuaLVaxxgV9E/esvJ3+6YwVPGdgjwMNqOHaKYakAW5/nzZu3YMGC4cOHu7u7a2tr6+rqJicnFxUVIaY2RtmqqqqTJ08SbZOwFM15dG3EADjy7vRXqlNIAzhAYiJNXBxfpHD6l/4rBTNxDmKoIA09ASZE7+0WV09wUwxLAW7pVzjNkdNkmaTaWyoXIfN7yU/DxHZ98mFjD2ZMeGifO3cutl8SnXPy5MkxMTG2trbNmzc3MzMbPXp0UVERtqsfPnwY8xMYxzBLOUyd+KAlYYOTFNPLT6xC/zYI0UXTlaFhQwBcpUjWVYlm1NV1Zo9qagP+EWq+x2myzDRK3VEIDE4CmWkExYlL5+Qj+BacTKTqxq8euWBgD9tTJk2aRO/JnD59+tixYwcNGuTk5KStrW1raztlypSysrIzZ86cOHGium6Rh+xDxRlNbCAgCwmY/jFZ589AUoBUKgdmj3MSc8Av9SGZeBBkIihC7D2aWa5UztXSHCn1IrMJzDR0P0jVQdwPYl6XUwFx/cX9IFU6v72C16Vyo9NLYg/Aw6rduHHjBg4c6OjoaGxs3L179+nTp1dUVPzwww84NIVisGxKNojBbzFRgcgB+ypl7JzVykzM6pltQ5H8VjB1SDoH/k36dUFxxKZypO70TTXLdH7k3TPHDU7vqdulvinnWwsu/gwEUByp+yg4PKmGhXIs340ZMyYkJMTc3Lx58+Y4V5+bm1taWlpcXPz1119jnxfOwvxDhYWFW7lUWFhYUFCAowZkM42YvmZRPou+UobI5juayEY8AeWxiN4hoJDo7azMva80iVPS++kElMMiweYEmlavXk02EmY3EEmVJZ+wBSInJwc+4PPy8hYsWKBG9mTGx8d37twZ++h1dXWdnJwQrbt79+7dunXr0aOHh4dHz5493d3de/zVqDuL6p+JVEp3d3d3d3c3Nzc3N7du3bq5urq6urq6sMjZ2dmJRQ4s6ty5s72I7OzsbFhkzaJOnTpZssis3mTKIhMTEyMWGSpDBizSZxG8teNCX19fV1e3ffv2BgYGeixi5iBFiIUskzpKEKJ/o/IdO3Zs06aNGmZ3EyZMsLOza9Gihb29fWBgYK9evYCxbt26ubm59ezZEwfbXF1du3fv7v5XIzcW1T8HKaJf6datG+DHLJEkEJCrMiSFaiZ1YRET/126dJHKRGa2UjkrRY7KEF1zW1tbKysrqdHN0dGROcApRZ1ZxKxYly5dHB0dcfwa/nYtLCzUcKh87NixZmZmbdq08fb2joqKGjBgQERERGRkJELSREdHDxo0CCERI/8hiiJEFBkZOaiO3ndZKpD8nN9fncPrTZwGIlBuZGRknz59/P398bf+JSpbDWZ/AkGhoaFRUVHBwcFq8GI0ZswYc3NzTU1NT09PkgjvIAwiYt6HhYWFhISE/kNcGsii0NDQMNmkbM7/c1K2yeIclOoKZkrggZQbHBzs4+MTEhIiv9uVJSYg+XVGDSMiIgIDA9XgxWjMmDEmJibAHroyNDS0X79+AwYMAFJDQ0Pptv1DobLZBTeZ3KlsZ4oLIsXRdxqKh+pPzFYo1Q9K9RvNq/379w8MDBw4cKBSdat/HaQIhUZERAwYMCAkJMTPz09t8uTJkydPHjVqlIWFBcEeNMxQ6osi9Da+ilJF/r2J+VFVlkiqjWth70JOUCupSqrGhSrUTWaJDVI3pAejhoaG9u/fX0oQKewTOSS/yaF1oissLAy+efr06aM2adIkYM/MzExDQ6NXr16CYU+cr1Ld8fcm+byi1Pcjrwh+5eQcKkKjajzUICS/Dg1FdLn/kwowif4oAwcOHDRoUFBQ0B/YMzU1bd26NbDH+aici9B3R1/BTWZHyEkjlVhcsb8ZCfpTqfSqJQjjfmVOmv8tNUhHKdsWTnomHMIo7P13vjdx4kT48BNjj8aPss1TlqSGSYU3FY61NKMoTFMfEmQic+AXvyXIQVxnfp/we0O1mghuqpC/gJ3k10pm9VRjHmWf1jNbIfYmTJgwceLE4cOHm5iYAHsRERHizhVfyCmJ+ZZMGCssUfAhVes1AcsqvCP1lsIWMYvmdwW/tgpvCu6L+V6p0YHZLVJNUCFbcSZS9ZR6RU6fcG5yaq6woxSyMRt748ePnzBhwrBhw4yNjWnsMW3E8vtL4U2pNgtwKwdgSiWW0xw5yQScJ8WOnEYx74SxvhbnEScxpzlSPSZVVX4l+TelKs9vu7IdpVQXMX/FOUtlyL8vyE2c7A/sjRs3bsKECampqUZGRlLYk6qfVF8riwR+DgoTK8xTqg5SUKknqVBDlROLmyanw+kEUjwnSCnuKPlfltP/dP78TPgks7H8ysgZNcTvKsxHgJR3sDd+/PihQ4dKYU+qv8JYfRdKEb8vpPJkNlWcnjNQ8d9iXotbobCSgnpymEw8YDUU2uUwHL9RSuUsbpRMDuHckeqQ+nORzEfiZErxlVQPCDhBEnvjxo0bMmQIsOfh4UFjj8leUn3N5GypBijLf3zWF9zhlMhhGpnppfiGCTxBhpwcmNwmxZScaovTMDmDU0lO06TyYbKKOE9BblKVVKGjxPnwO0pZNuDnINUoZuJ3sDd27FhgT0NDA9gTLA2HvftJmJlKtZlTFX6z5fQLpxT53SqzCDml1/9bKvtIZgKF78r5TEo1k19POayvQkfJr4AKaZRttRgRDOyNGTNGgD3m0ML/K1VRDg5V/qJyKsb/uuL7/Dv8fPh3yH0+KzMvOHVmdiynZ8SP+A0Uj7zisqRykCpX4aAcplJHye8T36cCCwAAHAZJREFUmQkEv/IbKEVs7I0dO1Yh9vi1F6NUXKoKj/iMKJNk9pEcKMrJR+FTZZP9z/PhD3P1L1Fhhn+VjuKnlMTe6NGjU1JSDA0Naewx8+KMEAqHaqnxTJxGnBUf3sx2Sj0VV4CfJ5P5+OOCuLacfhAMq5xsxWk4/cknmflLNUdcFrPJgvZyPqsgjQodxRkjpDpKXBy/Qzj3pb64uJlhNPZGjx49atQoKezxGy+TEaWeMkuRakyYjJ5qWOL0psxXGiSlwnz4WX2AjlKhxD9nR72/vpLE3siRI5OTkw0MDMgaA+dNORzJxJvUtbgImY/q8/344wX/Eb8hzPsKqypnQJFTVY5MUFZcKCxdKU6VCUjVOkqODJB6JLMVCjuK/wXZ2Bs1ahQTe+TwBXmZvM/5qJxKy2m2HCR/+IH8H/qH6kls7I0YMWL48OHx8fEC7HG0vjAubDgjhFIjt0INU75cqr9wE/eGwheZbzGrxyxOXH/B8CdfuahPR9GFSmXCaTJHlImHdYXVE9+UYhKFHcXJWSo3qaecxIL0SmOPAyoBN3BaKNVa8afivyKHFPJiGKtHOInllygnQ4XfSX5BKpCyPaywo1Qrl4PnP0lHKayeCvURYo8E+ObIPcEoohCW8pskNYxJlS6omJyyOOk5HMB/XT4HiztNWRKznVRHhbG+lLL1FCRgYk+cCbM4fscK3pVTbdVyY1aP80hhWYKOEneRFMOEirGXmpoqhT2pjyTOUaovpGrAaZsKd1QgZiaCD6YwBzGz8jOXSixgOylel3oqxbX8HOpDKufD5w3BtWodJbjP7Cj5FWsQYmNv2LBhHOyFsTqCw7XMljDzkUosvklfCNhdIQeo9ohD/DYqm4PClFKMwsmQ+eFU6G0VKiznLanays9BZeJ3Auk0OahWWD0x4MnNP7CXmpo6dOhQhTqnnO/HKV5QCTlvMbuADzY5459CuCrMh5M5/76cgsh9+d+eU5BqHSWog8L6K2z7B+soJotyOkpO0cyaKJtJvbCnQp3CpL+f/GFYfIdzIScfOdVW+IqcdimsklT9VWAF+XfkXHMKUqpuCnOTmUZmR/H5QTVsi5/K6XBynwn7P7A3dOjQIUOGxMbG8tcY5DRbZQwwh0lmHZgtV8hPqnGMzLekvrS4Ucy2CL6Q1ODFbIs4B/KXmZX4mpO5+CmzYjJJasCS80FldhQnZ2ZHifOXkwP/ET8rNvZiYmL09fWJryTx+8xM5XxdpUhcitQd5ouc+3x8ykEspwh+6SpwNic3Zg5SRcgnmR0op84NXhllO0oqQ4XjhRwG5uSg8BEDeykpKRzsicch+fWTiUal2inF0Pyy5NyRX7H6k0whID83qUzeXxPkUIPgsKG+ppxkKvSeHBSwsTdkyBAm9sS5qDBCiwW6CrJRzveT8+jPBj9x/nxNRqkM5Q/w/JsKHyn1en2K4HRU/UWiUk9ljgVSX/MP7KWkpCQnJyvUOcNYPchUSARl8/tdThqpxJyW/z1I2XFK2UGdn0bOmPUn6fkG6Shl2yJTwxTf+QN7ycnJSUlJTLlXT9iIEygLHqk2SF3z00sVylEzQimSykfwrhwNhNMEcSbyXxS8q/BFZvU4JJUh6XZx8znFyekHhQkUNk1Op8mpMCeBsjJGMfakcpQpmpiQ49dbinEVlsiEtHy00PnQDMRpO6c35HxUhRVWFsDiDBV2tZyypJAs6CiF1eO3hXP/A3SUwtIVlsWvp/j3D+wlJSUlJiZGR0fr6+sjFgpZY0A6ut4yGfoDUKgy9P5yFnxjqRKVzZNfHP9XfgOZLwoaIr9W9e9MQen816VaLX4kv8T3SmEUpiIjIwMCAtQSExOTk5MjIiIMDAzatGkD7CHOXnh4eJ8+fRDyEuEv8Zr8XpbDCqoRKUJOtC0VchbnqVqALjExc+YHoGuQct8rSfWkVOQ6Ziw7/odWWJxUYhWi572/Pkc9o6KivLy81BITE2Hn1NXVpdfWEaW2f//+xF1nZGQkACm/2aHvE37ySalAvvJfUa0mnMyZj8hbHApVVesWp6G/GrNWzNjOzBoKGsKMhCx+KvgrFUpazgcSdyzdmcz+4WTCrDxdYWYy3Amri8oYFhYWERERExPj7e2tlpCQkJSUNHjwYF1dXfhrCQ0N7devX//+/fv379+3b9+QkJA+ffr069cvJCSkd+/effv27fcnoL7KUB/ZpFS2/5BCkt/zSn2O3r17B4uod+/ezEx6s0j8Oijo/RCqR4ro379/t27d1OLj4xMTE6FzfvLJJ3p6eubm5iYmJqampsbGxmZmZqampkZGRvhraGho/OcgI2XI8L3RB66DUq2uJ9W/bg3SZCYZGBjos0iPRbr1po7KUAcW4ZGurm6HDh3atWtnZGSkra39X+zFxcV169ZNR0enRYsWn3zyyccff9y4ceOmTZt++umnjRo1UlNT+/TTTxs3bvzxxx9/8sknTSToYxFJpfzA1FgZ+ugf+suSWr2pEYvqny1yJjVUV1dv3LixWlxcXHx8fHx8fGRkZGBgoLe3d69evTw8PHr06NG9e3dbW9vmzZvr6Og4Ozs7Ojo6Ojo6Ozs7sagLi5gpG4QclSEHZaizbLJXhuRn2yDF1Z+kqmHHovoXZ2dnZysiZlnvlcR1UJZsWGRtbY2LTp06WVhY2NnZGRkZqcXFxcXFxcXGxiYnJycmJiYmJsbGxsbHx8fFxaWkpPj6+qqrq+vq6oaGhoaHhw8YMOAvYXYTkHxrm7L0gevw/rpIfoUHsKhBWie/OKXqID8HZXOWKi5ERHRWAwYMiIiI8PDwUIuLi0tISIiPj0+oI4jBuLi4IUOG+Pn5NW3atGPHjlhaGDhwoNh7pwr0IXno/dEHbnL9u/0DV7hBGvjhq8GkevbbwHfXySMjI318fCSxFx8fP2TIEH9//6ZNm+rp6UVERADQCu3d/9D/h6SUxf//QwoLC8NKDGA8aNCggIAAHvaSkpJ8fHyaNm1qYGBAxB1A+CGF+D/0l6B6Cpb/dfXfO4WFhYWEhPTv33/AgAHh4eG+vr5/YI/ADwpnfHx8amqqr68vsDdw4MABAwZg0e+fYfIfElD9WeLvTaF15pIBAwaEhYVFRES8gz3BZA/Yg9wzMTHBYnxsbKzUnjJlq/IP/UMCqj9f/WkplNodjdHKz8/vv9gj8IunKDU11dvb++OPP9bR0enWrVu3bt3c3d27du3qVm/q9g/9vaj+LOHm5ub+96Vu3bq5u7u7ubl1797d3d29e/fuDg4Of2BPPN8jcq9x48YtW7b86KOPmjRpIrX++A/9f07/63X1PzWhfxo1aoTNG02aNGnUqJEQe7TcS05Oxnzvo48+at++ffv27bW1tXV0dLS1tbW1tbW0tLS0tHR0dHR0dLSUIe1/6O9ISvHA35tVmA3RqSNtbe327dtramq+gz3a2pmQkJCcnBwWFqarq/vRRx9ZWFh4eHh07969Z8+e2PjSs2fPHj16eHh4YBPMP/QPvQ/q+SemXiySagVJ0LNnTx8fn86dOzN0ThqKiYmJAQEBrVu3bt68uYODQ2BgoI+Pj4+Pj6+vr5+fn6+vL/nr83chbxbVP4f60/ur8D+kGvmySGF6b2/vwMBAFxcXhq1FIPoSEhKcnJyaNGnSpk0bd3d3Pz8/Ly8vT09PfGNPT08vLy8/P7/3xHD/kMrk5eVFX9N//wYk5mz5KTn0AWru5eXl7+/fpUuXd9YYBMDD3k6cMDIzM2vcuLGBgYGPjw9BGkFzQEAAcwz4K5L8EU6pHOpPShUnxYX17p4PTfXvivoXV//PJPg0gYGBzs7ObJ1TsM0lJSUlODhYQ0NDXV3d1tYWX9GbGln/NsOqlzTVP4f6U/2La9De+hBU/65okOLq2cleXl7QEHHh5+fn6OjIwx5QRwSgg4ODurq6lpZW165dfX19AwICfOomft7e3rj4qxNnRKx/DvWn91HhvyIp1eR69rCydZD6TEQk+vj4BAUFseUeEXp4FBsbGxcXl5qaGhYWZmxs/PHHH+vr67u5uXl7e/fs2dPDw8Pb29vDw6NBBow/A3myqP451J+ULc5DRMo25M9AUtKJ2T/MxEp18vsTksjcy8vLw8PD39/fyclJTTzTI3s74+LioqOjhwwZkpCQMGjQoJSUlMDAQG1t7RYtWlhbWxOI+9TZOcWVU0rb9leGfHx8goODvby8fHx8/P39/fz8AgICcOHr6xsYGOjr69urV6+goKCAgICgoCAk8/f3x9TUz89PKueA90NKFVf/uimVg5+fH3yK4GsGBgYG1HXmhyRMhwIDAz09PfHJvL29/fz88DVBqJhSouwDE7NpgYGBQUFBuPb39w8ODnZ2dlYT2Fdo0QeFMykpKSEhITo6OiUlJS4uztnZuXHjxi1atDAyMrKysrKxsbGysrJoCIJvGAGZmJgw/bUYGBhYWFgYGBgQHx4mdWRgYGBsbGxoaKirq2tqagrfHnp6eoaGhrRjD6bDD319fYN6k1TOf2bq2LEjLlB//K1/V6hApqamenp6+I7EEwx5Cmct788TzHsifX19+H2B/xhjY2MtLS029oidE/uqcbA9NjY2JSVl0KBBJiYmjRs3btKkSdOmTRvQKYuUAxWpxHAhQ/tZUVNTw4YdQk2bNsXFRx99BGcz5JdJTRuCpDL/09Knn36KvmrUqBHufPTRR/8T1zWNGjWiPzEusBXrL01oXZMmTdC3/3WDJCX34uPjY2JiAD+c5Rs8eHBsbGxCQoKTk1PTpk1btWplYGAAl2HwYlZ/b2LMgZA5kOjp6RkbG5NxWk9PT0NDo3Hjxtra2sbGxqampmZmZsbGxubm5kZGRvr6+q1bt+7QoQP8gjg4OKjgp+RP61il/uTo6GhjY2Nvb9+qVavWrVtra2u3adOG3gb1Yaht27YtWrTQ0dExNDTE5zMzM2vfvn3z5s07dOgAicHxBfZnJmzJROV1dHQ6duzYqlUrNcFMj0ZgTExMSkpKUlISJF58fHxsbGx0dLSNjU2TJk0MDQ3d3d179OiB3dk0ke3b3VUi+kXs/maehHBzc+vatSsKcnV1NTAwUFdXNzc39/DwgObt6emJKYSnp6epqamzszPalZSUlJKSAuc0EO/4BSXVkfhvEkVy/tI50MXRJPUWIWbdBIWSF6Uy4ZcIVz1xcXHQ7uDbx8rKqtMHJCsrKysrqw4dOlhaWsIagbmTtbW1jo6OnZ0dfGQ5ODg4Ojq+Px9cDUJMp2Gk2g4ODs7OzqampjydEw6U4uPjo6KiiAoK7DVq1EhfX79r166urq74/fDnULp160aw5+bmpqurq6amZmJiQhY8MFP38/Pz8vLS09Ozt7dPSkqKV0SCkUj8yxyqOEMYrUpwCqVL5ydjZq5UcYJCyeQCss7S0rJTp06WlpaWlpZWVlbkghDzPv1XKr3gEX2nU6dONjY2bdu2NTU19fLywlfz8fGxtrZu1aqVnZ0dmNjBwQF8/KclPiydnZ27dOni6upqZmYmtHPSXxHDJOZ7uIiPj4+Ojra1tVVTUwP2yMGk+hMfma6urkA4Ltzc3MgFcKuvr6+mpmZqaurj4yMwN3t5eRkYGDg4OCQnJ5O2MJ1lSIxCyhGf3WViQ1wfOXDi5yOVJjk5OTo6Oi4urm3btrq6utbW1tbW1kQWMeHEJD72pBKTv9bW1lpaWsbGxsQo7+vrCy+V9vb24NrOnTv/ybHnKIIfbsIDJZF7JiYmwnMM8e9iD3egnCBldHS0tbV1o0aNDAwMwPp82DABxgSeUpik38IdPT29Ro0amZqaetdtuCG/vXr16tixo4ODQ1JSkmD/6vsgDgzoNArhJDNbma9zcsDHjYqK0tHR6dChAy30mJJKZRBy4IcSNTU1gT0MoP7+/gR7tNz7SxBASEMR13/onExejH93pEyoc+ICi0unTp2IzsmHDf2UcyETikwk41Bw165dO3bs2KhRI+icZMsbme+1b9+eYI9zdKP+JGB9JgYE6ZnXggw5b/FTKnwRbyUlJUVGRmppabVr1w7rRgJUSEkzKX1SJjgFWWlqapqYmEDiQfO0sbFp3rw5dE4xcwuEjEDyMKWQAA9yUgrylAIYR+7RmTg4OLi4uPyBPalvpgL26L9yZnEK09DCTZy/TOy1a9euc+fORJJzOFjApnLSSHWaVFbxIuVTkIbzOThFy6+wuHqJiYkC7NGTOv5UjU7DQRoHwOSagz0B6wuYniNnmLARY0YKMJz8mdDlVIONPc6nqqfc42CJAz+O9UUF7Hl4eLRr187e3h7Y47M1h4OZiJK6I5VYDDb5woqTkpOb+JF4LKCxByOnQOhZvatJirEnU7gxr+XIPTGXM4kWPkwZJQYGE4cKUS2QrlLykE5G5nvvRe7R+qSU3ihHn5SjlyqFvbZt29rZ2fFZnMP0Cm+Ku4uTXiHYEuRhUg4p1GkTEhJgf4qMjGzTpk3btm2tra3la4+qEROuHOzZ2tpKcbkYWvUkjnyTWZyUIJWlc6o231NW2+STTH1VJva0tbVtbW2ZnF03QXtfphfVKJ5FDZg5/RfYi4iIoLGnlGFTWaRZvksc7FlbWzdr1szW1ha8S9b3xJLH6V1pI6UHctLQ+QjIiSUYpdIwMczDHnOAVE3nFAs38V/mWyrkIxN7WlpaNjY2CXUr6UwBJYdN5SQQ40QFDVYm0uTM7hQSeCAiIkJTU1OMPSkZJU7DARgzjTiBfOwplEgcGIiBJJWD4BVmPuJkzKc87NFfi2ZNpeQecy4nXm8QJxO/xXwkeFEO9ry9vYE9a2vrBBH2FPKoVM8w35LCs5TU4t/kjw70U3FbxJXkqL409nR0dMgaA9PKQks8pvWFM6+Tep3GnrGxMR979PI6k+MVQo6ZjPOUKT/F6ZniUZzPH9jjf2km9qysrBo1aqSnp0ewx5/CMZfjOCAU5yOGnFLY69mzp5aWlrm5OWE1qWYyUSHW+ph6AVMzlMKG1LXUV6CLSOASZ1iRqj/+hoeHa2hoaGtrA3tMjZFvU+FcMNOLE7du3drIyAjYw/4kKysrdXV1GxsbOZJKIcbE9xVKUSeRcGPiSmH+jmJbi9QgzZF7UtiTOcdTaOHk31HWzimFPTl4EANA6iYfFczimJAWIJAj+jijg9SLUq3mYI+pRkpJOUEyziNxVipgjzPXYsKGCSGO7GJmJX7KqQATsZLYk/pacrDHwQ9TanEQRaupnBfrL/f4YkQOJvkkP3/6jhhCHPhxxhHBU6lMpLAnR2opJI6qKU6pstzjwEYAUSbqHN8lcbZSiJJPCrAnJQMTZGOPecEXjEyNlDPBc2sgnVMsN6RQIZAhHFnEZ3Gp9FJ14CeWeV8AZmZi+dhj6p9SOqRCQNZH7omRJqXv8aEihTc+wjmFSpWrWO5JMYRC7MmRUYJkChHLzKqhdE6FrKmQofm8Lic3OYDkpJSDKHKtsM5S8z0pRImRwzHA8BOogD2a78UIFDxiAkyQjC/KOLqoVDIlsCf1IYkhVFlbi3zim144TxvQ1iLF9BySQqzUnEohGPjiVypzcVbxdcQsLkGETz72+Iqi+BFHpZS6UAF7HPkjJRLFYHCSALNUnk4sGIvlsBTO2djjsJF8nVM8Z5NCGh+uCkVog2CPI3/40kZZUqhMKlWKUmJT6nVme/lyj48rhYnl4LP+dk6F6qhUAibe5BBH0RXfV2znTGCNxFLYA+vz7Zx8OSZ1zTd44pqc3+vatWuHDh042NPQ0LC0tFRKUsnkYKl3+XqsVG7MOkiJNXE14t8lhQURSkxMJNhj7injLNwphCjzRXEOFhYWrVq10tfX9/T09PPzw6+lpaW6urq1tXWXLl0cJUgMMGYapqBjJpNCuBT2OGAWl6s69qKioiwtLYE9V1dXgj0pUSZHfDHf4iNZWey1bt3ayspKwHxy5JuysqVBtFn5NZGfP398SUxMDAsLg7MWei81jRMpCDEXyuVgUvAI2NPT0wPqPDw8/Pz8LCws1NXVO3XqJMaeFKMz8SBGKRO0AsCI/0pJS4VSVBb2mPMEhdhTClf1wR6dST2xJ26mUsSUfkzsiW9yRJBSCipz5iZ+hVMr/EphT2UbpuAOB6LkQinsieWJ+C8feEyhJwanFJjFyTgg5GGPibcElbDH0TA5FksOwMRvkawaCnt8blZKKnLSCx4x+5lZh/pfK0zAl3sc1ClEI8eqKbhWFntOXLGmUAoxn0q9K5+kqiFL7gm+vcDOqYLcUw1+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+p4yGntS59blmD2ZWJLCoRi3DYs9KZaVyfpSmfBlmrJZST3ip0lQhHxcAHsaGho6OjpSZ2eVWtyT+a4AhKrZWsR4kMKJFAKZ2OPkIHiFj1JZ2GN+NvnYU2g7cZMQelIppf7SOchcW+evMTAZlyku5PA0BwMc9U8mUJUSj0x5Tstk+pEYewLdUgAk8Yqf1DIDrZqKTSwC7Onq6pL1PX9/f2XlHl+fFL8llUxlcHLqQx6x7ZwcjUiO3JNCjsJHcgDJ1FSVwh7fH65AXZTqEwETM5mek78UBpidL/UtxL/i+jChLrhPJ+DLPaVWF1SYAaqMPQE8xKCSEo/8rMSw4eTPz1DwihB7gq/C/E5KYU8KSPJ1UTlUT7knk/ggVCFDOa9wEqhQnBySwp7UwoAKIOTDrz5yjw8epUhh5mJYctIolnsJEiN0PbHnJiGsFOJN/lzxA2BPKZIjMwXpmdeCDDlv8VMqfJGjcxJIcOyZUvqkTHAKslIKe0yNkSmROOiSk1IsRZkAU1HucUZ0ZbEnc51AfhrOWkUDzvek2FROGqlOk8qKoxkq/BycouVXmJmGiT3BxE8KeEzbDAelTBAqhT0B04vlDFPycDAjBRhO/kzoMqshqHPD21pkkpzlBCnVtJ7Y49g5BcDgp2H+TeBig6lKJLCAqrBunDQcISmWxoKUHOwJcCJAoxTw+DCjr1WTe0wSI1MAJyYwmNKJj2qBdJWSh2Ih/L7kHq1PSumNcvRJ+bbQ96pzykGgVHdx0supgBxMyiGFOi0hhWsMDUjM/Otva5ECpFLEkW8yi5MSpELshYWFjRo1ivkxmGETBw0aZGlpqaamZmBg4Obm5uLiQiLgfUhydXXt0aMHol527969S5cuOjo6jRs3NjQ09PX1DQoK8vT09Pb2DggI8PX17dGjx6effgrsIdTjkCFDkpKS6s/Zfw8aMmQIwoBpaGi0atXK1tbW1NTU3Nzc4gOSmZmZqalpixYt2rdvj9HT398fZ4jw7RwdHREAzOEvSEBd586dXVxcnJyc2rZtGxgY+P8AU5RLF12m8V0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data:image/png;base64,iVBORw0KGgoAAAANSUhEUgAAASkAAAEsCAIAAAAQNtJmAAAgAElEQVR4nOx9V3gUR7a/n3b3em2DYckGC5DIKKGcs4RyGGUQAhRBOeecJSSBRTZgcrCJAhRQHCUkwLC2P/uGXXvX9t21rxNZYPbh/3D+qlt0ha4ZSZj13fMwX091dVX1zPn1OXVSv9Le3t7d3a38F/0fpu7u7ps3bw4PD1dWVjo4OFRXV9fW1tbU1NTTaBuNoL8gUUegzsWaTiVijUwl6oLr6urGv4a6urrGxsbGxsaqqqqioqK6urpXlErl0NBQnwDh/xZqIfsIjiPpzLmQ7Cw7EX9hIseSpQrOolKjeB+RywWvlfyDQF1dXUqlcmBgoK6uzsHBYdu2bQ0NDbW1tdXCVFNTUytM4sO+eKIuuKamZpzD1tTUVFRUwPjbt2+vr68vKyt7paenp7e3d1Iep/+ifxIaGBgANqitrbW1ta2qqkIcI0iqMuJLRWhJk7fguro6gHF5eXlFRUVNTU1FRcUrfX19EuzhXzmn1CMYQWQcSU/OJbKnqB3Ex5edCx+KnJE/BWtekTWLjyZZBrVbf39/dXW1g4MDetjLsizJl9Aiwq/UPjgMZDuzTpELm8D1kCOLrLl6TKJWj+kIxcXF/x97VP6QMBP5VdIowgSSiWRZn9VBdsGSztR7FHwQiMBDjT7Ur5z7Ys0i+YPIY+olJAL52OMwmUosTuVLNLgEuiw8SPpTFym+PP4grEeMRFqyJkV9mNiT/CV8duSwhQh/k+OTX1ksS7KX7Gol13IGZ/VnzSLpwB8NXzb1x1F1ecrnfwTWbbJwSI4swR5ibg4e8D7U/tQOLI7nnMW5XCXRKi7x8MFrxNDF6UOil4c9zpNbhLFIppHFDzmCkuBOah9OC/WrLMBESARXgt34a6aeot64BFfiT0wqseSeOK9L2E5WzoiIC5Gesoil9hG5SnANEyD3yH9IRKqI8xzrgN+fM444pKkdBFci3keEBH8uVQfkdxCZjsSeON4mlkjJqcblal87IU8EUqrz9nt8FYX1f/OlorioVEkacKajPjtUlQ8iHajdROAtuVwWiqy5BInzv0hOCdpaONqjSrKCw7KkwsZhbuolrNnFBalEmZRopGQf1rLRhfJyT8lgPll24TSKfOUDnj8XRwBSnxGSufi3L7llkd+Kf7Os35Y/puATRORPYV3OwR6LycYPLXIKDjfzLyGvFZdgsqvlPwJE1Gx19ntU4kOFPEV9/MvyB7WF31Mcz/xBWBClwk/wKwfSgjeCL0/wXqgXUm+NtLVIHt6yLCjL4rJ4EESLyHpEngvi08mOz4cfD3sc+AlKJNb/yuceER6ShTefFyVzse6CPMu6Hf598ZfK76M2yY4pC1elnNyTxQ+pknG4mdWHqtqp1EdE6Ikgqhoj6ko48JNcDqSmnVNJsA7/SdyLEWcoKk+wxqd+xbHHGkdCnBvk91FvHOovQ70Fzo8ge4Os9ZMjsMZRquJbF5EquGjidMD78OGqUh/W06GGBqoJHEeySFHsSf4JKudJ2IL1X0oYi8qjfF5kcRiH7agLoC6YZEdybWRPcijqVayfiPpbUX8Wzrz8BXD6U+9ashi+j4FkPvKrhOdIBiXFCAk/EmOy03GWwUcFdUnUs6xusjOia2XkHoszqGxB7UZiiTOaSi2sZbCWLWmUXZWSYFbOr0Fla1Zn2Xk5M1JRrSR+AdZcIn8caqFij/VolxCVy6k9+dfWMODHOkt2JrEtuQvqgeSTMz61J/9sjYitRRwDqqIF5wxZWPI5hvqMZy1AZBbxFYpMIbmcOgvnBlW6HZHOnB9KcpVKOicJBg6c+IOo1Fm2hSV5ZKdQ6Sr+c4G6KiEfg+w/Tf1rWX0EkUZFF/WsyKTkUOKsLBEpkmWQK2EtQ2SF/BvhTC0iBiVfSRBKSNVYahH2FempEjDGOTt/LpVQp5JgF8Ue+WBmiRo+cdiFwx+cRioPyT7OOcBjjSDylToy53nBH4ps5w/CQZTsINQbUSqV/f39VVVVDg4OLN6qfp5kGU6WHVnqomQQkaH4ixFfmEqDUGUsq78KeQyCj23BRllS76rxXDiB9DKsYTwEDADYs7e3n0AefQH0sq2TpXlOgG+d1Rl/ALMkCetfZz2JOeOQHTgL46xQSTxlqLKX2pn/lToX/6aoI5AHfK2B+tPxb1xV7Km0wZPdGpHSVXxkWcnDUREF10DKZ5W6Ce33+DhhMYpKV4mrYeIMKjI4nzgcKTIX5zEkuEgqoqin+M8C2ScFZwHjl3viCph4twmUab+seFTH1sJ5asp25pyVHYHD0JI+sqtSyjGo7Kqo61cb6qxBxJ9TeB/+b64U/n3Gjz2czyaQZSdwuokdTZxUsLWI8AH/H2Wd5Ws+rLlUXcN4kKYSjGWHUvu5QDaSPxrrKzkvuQzy6wRiT5wjJ3V8NUjEtKPGgDWCco/8F/msw2EmldhUsPGXoslbjODI4hhW7y8bD/YmVUK+eIhy7K41YptMsn0C9nuyEpLPFuQ4ItoXtZH6lS8zJ7aPeiuRXML5PSUHfPE4/j4vXu69nDRJdy2KPRGGIM9y4CSRpdRrOfgkL2QJZxGJLYJ21m3KPnpENAXWgjnrFLkXSTe8OCfeue/5Oqvowp6eHqVSCbVx6+rqaojHP/mwV8OrRlodOcZJlayprEHE2ydqEOoPpbLOqaQxKJ/bOFxCMhOV4WT5ksPc/Ae/UoyhVSLxQVR9osmOI3u5pBguOQ5CHZCSwJ6sv5hkMpU6cLhZ0ARKtfJLRpBdleAyJM8Lvmoq6cbDHgsM5F9ObWGdZUk8WQGC8wc5Jv9a1lfWYsSJ9fThdGa1iDyw1BgW/yrBXi9BCHXd3d3wXgCEvUmKKZPl138KEvSmSLqp4GMgwUOekvzZsmKHvJbKTJzRRIgKV1nAyD6AEMvyG0WWKvII4KyQtTb+hVTUIeB1d3f39vaqhD0OwMbjG6Se4ggojtbKn0s976K4fBbFHodfWX+5CCtQOVWWyZQC3Mlhdz7zsRapErxliToRZ4XUBVOPWRPJPjJ6nqdujLq6urq6unp6eioqKqjYYzHc+DEmOIJ6OBcUUJNNovs9zh9J/s2yj22SgVjXSmBAQoWzQs5qRbiW2l/SRxyfrJ6C8COfCLI/FH9wBDwEPxJ1nZ2dnZ2dHOxJOEn21DgZffIwI2vgEeyjxrzjyiFisRSfq6iok+UYJRs8nGsF+V75PO9KboHF/awZWSChLkDtW+bcoOzzAsEPB17XGHWOUXd3d3l5OQt7HEMli2urx4jDtSzBJQs/llmFXA9rXtlxZKeuxog1i7ythcqgLAZSu4MIyUo8JcH3kmtl18YCm+yMShoeRK6SHYc1rOBfQ526l7av68KoE6OOjo6uri7AXi321itZ3lWPBLdS4psrajc15KfsZpWPbQ4I1Zd7VFYjH8ZqwJj1LCfb1QM/S5iQc6k0GudOSckjO5cgUV+vR10bdWvHAl5nZ+e1a9e6urrKyspI/56EsQRNFILdJpBe8I5OFqKSr2rWSuLzlsgxB58cVFAZS3yd1Mup61RjWA6GVboRzggqrar3eeLYVCTiDkgEe5PEpvw+E7v3mzxJLjuvOnkM4jKB1Qfne458w4kcgc+O5OWsuah9JBORfUhUsLpJbp/8ETg/IPVHoF7FWiEHcjjqOjC6du3atWvX2tvbOzs7WdiTKFr8DR6fBSfwlODWTnAWvAMpulkt5Feq5jwunVOWqIzO4TP+KZElcWAmGYcEDzmOLHhEWliIYvURvE3+2V6G/4APOYQ6oLa2to6ODoQ9xCW/DhIUvJN3y2raWvjPb5wDJF9JSFB5V7YP5ysJLXIcFrQ4Pal91BuH+stQb4HzI5Cz46SqbomoHSPAXmlpqb29vSz2RNiUbyqswQRCDU2qSHqq2odjy6nGaMLHoSoCMnKPxU8sDpMc47wi4TzqtZIZyTGpjCvhYCp/k4wuMhQ5pkgfSWeyG/WOyM6c35P8xcBT14u57Di6JULdtWvXcPUS4Q0dtLa2Xrt2DceehPk42h2JDaqOyhlKdnBJizh+WAuQzEgCm38VtYX1c8lgj/z7WaxM9lGJSEakcrxICzkguWwSHpxVUQ/4F3JGoF7FaeH8vBLgkRpmV1cXacZkyToEv7Yxam1tbW1tbW9vLykpwbH3f5ZYiBLpz+ogr3OKo0ucsaiPcxG0cPDGASd/fMkyqJPK3jJ1YXxcqTGg5NZw4jgPJNiT6Ja40EPAu3r1amtra1tbW3FxsZOTE9ha/kUSUhWQkmsR9uCgpKTkX7Vx6etRPo9h1jicZYiskH8jkkcJjjpZd7nEhomQhgOvdYyuXLnS0tLS2to6UdgT50tVmXics/Pnqp4gog5bi73Kl2nnpAoBNXiXepXsk16E16ksqxLry8JbfAT+U4N6uQTSkj7kLyBBHd+sAsDDlcw2GrW2traM0eXLl69evdrS0lJUVOTo6Ej1700sSFQFZzXb0CKLNHIPJjuXLFVVVUkOBAFZVVUFB/Q8Bio3cDib0yIicGRHprImqw+Vrck+nDVw1iwLePG5JNAih+IIOr6sI1VNXMQBAeSujlFzc/OVK1euXr1aWFjo6OjIMXIKcr9sC/Urp48gfjgQ5XdA7YAlcURRAcmBaGVlJcxVVFT0nNyT5VeSY0R4UQSBIuNI+gieInHFhxbegfrLyD6SJB0EHy7kIiXYY6GO6rIjgdeCEUDuyhhdunTp8uXLV65cKSwshHhONTjvV0McCHE64wckVVZW4gfV1dWFhYX/qo3L3HTxnyaceQUlp6SR+oxAqEP2TJasu/Y8SawpEtQh4F2+fPny5csXL16Eg4KCAngfgzjzqdRn/JeoQYKzUDGjNiGwSb5WVFTA8f9ij/zjWTyqHotzQEgdU5B9JdKYOhdnGSJro85F7a+qfONcLpF4QHz3Hcd/wAfe5cuXL1y40NzcfPny5fz8fKhTph77ynK/iABRe/DxE4kZEVyRZ0mqqKiQYK+goIBuaxFnFFJPI/tLlCjOyHgHElEiwhB14z8+qH3I1ZLzUolcJ2ci1iC9akVjUlVNfINHVTIBcs1jdPHixYsXL166dAnJPVUf878aoiJHVaqoqACMoU84wFvy8/PVjOcUuUTCcNRTglNzgMQak0QO+ZU1uEp3JwJ1+CpYuYi6tePs7iQBK7j/AAHvCkYS4F26dOniGCHsiTz+f1n+niRCIJmMYSsqKsrLyytJ7PEZjtVHPRCS2OMAldpI/cpajASNE9JHvZWgPlTIibjsWLs7jp4pQR0C3qUxunDhwoULFxD2qqurK/9PYq9i0qi8vBw+0UFeXt6/auMyV0VeKPvo4cyLd+iVUy85Uo4am8KBHCnlgEDQXXieYL9XNbYtmVReBC4U4VeRboJ9JJ3x9skmmKWsrKyCxB6LTQXZiwUeDrrIA6rwIb9SsSfL9+S9UO9IdhDqqqgLIM9SgSfoNpB4DiSxKQA83JpCFXFIvQSwncfowoULeXl5gD0OQ4vAhtPtBXD5eKhs8glmyc3N5dUI5HMtBxsivCvI0EoCbJxrRWSOZC5yduoyWA8L6uLxxwF5F2QYNNV0yXcbkJs6iUGFtaNDIg7wdg6j8+fP5+bm2tnZVVZWvjAuV+8qxMGqjol3kByXCwCvtLS0tLSU34HaTdJeWloqxZ4Ii1N5WpbRqQwqPiz/QSA4FOsq6lk15pIdB8eexGXHCQrjizsq6iTijlQvSeAB5ebm2traVlZWSjgY/yoCGD4GZFn8ZSA+xsRHKH2eSkpKoDEnJ+dftXGFrCOCRI7JEnf4Ho8v9KjRzxxxR+7uSHEHwDuL0QcffHDu3LmcnBw7O7uKiooJYF7VOfVXTCUlJfCJDv4XexzOJhtlgUEyNIlGKmBIluWPL7tazlI5CyD7sPBJfa2PkkBdr0B5TI5lheo2QHhjAY/EHi7rcNR98MEHp06dOnfuXFZWloODA2CvlPHgZ7VPEvYQs46f9fnjSE7hX0vGQcXFxTjk0EF2dva/auPKy0PB1VJJ1TBoQX+dxGXHt6yQeiaOOhx7mZmZ9vb2oBaOh9fVoPHw9wsmBCc4BuJ0kLRQsCeLwPF3ECFZiackUCG5VnZtLLDJzqikPUHwrz1YQQcO6mQtKyzUUTVMhDrSmAnAI/VMwNv7GJ06ders2bMZGRl2dnYgiErGJ2pEwCb5KuFgPtOLt6hE6HIqwMZDaBw4UEHuURmUlDZqwJglVch29cDPkp/kXCqNRkrOXoajnB8aJuglv4qRbHiKxKyC65k46s5gdPLkSRx7paWl42RiNZj+paWiiSA0TklJSVFRUVZW1r9q46qwBsmAfN1SJVknKehAuuxIDZPc1FG9dvjWDkk5wNtpjE6cOPHBBx+kp6fb2toiKfSSEzD0CxgNMFOIkQRXZAvejp8tLCyEATMzM2Xev8f6ympUAyGynTmylL9IlkTlL4DTgWznYI8fjUmFHBJ31IgwMi6MgzqJTQWJOyToAHKnTp06derU6dOnjx8//v777yPssXiRz+6ss7IgmRDBMnlUOBGExoGDjIwMFeI5+SAZZ6OkfTx9VL1E8MapQpKFPcFQFVZ0GGtfR9pUWNYUvpKJAw8IsJeWlmZjYwNCr0gOe9QOeDviXZE+OKOzAIAjgXMJtYNsC2suEnsFBQV8mEEH1A0OYJyCggIK9iaK4yWsKeFRKiuTkkfSTaIxsgQaFR7k5eTaWLdGrpmKNwnqSEc5x2XHsqZQDSqk05x0l0tsmCTkEOpOjtGJEyeOHTt28uTJ1NRUe3v7oqIiPnupJArwzpJnv8iABWxCZyXsjjM92ZlzPKmUl5eXn5+fl5eXl5dXVFSUmppKxx7J61RuZuGTA0vWXCzsyY7AGZAchHOKdVMk9RBE+sqfT6+T2jBZjvKrzxPfZSfrPECyTgI5hLoTY3T8+PGjR4+eOHECsFdYWJifnw8cQx5wSKXOgpTPIHIiVrtkHPIsftXkEY69wsLClJQU1WoEkmKEBUXWCKxGCSqomKGijoNSckbOgqk9WZDrJghXMvmZPmTxIpbXjuqyw4HHcdlJDCoS1CHgHT9+/Pjx48eOHQPspaSk2NnZIexNKi+qRDjjTvZEk0Fo5Nzc3Nzc3MLCwuTk5H/VxqVPKiLiWAYVFuRYLjsceBz1knTZkREquCWTpV5KUAfAO3LkyPHjx3Hskawvy5ovho8nlXInh2DkvLy8nJyc3NzcgoKC57AnSxwYcPpwBmehXfZZIDspOZTg00RE0HURRA2DZtkwRbZ2spHQfFl35swZjnqJyzqgI0eOHD58+NixY8nJyba2tgXPb07GycoStmY1UvtMEhI4lDM5BCOj8QsKCpKSkv5VG1f6CWCjYg8HGycUk5XeSk20E8w/kLjscOBRvXYSWYdDDsk6QB0A77333jt69GhSUhLCnkQOiCBB1f4q4QGx7+QhJCcnJ3tyCEZG4+fn51OwJygDWXDinOKgTlY6SabAtUqVFix7pxy5xxJ0pDGTk1cucZdLCjqQQSoSawoLeKQZk7qpowLvyJEj77333qFDhwB7NjY2CHscJJDPdfHOqpIEgaxhcRanHkgAgDfi7YiysrKysrJYLXAg6UCOgPdBU+Tl5SUmJjL9eyxEqQdUlXRRzlkSwLI9VSKWtkkVd7KWTBxv/Boq1K0dy4wpQR3Vc8DZ1yFZB+IOgHfgwIHDhw8nJiba2Njk5+cDf6v0XOcQ2UGCAdkR+INLLie/jp9wjHHwlsWgbAyHWVlZubm5dOyRbC3BG0dHpX7lMDq1hQUq9eCkVCr7MJK04GvGgdc9ltvKkXgiLoQWgqiyTtagwvcfiBtUJJADOnjw4P79+997772EhATAnoSZ+Owo6SALDzXZX11i4WHyKDMzE33ijdnZ2ZmZmZmZmTk5OQkJCUJxLfw9GM6+nMv5g/NP8eGtpD0dVJLJpJ5J2jNJ1Mm6EEibinh2uazXjgo8EZsKDryDBw8ePHjwwIEDOPby8vIkvEs9xjn7JQeDLElwAi1AIp2pF5IEZzMyMrKzs5/DniyDqnGKZHHOCFRBp7asE18SC3KqxoVxcu3GaVORpPzIbu34NhUJ6oD27dt36NCh+Ph4a2vrvLy8CWRrlbjzV0AZbIKz6enpWVlZ8fHx/3dr47KAx4+B5qOOn+QqEgYtGI2JuxCoBhVc1uGqpgR1747Rvn37Dh48GBcXZ2VllZub+0tx56+A0tkEZ9PS0jIzM+Pi4v7v1sblyzrSjMnJshNMcpU1Y5I1VFhmTCTuJIJOAjlcyUTAw1G3f4z27t2LsJeTk8PBjKRFPTix+FLVFrydz/cvjNIYlJqaCmdTU1MzMjK2bt3666+Ni8s3lobJN6VIPAekeilbNUwi62Q3dYL7OuqODhd0uJIJwEOCDiC3b4z27Nlz4MCBrVu3WlpaZmdniyBH8GGvEoNOEqWmpkqOyRZ0jH/F+0vaWQNCz5SUlNTnKSUlBc6mpKRkZGRs2bLl11kbt5dB1FAViYbJ8RyoJOv44o7lKOf4ykng8dVLqk2FBN7evXv37t27Z8+ed999V4K9yYMTCQBOH5L7qRemvhyUQqPUMTSmpKQkJyenp6fHxsYy65RxpJmE+1mAZEGU05MKVw7YWNORkFMJe9cIInd0ZFI5GYrJKggtW0BFRNaRdhRSvSTxRkIOqKmpae/evYC9rKysVDlUAHHwg/d5YSCh8j2wOxAcs7qpR2hkvIVsT8IoJSUlOjpaKK5FVmqxQCVL4vgU70AKOirqWF47lcKgOfX5RHzlLIOKSsDD1UuqGZMPvN27d0uwl5mZOXnw4CBkQmDAwgZJnAvJDmRn1rCsuWSwh0sYUr5RIcdHEX6KAxiqHCNHZglbcsGklKO67FheO0EDpkhhTNm6tLK+ctxlR40I46OOpWEC6nbv3r1r167du3e/8847e/bs2bJli4WFRUZGRsqYgjQZpBLXTgYlJSVN1DiClJycnJiYiGMvKipK3sdA6nhUrY8PLTVEoqoXqgQ5TmgYH3VkDRVqlh1Lw5TIOpEIFdJLzremiKBuz549u8Zo586du3bt2rFjx+7du2NjY83NzdPT05NVf7RPBsu+5JQoTElJSQkJCehrcnJyZGTkc3ZOKrr4ok8EHiyBKX4htTM5NYk9NVx2spkHnDoOZJU+MiiMlXzAl3XHjh2T2DDJrZ2sNQWXdYC6nTt3NjU17dy5c/v27bt27YqJiTEzM0tLS3sBXCvhYMkxtZHK8Wg0cSRMFCUIk6RzUlKSFHviSFCvgwhJ0M6ZiIo9WVMKJxqT4zzgWC+pBVQ4LjuRrR3Va8fZ2rFkHQCPgzpEjY2NO3fujI6ONjU1TU1NTXye7xMF8EAFFQdgLxgMeB+VYMOheGFCnRH2IiIiflW1cTlmTFbWDwd4ePIBq3oKdXfHyjygFi+iJrlyLJkiwCMlHgt474xRQ0NDU1NTVFQUwt4vgpAJJMToCRjwJGvA+6AWspE6cnx8fFxcHPqEA3TMwh5QYmIiBXuCOGRBiA8tKj5ZGil10l4GiUdjslx2stVTqP46lk1FvRholq+cuq8jUUfd10lQh0Nuxxg1NjbCZ3R0tLm5eUpKykSCgMu+/D6TSnG/BG3duhXueuPGjf8EtXHJbhLIieiZnGhMEniylYtYwBMsXsQvW4Qn2rEMKqT/AAceqWeSsg4Bb/v27fX19Tt27GhoaIiKijI3N09OTkZPaxwhkw2GF4yQrVu3yrZAI7TjB2qMDI2xsbFxcXHx8fHh4eH/fLVxqcDj2FRIoSdxIXAqF3GKF3Ecd/wgFb7XjgQe1V2unk0FaZgIdUD19fXwGRUVZWZmlpSUBBzzgsEwgSSLq62/EMXGxsJKNmzY8E9TG5eEnGwMNGnJJOPCBAuoyPrKJSk/rHwf2cwDqstOVSUThxwu7gBvCHWNjY0NDQ0NDQ3btm1rbGzctm1bZGSkqalpYmIi4hWca6Fly5Yt8IkINSJCX/Gzkp74OKw++ETUqfFTKvXZsmVLLEGoEV1FtuOf+FfyQnKELVu2xMTEwBrCwsJe9tq4EtDiwKOKOJFoTGr0M99lx8cb6bLjW1NYmQdIw6RCjoxQkRV0CHJI0DWOEaCuvr6+vr6+rq6uoaGhrq4uIiLCxMQkISGB5F0JsThV9hLBrzjjThLFvHCKjY2Njo4G+K1fv/5lr40rCzy+24D0lVM1TGqKnUS9ZEWEiZSClrVhSjRMVpadSs4DUr1EkEOo27Zt27Zt22pra+vr62trazdt2mRsbBwfH4+DKpaQAy+SJg8J0S+cYmJioqKiAITr1q37J6iNi2Ovu7sb4CcLvPb2dlZAJo46if8AUEcKPTWAJ1sHmrqvY2mYLCVTEHhUcQfAq6urq6mpAQRu2rTJyMgoLi4O+OMFg0EWKuQxHOCnyEbWWURRUVHwCQfkKfIspyd1WHQ2MjISFhAaGvpS1MblyLpexgaPqmSS1hROyg9/d0d12bG8dqy8cpXyD1hKJm5QIVHHMqhIxB0LdUA1NTW1tbU1NTUbN240NjbeunXrRKHlZaaoX4IiIiKio6NjYmJCQkJ+mdq4UCCMqmcivFGBx3cbsLZ2IjVUZGOgZVEnUkBFsrUjZR0rLkwNJZMv6+rq6mrHqLq6uqqqqra2Njw83NTUNDY29p+OvyMjI9GnpB2dkpxFX8mrJI1wbUREROQYRWAUSSNOOwwYHBz8C9TGJfuQRHXcqQc8vtNcsHKRrMtOtoaKuJLJ99qpAbz6MZKgrmaMqqurKysrAXsmJiYgsiYUGhSGFuxPYgZvfzEUMXG0efPmqKioiIiI57DH2YBR21UCKmcriOONpWFSgUfNsuPbVFheuwmxqYhs7XD/gYhNRY2tHcemAthDwKseo6qqqoqKipqamg0bNgD2Xjx/q0QTCAZBwEwgwfqDgoJ+sdq4slKOgzqWl5y/r7t69SqZV07mH8hGY5KOclzW8Q0qhwVSfvCtncBOiyMAACAASURBVLisg6AwqqyTbO2QrKsao8rKyvLy8urq6rCwMGNj4+jo6BfP3yrRxIJBljZNHG3cuBHWHxgY+AvUxmWpl6xoTKq441tTyKwfVqKdpHiRRNBJICcu60TCUziVizi+co6sw7d2uKBjyTpAXWVlZUVFRVlZWVVV1fr1642MjAB4mzdvRlwuiIEXhpAJBIMgYCaKwsPDYf0BAQG/QG1cUsPsxgqw853msol2VI+5GhFhalQuEjFjildzwM2YkpQfBDyWGRPf2gHwkKwjUVdRUVFeXl5WVlZZWblu3TpDQ0OAzaZNm15ahEwgGCaWwsPD4RNIcio8PHzDhg2wfn9//1+gNm6vWBkVTsoPvqmTtalwglRklUxOaBjHpsJylwum/CDssULDSJsKx38gsamQwAOhV1paWlFRERoaamBggLD30hKf+0m+JzsgnOCY4XwdP23YsAFhLzw8XKFQTFZtXKRSKpVSs4rIvo7vuONv7agRKiz/gSTlh7qvU9tlR0KOFRfGMqiwMg9w1LHUS6qgw2UdiDugoqKi0tJSwB6fuSeJJoS/VULCC6awsDD4hAXQsccBGGunR0Ud8tFxUMfPOSCNmaS4k3WUc5J9OJkHIm+0Uy9ChbOvQ6hDwOOjDmQdLuJYUq4CIxx1pWNUWFhYUlKCsMdhWZWOWY1kn18EDJNE6wnCT8HN+vn5TXxtXBJ7/GQfwYBMMqN8Qlx2/DDo8SQfTLjLjqVhUmUdAI8UdCTwSkpKSkpKcOxt3LjxxSNhUsEgiJAJoXU0ws+GhYXxsCdRF6nQkmzhWCJORNaJxEDjoZgQhynislOjchErDJqUdXzU4REqIik/LCWTRJ1Ez6TKOlzcSdRLCeqKi4uLi4sLCgpKSkpCQkLWrFmzcePGFwyDSQWDSiAZP4XSCD8Ls/v6+k5wbVyRHR0/5Yd0lJNugytXrogn2vELY6paQIVlTZFN+aHu63AzpnrRmKTngLWpK8UIoa5ojPLz84uLiwF74eHhLxgGkwoGlUAyURQSEhISEkJth9l9fHwmsjaurKCjesn5jvJWdmFMqnpJlXhUrx3LecAPTxHZ2lG9drKyDs+1E0QdAh4u6wB4uHqJ4w2XdYC6wsLCwsLCvLw8wJ6+vv6GDRteMAxeABhYRCIEWvBP1oWSs+gSklB7cHAwdPb29p7g2rg46jhuA46GSZoxObol1VdObvBYqBP02iHs8SNURMpjiiiZIs4DfINHdRtIJB4feAUFBbm5uUVFRTj2QjFNCX0NfV594nylggofiuxDZWXqV5ZUoSKE2kJFyIRQMI1Qe1BQECzDy8tLpjYuiUMOMvk2Fdm4sLa2NlY0JplzIJtarl69MJHymKytHVIycTPmeKIx+ZDjOMqp1hQccjjqCgoK8vPzc3NzCwoKAgMD16xZExYWJsjZEp5+kURl8ZeEgoKC0AE6xttDQ0M9PT15/r2+vj5I9pGk/FDhJ6ttsrzk1Lgwfgy0SAEV3IapXqE+sqDD+GuoiCiZjY2Nsi5yvtdOomoWjxEVdQC83NzcvLw8f39/wF5wcPCEQ4WPIlYfvBEd89mdbMc/OZ2pLQhC46HAwED4DA4ODgwMDA0NdXd3l9E5Efw4Qo/UNlnucg7wwGUnMWaqlN7KL9HHt6lM9vtGWIX6WKFh1Cw7lXzlLJuKBHX5+fl5eXk5OTk49tavXy+BAYkNssOLpPGDQVXkjJMCAgLgIDg4OCAgICQkhII9CcBw7EnAxjJpcmQdB3iqZtlRLZksl50aKT/iNdhFyqioalPhR4Rx3OWkJRMXdwVjBJADys3Nzc7OBvj5+/vr6+uvX78+iPb4/zWBQVXkjJP8/f3hICgoyN/fPzg42M3NTYXauHzUyRozqZHQnCw7lkFFMBpTYk0RSfkh/Qd48sF4Un7I8ph8SyYp63D/AWnJJG0qVCUTl3W5Y5STk5OVlZWdnY2wt27dOuC5XzEYVEXOOEmhUMBBYGCgQqEIDg52dXUVzSHqJXJbe4isn06CqPZMaigm1aCiUigmJ8tuQt43wq/mgMQdLuiosk7EjEnu6ySyjuq4k0UdLusAdTk5OdnZ2ZmZmVlZWTk5OYC90NBQ4LlfMRjGQwhI5FfJKUm7QqEICAhQKBRBQUFr164VrY3L2tSJqJekC2E8WXaSUEwceBzPwXjCoFlbO9Jdzs88EEn54WztSFkngjoceLisA9RlZ2dnZWVlZGRkZmbi2AOOeWnBoHjh5Ofn5+fnBwfoE7UjovbHj/39/f38/AIDA11cXJgxZSTkEPCo6qV4aBjHY06NCGNZU9RwHsiijhWkImtQYck6fr4PNUiFk+wj7rLDgUeVdYC6rKyszMxMEnsKxvP7JcEDyeXUFiowqO2sS0jyJQg14geoM37g6+urUCh8fX39/f2dnZ1fAYzhBhUq6jibOo7LjrOvYxlUcOyR4k42y07VGGhc0KlRQIXqr6O6DWRrFsnGQKvkr5NomDljlD1GCHiAvbS0tIyMDD8/Pz09vaCgIOAVCZcriMc/yfoSGChogkLSjTzgoAgW5uPjo1AoAgICgoKCvLy8FAqFt7e3QqEAqSIBhre3t7e3Nw4DHx8fHx8fHCeoERE+Aok96ODl5eXj4xMYGOjt7e3j4xMUFOTp6YlfKyEvLy+41s/Pz8nJ6RWJqsm3YXLcBlRfOSvFjqpncnzlKtXGZKX8sGqwk147cVkn7jbASznwHeWcMGhx4OFKpgR1JPDS09NTU1PT09Ml2HsZiMPH7u7uHh4eSJJAI8CMhI33GIHwAWAjICHCJ4UWdKGXlxeADT2YoA+ONz8/Px82QU9vb28/Pz9HR8dXSBsmB3L8gEzSV071HMi67C49X0OF9JVzbCoclx0r5UdSQ0XWVy5x2VFNKfwCKuJmTNa+TqJe8rd2EsjhqAPg4djT1dUNDAzkPLxfMLH4WKFQeHl5+fv7Ayp8x5Q6+MSRBgcISAAhHFHoLMADCG+HlaBr4RR0A1QrFAoPDw93d3eFQoHDFRGOPVitg4PDKxwNk5/bytraqeSyIzVMTilolaIx+Sk/ZDQmWQpaJEKFlHWcLDtxlx3Hc0AKOlLPlCiZEsgBpY9RWlpaWlpaSkpKWlqar68vwt5LQiQfe3t7u7u7+/n5AQxsbGxcXV1dXFw8PDwkYg0u9yUkGEleXl6enp4eHh5I6EnaPTw8PD09cZT6jAlAHx8fWIwPhm0JwWiwQuj5/7HHcRuoZE1RyWuHyzpOKCZpxjyDEUfWiRRQYSXa8QuwIzOmrKwjt3YiKT+klxwPCqOqlyTqcFmH8JYxRjjqUlNTU1NTk5OT09LSfHx8dHR0AgICgMk4zPrCiMrKgIeAgABLS0t7e3uFQmFvb29sbGxsbGxkZGRsbGxpaeno6Oju7u7p6emLWUEkOPQZk2kS2KCzCGMAabDogqxDK3F3d3ceI1dXV5CZ8In6wAFgD6Sfvb39/2JPcFNHNaiI7O6o1dcl6iUnLmzyXHbiZkyqWUU8y44ajSmbeSBBHWnApJoxOeqlBHUIe6mpqT4+Ptra2v7+/lSO/2UJ52Y/P7+1a9f6+PiYmJikpqYODQ2dPXt2586dpaWl8fHxAQEBTk5OFhYWBgYGq1atWrlypba2toGBgampqYWFhaWlpYWFhZWVla2trZ2dnaOjo4uLi5ubG8IMaI8gS52cnBwdHW1tba2trS0tLc3MzAwNDXV1dVetWrV8+XJNTU1NTc2FCxcuWLBAS0tLQ0PD1dUVBiHJy8vL3d3dawyB/4u98bvsOO5ycnfH8ZVzCvXxgaeS105iUxEpXqSSy07WpiIbjSloyYQ4TI7/gA+8lDFKSkpKSUnx9vaWYA/nePLrZBOViUHUAAKtrKw2bNjw7Nmz77//fnR09Mcff/zrX//68ccfDwwMtLa2Hj58uLa2Njk5OTIyMiAgwMXFBSBkaWlpbm5ubGysp6e3cuXKpUuXLlmyZOnSpUuXLl28eDEgSktLS0tLa8mSJUuWLFm2bBkA2NDQ0NLS0snJyd3dPSAgYMuWLcnJyZmZmVVVVfn5+atXr3ZwcPCgEfxugHDAnp2dnRR7stYUQB3VrELd17FsKiIx0LL7Ov5L7dRz2fHf7yOe70P11wnm+7BcdlSvHbm1w/d1EtSlp6dnZWWlpaUB2NLS0kDiJSQkJCYmenp6rl692tfXVw08TDYhJvbw8HBxcfHx8XFzc1u7dq2hoeHnn3/+6NGjhw8fPn78+NEYPX78+P79+z/88MPXX3/9xRdffPrpp7dv3x4ZGbl+/fr169eHhob6+vo6OzsvXLhw6NCh7du3QyZkWVlZVVVVfX397t27Dx06dOLEiffff//y5cvt7e1dXV39/f03btz44x//+Omnn/7Xf/3X119//d///d/ffPPNvXv3urq6rKys7O3t3dzc3Nzc3DGCrx4eHrBgZ2dnX19fc3PzV3p7e1mqJkBOIutY9kx+ajnVf0AWLyIjVDhBKuOJUJEUL5INTyG3dmon2lEd5RLgkWkHEucB1ZJJBR5gD2QdHMTHxycmJoJtMyEhIT4+Pj09PS4uLikpKTQ01NHRMSQkxI/m8pK1WLxIggdEcHDw0qVLm5ubHz16dO/evYcPHz548OD+/fv3799/8ODBo0ePRkdHH9MIwPnkyZPHjx/fu3fvhx9++PHHH+/evfvTTz/dvXv3/v37Dx8+hD6jo6M4nkdHR9GYAPjR0dGnT5+eO3dOW1vbxcXFi60sgFXG29vb39/fwsLilR7aW34Q8KgaJtWeKZ5dLhukImtTES+jwneXywJPEo1Jusv5uzuRMGjSXV5cXMyKw2S57CSoY9lUkpOTExMTIYoFjkH6paSkJCYmFhQUxMbGurq6GhkZrVq1as3LTfr6+rq6umvWrHn99ddra2t//vnne/fuAUIAgYju0wiEJMIPort37969e/fevXuAXmh8hNHDhw/v379/7949gOjjx4/v3r374MGDs2fPrly5Ul9fH9aGrxNIW1t79erVurq62traenp6Wlpar5AbPFzPpG7qRCKh+cHQnOJFZL4Pf2snnvIjUoNdxF1OfcXPBPoPioqKWOEprH0dCg2TbO0AeGhrB8Er8fHx8fHxSUlJcJCWlpaYmBgbG+vo6Pjb3/721VdfnTFjxrRp095g0JSXgGAZ06dPnzNnzrRp0wIDA589e3b//n0JSAB4j2gEqAMUAdLu3r37448/4rJxdIxImQli9qeffvr5559B7p05c2bRokWwNsmv9MYbb0ybNm3atGlvvvnmm2++OXXq1BkzZrz55puvkDYVvpechTdWGDQrIJOT70Nu6sQhJ/LaA34MNHVft337djI8hR8AzdcwqZAjNUwJ6qjAwyGXNkbIgJmSkpI8RgkJCVu3bk1KSkpISEhKSsrOzk5NTQ0LC7Ozs5s6deof/vCHoKCgs2fPXrlypbm5uWWsCCpObS8Htba2Aqe1tLTs3r3bxsbmb3/729OnT5GqicPvIY2gA5x98uTJs2fPnj179uTJEwluEUFPHL1Pnjx5+vTpTz/99N133z169OjQoUNubm7vv/9+W1ub5KdraWm5fPnyxYsXW1tbr45V2Ttx4sQrXV1dLP8Buk9WeAqpXqoRnsIpFnYCIzVcdqxS0HwbJstlx4p+Frdh8l121KAwiZIpAR7VSy4xYALqkpKSkpKSwIkHGuaWLVtCQ0NNTU1nz549e/bsDRs2nDhx4tq1ayMjIwMDAwMDA/0MGngJaHBwcGRkZHBwsL+/v7e318nJ6dq1a0+fPgUJhoOECjykcALAAFcg+nBtE0Qf7AlxoYd0WtByAb11dXXm5ubnz5/v7+/v6+vDfzH4Ojg4eOPGjYGBgaGhoZGRkc7OzlfILDvOjo6lXgLqZA0q1AgVludAgjqRykWq1lChvvmAEwlNmjFZwOPXcZD1lVOlHNVzgIs7CeokwEtMTITjqKiokJAQMzOzt956a+XKlZs2bTp9+vTQ0NCdO3euX7+uVCo7OzvB5UsmTL8k1N3dPTQ01Nvb29LSMjw8vHnz5rq6OlA7JYIOwQ8/AImH7/2QFvrkyRNQMlEfMOGQ2IO5njx5AgisqamxtrZubm5GgWJkWkJ3d/e1a9e6u7t7e3s7OjpeIYFHyndOXFgzQZxqDqSeKVK2aDxvPmAllbNcCFQzpngYNPliLYmSCQcAOWp6q8TEQuJQ4ksg4YdQB8egXqampsbHx2/evNnPz09fX//tt982NDRMSkp6//33h4eH4dnc0dHR2dmpVCoHBgb6+voEscfJ9kQd0AEMC2lrEgZFjXhwP8nB6CtIYKVSeePGjfT09I0bN4JBEscern+SYvABjUi9FMZk9YTt4uPHj0tKSoyNja9evYpSgvBSY3jj4OAg/NqvtLe3d3R0IEFH6vekGZMaF0b6ykUiVKg1VDiyjozGlMSF8WsWCZboY+W2ki8b4Sfa4QZMifMA7eugLm1eXl5hYWFubm5mZmZ0dPT69es3bNgQHh4eHR29adOmiIiI2NjYmJiYLVu2bN26NS4uDtxxSWOEdnQpKSlI+oEimpiYGB8fHxUV5ebmpquru2LFCjs7u6ysrAsXLgwPD4ObCycWhPDnN04kAiWdJdgDmKEaCNDY3d0N2qMkfZQENj5Lf39/V1dXb2/vwYMHfX19//73vz958gSMK8hoiSBHHiAESg4kKitLcYUOYOQcHR0tLi42Nja+dOlS7/NvAVKOlflDn7Dyzs7OV8BlR5VyLInHsalwXHasGioizgOWTYXqshMEHisMmmVTUeN9I7iGCQcg1kDWIcmWn59fVFSUlJTk5+dna2u7bNkyDQ2NpUuXLlu2TFtbe+XKlatWrdLT09PV1dXX1zcwMDAyMjIxMTEzMzM3N7ewsLC2traxsYHwqLVr17q5uYEb2t3d3cfHJzAw0N7eXlNTc8aMGcuWLYuIiNi9e/eFCxfOnTt38eJFMAO0trYCG3R2doJGpFQqQbAMjtHQGCHf9ODg4AC2LZSgFzivu7sbAQyUrt7e3q6uLugD0+ESjwQYPhpqB+YeGBjo6ekZGBg4f/68s7PzrVu3nj59+ujRo9HRUbD+4wYSCWZYwJMISeqmEZd7cPD06dOqqiptbe3Tp09LBD4Pe21tbQh7ErCxUstZWXayNhWqy048r1ww5UdQ3FFtKrhZRXBrx6pchGMPKZnIfQfKJEi8xMREX1/f1atXL1261MzMbPHixStWrDA1NTUxMTE1NTU0NFyzZo2RkRFyFunq6uro6IC/CAILqbR06dLly5evWrVKQ0Nj5syZ8+bN09XVdXBwQIG/ELbv7+8fEhKyfv36TZs2RUdHx8fHg8zMzs7Oy8srKioqLy+vra3dvn37zp079+zZs3///oMHDx45cuTkyZMffPDBhQsXkFEUdKiuri6ENwAnGBgQXIeGhkDRHRgYADZFQg8HGAeNcNXAwEBXV9fg4GBPT49CoTh16tTTp08BMKAHol0cuetDsEGfCKgSyJGaKn4AZ3/++ed33nlHS0vr4MGDZDFbJvbgJyNd5JIwaDLlhwo5fg0VqsuOZclUNeUHAY+FOpGUH8nWDk8+EIlQKSNeOYJsKmVlZcXFxVAULC8vDzZ1ycnJXl5eq1ev1tTU1NHRcXFxCQkJMTAwAM3Q1tbW3t7e3t4eZJq9vb3tGNnZ2dnZ2cEp6AnxvlZWVhArbGFhYWZmBqH9lpaWNjY2EAcMGNbT0wP0amtr6+jo6OrqAp4RpIHgrJ6e3po1a0DewmhWVlY2Njb29vaOjo7Ozs6Qv+Pj46NQKIKDg8PDwyMjI2NjY0E3TkpKys3NLS0tBRjv2rUL/pp3330Xdj6wycRlBQuB6Bg4eGBgoKOjA+CdlpaWl5f3+PHjh2O+b9inwSZQAqpHmPsBoY70IvA7o/73799/8uTJsWPHFi1atGPHjv7+fpDMaJ0SBP4v9lpaWtoEojHR1o7qr+PUUKGql+Ix0GSVPlbKDwKe4NaOGp5Sz3iVJBV11MpF1IBM2OCBrbKkpKSsrCwxMXHt2rXLly+fN2+ejo6Ok5MTSKGQkBBTU1NNTU1AHeiTiN3txsjW1tbmebJ9npB8s7e3t7Kysra2hgttbGwcHR0dHR0BunCAAxgNaGVlZWFhYW5ubm5ubmZmZjpGRmNkaGhoaGhoYGBgYGCAx3DojREOaT09PXRq+fLlenp6np6eHR0dsGdj7eio7UDd3d0DAwOwUezu7t65c+e6deu++uqr0dFRBA8k/SRyjLWFe0js9KgKp+Tg7t27o6Ojra2tS5cuLS0tBUtVd3e3EPY4mzpORBgnKGw8lYsk/gOq84BjVpF9Z/I4ozFJMyaJOlzPRKpmfn5+aWlpRUVFXFyclZWVhobGggULtLW1165dC4lhoP4FBgaamZktWLDAwcHBwcEBxAsIOhsbG2tra0AjLvqgXQJFa2trkH7QE0SinZ2dk5MTHCM5KYGxRLTCFBKiYhWfGkaGwW1tbUF5tre3t7S01NLSmj9/voaGhoGBQV9f39DQkHIsiw1HHa6CkuoobB1xPj5//nxISEhra+uTJ08ANhKDpCz2yC2f5EKJhESNIPdGRkZ0dHSSkpJADsPykFVJTeyJmDFF3OV84HEcd6ytnQR4KAWB5TyQLaOiqk2FBB7IutLS0uLiYtAqCwoKioqKSktL8/LywsPDDQ0N58yZM2/ePD09PRcXFz8/PyjY6OPjg6p9OTo6zp07F5je0tISkGNtbY3jQVYAWltbg+iztbVFuWogzUAqOjg4wOUIXTiiYFgEaRyNEhmLGqmdYSUuLi6Ojo4rVqyYO3eulpaWq6urg4ODiYkJGEs4thYWITQCYoG/4+LiamtrcZyMjo6Cd06icCI1ElcgZXVOibaJI/bp06effvopvLIXLE9dXV3y2Lty5YpINCanlAPHZUdVMlkapqrq5XgKY4pADpd1ZWVlFRUVcFxeXg54KysrKyoqys3NLSwsLCsrKykpKSwsBNSBoQKAGh8f7+HhsWjRomnTps2aNcva2hpKDPj6+vr7+wcEBMABlLtat26dg4PD9OnTra2t165da2pqCkyMxAhonoAiSOt0cHAwNzeHr9bW1mhnCELP0dERUkWhMwhS0ELRIDCmra2tpaUlaKew1bS2tgb8QzcXFxczMzPYfMI4MBTgDQk99BVOOTs7Gxoazpo16w9/+MOaNWsCAgJCQkJMTExsbW3BTIK4U5yAvxHqwG+xffv2qKior776Cg+5HB0dZamXVNH34MGD77///s6dO2AyBbHG6Q8ujcePH3/11VfwT8FiwIwk2ftRsMd3HpB6Jqlh4ls7KuT4Wzs1suzU3tqRhfpYeeW4oKutrS0vLy8qKiopKYF2cNaVlJSAGATvHPi+S0tLq6urCwoK1q9fb2BgMHfu3GnTpi1ZssTJyQnKp0N1rZCQEEdHR/AcrFmzxs7Ozt/f38PDw8nJae7cuWi/B/xta2u7du1a2Ps5ODhAAqiTk5ORkZGFhYW7u7uDgwNoegAeJycnJNNA27S2tjY1NbWxsYFPtBW0sLBwcHAA8Qi7QbgWEkytra3d3d2txsjFxQVSvyGh29jYGJK7wZyDJB7K9ba2ttbQ0JgyZcqiRYtcXFwCAgJcXV2Dg4MR9pDHjyPccIUTl3hIU+3v7x8aGjp27FhYWFhLSwtgBpKDJO5yid5IirLR0dEffvjh5s2bX3zxBdhRSCMNrogCMiEQNCgoaPHixc3NzSDxcNFHx97ly5evXr0qGwYtnnnACYNm1QtDwFOpNqaqr7OTbO0k4g5XL0kNE15HDhomchiAPllSUgJRl9AhLy9v48aNVlZWc+fOff3119966y1jY2NIc4Za/N7e3uB28/LycnJyeuedd/bv3x8REeHu7u7i4hIWFrZ27doZM2Zoa2sbGxubmJi4uLgA5IyNja2srJydnWHPBhIPZKCZmRmwPmzzQPgACEH+uLi4rF271t7e3snJCdRLcA86OTnZ2dkBchwcHACNlpaWgCJI9DYyMrK2tnZycjI3N7exsYFHABg8AYqwlwMC2WtqamppaWlqajpr1qw33nhjxYoVkLTm5eUFLg3wTCJeJH36EqRJEAj7PYQ98EO2t7enpaVVVVWBkRPwQN2kcQh8g59++unQ0NCDsbCYhzRdVDLmzz//nJWVNXXq1AMHDgwODvb29oL9FplbKNhrbm6GuHXxykWsfR2Z2MpJPqDu69R70wiJuh07drBknXp55XV1dRUVFQA50DZRtArKP0hISHBxcVm2bNmMGTM0NDTWrFnj7OysUCgCAwNRuR7Y1AEIoYjA0aNHb9++XVtbm5WVpVAorKysdHV1DQwMfH19TU1NV61apaOjY2VlBXLGyspKR0dn1apVDg4OLi4u+vr6wMRgcQFFccWKFdra2ubm5ra2ts7OznAVKJNQMQH54kEqOjg4ODk5AbyRyEL6LQhDDw8PUDvNzMw0NDT09fUNDQ2XLl2qqakJMhCeBYA3cDwsXbr03/7t3+bMmWNnZxcYGAj1vKDQUFBQEBRT6ejoQCoZKd9I7wLeSIrKgYGBvXv3xsTEfPjhh+BsePjwITogHeIPCasJ0OPHj//2t78NDg7+/e9/f/r0KTRSsYcUzh9//HF0dHTfvn2zZs0qLy+/ceMGxBUgsKHny3PYu3Tp0uXLlzmZByIpP6SXXBKKKRKNyXnTCFmiT6W4MGrKT21tLSu3lUw+yM/PLy4uhnbY14EpJScnJzExETYwb7311rx581atWmVnZwdVtBDP+Y5VI4bSxQEBAT4+PpDRfODAgZGRkVOnTuXm5iYmJpqZmVVWVl6+fLm/v7+jo+Pdd9+1sLBYuXIl2PR9fHzS09MDAgIWL16sq6trbW0NAS76+vrGxsYGBgarV68GOz7ILqSFgqIIcglAAntCU1NTtM0DdRG5KABRIDxhPgfHAAAAIABJREFUBHNz82XLliUlJR05cqSlpeX48ePr16+HKiZwFnabhoaG8+bNe/PNNzU1Nd3c3AIDA/39/UHUBwcHe3l5BQYG2tjYaGtrt7a2IrGA7Jx8yCEZgiJpUIfBwcHm5uaIiIhDhw5BoDPKM5AFngR7P/300507d/74xz9SraOPMIchUm5HR0dbWloWLFgQHR1969Yt5ViQKtKQmdhT6bUHrIgwqpdcPAZaVtZxahaJVOkTdx6QNszy8nK8ekpOTk5KSsqmTZvs7e0XL148e/ZsTU1NExMTNzc3gBxYL1FdOlTG2M/PD7BnYmLi7Ozs7e1dWFgIKlNxcfHatWsbGhpu3LgBQVs9PT39/f1NTU0rV64MDAw8fPjw5cuXz58/n5aWpqWl5ebm1tTUdPLkyXfffXfDhg3IYeDs7GxiYrJ69WrYCoLCaW9vb2JiAk42QCAomc7OznZ2duADMDExMTY2trCwAJEI+z3wqoMkXLJkSWpq6sjISEdHB8SmXL16NSAgYPny5SYmJmvWrFm5cuWKFStmzJgxffp0XV1dX1/fkJAQb29vLy8vxdiLeBQKRVBQkIODw4oVK65cuQLx0P39/aTFhYQclfBg1O7ubtBNvvrqqydPngAwqHjjqKCApT//+c/9/f3ffPMNpC+QaidkGKEsh2fPnt25c2fp0qXOzs7Dw8M48JjYu3jxYnNzM8tzQKb88AuoSFCnUvIBCTxOhIo48FStoUJ1HoC4y8/PT0lJCQ8Pd3Z21tXVXbhw4aJFiwwMDBwdHb29veGNPFCQA1VoRa8Z8PHxCRh74aiPj4+WlpaFhYWzs7O7u3t1dfU777wTFxfn5OR08eLF9vb27u7uCxcuNDY2ZmdnR0dHu7i4HDt27OLFi6mpqZs3b46JiYmOjo6NjU1KSjp48OCePXtqamp27twZGRm5YcOG+vr6qqoqR0fHTZs2NTY2vvfee2fPnj158uS2bduSk5MdHBz09PTMzc0hwMXCwmL16tWOjo6+vr6enp6gChqPkZaW1qxZszQ1NUHFNTAwqKio2L59e3Fx8c6dO9vb2wcHB3Nyctzd3Xfv3p2enr5o0aJXX3114cKFdnZ24LSEbR7cPjgwQQA6OjouWbLk0qVLYAlEBgkO/FiaJx5B2tfX995778XFxSmVSsDeI25EGOkwALg+evTo+++/HxkZ+fd//3c8Ku0RESKDhvr555+//vprQ0PDVatWKZVKMLT0YtHkdOxdunSJlXkgIu5knQcsl53EpiKuZLIS7TglwxD8yK0dHpAJB7i4A+NKQkJCSEiIk5OTnp7eokWLtLS0dHV1bWxswIgSEBAAzOrr6wsvFlUoFFCaytfX19nZ2dPTU6FQeHp62tjYmJub29vba2horF692tbW1sfHZ8uWLdHR0eHh4cHBwUePHh0aGtq9ezcALCMjIyEhISwsLDs7e+vWrenp6WfOnLl27Vpvb+/Zs2fT0tKcnJzi4+NTU1Oh0lFKSkpbWxv8Dkql8vbt2+BDgxhopVKZm5u7bNmyNWvWODg4QM0sXV3d6Ojow4cPt7S0vPvuu9HR0bq6ulBLC0ro6enp2dvbe3t7u7u7A0oDAgLi4uKuXr06ODhYUVERERGRm5vr5OQ0Y8YMHR0d2N96enriLydCbykBEDo7O2toaJw5cwbcDLjOKUEaB4o9PT3Xr1+HsJiBgYHOzs6+vr729vbY2NgDBw7g+eYiBMADRzlA6/PPP//4449/+uknKHkGnw8fPoScPRgfzDkQQPPw4UNfX9+ZM2dCJhEADJfPFOzJpvzIph2wIlSoQWF8gwqrDrTI+0ZkZV1lZWVVVVV1dXVtbW1VVZUk3wfEHcReVlVVFRcXZ2ZmhoSEWFpaQsjl0qVL16xZA7YH2MaAg87Pz8/Ozm758uVQkT8gIMDLywtsj97e3qC/gQUiKyurvr5+69atixYtWrlyZXZ29oULF1paWqBYXXR0dFNT0+nTpxUKRWNjI/yFg4ODp06diomJiY2NbW1tvXHjRn9///DwMChpkZGReXl527Zt8/b2htdQ7t+/PyUlJTY2tra29oMPPujv7z969Oi+ffsGBgYaGxsjIyMTEhIaGhpOnDhx7ty548ePNzU1paWlRUVFtbS0dHV1QbxbREQEhLwZGhra2Njo6+traGhkZWVFR0fb2tru3Lnz+PHjvb29169fz8zMXL169dtvv62pqWlubg5iDTBGvl0Ijv38/Nzd3d96663jx4/DjeBxLVRZJzkGaQkZtJDKgEwag4ODZWVlOTk5X3zxBS7oOFZK/ODevXuQ/w5FkD777LMvvvji22+/fTjmzYPM2p9++ukRlisIIP/HP/6RmJj46quvHj169Pr16xDqDc8+OvYEbSrULDsRm4qg144VBs0PDROxqQDwcF8C+MfLyspA0JWVlcEmoby8HACZmZkZGhpqZma2YsWKJUuWLF++3NjY2MnJCZ7lQUFB3mPv3wCPHLy8xtXV1draet26dWBQsbGxSU1NPXjw4N69e/38/ObPn+/g4JCRkXHs2LHw8PCMjAwLC4u0tLSRkRG0XYmOjo6JiYmJiSkuLr5z5057e/vOnTvPnTs3PDwMfkX4/5qbm0+fPj08PDwwMHDs2LGEhISurq6cnJy0tDSFQmFtbR0aGrpx48bNmzcHBgbW19cfPnw4NDT09OnTYWFhTU1NwKCDg4MQDAnsGxkZmZSUtHfv3vDw8Pj4+JiYmG3btkVFRRkbG5uammpoaFhaWnZ1de3atcvDw+PWrVs3b97s7Oysrq7W19efNm3a8uXLnZyc4KWZHh4eKGZAQSN/f39PT8958+adPHlyZGREScSUUQUgvveD/WFnZyfoclD3BBTXwcHB8+fPR0ZGtrW1IXhQrZRU0QfoAik3Ojr65ZdffvzxxyMjI1CYDFwXP/3008OHD8Frj3TX+/fvP3v2rLa29o033ti2bRvEyqFnBF3nlLjLqSk/HJsKdWtHTbTjh2Kq5CtXyaYCBKBCimVlZWVNTU1ZWVlBQUF5eTnskdLT09etW2dra7ty5UowJFpaWrq6unqPvdsNueaAt5DFHLzkvr6+wcHBy5YtMzExAWve3r17L1++HB8fHx4enpKSUlJSkpOTExgYuHz58ra2toiICGtr6+Tk5NjY2PDw8M2bN0PG0IoVK06dOvXRRx/t3LkzMTGxvr7+3LlzycnJlZWV169f//DDD0+cOLFp06ampqasrKyEhARXV9eGhoZz586VlZWFh4fX19dDOdfm5ub3338/Ly+vqanJ0NAQcm3B9dTW1gZs2tPT09XVdevWrcbGRnd396amJgsLi8rKysOHD58+fbqurs7S0lJHR2f27Nnl5eW3b9+uq6uzsrKCfyEyMnLhwoXz5s2zsLCA3wdt6vAXYsKDCReAvr6+Hh4ec+bMOXXq1PXr18VjyhAIIfsB5P/Nmzdv3rwJGAbmHhoays7Orq2t/Z//+R+whSCSYA+PJnswVqPl0VipTxCAn3/++dWrV//jP/4D2kHEQcT2o0ePQAtF2Dt37tyMGTPAIgW1dHkxZayitNQaKmRS+VGMOIl2sr5y8rUHIqhraGhgvVuLUx4T0nkgWqWmpiY3N3fdunWWlpZQElxHR8fExMTJycnX1xds8fA4B78wvO0JvR/D1dXV3Nzczs4OClrGxMSEhYUlJiY6OzsbGxtDQb6SkpLz589DcC1kRVpYWHh4eIBBMjg4uLa2dt++fYA0HR0dCwuLHTt2/OlPfzp37lx+fn5iYqK3tzdaSWVlZWtra3V1tZ6eXnx8fF5enq2tLbg9QkJCKisrQYYMDAwMDw93dHS4u7uXl5dD8EpKSgrs/UBiwMGtW7d6e3s9PT2jo6NTU1N37dp16dKl0NDQ2NjY7OzsNWvWaGpqOjk5nTlzZmRkJDc3d8mSJUZGRhoaGrNmzdLS0gI1G0QcUsJBD0dqp4RgN/jWW2+dPHkS7ff4eCMJ0nlramoiIyNzc3NRRpJSqRwYGAAt/ebNm6TE48g9kGYIYI8ePRodHb17925vb29zczMqKAhZgihNCWHv6dOnd+7cmT17to+Pz82bN0HcgbGajr1z586J+Mplw1M4XjtWARXOK37UM2OyqjmgHV1FRQXqkJKSolAo9PT05s2bN3/+fG1tbWtra1dXV19f38DAwKCgIB8fn2XLloE1H4QevOgUIjMCAwPt7OxcXV0jIyNNTExyc3NTU1Ojo6OzsrI+/fTT/fv3m5ubr1+/fv/+/aAcguHrk08+KS4uNjAwCA8Pr62ttbW1DQsLg1QaYBowga5evTosLAwSaleuXJmamtrR0XHixIna2tr169e7uLjU1dXFx8dnZmZ+8skn69evz8jIaGxsjI6Obm9vv3nzJjIbBgcHGxgYfPDBBwqFAl6RU1tbe/PmzTt37gwMDIyMjAwNDe3fvx/CVrKzs/fu3TswMJCTk7Ny5Up4JC1cuHDGjBnx8fGdnZ25ubmWlpbTpk17/fXXp06dunLlSldXV5+xd9aBCoD70EFfIHd9ENOjoaEBhiWwkbCQRsUeJBAlJCSYm5s7ODiA8zM+Ph7iPMGgn5CQsHPnTrCUPGLHUuOiDwh0S/A0gPL5+eefHzp06NNPPwVhCFtB5LXHZeY333yjqam5YsWK3t5eCOlUYlVqpNjjh0ELZtmxnAecLDvBvHJqhivVoMIKDUMBmdu2bauoqEhMTPTw8NDV1dXQ0Fi8eLG+vr6Dg4Ofn19wcDC4wr28vMAyHhwcbGtrq6WlZWBg4O7uHhISAg5xCEq0sLDYunXrtWvXdu3alZWVdfv27SNHjlhYWBgZGaWnp/v7+8+ePXvFihXh4eG7d+8Gk8kf//jHvLw8Jyeny5cvwwavoKAgIyOjtbV1YGDg9u3bDQ0N8+fP19fX37x5c3p6+r59+wBjlpaWoaGhzc3Nt2/fvnXrVlpa2sKFC8E/0dbWduXKFTc3t9zc3IaGhp6eHqiE9eGHHzY0NFhYWKxYsWLz5s0eHh62trba2tr6+vomJiYhISExMTFOTk6rVq2aPn065Mtv3779xo0bx48fh/cKBAYGrl27NiEhwdPTs7Kycnh42NXVdcWKFb/5zW+WLVsGkTQQuBMaGrp+/Xow7XqNvYYSbE5UuRccHOzi4jJv3rx9+/aBcEYPC0EaGRlpbm42MTFZu3ZtdHS0u7u7hYVFVFQU7LKUSmV/f/+BAwdiYmLu3LnDikqh2jlRFAtYNe/evQunLl++/P7773/33XfPnj2DGi2PxqJGoQPaJXp5eU2dOhWKUCmxLR8TexyXHdVXTgo6lk2FijpqsTAk7viow7d2Ivk+EG+5bt06ExMTeF0TmO9cXV3BzxsUFAQOKNiuwEYOtEp/f39ra2tfX18jIyNvb28jIyNNTU1dXd1ly5YZGBg0Njbevn27qakJYlM6OjqMjIzMzMxiY2O3bNmydOlSX1/fpKQkNzc3hUKRl5fn7Oysra3d1dUF2sj169dv3br1ySef9Pb2nj59OjQ0dPny5enp6e3t7Xfu3Pnoo48AkLdu3erq6tqyZYujo2NERISrq6u7uztULlu3bp22tjZYj0xNTdPS0tBfe/78+Y0bN7q6uhYXF3d3dxcVFa1fv/6dd97p7u6urq6GCJjMzMy4uDg3NzdDQ0MzMzNwc+fn50M9GFdXV3gcR0dHHz16NDExccqUKa+//rq1tXVgYKC7u7utrS0o4d7e3p6enuB7ABEHyif+Gkq064OvxsbG06dPB7SDMRAisKgSD3frwfHIyMjmzZsNDQ3XrVsHLwMDo/H169fht+3v779+/fqmTZsOHDjw448/4g46HHik0AM988FYggL0efLkyWeffdbQ0PDZZ589ePDgxx9//Pnnn3/88UcwzKA+9+7de/bsWUlJyauvvtrU1AQmXOXzMavPYe/08ySSVE5KOY56KRgDLUEdNalc5J0HwIilpaVVVVWQXmBqajpt2rTp06cvW7YMjP4KhSIkJAT2JCQBfyDsubm52dvbJyQkaGhogPmkubm5vb09IyPD3d09KysrPDzcxsZmy5Ytrq6uAQEBw8PDd+7caWlpWbdu3d69ez/55JMDBw6Ym5vPmTNn8eLFc+fOLSgo6Ovra21tPXnyZGlpaUREhKOj48KFC2fNmrV9+/by8vJ33nkH8Am7GrBGnj9/3srKavXq1SUlJUqlcnh4+NatWx999FFWVpaRkVF1dbW3t7eOjk59fT1Ujy0vL4+IiPDz8+vo6Lh+/ToYMEtKSq5fv3779u1Lly6FhIS8++67oHNqaWktWLBg69at5eXl3t7eNjY2mpqaRUVFQ0NDR44cgRdBz5kzZ+7cuRAh4OvrC5kTyIOHu/IkBL8q+j39/PwMDAzeeOMNe3v78+fPg02idyzdhoQcssSA0aKzs3NgYODSpUvGxsYeHh6wCXd1dV2+fPnRo0fB2QABLiMjI4cPHw4ODv7ss88ART/88ANkBt27dw+PtMYFI3pVwyMsgQiUzLNnzx44cABKwYNgRFhFyfL/+Mc/2tra3nzzzQ0bNty4cWNoaOjatWvKsRgA9BCBPcgrgsCTJJULFsbk14Hme+2oyQdU4FVhBN7wiooK0DCjoqJ+97vfTZ06FUrkz5gxY/78+YsXL4YISQg4Rq8LhpfsgIUAtnzAZ0uXLg0PDw8KCiouLoaaP8PDw9u3bzcwMAgMDMzJydm2bVtubi6YXoKCgt55553Ozs7Tp083NTVFR0evW7cuNTW1oqJi3759+fn5oJvZ2tq+NUarVq0yMjIKCAjo6OgAQ8XAwADk3R48ePDcuXM9PT179+51cXGpqakBAQucClZ+qClYVVVlbW0dFBRUVlZ25syZrKysiIiI7OzsoaGhjo6Ow4cPZ2ZmFhcXg/7T09MTHx+fkZEB64mLi0tJSfH19dXR0QGFMCoqqq+v79KlS1FRUbNnz54yZYqxsbGfn19oaCi4yF1dXV1dXZElE7dn4qgDyIEyHxAQ4ObmNn/+/DfffDMiIuLKlSuwN8NT+CSfQN3d3W1tbVDauaur6/r163v27FmyZIm5ubmpqamZmZmOjo6RkVFfXx8EMXd0dCA/RHh4OIQBDA8Pf/PNN/CqEwh5QbhCxXBhO4eXeEH04MGDL7/88t1331Uqlc+ePXv06BGoo6jbg7Ek2j//+c+wl4FaMkosnlOKvVMYSdzlLJuKiDVlolx2LF85NeWnuroagr9KS0vBlxAXF/f73/9eV1fX3NzcwMBg+fLlCxcunDt37syZM998880pU6ZMnTp1+vTp8+bN09LS0tHRgYBGSPqGvBsjI6NNmzYVFBSkp6ebmJhUV1dD1fSMjAwtLa3KykowcH/00Uc3btw4f/58SkqKvb19fHx8UVHRunXrampqrl27Njg4ePPmTaVSCSZ1LS2tpUuXxsfH79q1a9u2bS4uLgsWLAgJCenr68vLy9PX1z9+/PiePXvc3d1NTU0VCgUEsgUHB9fU1Bw7dgwpaTdu3IDyuN7e3g0NDeB7hODMlJQUGxub3Nxc0Hza29tLS0sLCwv37t1bWlqalJTk4OAQEBBgbm5eV1d38+bNDz/8sL29ffPmzUlJSYaGhn5+fqmpqc7OzjNnzly8eLGjoyMMDk5zX19fFxcX5HohUYcIV+CtrKzmz5//1ltvxcbGXr169datW8gG2MuojQv7pd6xkp5w4yMjIw0NDYGBgVDjMC0tbebMmenp6fCboAAXOD5y5IizszMUWWtqampubr5x48YXX3yBSrk8wN4Z9mCsEDUonABCsG2CW6+vr2/v3r0//vgjLhtx1/yjR4+ePXu2bt26qVOnHjx4cGhoCPn96diT5NrJpvwIRqiwXHa4GVM8QqWurg43Y1JTfioqKkDogbZZXl6ek5Mza9asxYsXOzg4oLpAEBlsYWFhbGysra29aNGi2bNnT5s2Dd4a8/vf//61116bNm3anDlz3n777blz54aFhVVWVq5Zs2b27NkFBQUnT548fvx4XFzc7Nmzly1b1tjYCK+/gB/6ww8/3L9/v6Wlpaam5s6dO8GCD0b/tra269evt7S06OjoVFVV3bhxA6rT1tfXa2lpWVtbnzt3bvv27Xp6elu2bOnu7j506FBCQoKNjU1ISEhJSUlWVlZISIhCoaiurgZZcePGjZiYmPj4eDc3t9TUVMh5BaGanJwMD5Hk5ORz5851dnY2NTVFRUU5ODj4+vrCe4jCwsLgkj179vT09Bw6dGjt2rUxMTHZ2dmOjo6/+93v/vCHP+jp6fn4+MCWGKXb+/j4ODk5oawoiRlTYtgE6WdhYTFt2rQFCxZkZWWBXw7KgYJSzamNizMubJ8GBwcTExN37Njx17/+9eeff96xY4ePjw+U+kRWjb6+PtC9b968uXnz5pycnIGBgePHj9fX15eWljY1NfX19X366adffvklGEIlb9V7gL2nAdwJP//884MHD/7617/u379/aGgIdFd864ik37Nnz86cOfPqq6/GxsZev34dDz2VYo/MtZMYVDjRmOql/JDlMdWIgeak/MBXiFPJz8+fP38+ZJFBihqeLIOqnlhbW8NLgHV1dZcsWQLvzp47d+7cuXOnT58+Y8aMhQsXvvbaa1OmTIFITiMjI4gb/s1vfqOvrx8WFrZp06bk5OSMjIzKysrdu3fHxcUtWbIkKyvrypUr165dg2d2S0vL3r17vb29k5OTb9y4MTg4qFQqh4aGLl265OrqqqmpuXHjxrCwMEdHRxMTk4CAgJiYmI0bN+rp6S1evNjZ2Tk9Pb2kpGTjxo2bNm1qb28H53JUVFR6evrKlSvd3Nxqa2tPnz79/vvvV1ZWQnjKvn37Nm/evH79egBbcXHxoUOH2traUC2tzs5OCATt7++/cOGCv7+/ubm5n5+flpbWokWLbGxswF4CeIOwNYVCAc5J5E4A0YdDDuVtAEHNCAMDg5KSElQeFwp1wivoWE48kISAK3DfDQwMnDlzJiwsrK+v709/+tO9e/eCgoIaGhqQZwV2euB8b29vv3z58nvvvadQKA4fPgyRn2fPnt2/f//u3bv37Nlz/PhxiEr97LPPvv32W2RigbcyIGMMAtW3337b0tJy4cIFUDhxpRS9XOXRo0dff/31woUL9fX129vb4ZlCl3tkXBi1Xpigy05wa8epF8Y3Y+Lijsw8QPl1UPsZEn/AjI4Xt0Slh/CKQAiQYDqHbo6OjmCXB6H39ttvr1q1avHixWAvnTdv3qxZs2bOnDl//vxp06aB8JwzZ46mpuayZcumTJkyf/58Nze3oKAgAEBgYKCOjs6sWbNqamrOnDlz9uzZ5uZmeAfG5s2bFyxYYG1tHRkZ6enp6erqmpCQcPr06W3btoWFhenr69va2jY0NBw6dKi6unrHjh0oVNfX1zcxMVFTU7OysnJkZOTWrVtXr16F1Ifjx48PDg62tbVVV1cbGxs3NjbeunULIqpB2QNXxAcffKCtrX3lypXW1taoqKi33nprzpw5a9asAa+mYiwDQ6FQgGHD398fXjiOMMYxtHh6euro6MyZM8fe3n7nzp3KsVIroBaCltg3Vt1Eom3CMdQdgudUZ2fn0NBQYWFhTU3Nn/70p2+++eYvf/mLtbX1+fPn0U319PQcPny4srIyNjY2ODgYfh9vb++YmJjCwsKDBw+2t7dDyPWFCxdOnjx54MABKBZ6+vTpq1ev3rhx4z//8z+/++479MZZiK7+/vvvQfm8ceNGS0vLxx9/jAKs8QwjJCTj4+NnzpxZX18/PDyM/HtM7PEddxJ7Jsdrx1IyxYsXCebakaWgIR66tLS0oKAAVekzNTWdOnUqlBtCCicqLoJq2uFl9iR1uGxsbEB/A0spXowEKi+Ym5sbGhpCwdlly5atWLFCQ0Nj0aJF8+fPnzVr1vTp06dNmzZ16tTf//73v/nNb9544w09PT3YWNrb20M4qLa29pQpU6ytraOiomDD5u3t3djYuGPHjrq6uvDwcFtb27q6OnAFQZXU7u7uqqoqqP4yb968mpoa4Lxr165BAB3oYMPDw4ODgyEhIWVlZeC3gCJ2EFDS1tYWGRkJNR08PT0XLlwIGUCwhUOJ9shKCWIQ0i9QHDlrv+fq6rp06dLZs2d7eXkdPHgQGTNhAcqxSkeQBSsxsUj2e8qxrIXTp0/Hx8dfu3bt22+//e67786dO+fm5vbhhx+C7nrkyJGoqCj4I6CqhampKWz1wf2jp6cH5qjTp0+DPtLT09Pa2vrBBx8cOXLkwIED+/bt279//5EjRy5cuDA4OPjnP//5hx9+ABw+fPjwyy+//Oijjzo6Onp6ev7yl78ggyf+gj4QfT09PW+++aa3tzd6jlCwJ8k8UC8aU/b9PiIx0JwMVwnwUKiKJMsOqqdA1k9RURG858DKyuq1116zsLDAoQWIsiFKyiLBCGetrKygBpGRkZG9vf2qVatWrVqFKnlBISMouACpq1CtxMHBAWWLQz1ZKCML5R5WrFihqampqakJJTpnz549a9YseM/rzJkzZ82a9frrr7/++utTpkzR0NBYuHDh8uXLtbS0pk2btmjRIj09PXC+GRkZ2djYLFmyZPHixTNnznzttdfWrFkD7/UGPAQFBYWGhkZFRSUmJq5fv15PT8/V1TU3Nzc5OTkuLm7z5s3BwcGenp5WVlazZ89esGDBb3/725kzZ0IUAe4bwLN+UR4Q+DzBlAI5+AiokLOnUCggT2rBggUREREnTpwAhgO9EWWdA0fie7kejIaHh0EjBa/dyMjImTNnNm/evGPHjj//v/a+O6yqY3sbozHBCgI2ekeagCCChV5tKE2kF8XeK2LXxBYlCKiIJUQFNaAiIoqoYNTEHo3GbixEsRs1V3Pv73m+P97LZNx79px9DuhN8mX9cZ599p49ba931po1M2vduPHo0aPHjx9PmzYtLS0fVPuHAAAgAElEQVStqqpq6dKliBsDcy4Cx2OfDY5KwSJqY2Ojq6uL8SU1NXXp0qXbt2/HcICwCDt27Ni9e/eWLVvA0vCB/80331RVVf3000/nz59H7DHI6p9++un+/fuvX79++/YtCR728uXLt2/f3r9/v1evXlZWVps2bSLWTizqYqD5L/bkT+2UddQn8KHCcUqrcP1AYFNhHnIVxCufOXPmvHnzPD09W7Rogc1HNMCkgMckb29v7FlxcXHp1KkTXJsI9FUCSIGPStqRJvEb27OO8Ld79+5AlLOzs5OTE3yz29ra2tjYdOrUycrKCs5RjI2NjYyMDA0NDQwMYDPU1dVt27atjo6Otra2tra2lpYWxGz79u21tLQ0NTV1dXU7dOigqakJ35iGhoaGhoY4gogjGvb29hYWFu3bt+/Vq1dY3ZZoegpH08CBA+HlBasv2ABEZoNYXg8PD/f19dXT0zM1NZ09e/bu3buhW2JtA9Eaqt4lsCYUSzK1+/bbb/fv319VVXXixImKior09PSBAwfOmjXr1KlTN27cgPrn6OgYFhYWHx+fnJy8fv366urqa9eu3b9//8qVK7Nnz+7UqVPnzp0tLS27du3au3dvVLJPnz4YB3v37g0/pcOGDVu4cOHu3buhD5N4eLt378aWr7y8vBUrVmRmZubk5GAis3z58uzs7HXr1m3fvv3w4cOXLl2qqal58uTJ0zr67bffMjMzNTU1J0yYAJl8uC4UDAxvFRUValLnyjdu3MixqUhtg5ZzwjXj3XgjCm0qTJjRMQ9oB+zEgxj8qcyfP9/Hx6dly5YEe7QzSTmoQ7KAgABoqvhsNjY22AMJddTLywsOvzCNZDqrpWFMA5K43/OgCFZZ4rJWkCfgShy292QRRC4CMLi7u6MI+CMjpaBQyHM7O7vBgwdj3xwgJD53hymfvb29n58fvImSY+mAXP/+/aOiogICAlq2bGltbZ2RkQGzJHEjjb11uEkikBEoEuAdP3583759VVVV586dO3v2bHZ29oABA+Li4rZv337jxo3nz58/e/Zsx44dERERLi4uCxcuLC8vv3Llyr17954/f37v3r2ysrJRo0ZhQ3xaWtrKlStjYmKggKAttra2HTt2tLS0hErs5OTk7+/fo0eP+Ph4nMeHIerQoUMIjIcAL5WVlUVFRYgDs3bt2qVLl37++edQrxYsWAA0rlq1avPmzevXr1+1atXSpUt1dHR69Oixa9cutA7rH4cOHfr+++/37NmjJrUhc8OGDeIQP0q5UeHbVKRQRy8h0PM6hTEP6GDloBkzZixYsMDf37958+bu7u4wtyiLPYJAuFIGWyNOiLe3NzRSuP3CBW3UoUkAJNqXJnGw51tHXnXzSQIS4s2WoBf4FAhzQtCWg4ODiX9Of39/KMPEVRlGCj8/P0tLSwsLC9qyItgRRkAYEhLi5OQEP/ZEymGuGBYWFh0d3b17d3V1dTs7u5UrV2J9parOYxcULbJZZ9++fdikAnAeOHCAiAUYV06cOLFjx47Y2NigoKCsrKwbN278+uuvz54927dv39ChQ2HevHnz5sOHDxF578qVKxkZGX5+fj179hwxYgSAeuvWrcePHz9+/PjgwYNwvmhoaIiwMyEhIThy2aVLl5SUlPXr16empsKH4pgxY9atW1dRUYEtb1hDgjkKFmaonTiQtX//fri33b9/P05m3bhx4/vvvz9z5sy8efP09fWXLl164sQJnPTFUdrvvvuurKxMTWBKIbM7shNa4dYwqbVyKb+0nCM/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+/mvWrDl37tz9+/dfvHjx9OnTx48fHz9+fMiQIfBLHxcXN378+KCgIMAvJiYmODhYV1cXGzA6d+7s6ekJZ2pwXjpmzJi1a9diHRLCEEgrLy+HUrp//36IRATSQ0iv48ePX7p06fLlywUFBW3atOnbty988GCswchy6NAhNXpfGDOcHX97itTJA74raKX8hYljlDPDlJM4kul1NG3atAULFvTu3RvY86qbjBFmlUlkXhcUFARPeIjLY2dnB3/SCFoCOBEEknfFRJ4qrIYAe8y6AWAe73rdhA4M4BEv8VjGhAN51MTb2zswMNDGxkZfXx+HgLFqF1oXKEKwZAf1Eqt8WGrHiarg4GA9Pb0WLVpERkbu3bv31KlTsGRi7Q6/ZLMl2a2KOwcOHNi9e3dpaemhQ4ewBJKfnw+d9ujRoy9evHj06NG5c+fmzJkTERGRmZl57do1bGi+ceNGQUEBHDTGx8fv3bv38ePH0Ehv3bq1b9++uXPn9uvXr1u3bkOHDt29e/eVK1d+/fXXR48eHT9+fPz48TiuiY31/fr1CwkJCQgIgE+Qzz//fN26dSkpKbCRent7Dx8+fNmyZRs3bty7dy9ij+3du7eiogKxTCAP9+3bV1ZWtn//fvgfKy8vLy4uDgoKMjU1hfs5CHZ0RXV1tdp6ipjOi8Q7VKRWDuozrxMDb8G7JJ7a0XomUIcLAG/GjBlTpkyZP39+nz59mjdvjsAGBEW0RUQOde/eHQdVPOrCGMAu4uDgAHlIQEXrnGR6RgOSlk4kUo/CytCzPnKHaKoCbZaUCJlMpB98xkCt9akLYOTj42NhYdGhQwe4NoQ9M6zuBBANPJg9YVPBrlfIRg8Pj7Zt23bs2BHn4qurq7GVkSyak9UtaGsnT548cOBAbm7uqFGj/Pz8nJ2dXVxc4CJgzJgxw4cP79u3b15e3sOHDx8+fFhTU4Nz+mlpad9///3jx48fPHhw+vTpVatWRUREeHh4LFq06MyZM48fP3769Only5cPHz68dOlSnG9ITExctWrVxYsXISEvXrxYUlIyZcqU0NDQ1NTU7Ozszz77LCoqCkPn4MGD4dQQDlHhYrhHjx5wFj5o0CD4QQ0ODk5JSZk/f35+fv4333wD0VdZWQnRV1FRAe872FZaWVk5d+5cXV3d8PBwbC2k1yrVpOJIrl27VqYPdmWP/EgBj7h1wMEfRCBBCHKEDp8yZcrUqVMRxW7atGm4SEtLw4EaQC4tLQ0309LSpkyZMnv27NDQ0JYtW8Jfshc13/NiKYdSrO/r64swBgQqWNND9Dm4QCcbQekXOUYXqWQkMW1cAZaYaiqmcES3JIEcIJBhlfGmooURIYlfEiEItk2cD4YmSbt7ICt++MUeF+zS7Nixo52d3RdffIFZTVWdDxWycEfo8OHDe/bsmTt3blhYmJubW//+/WfNmrVx40a4bJoxY0ZUVJSrq6u3t3dqaurcuXMLCwsnTpw4bNiwsrKyR48e1dbWXrhwITc3Nzo6evDgwdnZ2VevXv3tt99qa2svXrxYUFAAjzXx8fFZWVnffffd06dPX7x4cffu3QMHDnz22WcJCQnh4eHp6el79+7FPPDRo0dnzpwZM2aMra2ti4sL5J6NjY2Xl1dISAi271hbW4eFhY0ZMyY6OtqzbtkJtjcfH59BgwaNHz9+wYIFK1euzM/Ph7jbu3dvVVVVWVnZgQMHdu3aFRQUZGFhsWzZMjIqYZaolpeXR3xjKmtN4e8LU1bJXLRoER20lQQ26NSpE/Z5wSCOmOPwxwx29/b2xoiOUON9+vTBMWpYAgIDA5s1a9apUyfEYcXxBbhSh7dmwouE0fmAIY9gS6RVODIBEyfmII1ZBDOZYIAgyTzqHON6URISiek5oWddzAb6dX9/fysrK8g9sj8zjPLqR+Z19FI7ft3c3Dp06NC1a1dMirBQTpbOoWFC6H377bf79u1bunTpgAEDgoODJ0+eXFFR8ezZM6yMvX379t///vfvv//+4sWLy5cvFxUVzZ8/Pz4+PigoyN7efvbs2QcPHrxw4UJZWRlcqm3cuPHq1asvXryora29du1aQUHB6NGjo6KiZs2aVVlZeffu3ZcvX/78889nz54tKCiYM2dOVFTUuHHjiouLr1279uuvvz58+PDHH3/ctWvX8uXL4YouJSUFUTfi4+MRdgISHmK5U6dOdnZ2WAdycnLy9vaeMWMG3HnA6uPv7+/v7489TMOGDUtLS1u6dOmqVas2bty4devWyZMnt2vXLjg4uKSkBAPQ0aNH9+/fr7Z27Vpgrz7xRvirdvJnd4hcN2/evJEjR7q6uuro6Jibm+M8AebK4HiEL3ZycrK3t7eysjI1NSU7vLCopampiZUuDQ2NFi1aNGnSpGXLluTggo6OTrt27XAgDQ4jDAwMjIyMsBnF1NTU1NTUzMwMK2BWVlZWVlawwgsCIEPude3aFQiE0Z+GNG2cJMCgCS6iiRJIyzTxWwJMMuGK0knkPXiGhxikg3WJsdexY0cB9siUDwsJ4MWYmBjciYiIcHBwaN++fVBQUF5eHrFSknVzsp8DArC4uHj48OEDBgxIT0+/ePHiixcv/vOf/xC/DMTrCZyrv3379vfff6+pqTl16tTq1avHjBkTGRk5fPhwPz+/ESNGnDlz5uXLlw8ePPjll1+qq6snTpwYERGxaNGi06dP19bWPn369O7du3v27Fm4cOGUKVPgK7GqqurJkyfPnj27fPlyaWnpF198MXbs2OTk5NGjRy9fvry8vPzGjRs3btyoqqrKyMgIDAx0dXWFZHN1dfX09ITnK/jYdnV1hW8Bd3f3oKCg8ePHFxYW7ty5c+PGjZ9//jlOnISHh/v5+QUHB8MHAs6p2Nvb5+bmYuMbRiK13NxcztROYMZskCU7KZvKnDlzcD8uLg5nC8LDw/Pz8y9duvTTTz9dunTp3Llz33//PT7tgQMHysvLS0tLi4qKtmzZsnHjxry8vJycnBUrVsAB2ezZs6dPn45tHNiUPHjwYKxBBQcHk+U4qI6dO3fG9hE43urQoUPbtm0B3VatWrVs2VJdXV1dXb1Zs2YtWrRo1aoVsN2mTZs2bdpoa2u3bdu2ffv22HsNMAPPhoaG2JtC1rKx48zW1tbe3h7Rv6C1YiEOgYfc3NwEMpkpimkAY62fAJispoCQCUIscLAHVZOsqmNGJwgPiBW83r17Y99cdHT05s2byd4U8ZZosvs5NTV1xIgRe/fuJQ726K1YOMWDMwTw1ABPRPBKdOfOnfLy8hUrVgwdOhRSJS8v78yZMwUFBXBPevDgwdra2tra2vv371dUVMydO3fkyJGzZ8/Oz8+/ePHikydPHj9+/N133+Xk5EyaNCk1NXXq1Kk4unHv3r2amprq6urc3NzJkycnJyePHDly2bJl27dv37x585IlS0aMGOHt7Q2LWlBQEMZ97AT09vZ2dXXt0qXL4MGDMzMzEVvi0KFDe/fu3bVr14YNG3JzcxctWjRo0CAAb+LEiTt37sTJpuPHj5eXl6utWbOGntqpduRH7B5TDupomwpOl8HLXceOHY2MjBYuXHjx4kXsl6PPMpITH4TI0Q9yjgMb0p8/f/706VPME+7cuXPz5s3r168Dw6dOncLaLrYU79u3r7S0dOfOnd98882WLVvy8/Pz8vKys7NXrFixePHizz77DNPOCRMmwHdlSkpKYmJiTEwMOcSNZSV8DGxGMTMzMzQ07NChg46ODvZztmrVCkhu0aIFTiph75iGhoaGhoampiaQDLEMoiGtp6cHPBsbG5uZmRGZbGVlhUDn8LDm4uKCdUgvLy8SWt3z3aiUAux16tRJjD0CPyy4h4SEREVFhYeHBwQEYIfNqFGjdu/eTS/fkZ1Tgj0rM2bMCAgI2LJly82bN2trawEt2rue4DgcORWOU3Y4Pvf06dPr16/v27dv0aJFiYmJiYmJzs7OI0eOvHPnzpMnT548efLDDz9kZGSMGTNm0aJFFRUVt27dev78+YMHD3bu3Dlnzhwc7MjIyICUu3v37pEjR/Ly8qZPn56YmDhs2LAVK1aUlJScPXsWKuu9e/cOHDgwd+5cqDMBAQFdu3Z1cHDAEkt4eHhMTMyAAQMcHBz09PQcHR3HjBmDyR7WUQ4cOJCTkxMdHY0enj179rZt20pKSshBxOrqarXVq1dL7QuTf+RH7B5TjqyjA/3MmzcP/t6wTwpmLoyL2CNHj5HPnj0jTrkJ0acYyZkOoPHNmzdALC5wk4CWYJt8eHIUEjnDTcCTJ0+wjHvv3r07d+78/PPP169fv3z58sWLF8+fP48jAtj4e+DAAdi7du3ahREUYF61alVmZuaSJUvmzZsHMI8fP37YsGGIo4BN93379g0ODu7Vq5ebmxu8qlhYWBgZGenp6WHbp6amZqtWrVq0aKGurv7JJ5988sknLVu2xKn85s2bt27dWlNTs127drq6ugYGBra2tliTFMhDDvaIZQXDSmhoaGRkZO/evQcOHBgTE+Pp6amnp2dpaTl9+nRsKYaqWV3nA4+GHGZ6R48e3bhxI5bIJ02aVFBQ8OOPPz548IB0Mv2lyLcg31HgCOzt27dPnjw5ceIEXOJHREQkJSVlZmZu27Zt4cKFixcvrqiouHLlyqNHjx49elRZWTlq1KjY2NgZM2bs2rUL5f700095eXmjR4+Oj48fPnx4RkbGjh07Tp48+csvv2BcuHz5cn5+/qhRowYPHjx69OgvvviivLwchtn4+HisImKZFyda7OzsrK2t+/btW1xcDGgtWbIkPDzc2tra0tJy0KBBc+bMWbNmTVZW1rZt28ihjYMHD6phw6hS26ClvDmI/YWJd2NyNqlMmDDB3Ny8VatWy5cvh1ry8OFDDH5kmHxNxT2jD1CR01M0/MgnpIdYMsoSPJMd6CQfOvwFEghEK5M5iLwVDAQkARoCGMPI9uDBg7t37965c+fWrVs3bty4evUqtGu4SEJAImgyFRUVZWVlu3btKioq2rx587p16yCWly1btmjRoqlTp6anp0+cOHH8+PHh4eFt27Zt1qwZ9mTr6OjY2Nh4enqStUcm9nR1dQn26GiB8G+Pwd7b27tdu3bW1taZmZnwy0D7YxfIPWJrqaioKCkpgS/dwMDArl279u/ff+HChdXV1Xfu3MEZcPq4Kv01nz9//uuvvz5+/LimpubNmzf//ve/kR7RYe/evXv06NHc3FwcFPb19c3Pz79z587r16/Pnj0LayqOd1y7du3Jkyfnzp1bvHhxREREamrqypUry8rKzp079/PPPz98+PD169ePHj06duzY/Pnz4Vl8wYIFJSUlp0+f/vnnn7FX88WLFwUFBdbW1iYmJiYmJrq6uvb29jgqYWRklJSUVFFRkZubGx4eDq2kb9++M2bMyMzMzMrKWr9+fVFREXZsY+9LWVnZH9iTuVzOBB7BHt8prUDJFCzZ+fj4tGrVKjk5+dGjR69evXr27Bnx/gsibE27RqQRKAASzfdkLkGEp+DsIw1s+kgIOaAlJoI0gewVk6Asunp0GjpnehDhvAgtAHp1bW3t/v37e/fu7e7uPnPmzO3bt+MoevPmzQ0NDWETZ9o5xdijAyogfJKrq2u7du1cXFw2bNiAYAPV757FFs/38Pf48eN79+5dt27dypUrlyxZMnny5JCQEAcHBwcHh+HDh+/cufP69etPnz4lko3g8HWdy7Bnz57duHEDji1qa2sxmyD+oZ8+fXr79u2DBw/OmzcPxzhmzJiRkJCQnp5+6NChq1ev4rRRTk5Onz59Ro4c+c0331y8ePH27ds1NTWPHz9+9uzZ3bt3t2zZEhsb27t372HDhuXl5Z06derevXu//PLLnTt3amtrnz17duHChWnTpvn4+CxevLi4uLhPnz6Wlpbdu3c3MzOzsbEJCwtbuHBhQkKCmZmZrq5u375958+fv3z58tWrV+fl5e3YsQPha4h2gJ2raqtXr5YyY/J9Y0oZVOQcO4AtBId90tPTFy9ePHbsWD09vc6dO584ceJ13YRbEPdMzJ0clmUmpp8K5JsAyfRfJvAE2TKLZj7iv6IwDRPbQP6JEydiY2MnTZp07ty558+fYxZUU1OzadMmBwcHDQ0NBN8jy/Fkn6eNjY2enh78IJHjsOTYHsKjt27dOjAwEBM8etWOj72qOlcr5eXl8PO1fPnylStXLlq0KCYmxtLS0sjIaNCgQRs2bDh37hx8Gb169Qp6/qs6KKLVCMpVWlp6/vz5V69e/f7774Qxnj17hjHo0qVLGzZsGDBgQKdOnVJTU48dO/bixYtbt24lJiaGhYWVlJTcunWrpqamtrb24cOHT58+vXDhwpdffokY94sXL66urr59+/bdu3fv3r1bU1Pz4sWLJ0+eHDlyZPLkycHBwXA9fPXq1XXr1vXo0aNVq1a2trY+Pj7x8fEDBw40Nzdv3769v7//nDlzli5dunLlyvXr1+/cuROhiEgvkbN8/9U5FW5SkTKoiPVMwSk78QlXsnyHcD/A3vz586OiojQ0NEaNGgVPUhjz8BmIQYWGwZs3b3BiSuxpQwoqYukhSEyEJwdsHFAJkvHRJSj3lSKQC/7SkvbXX3998uTJnTt3Fi9eDHeUkBWv68JTvX379sKFCykpKVhlwYDt6ekZGBiIdQhnZ2cDAwP4YomPj4fCiYCVkZGRlpaWLVu2TEhIwJm6ahlEQAh7Olb8Dh06tHv37m3btkFbxkaOESNG2Nratm3btkePHnCjVltbC+BhCKZ1n99+++3evXs413Pz5s3ff//917qoy+gNnC7/9ddfq6urhw4dCp/C/v7+mZmZEF8w9ty6daukpGTIkCFubm59+/b94osvcBD24cOHN27cAONdvnx57dq1/fr1s7e3Dw8P37Nnz61btzZt2jR48GDsvS4uLs7KykpKSjIxMcHh7NmzZ0N//Oqrr3bt2oV1FzrKEj0NrqysVMvJyXmvS3ZSGubcuXOBPWwE8/DwUFdXLywsfPPmzaNHj2iHGTTPkWFePOrTiqIU174STcxeiTBJ22AEEBJUhgkSAT45aV5KaJXM3F69K//p+2g4llt+q4s//KrOMgEcwh0ldkW6u7vDozu2aAQFBTk5ORkbGycnJ4eFhcHNO9E8zc3NO3bsOH/+/NOnT1dUVDB9q/DvEOmHI/PV1dVlZWUFBQUZGRlLly7FXuJJkyZ169atTZs2hoaGMTExBQUFly5dwjTst99+e/LkCRb9Xr58+ebNm//85z8nT54sKCjYv38/YRXEUcDCILw8/N///d/3338/btw4U1PT5OTkffv2PXz48ObNmziRFBAQkJ6efvTo0ZcvX/7rX/+qqam5c+cONMyysrJx48YhzMb8+fMRqmnWrFlOTk6mpqYxMTEIH5SSkqKnp9emTRsfH5+FCxeuXr06MzMzNze3qKgIUUER4IkcnmJgLzs7W/7JA2bkAzmoo/dDYysm1tBnz549d+7cmTNnOjg4aGpqHjt27GWdozXYlxGI8NW7thDwluA+MMPEBnN+9VI0DRNwM0kszlaMHyZExfATY5iunhh74oaIc379+vXz58+vX79OtHSslcFxMlgWOETv1dTUbNy40d3dvV27dvb29l5eXs7OzoaGhthFDa/BgwYNCgwMNDQ0dHV13bBhA4IYHzt2jGhQYrwxsYcVCOKKG2Lw+PHjJ0+erK6u3rZtW1ZWVkZGxtq1a9evX//ZZ5+FhoYaGRnp6ur269cvKyvr8OHD165de/XqFQ4lEPkGByrwPXXgwIGnT5/++9//flk3+8US4u+//469MpcvX54wYYKHhweMt0OGDCksLLx9+/aLFy/u379fU1Nz7969q1ev3rx5s7y8HAEG4+LiCgsLz5w5s2PHjuHDh+PIGGanO3fuHDp0qImJSYcOHby8vKZPn46z7fn5+fA4ioNCMETRkfcY2MvKymLKOikHKmL3mHJkHYBHNkCT0+UzZszAIjhU//Pnzz99+hTsAouWeC3h11/fCSYqYHqmtBGsJRCAEQuqQF5hAYrcJPhnyjEB2AT3pV6hicbeK5HyyWwsnTN2Zr2mwgNgJMKI/ubNmydPnmAehYt///vfb9++PX369NChQ83NzRFBycjIKCYmhuzV7Nmzp42NTUREBMJTVldXw78yCXjAFG405HAhXnjATZzBwdnZoqIi7IvIycnBkVNMBTt27Oji4jJhwoRt27ZduHChtraWtOvRo0cYoH/55ZeysrIffvjh1atX+GpYRiKGcRgO3rx5c+3atfT0dB8fn6lTpx45cuTOnTs1NTWwM8P9dmpqqru7+5QpU0pLS7/77rsNGzbExsa6uLj4+/vPmjULFubk5GS4M/bx8Zk7d+7q1atzc3OhYeIYlGBsIoc5sKAnxN7KlSs5Ptj5sk7KXxjzRDk5+IOj5ThrN3369PT09MmTJ2PH5g8//IBRDfwEp4i0Ekgb+mlOBS8yF/peU66/acJhk6dPn2KkBNhe163qQsl59eoVCeAmAJLUX/FYwLwQY088F2WKTfo+UZKfPXv2/Pnzf/3rX48fPyY5oDeQADon6Rw06sGDBytWrLC3t0dALxKwEgv0I0eO3L17N7ZHYzcG4aHqd00sYqHHlIo0AnEcDsvQ2KVUVFS0cePG1atXZ2dnr1mzJjMzc+TIkb169YJBPyIiIisrq7Ky8ueffwZLAGwYaGprax8/fowBCHYXIPBVnTt3jJ4vXrw4c+bMhAkTwsPDly1b9u233+7atWvWrFkpKSmRkZHLli07c+bM0aNHV6xYgb1jkZGRGRkZJSUlmzdvHjlypL29vYGBgZeX15w5c9auXZuTk7N58+bdu3fj/CF2q0DPrKL80AisLELsKXRKq4KSKWuD9IwAACAASURBVJB14hN3OG6HPalTp061sbFp165dSUnJzZs3b926dfPmTYxJDx48uH///oMHD2Apfvz4MbxigNuIrZmwJr0/8DW1QkBzNg1jjIsEfk+fPsUaK7Q1jKAKxZ0UqJj3BUJSrPGK1WNm6WjIixcvTp8+XVNTg5Hi1atXxEaF+uNwDcEh0dihoL58+XLnzp1eXl7YwdevXz8c+Fi6dCnW7sguTbAUJmxMucdUOMXrftBCiTJGNnmAHUtLSzdv3oy9gVlZWWvWrElPT4ejCltb2+Dg4Hnz5u3Zs+fatWvYugkcvn53Q8zrd71Nv3r1CikxhXn48GFRURH2iAYFBU2YMAEHDo8fPz5v3rzevXt7enomJyfn5eWVlpauWbNmyJAh9vb2pqamHh4ekyZNWrNmzbp167Zs2YIQ2VV15xJxglbcdjLZY2CP6JlSuzGl/NKKd6iIT9kRHypAHX2oHKjD2Z+ZM2f26tWrWbNmkyZNgpe76upqzBNgIoNPu+++++7EiROIM3ru3Lkffvjh/PnzFy5cuHjx4qVLly5dunTlypVr165dv34dAL59+/adO3fu3r37yy+/3L9/H5ZlGr2Qe2Sl++HDhw8ePLh9+/bVq1evXr16586dx48fv6oLuUYTJAltaKVnm8zppZT4Yk44OfT69Wsyir99+/bevXsLFiy4d+8e5kIwOZDisCsS5nhMAl+9eoWUqAbMGIcPH46Ojsbe38TExM2bN2MFr6rOfRi2sECnwucg8zcyqyHsRQ/8YqEnWJOANQKZYB92RUXFjh07tmzZkpeXl5mZCb1u/vz50dHRTk5O5ubmnp6eo0eP3rRp04ULF+7du0cc9UG2v6rbeoGRBVBEw589e/by5Uuo3OfOnUN0wc8++6y6unrevHnEn/fGjRt3796dlZUVHR3t4OBgb2/ft2/f8ePHf/nllxs2bCgoKMB5fDIM0ZUXAA99RbqRXmOorKxUW758eUZGhkxZJ6VkSp1tpU+4QtbhrN3MmTOnTZuG62nTps2ZMycuLk5LS8vOzq6oqGjPnj1YEYLf2PI6wpl8nFAU3DlAUWVlJSb3xAkP+gWuQb777rvvv//+xIkTgPHZs2fPnz9//vz5H3744ezZs2fPnr1w4QJCbKO/zp07d/36dbIuVFtbW1NTQ5aAfvnlF8hJyJaX7+q9NOpoefsb5YScBhVT+RQQRnoMHP/3f/93/vz5+Pj4X3755XXd3gPBMMG04ryqmxOCI1+8eFFeXh4YGLhw4cIdO3bANRBOeWKyR3oSqAMs8ZfADJ1M4isINE+m9kVLA9oSCDGya9cu+OqDORCrgkOHDu3VqxeCjcA32cmTJ2/fvv3kyRMi9F5Rm7MRFo903Zs3b2pra3fu3Dl58uQ+ffp07949MDCwX79+gYGBw4cP//rrrwsKCmbPnt23b197e/vOnTuHhoZOnz49Ozt7w4YNhYWF4EwIOnrE4RNhwmpBDLAvvvhiRV3kZCmbitSqnZzZHfFcRLCH065TpkxJS0vDZC8tLW3ixIn29vbNmjUbN25cVVUVPM/AB0ZlZSV2SBLaL00V75Lg6T6KBGAmTxEnAB7F9+zZA6+pJSUlcLaBum3duhV+TeFWuKio6MCBAydPnrxw4cKPP/4IOXz58mXI4Rs3bty8eZMI4ZqaGiKEHz16RKvQxLDEBC3hLehUiJizf//+iIiIGzduIA3Y61WdjUqA+Vd1G/Re10Wuwv3r168nJycjaoW/v39wcDBcsEyZMiUnJ2f37t1kJkOYSWA0P1RH9CMBzMTwoxEocNSJTA4dOrRnz56CgoI1a9ZgHpiTk7N48eIxY8b4+Phgw2psbOzq1auPHTt269YtiEHY6jDrI9ZRNL+iomLs2LFw5YajWwEBASNHjly7dm12dnZycjJ8eLq4uAwePHjmzJnYDlZYWFhaWlpVVQXjEDHb0mMHfS1oGt1j72Bv2bJly5cvV+gvTAWbikDJhIaJc+VwaYoYOtiLOHPmzLi4OGwCnjVr1smTJwEMnBXCNS3iCLpocUeEJFAkQOMBFglQCuBBd0duZWVlpaWlW7duLSkpQZrS0tIdO3bs2LGjpKSkpKQEoep3794N3NKjgEAI00ZnWg5DFJ88efLUqVOnT58+c+YM0agvXrz4008/Xbly5erVq9evX799+/a9e/fu3r177969hw8fXr16df369WFhYSdPnrx///7jx4/v3r1748aNixcvnj59+ty5c1evXq2pqYGuRSZ7wOfbt28xv3358uXz58+TkpLU1dXhQgInErHs7ubmFhQUNGLEiPz8fBJDAo0iWhbaQpBDBKDg0LqUTBDIh6o66zyELYJCl5aWbtu2LTc3NyMjIysra9WqVRkZGVOnTu3du7eenp61tXVcXBwCVv/444+3bt0iRnII9levXp07dy4tLQ2BNCwtLeFqbdKkSStWrJg9e3afPn2w9dnX1zc1NXXhwoVZWVkbNmwoLi6Gt0K0EcMB8WPPhJlUMxnYW7JkCccVtLKyTuBDJZ0iGnhTp04F9qZPnz5z5swJEyYMGTLE3d29VatWH330Ufv27UeOHLljxw6oN0DggQMHaGjt3bsXPmpoEiOtso7EYIPoI0DFK/v379+7dy8RjNB7cSQEDCeAPRNsFSyii6PrLDVMkJofrCOyUIaGwBCycePGkJAQWAsglumOOnDgQHV19alTpy5dunTz5k0Y1u/fv//zzz9fvHjxhx9+uHjx4tWrV7dt22ZhYdGrV69du3bt3LkTg8uePXuw/jZ16tS+ffva2toOGjSouLgY4XLRzCNURFWiLgJ15IiDTNYkQVFIbrSiC8DD+9CGDRtWrlz5xRdfZGVl5eXlpaWleXl5GRsbW1tbDx06dOvWrUAsxrLLly9fu3YtPz/f3d3d0tJyxowZo0aNsrW1HTVq1Lx58+Li4lxdXfX09Ozs7KKjo2fNmpWTk4PtYDt27CBeDImSSU5mVFdX01qAeBypflcGsrG3ePFihfFG+HugBesHtOMwGnKEiKqJBYbU1FQXFxcdHR0zM7Pk5OQFCxbo6+tra2tjk9HWrVthByPjKPm6AgtSVVXVwYMHaSFG1EtcQ4jt2bOntLSUFlM0GEh6PNq7d29ZWRmgXlZWVlZWBjQSMMPLMs4ZIA3JhCYMH5UsEg8KAKqAMLKQcQf+sFBov3798vPzT5w4gaoCexieSa327t1L4F1VVYU8jx49Wl5enpGRYWZmpqOjs27dOmJiARIgvg4ePLhnz56MjAz4HZk3b97BgwfPnj2LxMThNPoBw4TY9sDkTjGP0l8TOcDGA2UPFauoqNi1a1d+fj7OSWNCOGbMmB49eujo6HTu3Hny5Mk7duzAMndlZeWQIUP09fUHDx6MEAurV6+2trbW1dWFi+6goCBEL83IyMjOzl69enVJScnhukAR8B1K1kLI1hyiG3PaJWgdA3uLFi2SCnsg9tWn0C+twEsfsDd9+vSpU6dOnToVqiZsmzNmzBgyZIiNjU2zZs1MTU1Hjx69c+dOBEndunWrh4dHkyZNNDQ0MNwmJiaOGDFi/PjxMMwsXLhw2bJlMENjcXPLli3btm3btWsX4TNIDNrmho8BQwvUJ4Lhb+sIwxsAADYimCFSbu/evaWlpRARJSUl8NZIY4yGHD3VpOFNEhD40dqvALEQd5WVlfv27cM1/paWlu7bty8xMXHcuHGoNjIsLy/fs2cP3Q/QovEuBohjx47t379/woQJurq6GhoaK1asgNtWwvT0lii4cy0vL09LS2vfvn10dPTWrVuBh2+//fbUqVMnT548ceIEvAoQl5vEEijFmoL5Hq24EvvnsWPHMHwQZ2fQ1Q8ePFhcXLx+/XpYYnJycr788ssRI0bY2NhoaWk5OjouXLgwPz+/T58+Dg4Oc+fO3bx589SpU319fY2MjNq2bdutW7eEhIRFixatWrVq2bJl2AqLIIqk1agPGe7JQjnOCtMBA6VaR48mDOx9/vnn/LAHAjMmx6BCyzpiU0lLS5s2bdqUKVMwtcN1VFSUmZlZy5YtbWxs0tPTy8vLESUQA+f3339fWVn52WefWVlZffzxx02bNv3000/V1dU//fTTT94l3G/WrFnz5s2bN28OpywIyoUdG05OTq6urphS9+vXLzw8PDY2Njk5ediwYRMmTJg6dSocei9btgze9nNzczds2LBp06aioiKga9euXUT5JDO36upqDMYkuAeIcAzgQZieKd9o4SxQnmlxR2vUkNXQiuGe4MiRI6tWrfL39y8sLMQBfFp3JbKOjoJQXV29b9++hQsXdunSpUWLFgYGBlOmTNm+fXtpaWl1nfoHJQKMggs058SJE+vXr0dch+Tk5JycHJxOWLJkSU5OTnFxMZQU0g/i4V/wSyeglTpwNjJBPx+uiwuNzKvrFuhLSkpwQCk7Ozs3N3f58uUJCQnGxsbNmzfX0dFp3rx5jx49unTp0rJly7Zt25qbm4eEhCxcuHDlypWw3+Tk5GzatKmsrKyKcokN37VkIwEx/MDbCjn8KtUopp2JgT04CFN4qHwuRfBBj61hs2bNAt7mzp2LBYPp06fTeiawN23aNKwrhISEWFpaampqdu3adc6cOYcOHTp9+nR13SIJfMh89dVX8GSxbNmyadOmjR07Fj5XkpKSYmNj4QK5d+/eAQEB3t7e8F5qb29vbW2NmJX6+vqIBNK6dWvipgGeGgi1bNmyWbNmNJibNm36cR19+umnLVu2bNOmDWw/+vr6lpaWQDLcdfTu3RsehAYPHhwXFzd06NAxY8YgfPmcOXMWLVq0dOlSIpY3bNiQn5+/ZcuWwsLC7du3FxcXl5SUQD7TUKEnqDRuyWQPyiRtNNpfZwqOiIhwdXVdv349sE2y3bdvX0lJyTfffPP111+vWrVqyZIl06dPj46Otra2btGihZaWVnBwMMb+zMzM7OzsoqIiwlsC0UQu4PgoKioKIVa0tLTatm0bFBS0cuXKgwcPQt0FVul5oJTQY7KpoFBxGqJ/oj6HDh0qLS3dsmXLypUr0eeLFi2KiooiDrX8/f1HjRoFBTU3N3fVqlVr1qzJz8/HggpRj6WWDcR1E+vJUi0VI/OPtXVgj3nQTrBqR1tT4IgWF7BSpqenw3aCBGR2N2XKlMmTJ48cObJPnz5mZmYGBgbu7u7Lly8/ePDgmTNnMEODGl1RUQF/T9jbjd19a9asoYMiEfehcOYLL084+0vO2n/55Zc40L1kyRI0bfbs2XBTDYcrw4cPHzp0aEJCQkxMTGRkJLzWwUEqXCfRHtAMDQ0RubZDhw7t2rVDxB84QUPoHwSLJl5YAGkI5ObNm7dq1UpDQwMw1tPTQ0wvR0dHNzc3HJ+Da8MBAwZERUUlJCQMHTp0+PDhY8eORRTb9PR0uCpdtmzZl19+mZOTg+OYGzdu/PrrrxEquKCgICcnx9bW1sLCYtiwYWvWrNm1a1dpaWlubu6wYcM6d+6sqanZokWLZs2aqaurQzUwMTEJCgqaPHnyihUrVq1alZubi07bsmULOANyUsBPYLXKysrTp08fOXKksLAwIyNj2bJlhYWF+/fvP3PmzOnTpwE5JGOyrxTApLicCUISQgy6MeIiVFZWlpWVbdq0iTj+wh5RsAqcEq1du3bTpk07d+7cv38/vZhRVUcKkcMHJxOfkthbsGBBfZbsoF7OmjVr2rRpEIBYOYAAnDRp0rBhw/r27WttbY3AxStWrIAWgaoAdVCfNm3alJWVhbOV2dnZGRkZX3755cqVK7HZDX8zMzMFrkEx1EF5oI/e09fwRrNmzRp8FaCXGdUME3dyZh+7DpYvX078FyLMA9z1jhs3buTIkcOGDUtOTo6Pj8cJgNDQ0ODg4ICAALgP69q1q6OjI5Bsbm4ODx+COF4dO3ZEFD4SyktTU5O4SCPUunVrOFPq0KGDgYGBqamplZWVjY2Ns7Ozn5+fhYVF48aNP/roIz09PRxONzQ0bNOmjbGxsbOzs7u7u5eXV79+/WJiYsaOHbtgwYLMzEziKIQobMXFxWTsF+9KwfXx48crKioOHTqEg+TfffcdFh7ATxUVFUACIgqJJRiHZaVuMoFK0EImY0ePHoWLDSwJbt68GRGwCwoKtm3bhsB68FdbVXeiAm0kaz9kY4BUlfjjBQeZbOzNrwtQrtD7Oj2vI8CDB2gSC4GsH0yaNAnRUi0sLGxsbMLDw7OzszF1rqrz81FV57zxyJEjcKuWnZ2NQ1C5ubk4YJGVlcX03SSTxOn5mWDtSOz6nkQ7W0MRHWKejohG/pKzkZmZmdjAsHTp0sWLFxMkz5o1C4aoSZMmjRs3DjJ52LBh8fHx0dHRiCMJj4Y4Zo5dzgAz/JbD4yDCWQHVZmZm2H/s6OgYFRW1aNGi1atXI3zc2rVrSfUAORxeWbNmDSIegy1IsAQpkCABlkDxEclWxiNHjmCyRLa/SIFNwJfipzIfEeRgtob1UtSqurr6WB3haA9ewcwcun0VRZxyxVKRKSeZVRX8/oG9efPm0VM78UE7pjUFF2l1BN0Som/KlCkxMTE9evQwNzd3dHSMj4/Pzc3FfL2a2loK8zExiBHHht98801hYWFhYeHWrVu3bdtWWFiIqNSbNm3Kz89nhn0nAd/F3tYAM6YrmiwWSWGYnLGi5S0T0hgySALIZLEoxgWUarE/YiKEmQ6sMjIyaAc5xA9Aenr69OnTR48ePXny5BkzZnz++ed4l1QDIws8sqL3vvrqK8FmfIIcmsNofgI4iYgghkGiB0rpWmLWZIo4Dn+TNGQNgF7BB2thbkzvkiFGmqp3ieZGOpkUlgQ1kUosaAgPezg/LnXQTrxkN6OOYMaEDjZ58mS4yA4LC3NxcTE3N+/Zs+fIkSMx+4diSVqLXsOMAp+QmHRh96cbQO8IITZDWNth/SMrb9iAUlJSAvvkjh07iouLi4qKvvnmm61btwLPBMabNm366quv5ESQ58eOp4kJS4FuLLgvJXvpBESjJkXjL3Fyhc1WRKDhLy7o1/Py8mC/hRtJYv8kqyzEpk/W5ZggQUowPVn4OlwXUBYJyPYXhazJIY6QpPev0cu81dXVqAZZDRdkQhKTVWLwmGA3HKc+MmvOFKQM7MnZoSJeK8dmaJx/HT9+/MCBAx0cHExMTLy8vKZMmbJ582aYa4nJC8tHxDJL7xUgIxmxMpNBS9zUIywS9KygC0D04i+9tA3bPY1hwHj37t0Eydg4Bk8h27ZtA5i3bNlCImYDyYAxQa/A1bcYwGIYc4QqnorxSSZsuLNmzRo6JQx627dvLy8vFzAfYTWyiIfR8Mi7OxYEDCd4eqTOVRnYl4TRqxYJCg77ckQK55pUQGwvEUs8eqVXgLEq6oy5uFYcCSYHh+J339E5582bB99hmIHMmjULblQg1mAkJFIOB14xqZs1a9aECROw4cjY2DgwMHDu3LlFRUXE+CtWCchNWj8h3ICUZB1TgCVC5F0BtKpFyBR/M4XEwXYVtewrWMEjC3dYfCdIRkRSGsm0QN6+fXthYSEMA1Cqv/rqK2LUpTVqqKA5FBFAZmdn0/owtMpNmzZt374dW8PovZfMrhCwnWDM5jwi37G67qzDkbpFzmppa40gQ4XfiIkBTmKar+g60KgjsBTjVmVS2ARy/d/1PYg7mE+wbAA0YskOUwjgcNKkSViMxnxv7Nixfn5+pqam5ubmvXv3XrJkSXFxMVZFaVHGYWUByU+pVLOlUorRS38wOSRVhEL0ArRYuxPcESzBkw0xALMAxkAyMAxRvG3btuLi4tLS0v3795PtkeKZmFiYiG9yeF0sChTioVoEIYWlKJUP51o+quWUwuk9wYsCTjsiXlsH9shkb/bs2cR0SWZ36enpmPhBAI4YMcLDw0NPT8/ExCQ8PHzlypUwV5LZ2pG6nXgCO5JgdGF+QqnEcrpSBRKzwnsiMWKleqNaEf4Frx95dyz/9ttvYfcncV6ZzKFUz8h/q8GJX674qcr1pPtH2b6Syk3AANUC7MFnEVmyg6CbMWMGRB/+Tpw4MS0tbebMmampqb169dLS0jI0NIyIiMjLy6uqO4QLiy0KJrN2cshSQPJrzG+hyoJIqV6TIqVykEpJG5NISqLT0verqMM1NAmeVr07BaKVqyNH/nAjTVeV0xDmNX1H4TeSel1mMuaLVaxxgV9E/esvJ3+6YwVPGdgjwMNqOHaKYakAW5/nzZu3YMGC4cOHu7u7a2tr6+rqJicnFxUVIaY2RtmqqqqTJ08SbZOwFM15dG3EADjy7vRXqlNIAzhAYiJNXBxfpHD6l/4rBTNxDmKoIA09ASZE7+0WV09wUwxLAW7pVzjNkdNkmaTaWyoXIfN7yU/DxHZ98mFjD2ZMeGifO3cutl8SnXPy5MkxMTG2trbNmzc3MzMbPXp0UVERtqsfPnwY8xMYxzBLOUyd+KAlYYOTFNPLT6xC/zYI0UXTlaFhQwBcpUjWVYlm1NV1Zo9qagP+EWq+x2myzDRK3VEIDE4CmWkExYlL5+Qj+BacTKTqxq8euWBgD9tTJk2aRO/JnD59+tixYwcNGuTk5KStrW1raztlypSysrIzZ86cOHGium6Rh+xDxRlNbCAgCwmY/jFZ589AUoBUKgdmj3MSc8Av9SGZeBBkIihC7D2aWa5UztXSHCn1IrMJzDR0P0jVQdwPYl6XUwFx/cX9IFU6v72C16Vyo9NLYg/Aw6rduHHjBg4c6OjoaGxs3L179+nTp1dUVPzwww84NIVisGxKNojBbzFRgcgB+ypl7JzVykzM6pltQ5H8VjB1SDoH/k36dUFxxKZypO70TTXLdH7k3TPHDU7vqdulvinnWwsu/gwEUByp+yg4PKmGhXIs340ZMyYkJMTc3Lx58+Y4V5+bm1taWlpcXPz1119jnxfOwvxDhYWFW7lUWFhYUFCAowZkM42YvmZRPou+UobI5juayEY8AeWxiN4hoJDo7azMva80iVPS++kElMMiweYEmlavXk02EmY3EEmVJZ+wBSInJwc+4PPy8hYsWKBG9mTGx8d37twZ++h1dXWdnJwQrbt79+7dunXr0aOHh4dHz5493d3de/zVqDuL6p+JVEp3d3d3d3c3Nzc3N7du3bq5urq6urq6sMjZ2dmJRQ4s6ty5s72I7OzsbFhkzaJOnTpZssis3mTKIhMTEyMWGSpDBizSZxG8teNCX19fV1e3ffv2BgYGeixi5iBFiIUskzpKEKJ/o/IdO3Zs06aNGmZ3EyZMsLOza9Gihb29fWBgYK9evYCxbt26ubm59ezZEwfbXF1du3fv7v5XIzcW1T8HKaJf6datG+DHLJEkEJCrMiSFaiZ1YRET/126dJHKRGa2UjkrRY7KEF1zW1tbKysrqdHN0dGROcApRZ1ZxKxYly5dHB0dcfwa/nYtLCzUcKh87NixZmZmbdq08fb2joqKGjBgQERERGRkJELSREdHDxo0CCERI/8hiiJEFBkZOaiO3ndZKpD8nN9fncPrTZwGIlBuZGRknz59/P398bf+JSpbDWZ/AkGhoaFRUVHBwcFq8GI0ZswYc3NzTU1NT09PkgjvIAwiYt6HhYWFhISE/kNcGsii0NDQMNmkbM7/c1K2yeIclOoKZkrggZQbHBzs4+MTEhIiv9uVJSYg+XVGDSMiIgIDA9XgxWjMmDEmJibAHroyNDS0X79+AwYMAFJDQ0Pptv1DobLZBTeZ3KlsZ4oLIsXRdxqKh+pPzFYo1Q9K9RvNq/379w8MDBw4cKBSdat/HaQIhUZERAwYMCAkJMTPz09t8uTJkydPHjVqlIWFBcEeNMxQ6osi9Da+ilJF/r2J+VFVlkiqjWth70JOUCupSqrGhSrUTWaJDVI3pAejhoaG9u/fX0oQKewTOSS/yaF1oissLAy+efr06aM2adIkYM/MzExDQ6NXr16CYU+cr1Ld8fcm+byi1Pcjrwh+5eQcKkKjajzUICS/Dg1FdLn/kwowif4oAwcOHDRoUFBQ0B/YMzU1bd26NbDH+aici9B3R1/BTWZHyEkjlVhcsb8ZCfpTqfSqJQjjfmVOmv8tNUhHKdsWTnomHMIo7P13vjdx4kT48BNjj8aPss1TlqSGSYU3FY61NKMoTFMfEmQic+AXvyXIQVxnfp/we0O1mghuqpC/gJ3k10pm9VRjHmWf1jNbIfYmTJgwceLE4cOHm5iYAHsRERHizhVfyCmJ+ZZMGCssUfAhVes1AcsqvCP1lsIWMYvmdwW/tgpvCu6L+V6p0YHZLVJNUCFbcSZS9ZR6RU6fcG5yaq6woxSyMRt748ePnzBhwrBhw4yNjWnsMW3E8vtL4U2pNgtwKwdgSiWW0xw5yQScJ8WOnEYx74SxvhbnEScxpzlSPSZVVX4l+TelKs9vu7IdpVQXMX/FOUtlyL8vyE2c7A/sjRs3bsKECampqUZGRlLYk6qfVF8riwR+DgoTK8xTqg5SUKknqVBDlROLmyanw+kEUjwnSCnuKPlfltP/dP78TPgks7H8ysgZNcTvKsxHgJR3sDd+/PihQ4dKYU+qv8JYfRdKEb8vpPJkNlWcnjNQ8d9iXotbobCSgnpymEw8YDUU2uUwHL9RSuUsbpRMDuHckeqQ+nORzEfiZErxlVQPCDhBEnvjxo0bMmQIsOfh4UFjj8leUn3N5GypBijLf3zWF9zhlMhhGpnppfiGCTxBhpwcmNwmxZScaovTMDmDU0lO06TyYbKKOE9BblKVVKGjxPnwO0pZNuDnINUoZuJ3sDd27FhgT0NDA9gTLA2HvftJmJlKtZlTFX6z5fQLpxT53SqzCDml1/9bKvtIZgKF78r5TEo1k19POayvQkfJr4AKaZRttRgRDOyNGTNGgD3m0ML/K1VRDg5V/qJyKsb/uuL7/Dv8fPh3yH0+KzMvOHVmdiynZ8SP+A0Uj7zisqRykCpX4aAcplJHye8T36cCCwAAHAZJREFUmQkEv/IbKEVs7I0dO1Yh9vi1F6NUXKoKj/iMKJNk9pEcKMrJR+FTZZP9z/PhD3P1L1Fhhn+VjuKnlMTe6NGjU1JSDA0Naewx8+KMEAqHaqnxTJxGnBUf3sx2Sj0VV4CfJ5P5+OOCuLacfhAMq5xsxWk4/cknmflLNUdcFrPJgvZyPqsgjQodxRkjpDpKXBy/Qzj3pb64uJlhNPZGjx49atQoKezxGy+TEaWeMkuRakyYjJ5qWOL0psxXGiSlwnz4WX2AjlKhxD9nR72/vpLE3siRI5OTkw0MDMgaA+dNORzJxJvUtbgImY/q8/344wX/Eb8hzPsKqypnQJFTVY5MUFZcKCxdKU6VCUjVOkqODJB6JLMVCjuK/wXZ2Bs1ahQTe+TwBXmZvM/5qJxKy2m2HCR/+IH8H/qH6kls7I0YMWL48OHx8fEC7HG0vjAubDgjhFIjt0INU75cqr9wE/eGwheZbzGrxyxOXH/B8CdfuahPR9GFSmXCaTJHlImHdYXVE9+UYhKFHcXJWSo3qaecxIL0SmOPAyoBN3BaKNVa8afivyKHFPJiGKtHOInllygnQ4XfSX5BKpCyPaywo1Qrl4PnP0lHKayeCvURYo8E+ObIPcEoohCW8pskNYxJlS6omJyyOOk5HMB/XT4HiztNWRKznVRHhbG+lLL1FCRgYk+cCbM4fscK3pVTbdVyY1aP80hhWYKOEneRFMOEirGXmpoqhT2pjyTOUaovpGrAaZsKd1QgZiaCD6YwBzGz8jOXSixgOylel3oqxbX8HOpDKufD5w3BtWodJbjP7Cj5FWsQYmNv2LBhHOyFsTqCw7XMljDzkUosvklfCNhdIQeo9ohD/DYqm4PClFKMwsmQ+eFU6G0VKiznLanays9BZeJ3Auk0OahWWD0x4MnNP7CXmpo6dOhQhTqnnO/HKV5QCTlvMbuADzY5459CuCrMh5M5/76cgsh9+d+eU5BqHSWog8L6K2z7B+soJotyOkpO0cyaKJtJvbCnQp3CpL+f/GFYfIdzIScfOdVW+IqcdimsklT9VWAF+XfkXHMKUqpuCnOTmUZmR/H5QTVsi5/K6XBynwn7P7A3dOjQIUOGxMbG8tcY5DRbZQwwh0lmHZgtV8hPqnGMzLekvrS4Ucy2CL6Q1ODFbIs4B/KXmZX4mpO5+CmzYjJJasCS80FldhQnZ2ZHifOXkwP/ET8rNvZiYmL09fWJryTx+8xM5XxdpUhcitQd5ouc+3x8ykEspwh+6SpwNic3Zg5SRcgnmR0op84NXhllO0oqQ4XjhRwG5uSg8BEDeykpKRzsicch+fWTiUal2inF0Pyy5NyRX7H6k0whID83qUzeXxPkUIPgsKG+ppxkKvSeHBSwsTdkyBAm9sS5qDBCiwW6CrJRzveT8+jPBj9x/nxNRqkM5Q/w/JsKHyn1en2K4HRU/UWiUk9ljgVSX/MP7KWkpCQnJyvUOcNYPchUSARl8/tdThqpxJyW/z1I2XFK2UGdn0bOmPUn6fkG6Shl2yJTwxTf+QN7ycnJSUlJTLlXT9iIEygLHqk2SF3z00sVylEzQimSykfwrhwNhNMEcSbyXxS8q/BFZvU4JJUh6XZx8znFyekHhQkUNk1Op8mpMCeBsjJGMfakcpQpmpiQ49dbinEVlsiEtHy00PnQDMRpO6c35HxUhRVWFsDiDBV2tZyypJAs6CiF1eO3hXP/A3SUwtIVlsWvp/j3D+wlJSUlJiZGR0fr6+sjFgpZY0A6ut4yGfoDUKgy9P5yFnxjqRKVzZNfHP9XfgOZLwoaIr9W9e9MQen816VaLX4kv8T3SmEUpiIjIwMCAtQSExOTk5MjIiIMDAzatGkD7CHOXnh4eJ8+fRDyEuEv8Zr8XpbDCqoRKUJOtC0VchbnqVqALjExc+YHoGuQct8rSfWkVOQ6Ziw7/odWWJxUYhWi572/Pkc9o6KivLy81BITE2Hn1NXVpdfWEaW2f//+xF1nZGQkACm/2aHvE37ySalAvvJfUa0mnMyZj8hbHApVVesWp6G/GrNWzNjOzBoKGsKMhCx+KvgrFUpazgcSdyzdmcz+4WTCrDxdYWYy3Amri8oYFhYWERERExPj7e2tlpCQkJSUNHjwYF1dXfhrCQ0N7devX//+/fv379+3b9+QkJA+ffr069cvJCSkd+/effv27fcnoL7KUB/ZpFS2/5BCkt/zSn2O3r17B4uod+/ezEx6s0j8Oijo/RCqR4ro379/t27d1OLj4xMTE6FzfvLJJ3p6eubm5iYmJqampsbGxmZmZqampkZGRvhraGho/OcgI2XI8L3RB66DUq2uJ9W/bg3SZCYZGBjos0iPRbr1po7KUAcW4ZGurm6HDh3atWtnZGSkra39X+zFxcV169ZNR0enRYsWn3zyyccff9y4ceOmTZt++umnjRo1UlNT+/TTTxs3bvzxxx9/8sknTSToYxFJpfzA1FgZ+ugf+suSWr2pEYvqny1yJjVUV1dv3LixWlxcXHx8fHx8fGRkZGBgoLe3d69evTw8PHr06NG9e3dbW9vmzZvr6Og4Ozs7Ojo6Ojo6Ozs7sagLi5gpG4QclSEHZaizbLJXhuRn2yDF1Z+kqmHHovoXZ2dnZysiZlnvlcR1UJZsWGRtbY2LTp06WVhY2NnZGRkZqcXFxcXFxcXGxiYnJycmJiYmJsbGxsbHx8fFxaWkpPj6+qqrq+vq6oaGhoaHhw8YMOAvYXYTkHxrm7L0gevw/rpIfoUHsKhBWie/OKXqID8HZXOWKi5ERHRWAwYMiIiI8PDwUIuLi0tISIiPj0+oI4jBuLi4IUOG+Pn5NW3atGPHjlhaGDhwoNh7pwr0IXno/dEHbnL9u/0DV7hBGvjhq8GkevbbwHfXySMjI318fCSxFx8fP2TIEH9//6ZNm+rp6UVERADQCu3d/9D/h6SUxf//QwoLC8NKDGA8aNCggIAAHvaSkpJ8fHyaNm1qYGBAxB1A+CGF+D/0l6B6Cpb/dfXfO4WFhYWEhPTv33/AgAHh4eG+vr5/YI/ADwpnfHx8amqqr68vsDdw4MABAwZg0e+fYfIfElD9WeLvTaF15pIBAwaEhYVFRES8gz3BZA/Yg9wzMTHBYnxsbKzUnjJlq/IP/UMCqj9f/WkplNodjdHKz8/vv9gj8IunKDU11dvb++OPP9bR0enWrVu3bt3c3d27du3qVm/q9g/9vaj+LOHm5ub+96Vu3bq5u7u7ubl1797d3d29e/fuDg4Of2BPPN8jcq9x48YtW7b86KOPmjRpIrX++A/9f07/63X1PzWhfxo1aoTNG02aNGnUqJEQe7TcS05Oxnzvo48+at++ffv27bW1tXV0dLS1tbW1tbW0tLS0tHR0dHR0dLSUIe1/6O9ISvHA35tVmA3RqSNtbe327dtramq+gz3a2pmQkJCcnBwWFqarq/vRRx9ZWFh4eHh07969Z8+e2PjSs2fPHj16eHh4YBPMP/QPvQ/q+SemXiySagVJ0LNnTx8fn86dOzN0ThqKiYmJAQEBrVu3bt68uYODQ2BgoI+Pj4+Pj6+vr5+fn6+vL/nr83chbxbVP4f60/ur8D+kGvmySGF6b2/vwMBAFxcXhq1FIPoSEhKcnJyaNGnSpk0bd3d3Pz8/Ly8vT09PfGNPT08vLy8/P7/3xHD/kMrk5eVFX9N//wYk5mz5KTn0AWru5eXl7+/fpUuXd9YYBMDD3k6cMDIzM2vcuLGBgYGPjw9BGkFzQEAAcwz4K5L8EU6pHOpPShUnxYX17p4PTfXvivoXV//PJPg0gYGBzs7ObJ1TsM0lJSUlODhYQ0NDXV3d1tYWX9GbGln/NsOqlzTVP4f6U/2La9De+hBU/65okOLq2cleXl7QEHHh5+fn6OjIwx5QRwSgg4ODurq6lpZW165dfX19AwICfOomft7e3rj4qxNnRKx/DvWn91HhvyIp1eR69rCydZD6TEQk+vj4BAUFseUeEXp4FBsbGxcXl5qaGhYWZmxs/PHHH+vr67u5uXl7e/fs2dPDw8Pb29vDw6NBBow/A3myqP451J+ULc5DRMo25M9AUtKJ2T/MxEp18vsTksjcy8vLw8PD39/fyclJTTzTI3s74+LioqOjhwwZkpCQMGjQoJSUlMDAQG1t7RYtWlhbWxOI+9TZOcWVU0rb9leGfHx8goODvby8fHx8/P39/fz8AgICcOHr6xsYGOjr69urV6+goKCAgICgoCAk8/f3x9TUz89PKueA90NKFVf/uimVg5+fH3yK4GsGBgYG1HXmhyRMhwIDAz09PfHJvL29/fz88DVBqJhSouwDE7NpgYGBQUFBuPb39w8ODnZ2dlYT2Fdo0QeFMykpKSEhITo6OiUlJS4uztnZuXHjxi1atDAyMrKysrKxsbGysrJoCIJvGAGZmJgw/bUYGBhYWFgYGBgQHx4mdWRgYGBsbGxoaKirq2tqagrfHnp6eoaGhrRjD6bDD319fYN6k1TOf2bq2LEjLlB//K1/V6hApqamenp6+I7EEwx5Cmct788TzHsifX19+H2B/xhjY2MtLS029oidE/uqcbA9NjY2JSVl0KBBJiYmjRs3btKkSdOmTRvQKYuUAxWpxHAhQ/tZUVNTw4YdQk2bNsXFRx99BGcz5JdJTRuCpDL/09Knn36KvmrUqBHufPTRR/8T1zWNGjWiPzEusBXrL01oXZMmTdC3/3WDJCX34uPjY2JiAD+c5Rs8eHBsbGxCQoKTk1PTpk1btWplYGAAl2HwYlZ/b2LMgZA5kOjp6RkbG5NxWk9PT0NDo3Hjxtra2sbGxqampmZmZsbGxubm5kZGRvr6+q1bt+7QoQP8gjg4OKjgp+RP61il/uTo6GhjY2Nvb9+qVavWrVtra2u3adOG3gb1Yaht27YtWrTQ0dExNDTE5zMzM2vfvn3z5s07dOgAicHxBfZnJmzJROV1dHQ6duzYqlUrNcFMj0ZgTExMSkpKUlISJF58fHxsbGx0dLSNjU2TJk0MDQ3d3d179OiB3dk0ke3b3VUi+kXs/maehHBzc+vatSsKcnV1NTAwUFdXNzc39/DwgObt6emJKYSnp6epqamzszPalZSUlJKSAuc0EO/4BSXVkfhvEkVy/tI50MXRJPUWIWbdBIWSF6Uy4ZcIVz1xcXHQ7uDbx8rKqtMHJCsrKysrqw4dOlhaWsIagbmTtbW1jo6OnZ0dfGQ5ODg4Ojq+Px9cDUJMp2Gk2g4ODs7OzqampjydEw6U4uPjo6KiiAoK7DVq1EhfX79r166urq74/fDnULp160aw5+bmpqurq6amZmJiQhY8MFP38/Pz8vLS09Ozt7dPSkqKV0SCkUj8yxyqOEMYrUpwCqVL5ydjZq5UcYJCyeQCss7S0rJTp06WlpaWlpZWVlbkghDzPv1XKr3gEX2nU6dONjY2bdu2NTU19fLywlfz8fGxtrZu1aqVnZ0dmNjBwQF8/KclPiydnZ27dOni6upqZmYmtHPSXxHDJOZ7uIiPj4+Ojra1tVVTUwP2yMGk+hMfma6urkA4Ltzc3MgFcKuvr6+mpmZqaurj4yMwN3t5eRkYGDg4OCQnJ5O2MJ1lSIxCyhGf3WViQ1wfOXDi5yOVJjk5OTo6Oi4urm3btrq6utbW1tbW1kQWMeHEJD72pBKTv9bW1lpaWsbGxsQo7+vrCy+V9vb24NrOnTv/ybHnKIIfbsIDJZF7JiYmwnMM8e9iD3egnCBldHS0tbV1o0aNDAwMwPp82DABxgSeUpik38IdPT29Ro0amZqaetdtuCG/vXr16tixo4ODQ1JSkmD/6vsgDgzoNArhJDNbma9zcsDHjYqK0tHR6dChAy30mJJKZRBy4IcSNTU1gT0MoP7+/gR7tNz7SxBASEMR13/onExejH93pEyoc+ICi0unTp2IzsmHDf2UcyETikwk41Bw165dO3bs2KhRI+icZMsbme+1b9+eYI9zdKP+JGB9JgYE6ZnXggw5b/FTKnwRbyUlJUVGRmppabVr1w7rRgJUSEkzKX1SJjgFWWlqapqYmEDiQfO0sbFp3rw5dE4xcwuEjEDyMKWQAA9yUgrylAIYR+7RmTg4OLi4uPyBPalvpgL26L9yZnEK09DCTZy/TOy1a9euc+fORJJzOFjApnLSSHWaVFbxIuVTkIbzOThFy6+wuHqJiYkC7NGTOv5UjU7DQRoHwOSagz0B6wuYniNnmLARY0YKMJz8mdDlVIONPc6nqqfc42CJAz+O9UUF7Hl4eLRr187e3h7Y47M1h4OZiJK6I5VYDDb5woqTkpOb+JF4LKCxByOnQOhZvatJirEnU7gxr+XIPTGXM4kWPkwZJQYGE4cKUS2QrlLykE5G5nvvRe7R+qSU3ihHn5SjlyqFvbZt29rZ2fFZnMP0Cm+Ku4uTXiHYEuRhUg4p1GkTEhJgf4qMjGzTpk3btm2tra3la4+qEROuHOzZ2tpKcbkYWvUkjnyTWZyUIJWlc6o231NW2+STTH1VJva0tbVtbW2ZnF03QXtfphfVKJ5FDZg5/RfYi4iIoLGnlGFTWaRZvksc7FlbWzdr1szW1ha8S9b3xJLH6V1pI6UHctLQ+QjIiSUYpdIwMczDHnOAVE3nFAs38V/mWyrkIxN7WlpaNjY2CXUr6UwBJYdN5SQQ40QFDVYm0uTM7hQSeCAiIkJTU1OMPSkZJU7DARgzjTiBfOwplEgcGIiBJJWD4BVmPuJkzKc87NFfi2ZNpeQecy4nXm8QJxO/xXwkeFEO9ry9vYE9a2vrBBH2FPKoVM8w35LCs5TU4t/kjw70U3FbxJXkqL409nR0dMgaA9PKQks8pvWFM6+Tep3GnrGxMR979PI6k+MVQo6ZjPOUKT/F6ZniUZzPH9jjf2km9qysrBo1aqSnp0ewx5/CMZfjOCAU5yOGnFLY69mzp5aWlrm5OWE1qWYyUSHW+ph6AVMzlMKG1LXUV6CLSOASZ1iRqj/+hoeHa2hoaGtrA3tMjZFvU+FcMNOLE7du3drIyAjYw/4kKysrdXV1GxsbOZJKIcbE9xVKUSeRcGPiSmH+jmJbi9QgzZF7UtiTOcdTaOHk31HWzimFPTl4EANA6iYfFczimJAWIJAj+jijg9SLUq3mYI+pRkpJOUEyziNxVipgjzPXYsKGCSGO7GJmJX7KqQATsZLYk/pacrDHwQ9TanEQRaupnBfrL/f4YkQOJvkkP3/6jhhCHPhxxhHBU6lMpLAnR2opJI6qKU6pstzjwEYAUSbqHN8lcbZSiJJPCrAnJQMTZGOPecEXjEyNlDPBc2sgnVMsN6RQIZAhHFnEZ3Gp9FJ14CeWeV8AZmZi+dhj6p9SOqRCQNZH7omRJqXv8aEihTc+wjmFSpWrWO5JMYRC7MmRUYJkChHLzKqhdE6FrKmQofm8Lic3OYDkpJSDKHKtsM5S8z0pRImRwzHA8BOogD2a78UIFDxiAkyQjC/KOLqoVDIlsCf1IYkhVFlbi3zim144TxvQ1iLF9BySQqzUnEohGPjiVypzcVbxdcQsLkGETz72+Iqi+BFHpZS6UAF7HPkjJRLFYHCSALNUnk4sGIvlsBTO2djjsJF8nVM8Z5NCGh+uCkVog2CPI3/40kZZUqhMKlWKUmJT6nVme/lyj48rhYnl4LP+dk6F6qhUAibe5BBH0RXfV2znTGCNxFLYA+vz7Zx8OSZ1zTd44pqc3+vatWuHDh042NPQ0LC0tFRKUsnkYKl3+XqsVG7MOkiJNXE14t8lhQURSkxMJNhj7injLNwphCjzRXEOFhYWrVq10tfX9/T09PPzw6+lpaW6urq1tXWXLl0cJUgMMGYapqBjJpNCuBT2OGAWl6s69qKioiwtLYE9V1dXgj0pUSZHfDHf4iNZWey1bt3ayspKwHxy5JuysqVBtFn5NZGfP398SUxMDAsLg7MWei81jRMpCDEXyuVgUvAI2NPT0wPqPDw8/Pz8LCws1NXVO3XqJMaeFKMz8SBGKRO0AsCI/0pJS4VSVBb2mPMEhdhTClf1wR6dST2xJ26mUsSUfkzsiW9yRJBSCipz5iZ+hVMr/EphT2UbpuAOB6LkQinsieWJ+C8feEyhJwanFJjFyTgg5GGPibcElbDH0TA5FksOwMRvkawaCnt8blZKKnLSCx4x+5lZh/pfK0zAl3sc1ClEI8eqKbhWFntOXLGmUAoxn0q9K5+kqiFL7gm+vcDOqYLcUw1+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+p4yGntS59blmD2ZWJLCoRi3DYs9KZaVyfpSmfBlmrJZST3ip0lQhHxcAHsaGho6OjpSZ2eVWtyT+a4AhKrZWsR4kMKJFAKZ2OPkIHiFj1JZ2GN+NvnYU2g7cZMQelIppf7SOchcW+evMTAZlyku5PA0BwMc9U8mUJUSj0x5Tstk+pEYewLdUgAk8Yqf1DIDrZqKTSwC7Onq6pL1PX9/f2XlHl+fFL8llUxlcHLqQx6x7ZwcjUiO3JNCjsJHcgDJ1FSVwh7fH65AXZTqEwETM5mek78UBpidL/UtxL/i+jChLrhPJ+DLPaVWF1SYAaqMPQE8xKCSEo/8rMSw4eTPz1DwihB7gq/C/E5KYU8KSPJ1UTlUT7knk/ggVCFDOa9wEqhQnBySwp7UwoAKIOTDrz5yjw8epUhh5mJYctIolnsJEiN0PbHnJiGsFOJN/lzxA2BPKZIjMwXpmdeCDDlv8VMqfJGjcxJIcOyZUvqkTHAKslIKe0yNkSmROOiSk1IsRZkAU1HucUZ0ZbEnc51AfhrOWkUDzvek2FROGqlOk8qKoxkq/BycouVXmJmGiT3BxE8KeEzbDAelTBAqhT0B04vlDFPycDAjBRhO/kzoMqshqHPD21pkkpzlBCnVtJ7Y49g5BcDgp2H+TeBig6lKJLCAqrBunDQcISmWxoKUHOwJcCJAoxTw+DCjr1WTe0wSI1MAJyYwmNKJj2qBdJWSh2Ih/L7kHq1PSumNcvRJ+bbQ96pzykGgVHdx0supgBxMyiGFOi0hhWsMDUjM/Otva5ECpFLEkW8yi5MSpELshYWFjRo1ivkxmGETBw0aZGlpqaamZmBg4Obm5uLiQiLgfUhydXXt0aMHol527969S5cuOjo6jRs3NjQ09PX1DQoK8vT09Pb2DggI8PX17dGjx6effgrsIdTjkCFDkpKS6s/Zfw8aMmQIwoBpaGi0atXK1tbW1NTU3Nzc4gOSmZmZqalpixYt2rdvj9HT398fZ4jw7RwdHREAzOEvSEBd586dXVxcnJyc2rZtGxgY+P8AU5RLF12m8V0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ASkAAAEsCAIAAAAQNtJmAAAgAElEQVR4nOx9V3gUR7a/n3b3em2DYckGC5DIKKGcs4RyGGUQAhRBOeecJSSBRTZgcrCJAhRQHCUkwLC2P/uGXXvX9t21rxNZYPbh/3D+qlt0ha4ZSZj13fMwX091dVX1zPn1OXVSv9Le3t7d3a38F/0fpu7u7ps3bw4PD1dWVjo4OFRXV9fW1tbU1NTTaBuNoL8gUUegzsWaTiVijUwl6oLr6urGv4a6urrGxsbGxsaqqqqioqK6urpXlErl0NBQnwDh/xZqIfsIjiPpzLmQ7Cw7EX9hIseSpQrOolKjeB+RywWvlfyDQF1dXUqlcmBgoK6uzsHBYdu2bQ0NDbW1tdXCVFNTUytM4sO+eKIuuKamZpzD1tTUVFRUwPjbt2+vr68vKyt7paenp7e3d1Iep/+ifxIaGBgANqitrbW1ta2qqkIcI0iqMuJLRWhJk7fguro6gHF5eXlFRUVNTU1FRcUrfX19EuzhXzmn1CMYQWQcSU/OJbKnqB3Ex5edCx+KnJE/BWtekTWLjyZZBrVbf39/dXW1g4MDetjLsizJl9Aiwq/UPjgMZDuzTpELm8D1kCOLrLl6TKJWj+kIxcXF/x97VP6QMBP5VdIowgSSiWRZn9VBdsGSztR7FHwQiMBDjT7Ur5z7Ys0i+YPIY+olJAL52OMwmUosTuVLNLgEuiw8SPpTFym+PP4grEeMRFqyJkV9mNiT/CV8duSwhQh/k+OTX1ksS7KX7Gol13IGZ/VnzSLpwB8NXzb1x1F1ecrnfwTWbbJwSI4swR5ibg4e8D7U/tQOLI7nnMW5XCXRKi7x8MFrxNDF6UOil4c9zpNbhLFIppHFDzmCkuBOah9OC/WrLMBESARXgt34a6aeot64BFfiT0wqseSeOK9L2E5WzoiIC5Gesoil9hG5SnANEyD3yH9IRKqI8xzrgN+fM444pKkdBFci3keEBH8uVQfkdxCZjsSeON4mlkjJqcblal87IU8EUqrz9nt8FYX1f/OlorioVEkacKajPjtUlQ8iHajdROAtuVwWiqy5BInzv0hOCdpaONqjSrKCw7KkwsZhbuolrNnFBalEmZRopGQf1rLRhfJyT8lgPll24TSKfOUDnj8XRwBSnxGSufi3L7llkd+Kf7Os35Y/puATRORPYV3OwR6LycYPLXIKDjfzLyGvFZdgsqvlPwJE1Gx19ntU4kOFPEV9/MvyB7WF31Mcz/xBWBClwk/wKwfSgjeCL0/wXqgXUm+NtLVIHt6yLCjL4rJ4EESLyHpEngvi08mOz4cfD3sc+AlKJNb/yuceER6ShTefFyVzse6CPMu6Hf598ZfK76M2yY4pC1elnNyTxQ+pknG4mdWHqtqp1EdE6Ikgqhoj6ko48JNcDqSmnVNJsA7/SdyLEWcoKk+wxqd+xbHHGkdCnBvk91FvHOovQ70Fzo8ge4Os9ZMjsMZRquJbF5EquGjidMD78OGqUh/W06GGBqoJHEeySFHsSf4JKudJ2IL1X0oYi8qjfF5kcRiH7agLoC6YZEdybWRPcijqVayfiPpbUX8Wzrz8BXD6U+9ashi+j4FkPvKrhOdIBiXFCAk/EmOy03GWwUcFdUnUs6xusjOia2XkHoszqGxB7UZiiTOaSi2sZbCWLWmUXZWSYFbOr0Fla1Zn2Xk5M1JRrSR+AdZcIn8caqFij/VolxCVy6k9+dfWMODHOkt2JrEtuQvqgeSTMz61J/9sjYitRRwDqqIF5wxZWPI5hvqMZy1AZBbxFYpMIbmcOgvnBlW6HZHOnB9KcpVKOicJBg6c+IOo1Fm2hSV5ZKdQ6Sr+c4G6KiEfg+w/Tf1rWX0EkUZFF/WsyKTkUOKsLBEpkmWQK2EtQ2SF/BvhTC0iBiVfSRBKSNVYahH2FempEjDGOTt/LpVQp5JgF8Ue+WBmiRo+cdiFwx+cRioPyT7OOcBjjSDylToy53nBH4ps5w/CQZTsINQbUSqV/f39VVVVDg4OLN6qfp5kGU6WHVnqomQQkaH4ixFfmEqDUGUsq78KeQyCj23BRllS76rxXDiB9DKsYTwEDADYs7e3n0AefQH0sq2TpXlOgG+d1Rl/ALMkCetfZz2JOeOQHTgL46xQSTxlqLKX2pn/lToX/6aoI5AHfK2B+tPxb1xV7Km0wZPdGpHSVXxkWcnDUREF10DKZ5W6Ce33+DhhMYpKV4mrYeIMKjI4nzgcKTIX5zEkuEgqoqin+M8C2ScFZwHjl3viCph4twmUab+seFTH1sJ5asp25pyVHYHD0JI+sqtSyjGo7Kqo61cb6qxBxJ9TeB/+b64U/n3Gjz2czyaQZSdwuokdTZxUsLWI8AH/H2Wd5Ws+rLlUXcN4kKYSjGWHUvu5QDaSPxrrKzkvuQzy6wRiT5wjJ3V8NUjEtKPGgDWCco/8F/msw2EmldhUsPGXoslbjODI4hhW7y8bD/YmVUK+eIhy7K41YptMsn0C9nuyEpLPFuQ4ItoXtZH6lS8zJ7aPeiuRXML5PSUHfPE4/j4vXu69nDRJdy2KPRGGIM9y4CSRpdRrOfgkL2QJZxGJLYJ21m3KPnpENAXWgjnrFLkXSTe8OCfeue/5Oqvowp6eHqVSCbVx6+rqaojHP/mwV8OrRlodOcZJlayprEHE2ydqEOoPpbLOqaQxKJ/bOFxCMhOV4WT5ksPc/Ae/UoyhVSLxQVR9osmOI3u5pBguOQ5CHZCSwJ6sv5hkMpU6cLhZ0ARKtfJLRpBdleAyJM8Lvmoq6cbDHgsM5F9ObWGdZUk8WQGC8wc5Jv9a1lfWYsSJ9fThdGa1iDyw1BgW/yrBXi9BCHXd3d3wXgCEvUmKKZPl138KEvSmSLqp4GMgwUOekvzZsmKHvJbKTJzRRIgKV1nAyD6AEMvyG0WWKvII4KyQtTb+hVTUIeB1d3f39vaqhD0OwMbjG6Se4ggojtbKn0s976K4fBbFHodfWX+5CCtQOVWWyZQC3Mlhdz7zsRapErxliToRZ4XUBVOPWRPJPjJ6nqdujLq6urq6unp6eioqKqjYYzHc+DEmOIJ6OBcUUJNNovs9zh9J/s2yj22SgVjXSmBAQoWzQs5qRbiW2l/SRxyfrJ6C8COfCLI/FH9wBDwEPxJ1nZ2dnZ2dHOxJOEn21DgZffIwI2vgEeyjxrzjyiFisRSfq6iok+UYJRs8nGsF+V75PO9KboHF/awZWSChLkDtW+bcoOzzAsEPB17XGHWOUXd3d3l5OQt7HEMli2urx4jDtSzBJQs/llmFXA9rXtlxZKeuxog1i7ythcqgLAZSu4MIyUo8JcH3kmtl18YCm+yMShoeRK6SHYc1rOBfQ526l7av68KoE6OOjo6uri7AXi321itZ3lWPBLdS4psrajc15KfsZpWPbQ4I1Zd7VFYjH8ZqwJj1LCfb1QM/S5iQc6k0GudOSckjO5cgUV+vR10bdWvHAl5nZ+e1a9e6urrKyspI/56EsQRNFILdJpBe8I5OFqKSr2rWSuLzlsgxB58cVFAZS3yd1Mup61RjWA6GVboRzggqrar3eeLYVCTiDkgEe5PEpvw+E7v3mzxJLjuvOnkM4jKB1Qfne458w4kcgc+O5OWsuah9JBORfUhUsLpJbp/8ETg/IPVHoF7FWiEHcjjqOjC6du3atWvX2tvbOzs7WdiTKFr8DR6fBSfwlODWTnAWvAMpulkt5Feq5jwunVOWqIzO4TP+KZElcWAmGYcEDzmOLHhEWliIYvURvE3+2V6G/4APOYQ6oLa2to6ODoQ9xCW/DhIUvJN3y2raWvjPb5wDJF9JSFB5V7YP5ysJLXIcFrQ4Pal91BuH+stQb4HzI5Cz46SqbomoHSPAXmlpqb29vSz2RNiUbyqswQRCDU2qSHqq2odjy6nGaMLHoSoCMnKPxU8sDpMc47wi4TzqtZIZyTGpjCvhYCp/k4wuMhQ5pkgfSWeyG/WOyM6c35P8xcBT14u57Di6JULdtWvXcPUS4Q0dtLa2Xrt2DceehPk42h2JDaqOyhlKdnBJizh+WAuQzEgCm38VtYX1c8lgj/z7WaxM9lGJSEakcrxICzkguWwSHpxVUQ/4F3JGoF7FaeH8vBLgkRpmV1cXacZkyToEv7Yxam1tbW1tbW9vLykpwbH3f5ZYiBLpz+ogr3OKo0ucsaiPcxG0cPDGASd/fMkyqJPK3jJ1YXxcqTGg5NZw4jgPJNiT6Ja40EPAu3r1amtra1tbW3FxsZOTE9ha/kUSUhWQkmsR9uCgpKTkX7Vx6etRPo9h1jicZYiskH8jkkcJjjpZd7nEhomQhgOvdYyuXLnS0tLS2to6UdgT50tVmXics/Pnqp4gog5bi73Kl2nnpAoBNXiXepXsk16E16ksqxLry8JbfAT+U4N6uQTSkj7kLyBBHd+sAsDDlcw2GrW2traM0eXLl69evdrS0lJUVOTo6Ej1700sSFQFZzXb0CKLNHIPJjuXLFVVVUkOBAFZVVUFB/Q8Bio3cDib0yIicGRHprImqw+Vrck+nDVw1iwLePG5JNAih+IIOr6sI1VNXMQBAeSujlFzc/OVK1euXr1aWFjo6OjIMXIKcr9sC/Urp48gfjgQ5XdA7YAlcURRAcmBaGVlJcxVVFT0nNyT5VeSY0R4UQSBIuNI+gieInHFhxbegfrLyD6SJB0EHy7kIiXYY6GO6rIjgdeCEUDuyhhdunTp8uXLV65cKSwshHhONTjvV0McCHE64wckVVZW4gfV1dWFhYX/qo3L3HTxnyaceQUlp6SR+oxAqEP2TJasu/Y8SawpEtQh4F2+fPny5csXL16Eg4KCAngfgzjzqdRn/JeoQYKzUDGjNiGwSb5WVFTA8f9ij/zjWTyqHotzQEgdU5B9JdKYOhdnGSJro85F7a+qfONcLpF4QHz3Hcd/wAfe5cuXL1y40NzcfPny5fz8fKhTph77ynK/iABRe/DxE4kZEVyRZ0mqqKiQYK+goIBuaxFnFFJPI/tLlCjOyHgHElEiwhB14z8+qH3I1ZLzUolcJ2ci1iC9akVjUlVNfINHVTIBcs1jdPHixYsXL166dAnJPVUf878aoiJHVaqoqACMoU84wFvy8/PVjOcUuUTCcNRTglNzgMQak0QO+ZU1uEp3JwJ1+CpYuYi6tePs7iQBK7j/AAHvCkYS4F26dOniGCHsiTz+f1n+niRCIJmMYSsqKsrLyytJ7PEZjtVHPRCS2OMAldpI/cpajASNE9JHvZWgPlTIibjsWLs7jp4pQR0C3qUxunDhwoULFxD2qqurK/9PYq9i0qi8vBw+0UFeXt6/auMyV0VeKPvo4cyLd+iVUy85Uo4am8KBHCnlgEDQXXieYL9XNbYtmVReBC4U4VeRboJ9JJ3x9skmmKWsrKyCxB6LTQXZiwUeDrrIA6rwIb9SsSfL9+S9UO9IdhDqqqgLIM9SgSfoNpB4DiSxKQA83JpCFXFIvQSwncfowoULeXl5gD0OQ4vAhtPtBXD5eKhs8glmyc3N5dUI5HMtBxsivCvI0EoCbJxrRWSOZC5yduoyWA8L6uLxxwF5F2QYNNV0yXcbkJs6iUGFtaNDIg7wdg6j8+fP5+bm2tnZVVZWvjAuV+8qxMGqjol3kByXCwCvtLS0tLSU34HaTdJeWloqxZ4Ii1N5WpbRqQwqPiz/QSA4FOsq6lk15pIdB8eexGXHCQrjizsq6iTijlQvSeAB5ebm2traVlZWSjgY/yoCGD4GZFn8ZSA+xsRHKH2eSkpKoDEnJ+dftXGFrCOCRI7JEnf4Ho8v9KjRzxxxR+7uSHEHwDuL0QcffHDu3LmcnBw7O7uKiooJYF7VOfVXTCUlJfCJDv4XexzOJhtlgUEyNIlGKmBIluWPL7tazlI5CyD7sPBJfa2PkkBdr0B5TI5lheo2QHhjAY/EHi7rcNR98MEHp06dOnfuXFZWloODA2CvlPHgZ7VPEvYQs46f9fnjSE7hX0vGQcXFxTjk0EF2dva/auPKy0PB1VJJ1TBoQX+dxGXHt6yQeiaOOhx7mZmZ9vb2oBaOh9fVoPHw9wsmBCc4BuJ0kLRQsCeLwPF3ECFZiackUCG5VnZtLLDJzqikPUHwrz1YQQcO6mQtKyzUUTVMhDrSmAnAI/VMwNv7GJ06ders2bMZGRl2dnYgiErGJ2pEwCb5KuFgPtOLt6hE6HIqwMZDaBw4UEHuURmUlDZqwJglVch29cDPkp/kXCqNRkrOXoajnB8aJuglv4qRbHiKxKyC65k46s5gdPLkSRx7paWl42RiNZj+paWiiSA0TklJSVFRUVZW1r9q46qwBsmAfN1SJVknKehAuuxIDZPc1FG9dvjWDkk5wNtpjE6cOPHBBx+kp6fb2toiKfSSEzD0CxgNMFOIkQRXZAvejp8tLCyEATMzM2Xev8f6ympUAyGynTmylL9IlkTlL4DTgWznYI8fjUmFHBJ31IgwMi6MgzqJTQWJOyToAHKnTp06derU6dOnjx8//v777yPssXiRz+6ss7IgmRDBMnlUOBGExoGDjIwMFeI5+SAZZ6OkfTx9VL1E8MapQpKFPcFQFVZ0GGtfR9pUWNYUvpKJAw8IsJeWlmZjYwNCr0gOe9QOeDviXZE+OKOzAIAjgXMJtYNsC2suEnsFBQV8mEEH1A0OYJyCggIK9iaK4yWsKeFRKiuTkkfSTaIxsgQaFR7k5eTaWLdGrpmKNwnqSEc5x2XHsqZQDSqk05x0l0tsmCTkEOpOjtGJEyeOHTt28uTJ1NRUe3v7oqIiPnupJArwzpJnv8iABWxCZyXsjjM92ZlzPKmUl5eXn5+fl5eXl5dXVFSUmppKxx7J61RuZuGTA0vWXCzsyY7AGZAchHOKdVMk9RBE+sqfT6+T2jBZjvKrzxPfZSfrPECyTgI5hLoTY3T8+PGjR4+eOHECsFdYWJifnw8cQx5wSKXOgpTPIHIiVrtkHPIsftXkEY69wsLClJQU1WoEkmKEBUXWCKxGCSqomKGijoNSckbOgqk9WZDrJghXMvmZPmTxIpbXjuqyw4HHcdlJDCoS1CHgHT9+/Pjx48eOHQPspaSk2NnZIexNKi+qRDjjTvZEk0Fo5Nzc3Nzc3MLCwuTk5H/VxqVPKiLiWAYVFuRYLjsceBz1knTZkREquCWTpV5KUAfAO3LkyPHjx3Hskawvy5ovho8nlXInh2DkvLy8nJyc3NzcgoKC57AnSxwYcPpwBmehXfZZIDspOZTg00RE0HURRA2DZtkwRbZ2spHQfFl35swZjnqJyzqgI0eOHD58+NixY8nJyba2tgXPb07GycoStmY1UvtMEhI4lDM5BCOj8QsKCpKSkv5VG1f6CWCjYg8HGycUk5XeSk20E8w/kLjscOBRvXYSWYdDDsk6QB0A77333jt69GhSUhLCnkQOiCBB1f4q4QGx7+QhJCcnJ3tyCEZG4+fn51OwJygDWXDinOKgTlY6SabAtUqVFix7pxy5xxJ0pDGTk1cucZdLCjqQQSoSawoLeKQZk7qpowLvyJEj77333qFDhwB7NjY2CHscJJDPdfHOqpIEgaxhcRanHkgAgDfi7YiysrKysrJYLXAg6UCOgPdBU+Tl5SUmJjL9eyxEqQdUlXRRzlkSwLI9VSKWtkkVd7KWTBxv/Boq1K0dy4wpQR3Vc8DZ1yFZB+IOgHfgwIHDhw8nJiba2Njk5+cDf6v0XOcQ2UGCAdkR+INLLie/jp9wjHHwlsWgbAyHWVlZubm5dOyRbC3BG0dHpX7lMDq1hQUq9eCkVCr7MJK04GvGgdc9ltvKkXgiLoQWgqiyTtagwvcfiBtUJJADOnjw4P79+997772EhATAnoSZ+Owo6SALDzXZX11i4WHyKDMzE33ijdnZ2ZmZmZmZmTk5OQkJCUJxLfw9GM6+nMv5g/NP8eGtpD0dVJLJpJ5J2jNJ1Mm6EEibinh2uazXjgo8EZsKDryDBw8ePHjwwIEDOPby8vIkvEs9xjn7JQeDLElwAi1AIp2pF5IEZzMyMrKzs5/DniyDqnGKZHHOCFRBp7asE18SC3KqxoVxcu3GaVORpPzIbu34NhUJ6oD27dt36NCh+Ph4a2vrvLy8CWRrlbjzV0AZbIKz6enpWVlZ8fHx/3dr47KAx4+B5qOOn+QqEgYtGI2JuxCoBhVc1uGqpgR1747Rvn37Dh48GBcXZ2VllZub+0tx56+A0tkEZ9PS0jIzM+Pi4v7v1sblyzrSjMnJshNMcpU1Y5I1VFhmTCTuJIJOAjlcyUTAw1G3f4z27t2LsJeTk8PBjKRFPTix+FLVFrydz/cvjNIYlJqaCmdTU1MzMjK2bt3666+Ni8s3lobJN6VIPAekeilbNUwi62Q3dYL7OuqODhd0uJIJwEOCDiC3b4z27Nlz4MCBrVu3WlpaZmdniyBH8GGvEoNOEqWmpkqOyRZ0jH/F+0vaWQNCz5SUlNTnKSUlBc6mpKRkZGRs2bLl11kbt5dB1FAViYbJ8RyoJOv44o7lKOf4ykng8dVLqk2FBN7evXv37t27Z8+ed999V4K9yYMTCQBOH5L7qRemvhyUQqPUMTSmpKQkJyenp6fHxsYy65RxpJmE+1mAZEGU05MKVw7YWNORkFMJe9cIInd0ZFI5GYrJKggtW0BFRNaRdhRSvSTxRkIOqKmpae/evYC9rKysVDlUAHHwg/d5YSCh8j2wOxAcs7qpR2hkvIVsT8IoJSUlOjpaKK5FVmqxQCVL4vgU70AKOirqWF47lcKgOfX5RHzlLIOKSsDD1UuqGZMPvN27d0uwl5mZOXnw4CBkQmDAwgZJnAvJDmRn1rCsuWSwh0sYUr5RIcdHEX6KAxiqHCNHZglbcsGklKO67FheO0EDpkhhTNm6tLK+ctxlR40I46OOpWEC6nbv3r1r167du3e/8847e/bs2bJli4WFRUZGRsqYgjQZpBLXTgYlJSVN1DiClJycnJiYiGMvKipK3sdA6nhUrY8PLTVEoqoXqgQ5TmgYH3VkDRVqlh1Lw5TIOpEIFdJLzremiKBuz549u8Zo586du3bt2rFjx+7du2NjY83NzdPT05NVf7RPBsu+5JQoTElJSQkJCehrcnJyZGTkc3ZOKrr4ok8EHiyBKX4htTM5NYk9NVx2spkHnDoOZJU+MiiMlXzAl3XHjh2T2DDJrZ2sNQWXdYC6nTt3NjU17dy5c/v27bt27YqJiTEzM0tLS3sBXCvhYMkxtZHK8Wg0cSRMFCUIk6RzUlKSFHviSFCvgwhJ0M6ZiIo9WVMKJxqT4zzgWC+pBVQ4LjuRrR3Va8fZ2rFkHQCPgzpEjY2NO3fujI6ONjU1TU1NTXye7xMF8EAFFQdgLxgMeB+VYMOheGFCnRH2IiIiflW1cTlmTFbWDwd4ePIBq3oKdXfHyjygFi+iJrlyLJkiwCMlHgt474xRQ0NDU1NTVFQUwt4vgpAJJMToCRjwJGvA+6AWspE6cnx8fFxcHPqEA3TMwh5QYmIiBXuCOGRBiA8tKj5ZGil10l4GiUdjslx2stVTqP46lk1FvRholq+cuq8jUUfd10lQh0Nuxxg1NjbCZ3R0tLm5eUpKykSCgMu+/D6TSnG/BG3duhXueuPGjf8EtXHJbhLIieiZnGhMEniylYtYwBMsXsQvW4Qn2rEMKqT/AAceqWeSsg4Bb/v27fX19Tt27GhoaIiKijI3N09OTkZPaxwhkw2GF4yQrVu3yrZAI7TjB2qMDI2xsbFxcXHx8fHh4eH/fLVxqcDj2FRIoSdxIXAqF3GKF3Ecd/wgFb7XjgQe1V2unk0FaZgIdUD19fXwGRUVZWZmlpSUBBzzgsEwgSSLq62/EMXGxsJKNmzY8E9TG5eEnGwMNGnJJOPCBAuoyPrKJSk/rHwf2cwDqstOVSUThxwu7gBvCHWNjY0NDQ0NDQ3btm1rbGzctm1bZGSkqalpYmIi4hWca6Fly5Yt8IkINSJCX/Gzkp74OKw++ETUqfFTKvXZsmVLLEGoEV1FtuOf+FfyQnKELVu2xMTEwBrCwsJe9tq4EtDiwKOKOJFoTGr0M99lx8cb6bLjW1NYmQdIw6RCjoxQkRV0CHJI0DWOEaCuvr6+vr6+rq6uoaGhrq4uIiLCxMQkISGB5F0JsThV9hLBrzjjThLFvHCKjY2Njo4G+K1fv/5lr40rCzy+24D0lVM1TGqKnUS9ZEWEiZSClrVhSjRMVpadSs4DUr1EkEOo27Zt27Zt22pra+vr62trazdt2mRsbBwfH4+DKpaQAy+SJg8J0S+cYmJioqKiAITr1q37J6iNi2Ovu7sb4CcLvPb2dlZAJo46if8AUEcKPTWAJ1sHmrqvY2mYLCVTEHhUcQfAq6urq6mpAQRu2rTJyMgoLi4O+OMFg0EWKuQxHOCnyEbWWURRUVHwCQfkKfIspyd1WHQ2MjISFhAaGvpS1MblyLpexgaPqmSS1hROyg9/d0d12bG8dqy8cpXyD1hKJm5QIVHHMqhIxB0LdUA1NTW1tbU1NTUbN240NjbeunXrRKHlZaaoX4IiIiKio6NjYmJCQkJ+mdq4UCCMqmcivFGBx3cbsLZ2IjVUZGOgZVEnUkBFsrUjZR0rLkwNJZMv6+rq6mrHqLq6uqqqqra2Njw83NTUNDY29p+OvyMjI9GnpB2dkpxFX8mrJI1wbUREROQYRWAUSSNOOwwYHBz8C9TGJfuQRHXcqQc8vtNcsHKRrMtOtoaKuJLJ99qpAbz6MZKgrmaMqqurKysrAXsmJiYgsiYUGhSGFuxPYgZvfzEUMXG0efPmqKioiIiI57DH2YBR21UCKmcriOONpWFSgUfNsuPbVFheuwmxqYhs7XD/gYhNRY2tHcemAthDwKseo6qqqoqKipqamg0bNgD2Xjx/q0QTCAZBwEwgwfqDgoJ+sdq4slKOgzqWl5y/r7t69SqZV07mH8hGY5KOclzW8Q0qhwVSfvCtncBOiyMAACAASURBVLisg6AwqqyTbO2QrKsao8rKyvLy8urq6rCwMGNj4+jo6BfP3yrRxIJBljZNHG3cuBHWHxgY+AvUxmWpl6xoTKq441tTyKwfVqKdpHiRRNBJICcu60TCUziVizi+co6sw7d2uKBjyTpAXWVlZUVFRVlZWVVV1fr1642MjAB4mzdvRlwuiIEXhpAJBIMgYCaKwsPDYf0BAQG/QG1cUsPsxgqw853msol2VI+5GhFhalQuEjFjildzwM2YkpQfBDyWGRPf2gHwkKwjUVdRUVFeXl5WVlZZWblu3TpDQ0OAzaZNm15ahEwgGCaWwsPD4RNIcio8PHzDhg2wfn9//1+gNm6vWBkVTsoPvqmTtalwglRklUxOaBjHpsJylwum/CDssULDSJsKx38gsamQwAOhV1paWlFRERoaamBggLD30hKf+0m+JzsgnOCY4XwdP23YsAFhLzw8XKFQTFZtXKRSKpVSs4rIvo7vuONv7agRKiz/gSTlh7qvU9tlR0KOFRfGMqiwMg9w1LHUS6qgw2UdiDugoqKi0tJSwB6fuSeJJoS/VULCC6awsDD4hAXQsccBGGunR0Ud8tFxUMfPOSCNmaS4k3WUc5J9OJkHIm+0Uy9ChbOvQ6hDwOOjDmQdLuJYUq4CIxx1pWNUWFhYUlKCsMdhWZWOWY1kn18EDJNE6wnCT8HN+vn5TXxtXBJ7/GQfwYBMMqN8Qlx2/DDo8SQfTLjLjqVhUmUdAI8UdCTwSkpKSkpKcOxt3LjxxSNhUsEgiJAJoXU0ws+GhYXxsCdRF6nQkmzhWCJORNaJxEDjoZgQhynislOjchErDJqUdXzU4REqIik/LCWTRJ1Ez6TKOlzcSdRLCeqKi4uLi4sLCgpKSkpCQkLWrFmzcePGFwyDSQWDSiAZP4XSCD8Ls/v6+k5wbVyRHR0/5Yd0lJNugytXrogn2vELY6paQIVlTZFN+aHu63AzpnrRmKTngLWpK8UIoa5ojPLz84uLiwF74eHhLxgGkwoGlUAyURQSEhISEkJth9l9fHwmsjaurKCjesn5jvJWdmFMqnpJlXhUrx3LecAPTxHZ2lG9drKyDs+1E0QdAh4u6wB4uHqJ4w2XdYC6wsLCwsLCvLw8wJ6+vv6GDRteMAxeABhYRCIEWvBP1oWSs+gSklB7cHAwdPb29p7g2rg46jhuA46GSZoxObol1VdObvBYqBP02iHs8SNURMpjiiiZIs4DfINHdRtIJB4feAUFBbm5uUVFRTj2QjFNCX0NfV594nylggofiuxDZWXqV5ZUoSKE2kJFyIRQMI1Qe1BQECzDy8tLpjYuiUMOMvk2Fdm4sLa2NlY0JplzIJtarl69MJHymKytHVIycTPmeKIx+ZDjOMqp1hQccjjqCgoK8vPzc3NzCwoKAgMD16xZExYWJsjZEp5+kURl8ZeEgoKC0AE6xttDQ0M9PT15/r2+vj5I9pGk/FDhJ6ttsrzk1Lgwfgy0SAEV3IapXqE+sqDD+GuoiCiZjY2Nsi5yvtdOomoWjxEVdQC83NzcvLw8f39/wF5wcPCEQ4WPIlYfvBEd89mdbMc/OZ2pLQhC46HAwED4DA4ODgwMDA0NdXd3l9E5Efw4Qo/UNlnucg7wwGUnMWaqlN7KL9HHt6lM9vtGWIX6WKFh1Cw7lXzlLJuKBHX5+fl5eXk5OTk49tavXy+BAYkNssOLpPGDQVXkjJMCAgLgIDg4OCAgICQkhII9CcBw7EnAxjJpcmQdB3iqZtlRLZksl50aKT/iNdhFyqioalPhR4Rx3OWkJRMXdwVjBJADys3Nzc7OBvj5+/vr6+uvX78+iPb4/zWBQVXkjJP8/f3hICgoyN/fPzg42M3NTYXauHzUyRozqZHQnCw7lkFFMBpTYk0RSfkh/Qd48sF4Un7I8ph8SyYp63D/AWnJJG0qVCUTl3W5Y5STk5OVlZWdnY2wt27dOuC5XzEYVEXOOEmhUMBBYGCgQqEIDg52dXUVzSHqJXJbe4isn06CqPZMaigm1aCiUigmJ8tuQt43wq/mgMQdLuiosk7EjEnu6ySyjuq4k0UdLusAdTk5OdnZ2ZmZmVlZWTk5OYC90NBQ4LlfMRjGQwhI5FfJKUm7QqEICAhQKBRBQUFr164VrY3L2tSJqJekC2E8WXaSUEwceBzPwXjCoFlbO9Jdzs88EEn54WztSFkngjoceLisA9RlZ2dnZWVlZGRkZmbi2AOOeWnBoHjh5Ofn5+fnBwfoE7UjovbHj/39/f38/AIDA11cXJgxZSTkEPCo6qV4aBjHY06NCGNZU9RwHsiijhWkImtQYck6fr4PNUiFk+wj7rLDgUeVdYC6rKyszMxMEnsKxvP7JcEDyeXUFiowqO2sS0jyJQg14geoM37g6+urUCh8fX39/f2dnZ1fAYzhBhUq6jibOo7LjrOvYxlUcOyR4k42y07VGGhc0KlRQIXqr6O6DWRrFsnGQKvkr5NomDljlD1GCHiAvbS0tIyMDD8/Pz09vaCgIOAVCZcriMc/yfoSGChogkLSjTzgoAgW5uPjo1AoAgICgoKCvLy8FAqFt7e3QqEAqSIBhre3t7e3Nw4DHx8fHx8fHCeoERE+Aok96ODl5eXj4xMYGOjt7e3j4xMUFOTp6YlfKyEvLy+41s/Pz8nJ6RWJqsm3YXLcBlRfOSvFjqpncnzlKtXGZKX8sGqwk147cVkn7jbASznwHeWcMGhx4OFKpgR1JPDS09NTU1PT09Ml2HsZiMPH7u7uHh4eSJJAI8CMhI33GIHwAWAjICHCJ4UWdKGXlxeADT2YoA+ONz8/Px82QU9vb28/Pz9HR8dXSBsmB3L8gEzSV071HMi67C49X0OF9JVzbCoclx0r5UdSQ0XWVy5x2VFNKfwCKuJmTNa+TqJe8rd2EsjhqAPg4djT1dUNDAzkPLxfMLH4WKFQeHl5+fv7Ayp8x5Q6+MSRBgcISAAhHFHoLMADCG+HlaBr4RR0A1QrFAoPDw93d3eFQoHDFRGOPVitg4PDKxwNk5/bytraqeSyIzVMTilolaIx+Sk/ZDQmWQpaJEKFlHWcLDtxlx3Hc0AKOlLPlCiZEsgBpY9RWlpaWlpaSkpKWlqar68vwt5LQiQfe3t7u7u7+/n5AQxsbGxcXV1dXFw8PDwkYg0u9yUkGEleXl6enp4eHh5I6EnaPTw8PD09cZT6jAlAHx8fWIwPhm0JwWiwQuj5/7HHcRuoZE1RyWuHyzpOKCZpxjyDEUfWiRRQYSXa8QuwIzOmrKwjt3YiKT+klxwPCqOqlyTqcFmH8JYxRjjqUlNTU1NTk5OT09LSfHx8dHR0AgICgMk4zPrCiMrKgIeAgABLS0t7e3uFQmFvb29sbGxsbGxkZGRsbGxpaeno6Oju7u7p6emLWUEkOPQZk2kS2KCzCGMAabDogqxDK3F3d3ceI1dXV5CZ8In6wAFgD6Sfvb39/2JPcFNHNaiI7O6o1dcl6iUnLmzyXHbiZkyqWUU8y44ajSmbeSBBHWnApJoxOeqlBHUIe6mpqT4+Ptra2v7+/lSO/2UJ52Y/P7+1a9f6+PiYmJikpqYODQ2dPXt2586dpaWl8fHxAQEBTk5OFhYWBgYGq1atWrlypba2toGBgampqYWFhaWlpYWFhZWVla2trZ2dnaOjo4uLi5ubG8IMaI8gS52cnBwdHW1tba2trS0tLc3MzAwNDXV1dVetWrV8+XJNTU1NTc2FCxcuWLBAS0tLQ0PD1dUVBiHJy8vL3d3dawyB/4u98bvsOO5ycnfH8ZVzCvXxgaeS105iUxEpXqSSy07WpiIbjSloyYQ4TI7/gA+8lDFKSkpKSUnx9vaWYA/nePLrZBOViUHUAAKtrKw2bNjw7Nmz77//fnR09Mcff/zrX//68ccfDwwMtLa2Hj58uLa2Njk5OTIyMiAgwMXFBSBkaWlpbm5ubGysp6e3cuXKpUuXLlmyZOnSpUuXLl28eDEgSktLS0tLa8mSJUuWLFm2bBkA2NDQ0NLS0snJyd3dPSAgYMuWLcnJyZmZmVVVVfn5+atXr3ZwcPCgEfxugHDAnp2dnRR7stYUQB3VrELd17FsKiIx0LL7Ov5L7dRz2fHf7yOe70P11wnm+7BcdlSvHbm1w/d1EtSlp6dnZWWlpaUB2NLS0kDiJSQkJCYmenp6rl692tfXVw08TDYhJvbw8HBxcfHx8XFzc1u7dq2hoeHnn3/+6NGjhw8fPn78+NEYPX78+P79+z/88MPXX3/9xRdffPrpp7dv3x4ZGbl+/fr169eHhob6+vo6OzsvXLhw6NCh7du3QyZkWVlZVVVVfX397t27Dx06dOLEiffff//y5cvt7e1dXV39/f03btz44x//+Omnn/7Xf/3X119//d///d/ffPPNvXv3urq6rKys7O3t3dzc3Nzc3DGCrx4eHrBgZ2dnX19fc3PzV3p7e1mqJkBOIutY9kx+ajnVf0AWLyIjVDhBKuOJUJEUL5INTyG3dmon2lEd5RLgkWkHEucB1ZJJBR5gD2QdHMTHxycmJoJtMyEhIT4+Pj09PS4uLikpKTQ01NHRMSQkxI/m8pK1WLxIggdEcHDw0qVLm5ubHz16dO/evYcPHz548OD+/fv3799/8ODBo0ePRkdHH9MIwPnkyZPHjx/fu3fvhx9++PHHH+/evfvTTz/dvXv3/v37Dx8+hD6jo6M4nkdHR9GYAPjR0dGnT5+eO3dOW1vbxcXFi60sgFXG29vb39/fwsLilR7aW34Q8KgaJtWeKZ5dLhukImtTES+jwneXywJPEo1Jusv5uzuRMGjSXV5cXMyKw2S57CSoY9lUkpOTExMTIYoFjkH6paSkJCYmFhQUxMbGurq6GhkZrVq1as3LTfr6+rq6umvWrHn99ddra2t//vnne/fuAUIAgYju0wiEJMIPort37969e/fevXuAXmh8hNHDhw/v379/7949gOjjx4/v3r374MGDs2fPrly5Ul9fH9aGrxNIW1t79erVurq62traenp6Wlpar5AbPFzPpG7qRCKh+cHQnOJFZL4Pf2snnvIjUoNdxF1OfcXPBPoPioqKWOEprH0dCg2TbO0AeGhrB8Er8fHx8fHxSUlJcJCWlpaYmBgbG+vo6Pjb3/721VdfnTFjxrRp095g0JSXgGAZ06dPnzNnzrRp0wIDA589e3b//n0JSAB4j2gEqAMUAdLu3r37448/4rJxdIxImQli9qeffvr5559B7p05c2bRokWwNsmv9MYbb0ybNm3atGlvvvnmm2++OXXq1BkzZrz55puvkDYVvpechTdWGDQrIJOT70Nu6sQhJ/LaA34MNHVft337djI8hR8AzdcwqZAjNUwJ6qjAwyGXNkbIgJmSkpI8RgkJCVu3bk1KSkpISEhKSsrOzk5NTQ0LC7Ozs5s6deof/vCHoKCgs2fPXrlypbm5uWWsCCpObS8Htba2Aqe1tLTs3r3bxsbmb3/729OnT5GqicPvIY2gA5x98uTJs2fPnj179uTJEwluEUFPHL1Pnjx5+vTpTz/99N133z169OjQoUNubm7vv/9+W1ub5KdraWm5fPnyxYsXW1tbr45V2Ttx4sQrXV1dLP8Buk9WeAqpXqoRnsIpFnYCIzVcdqxS0HwbJstlx4p+Frdh8l121KAwiZIpAR7VSy4xYALqkpKSkpKSwIkHGuaWLVtCQ0NNTU1nz549e/bsDRs2nDhx4tq1ayMjIwMDAwMDA/0MGngJaHBwcGRkZHBwsL+/v7e318nJ6dq1a0+fPgUJhoOECjykcALAAFcg+nBtE0Qf7AlxoYd0WtByAb11dXXm5ubnz5/v7+/v6+vDfzH4Ojg4eOPGjYGBgaGhoZGRkc7OzlfILDvOjo6lXgLqZA0q1AgVludAgjqRykWq1lChvvmAEwlNmjFZwOPXcZD1lVOlHNVzgIs7CeokwEtMTITjqKiokJAQMzOzt956a+XKlZs2bTp9+vTQ0NCdO3euX7+uVCo7OzvB5UsmTL8k1N3dPTQ01Nvb29LSMjw8vHnz5rq6OlA7JYIOwQ8/AImH7/2QFvrkyRNQMlEfMOGQ2IO5njx5AgisqamxtrZubm5GgWJkWkJ3d/e1a9e6u7t7e3s7OjpeIYFHyndOXFgzQZxqDqSeKVK2aDxvPmAllbNcCFQzpngYNPliLYmSCQcAOWp6q8TEQuJQ4ksg4YdQB8egXqampsbHx2/evNnPz09fX//tt982NDRMSkp6//33h4eH4dnc0dHR2dmpVCoHBgb6+voEscfJ9kQd0AEMC2lrEgZFjXhwP8nB6CtIYKVSeePGjfT09I0bN4JBEscern+SYvABjUi9FMZk9YTt4uPHj0tKSoyNja9evYpSgvBSY3jj4OAg/NqvtLe3d3R0IEFH6vekGZMaF0b6ykUiVKg1VDiyjozGlMSF8WsWCZboY+W2ki8b4Sfa4QZMifMA7eugLm1eXl5hYWFubm5mZmZ0dPT69es3bNgQHh4eHR29adOmiIiI2NjYmJiYLVu2bN26NS4uDtxxSWOEdnQpKSlI+oEimpiYGB8fHxUV5ebmpquru2LFCjs7u6ysrAsXLgwPD4ObCycWhPDnN04kAiWdJdgDmKEaCNDY3d0N2qMkfZQENj5Lf39/V1dXb2/vwYMHfX19//73vz958gSMK8hoiSBHHiAESg4kKitLcYUOYOQcHR0tLi42Nja+dOlS7/NvAVKOlflDn7Dyzs7OV8BlR5VyLInHsalwXHasGioizgOWTYXqshMEHisMmmVTUeN9I7iGCQcg1kDWIcmWn59fVFSUlJTk5+dna2u7bNkyDQ2NpUuXLlu2TFtbe+XKlatWrdLT09PV1dXX1zcwMDAyMjIxMTEzMzM3N7ewsLC2traxsYHwqLVr17q5uYEb2t3d3cfHJzAw0N7eXlNTc8aMGcuWLYuIiNi9e/eFCxfOnTt38eJFMAO0trYCG3R2doJGpFQqQbAMjtHQGCHf9ODg4AC2LZSgFzivu7sbAQyUrt7e3q6uLugD0+ESjwQYPhpqB+YeGBjo6ekZGBg4f/68s7PzrVu3nj59+ujRo9HRUbD+4wYSCWZYwJMISeqmEZd7cPD06dOqqiptbe3Tp09LBD4Pe21tbQh7ErCxUstZWXayNhWqy048r1ww5UdQ3FFtKrhZRXBrx6pchGMPKZnIfQfKJEi8xMREX1/f1atXL1261MzMbPHixStWrDA1NTUxMTE1NTU0NFyzZo2RkRFyFunq6uro6IC/CAILqbR06dLly5evWrVKQ0Nj5syZ8+bN09XVdXBwQIG/ELbv7+8fEhKyfv36TZs2RUdHx8fHg8zMzs7Oy8srKioqLy+vra3dvn37zp079+zZs3///oMHDx45cuTkyZMffPDBhQsXkFEUdKiuri6ENwAnGBgQXIeGhkDRHRgYADZFQg8HGAeNcNXAwEBXV9fg4GBPT49CoTh16tTTp08BMKAHol0cuetDsEGfCKgSyJGaKn4AZ3/++ed33nlHS0vr4MGDZDFbJvbgJyNd5JIwaDLlhwo5fg0VqsuOZclUNeUHAY+FOpGUH8nWDk8+EIlQKSNeOYJsKmVlZcXFxVAULC8vDzZ1ycnJXl5eq1ev1tTU1NHRcXFxCQkJMTAwAM3Q1tbW3t7e3t4eZJq9vb3tGNnZ2dnZ2cEp6AnxvlZWVhArbGFhYWZmBqH9lpaWNjY2EAcMGNbT0wP0amtr6+jo6OrqAp4RpIHgrJ6e3po1a0DewmhWVlY2Njb29vaOjo7Ozs6Qv+Pj46NQKIKDg8PDwyMjI2NjY0E3TkpKys3NLS0tBRjv2rUL/pp3330Xdj6wycRlBQuB6Bg4eGBgoKOjA+CdlpaWl5f3+PHjh2O+b9inwSZQAqpHmPsBoY70IvA7o/73799/8uTJsWPHFi1atGPHjv7+fpDMaJ0SBP4v9lpaWtoEojHR1o7qr+PUUKGql+Ix0GSVPlbKDwKe4NaOGp5Sz3iVJBV11MpF1IBM2OCBrbKkpKSsrCwxMXHt2rXLly+fN2+ejo6Ok5MTSKGQkBBTU1NNTU1AHeiTiN3txsjW1tbmebJ9npB8s7e3t7Kysra2hgttbGwcHR0dHR0BunCAAxgNaGVlZWFhYW5ubm5ubmZmZjpGRmNkaGhoaGhoYGBgYGCAx3DojREOaT09PXRq+fLlenp6np6eHR0dsGdj7eio7UDd3d0DAwOwUezu7t65c+e6deu++uqr0dFRBA8k/SRyjLWFe0js9KgKp+Tg7t27o6Ojra2tS5cuLS0tBUtVd3e3EPY4mzpORBgnKGw8lYsk/gOq84BjVpF9Z/I4ozFJMyaJOlzPRKpmfn5+aWlpRUVFXFyclZWVhobGggULtLW1165dC4lhoP4FBgaamZktWLDAwcHBwcEBxAsIOhsbG2tra0AjLvqgXQJFa2trkH7QE0SinZ2dk5MTHCM5KYGxRLTCFBKiYhWfGkaGwW1tbUF5tre3t7S01NLSmj9/voaGhoGBQV9f39DQkHIsiw1HHa6CkuoobB1xPj5//nxISEhra+uTJ08ANhKDpCz2yC2f5EKJhESNIPdGRkZ0dHSSkpJADsPykFVJTeyJmDFF3OV84HEcd6ytnQR4KAWB5TyQLaOiqk2FBB7IutLS0uLiYtAqCwoKioqKSktL8/LywsPDDQ0N58yZM2/ePD09PRcXFz8/PyjY6OPjg6p9OTo6zp07F5je0tISkGNtbY3jQVYAWltbg+iztbVFuWogzUAqOjg4wOUIXTiiYFgEaRyNEhmLGqmdYSUuLi6Ojo4rVqyYO3eulpaWq6urg4ODiYkJGEs4thYWITQCYoG/4+LiamtrcZyMjo6Cd06icCI1ElcgZXVOibaJI/bp06effvopvLIXLE9dXV3y2Lty5YpINCanlAPHZUdVMlkapqrq5XgKY4pADpd1ZWVlFRUVcFxeXg54KysrKyoqys3NLSwsLCsrKykpKSwsBNSBoQKAGh8f7+HhsWjRomnTps2aNcva2hpKDPj6+vr7+wcEBMABlLtat26dg4PD9OnTra2t165da2pqCkyMxAhonoAiSOt0cHAwNzeHr9bW1mhnCELP0dERUkWhMwhS0ELRIDCmra2tpaUlaKew1bS2tgb8QzcXFxczMzPYfMI4MBTgDQk99BVOOTs7Gxoazpo16w9/+MOaNWsCAgJCQkJMTExsbW3BTIK4U5yAvxHqwG+xffv2qKior776Cg+5HB0dZamXVNH34MGD77///s6dO2AyBbHG6Q8ujcePH3/11VfwT8FiwIwk2ftRsMd3HpB6Jqlh4ls7KuT4Wzs1suzU3tqRhfpYeeW4oKutrS0vLy8qKiopKYF2cNaVlJSAGATvHPi+S0tLq6urCwoK1q9fb2BgMHfu3GnTpi1ZssTJyQnKp0N1rZCQEEdHR/AcrFmzxs7Ozt/f38PDw8nJae7cuWi/B/xta2u7du1a2Ps5ODhAAqiTk5ORkZGFhYW7u7uDgwNoegAeJycnJNNA27S2tjY1NbWxsYFPtBW0sLBwcHAA8Qi7QbgWEkytra3d3d2txsjFxQVSvyGh29jYGJK7wZyDJB7K9ba2ttbQ0JgyZcqiRYtcXFwCAgJcXV2Dg4MR9pDHjyPccIUTl3hIU+3v7x8aGjp27FhYWFhLSwtgBpKDJO5yid5IirLR0dEffvjh5s2bX3zxBdhRSCMNrogCMiEQNCgoaPHixc3NzSDxcNFHx97ly5evXr0qGwYtnnnACYNm1QtDwFOpNqaqr7OTbO0k4g5XL0kNE15HDhomchiAPllSUgJRl9AhLy9v48aNVlZWc+fOff3119966y1jY2NIc4Za/N7e3uB28/LycnJyeuedd/bv3x8REeHu7u7i4hIWFrZ27doZM2Zoa2sbGxubmJi4uLgA5IyNja2srJydnWHPBhIPZKCZmRmwPmzzQPgACEH+uLi4rF271t7e3snJCdRLcA86OTnZ2dkBchwcHACNlpaWgCJI9DYyMrK2tnZycjI3N7exsYFHABg8AYqwlwMC2WtqamppaWlqajpr1qw33nhjxYoVkLTm5eUFLg3wTCJeJH36EqRJEAj7PYQ98EO2t7enpaVVVVWBkRPwQN2kcQh8g59++unQ0NCDsbCYhzRdVDLmzz//nJWVNXXq1AMHDgwODvb29oL9FplbKNhrbm6GuHXxykWsfR2Z2MpJPqDu69R70wiJuh07drBknXp55XV1dRUVFQA50DZRtArKP0hISHBxcVm2bNmMGTM0NDTWrFnj7OysUCgCAwNRuR7Y1AEIoYjA0aNHb9++XVtbm5WVpVAorKysdHV1DQwMfH19TU1NV61apaOjY2VlBXLGyspKR0dn1apVDg4OLi4u+vr6wMRgcQFFccWKFdra2ubm5ra2ts7OznAVKJNQMQH54kEqOjg4ODk5AbyRyEL6LQhDDw8PUDvNzMw0NDT09fUNDQ2XLl2qqakJMhCeBYA3cDwsXbr03/7t3+bMmWNnZxcYGAj1vKDQUFBQEBRT6ejoQCoZKd9I7wLeSIrKgYGBvXv3xsTEfPjhh+BsePjwITogHeIPCasJ0OPHj//2t78NDg7+/e9/f/r0KTRSsYcUzh9//HF0dHTfvn2zZs0qLy+/ceMGxBUgsKHny3PYu3Tp0uXLlzmZByIpP6SXXBKKKRKNyXnTCFmiT6W4MGrKT21tLSu3lUw+yM/PLy4uhnbY14EpJScnJzExETYwb7311rx581atWmVnZwdVtBDP+Y5VI4bSxQEBAT4+PpDRfODAgZGRkVOnTuXm5iYmJpqZmVVWVl6+fLm/v7+jo+Pdd9+1sLBYuXIl2PR9fHzS09MDAgIWL16sq6trbW0NAS76+vrGxsYGBgarV68GOz7ILqSFgqIIcglAAntCU1NTtM0DdRG5KABRIDxhPgfHAAAAIABJREFUBHNz82XLliUlJR05cqSlpeX48ePr16+HKiZwFnabhoaG8+bNe/PNNzU1Nd3c3AIDA/39/UHUBwcHe3l5BQYG2tjYaGtrt7a2IrGA7Jx8yCEZgiJpUIfBwcHm5uaIiIhDhw5BoDPKM5AFngR7P/300507d/74xz9SraOPMIchUm5HR0dbWloWLFgQHR1969Yt5ViQKtKQmdhT6bUHrIgwqpdcPAZaVtZxahaJVOkTdx6QNszy8nK8ekpOTk5KSsqmTZvs7e0XL148e/ZsTU1NExMTNzc3gBxYL1FdOlTG2M/PD7BnYmLi7Ozs7e1dWFgIKlNxcfHatWsbGhpu3LgBQVs9PT39/f1NTU0rV64MDAw8fPjw5cuXz58/n5aWpqWl5ebm1tTUdPLkyXfffXfDhg3IYeDs7GxiYrJ69WrYCoLCaW9vb2JiAk42QCAomc7OznZ2duADMDExMTY2trCwAJEI+z3wqoMkXLJkSWpq6sjISEdHB8SmXL16NSAgYPny5SYmJmvWrFm5cuWKFStmzJgxffp0XV1dX1/fkJAQb29vLy8vxdiLeBQKRVBQkIODw4oVK65cuQLx0P39/aTFhYQclfBg1O7ubtBNvvrqqydPngAwqHjjqKCApT//+c/9/f3ffPMNpC+QaidkGKEsh2fPnt25c2fp0qXOzs7Dw8M48JjYu3jxYnNzM8tzQKb88AuoSFCnUvIBCTxOhIo48FStoUJ1HoC4y8/PT0lJCQ8Pd3Z21tXVXbhw4aJFiwwMDBwdHb29veGNPFCQA1VoRa8Z8PHxCRh74aiPj4+WlpaFhYWzs7O7u3t1dfU777wTFxfn5OR08eLF9vb27u7uCxcuNDY2ZmdnR0dHu7i4HDt27OLFi6mpqZs3b46JiYmOjo6NjU1KSjp48OCePXtqamp27twZGRm5YcOG+vr6qqoqR0fHTZs2NTY2vvfee2fPnj158uS2bduSk5MdHBz09PTMzc0hwMXCwmL16tWOjo6+vr6enp6gChqPkZaW1qxZszQ1NUHFNTAwqKio2L59e3Fx8c6dO9vb2wcHB3Nyctzd3Xfv3p2enr5o0aJXX3114cKFdnZ24LSEbR7cPjgwQQA6OjouWbLk0qVLYAlEBgkO/FiaJx5B2tfX995778XFxSmVSsDeI25EGOkwALg+evTo+++/HxkZ+fd//3c8Ku0RESKDhvr555+//vprQ0PDVatWKZVKMLT0YtHkdOxdunSJlXkgIu5knQcsl53EpiKuZLIS7TglwxD8yK0dHpAJB7i4A+NKQkJCSEiIk5OTnp7eokWLtLS0dHV1bWxswIgSEBAAzOrr6wsvFlUoFFCaytfX19nZ2dPTU6FQeHp62tjYmJub29vba2horF692tbW1sfHZ8uWLdHR0eHh4cHBwUePHh0aGtq9ezcALCMjIyEhISwsLDs7e+vWrenp6WfOnLl27Vpvb+/Zs2fT0tKcnJzi4+NTU1Oh0lFKSkpbWxv8Dkql8vbt2+BDgxhopVKZm5u7bNmyNWvWODg4QM0sXV3d6Ojow4cPt7S0vPvuu9HR0bq6ulBLC0ro6enp2dvbe3t7u7u7A0oDAgLi4uKuXr06ODhYUVERERGRm5vr5OQ0Y8YMHR0d2N96enriLydCbykBEDo7O2toaJw5cwbcDLjOKUEaB4o9PT3Xr1+HsJiBgYHOzs6+vr729vbY2NgDBw7g+eYiBMADRzlA6/PPP//4449/+uknKHkGnw8fPoScPRgfzDkQQPPw4UNfX9+ZM2dCJhEADJfPFOzJpvzIph2wIlSoQWF8gwqrDrTI+0ZkZV1lZWVVVVV1dXVtbW1VVZUk3wfEHcReVlVVFRcXZ2ZmhoSEWFpaQsjl0qVL16xZA7YH2MaAg87Pz8/Ozm758uVQkT8gIMDLywtsj97e3qC/gQUiKyurvr5+69atixYtWrlyZXZ29oULF1paWqBYXXR0dFNT0+nTpxUKRWNjI/yFg4ODp06diomJiY2NbW1tvXHjRn9///DwMChpkZGReXl527Zt8/b2htdQ7t+/PyUlJTY2tra29oMPPujv7z969Oi+ffsGBgYaGxsjIyMTEhIaGhpOnDhx7ty548ePNzU1paWlRUVFtbS0dHV1QbxbREQEhLwZGhra2Njo6+traGhkZWVFR0fb2tru3Lnz+PHjvb29169fz8zMXL169dtvv62pqWlubg5iDTBGvl0Ijv38/Nzd3d96663jx4/DjeBxLVRZJzkGaQkZtJDKgEwag4ODZWVlOTk5X3zxBS7oOFZK/ODevXuQ/w5FkD777LMvvvji22+/fTjmzYPM2p9++ukRlisIIP/HP/6RmJj46quvHj169Pr16xDqDc8+OvYEbSrULDsRm4qg144VBs0PDROxqQDwcF8C+MfLyspA0JWVlcEmoby8HACZmZkZGhpqZma2YsWKJUuWLF++3NjY2MnJCZ7lQUFB3mPv3wCPHLy8xtXV1draet26dWBQsbGxSU1NPXjw4N69e/38/ObPn+/g4JCRkXHs2LHw8PCMjAwLC4u0tLSRkRG0XYmOjo6JiYmJiSkuLr5z5057e/vOnTvPnTs3PDwMfkX4/5qbm0+fPj08PDwwMHDs2LGEhISurq6cnJy0tDSFQmFtbR0aGrpx48bNmzcHBgbW19cfPnw4NDT09OnTYWFhTU1NwKCDg4MQDAnsGxkZmZSUtHfv3vDw8Pj4+JiYmG3btkVFRRkbG5uammpoaFhaWnZ1de3atcvDw+PWrVs3b97s7Oysrq7W19efNm3a8uXLnZyc4KWZHh4eKGZAQSN/f39PT8958+adPHlyZGREScSUUQUgvveD/WFnZyfoclD3BBTXwcHB8+fPR0ZGtrW1IXhQrZRU0QfoAik3Ojr65ZdffvzxxyMjI1CYDFwXP/3008OHD8Frj3TX+/fvP3v2rLa29o033ti2bRvEyqFnBF3nlLjLqSk/HJsKdWtHTbTjh2Kq5CtXyaYCBKBCimVlZWVNTU1ZWVlBQUF5eTnskdLT09etW2dra7ty5UowJFpaWrq6unqPvdsNueaAt5DFHLzkvr6+wcHBy5YtMzExAWve3r17L1++HB8fHx4enpKSUlJSkpOTExgYuHz58ra2toiICGtr6+Tk5NjY2PDw8M2bN0PG0IoVK06dOvXRRx/t3LkzMTGxvr7+3LlzycnJlZWV169f//DDD0+cOLFp06ampqasrKyEhARXV9eGhoZz586VlZWFh4fX19dDOdfm5ub3338/Ly+vqanJ0NAQcm3B9dTW1gZs2tPT09XVdevWrcbGRnd396amJgsLi8rKysOHD58+fbqurs7S0lJHR2f27Nnl5eW3b9+uq6uzsrKCfyEyMnLhwoXz5s2zsLCA3wdt6vAXYsKDCReAvr6+Hh4ec+bMOXXq1PXr18VjyhAIIfsB5P/Nmzdv3rwJGAbmHhoays7Orq2t/Z//+R+whSCSYA+PJnswVqPl0VipTxCAn3/++dWrV//jP/4D2kHEQcT2o0ePQAtF2Dt37tyMGTPAIgW1dHkxZayitNQaKmRS+VGMOIl2sr5y8rUHIqhraGhgvVuLUx4T0nkgWqWmpiY3N3fdunWWlpZQElxHR8fExMTJycnX1xds8fA4B78wvO0JvR/D1dXV3Nzczs4OClrGxMSEhYUlJiY6OzsbGxtDQb6SkpLz589DcC1kRVpYWHh4eIBBMjg4uLa2dt++fYA0HR0dCwuLHTt2/OlPfzp37lx+fn5iYqK3tzdaSWVlZWtra3V1tZ6eXnx8fF5enq2tLbg9QkJCKisrQYYMDAwMDw93dHS4u7uXl5dD8EpKSgrs/UBiwMGtW7d6e3s9PT2jo6NTU1N37dp16dKl0NDQ2NjY7OzsNWvWaGpqOjk5nTlzZmRkJDc3d8mSJUZGRhoaGrNmzdLS0gI1G0QcUsJBD0dqp4RgN/jWW2+dPHkS7ff4eCMJ0nlramoiIyNzc3NRRpJSqRwYGAAt/ebNm6TE48g9kGYIYI8ePRodHb17925vb29zczMqKAhZgihNCWHv6dOnd+7cmT17to+Pz82bN0HcgbGajr1z586J+Mplw1M4XjtWARXOK37UM2OyqjmgHV1FRQXqkJKSolAo9PT05s2bN3/+fG1tbWtra1dXV19f38DAwKCgIB8fn2XLloE1H4QevOgUIjMCAwPt7OxcXV0jIyNNTExyc3NTU1Ojo6OzsrI+/fTT/fv3m5ubr1+/fv/+/aAcguHrk08+KS4uNjAwCA8Pr62ttbW1DQsLg1QaYBowga5evTosLAwSaleuXJmamtrR0XHixIna2tr169e7uLjU1dXFx8dnZmZ+8skn69evz8jIaGxsjI6Obm9vv3nzJjIbBgcHGxgYfPDBBwqFAl6RU1tbe/PmzTt37gwMDIyMjAwNDe3fvx/CVrKzs/fu3TswMJCTk7Ny5Up4JC1cuHDGjBnx8fGdnZ25ubmWlpbTpk17/fXXp06dunLlSldXV5+xd9aBCoD70EFfIHd9ENOjoaEBhiWwkbCQRsUeJBAlJCSYm5s7ODiA8zM+Ph7iPMGgn5CQsHPnTrCUPGLHUuOiDwh0S/A0gPL5+eefHzp06NNPPwVhCFtB5LXHZeY333yjqam5YsWK3t5eCOlUYlVqpNjjh0ELZtmxnAecLDvBvHJqhivVoMIKDUMBmdu2bauoqEhMTPTw8NDV1dXQ0Fi8eLG+vr6Dg4Ofn19wcDC4wr28vMAyHhwcbGtrq6WlZWBg4O7uHhISAg5xCEq0sLDYunXrtWvXdu3alZWVdfv27SNHjlhYWBgZGaWnp/v7+8+ePXvFihXh4eG7d+8Gk8kf//jHvLw8Jyeny5cvwwavoKAgIyOjtbV1YGDg9u3bDQ0N8+fP19fX37x5c3p6+r59+wBjlpaWoaGhzc3Nt2/fvnXrVlpa2sKFC8E/0dbWduXKFTc3t9zc3IaGhp6eHqiE9eGHHzY0NFhYWKxYsWLz5s0eHh62trba2tr6+vomJiYhISExMTFOTk6rVq2aPn065Mtv3779xo0bx48fh/cKBAYGrl27NiEhwdPTs7Kycnh42NXVdcWKFb/5zW+WLVsGkTQQuBMaGrp+/Xow7XqNvYYSbE5UuRccHOzi4jJv3rx9+/aBcEYPC0EaGRlpbm42MTFZu3ZtdHS0u7u7hYVFVFQU7LKUSmV/f/+BAwdiYmLu3LnDikqh2jlRFAtYNe/evQunLl++/P7773/33XfPnj2DGi2PxqJGoQPaJXp5eU2dOhWKUCmxLR8TexyXHdVXTgo6lk2FijpqsTAk7viow7d2Ivk+EG+5bt06ExMTeF0TmO9cXV3BzxsUFAQOKNiuwEYOtEp/f39ra2tfX18jIyNvb28jIyNNTU1dXd1ly5YZGBg0Njbevn27qakJYlM6OjqMjIzMzMxiY2O3bNmydOlSX1/fpKQkNzc3hUKRl5fn7Oysra3d1dUF2sj169dv3br1ySef9Pb2nj59OjQ0dPny5enp6e3t7Xfu3Pnoo48AkLdu3erq6tqyZYujo2NERISrq6u7uztULlu3bp22tjZYj0xNTdPS0tBfe/78+Y0bN7q6uhYXF3d3dxcVFa1fv/6dd97p7u6urq6GCJjMzMy4uDg3NzdDQ0MzMzNwc+fn50M9GFdXV3gcR0dHHz16NDExccqUKa+//rq1tXVgYKC7u7utrS0o4d7e3p6enuB7ABEHyif+Gkq064OvxsbG06dPB7SDMRAisKgSD3frwfHIyMjmzZsNDQ3XrVsHLwMDo/H169fht+3v779+/fqmTZsOHDjw448/4g46HHik0AM988FYggL0efLkyWeffdbQ0PDZZ589ePDgxx9//Pnnn3/88UcwzKA+9+7de/bsWUlJyauvvtrU1AQmXOXzMavPYe/08ySSVE5KOY56KRgDLUEdNalc5J0HwIilpaVVVVWQXmBqajpt2rTp06cvW7YMjP4KhSIkJAT2JCQBfyDsubm52dvbJyQkaGhogPmkubm5vb09IyPD3d09KysrPDzcxsZmy5Ytrq6uAQEBw8PDd+7caWlpWbdu3d69ez/55JMDBw6Ym5vPmTNn8eLFc+fOLSgo6Ovra21tPXnyZGlpaUREhKOj48KFC2fNmrV9+/by8vJ33nkH8Am7GrBGnj9/3srKavXq1SUlJUqlcnh4+NatWx999FFWVpaRkVF1dbW3t7eOjk59fT1Ujy0vL4+IiPDz8+vo6Lh+/ToYMEtKSq5fv3779u1Lly6FhIS8++67oHNqaWktWLBg69at5eXl3t7eNjY2mpqaRUVFQ0NDR44cgRdBz5kzZ+7cuRAh4OvrC5kTyIOHu/IkBL8q+j39/PwMDAzeeOMNe3v78+fPg02idyzdhoQcssSA0aKzs3NgYODSpUvGxsYeHh6wCXd1dV2+fPnRo0fB2QABLiMjI4cPHw4ODv7ss88ART/88ANkBt27dw+PtMYFI3pVwyMsgQiUzLNnzx44cABKwYNgRFhFyfL/+Mc/2tra3nzzzQ0bNty4cWNoaOjatWvKsRgA9BCBPcgrgsCTJJULFsbk14Hme+2oyQdU4FVhBN7wiooK0DCjoqJ+97vfTZ06FUrkz5gxY/78+YsXL4YISQg4Rq8LhpfsgIUAtnzAZ0uXLg0PDw8KCiouLoaaP8PDw9u3bzcwMAgMDMzJydm2bVtubi6YXoKCgt55553Ozs7Tp083NTVFR0evW7cuNTW1oqJi3759+fn5oJvZ2tq+NUarVq0yMjIKCAjo6OgAQ8XAwADk3R48ePDcuXM9PT179+51cXGpqakBAQucClZ+qClYVVVlbW0dFBRUVlZ25syZrKysiIiI7OzsoaGhjo6Ow4cPZ2ZmFhcXg/7T09MTHx+fkZEB64mLi0tJSfH19dXR0QGFMCoqqq+v79KlS1FRUbNnz54yZYqxsbGfn19oaCi4yF1dXV1dXZElE7dn4qgDyIEyHxAQ4ObmNn/+/DfffDMiIuLKlSuwN8NT+CSfQN3d3W1tbVDauaur6/r163v27FmyZIm5ubmpqamZmZmOjo6RkVFfXx8EMXd0dCA/RHh4OIQBDA8Pf/PNN/CqEwh5QbhCxXBhO4eXeEH04MGDL7/88t1331Uqlc+ePXv06BGoo6jbg7Ek2j//+c+wl4FaMkosnlOKvVMYSdzlLJuKiDVlolx2LF85NeWnuroagr9KS0vBlxAXF/f73/9eV1fX3NzcwMBg+fLlCxcunDt37syZM998880pU6ZMnTp1+vTp8+bN09LS0tHRgYBGSPqGvBsjI6NNmzYVFBSkp6ebmJhUV1dD1fSMjAwtLa3KykowcH/00Uc3btw4f/58SkqKvb19fHx8UVHRunXrampqrl27Njg4ePPmTaVSCSZ1LS2tpUuXxsfH79q1a9u2bS4uLgsWLAgJCenr68vLy9PX1z9+/PiePXvc3d1NTU0VCgUEsgUHB9fU1Bw7dgwpaTdu3IDyuN7e3g0NDeB7hODMlJQUGxub3Nxc0Hza29tLS0sLCwv37t1bWlqalJTk4OAQEBBgbm5eV1d38+bNDz/8sL29ffPmzUlJSYaGhn5+fqmpqc7OzjNnzly8eLGjoyMMDk5zX19fFxcX5HohUYcIV+CtrKzmz5//1ltvxcbGXr169datW8gG2MuojQv7pd6xkp5w4yMjIw0NDYGBgVDjMC0tbebMmenp6fCboAAXOD5y5IizszMUWWtqampubr5x48YXX3yBSrk8wN4Z9mCsEDUonABCsG2CW6+vr2/v3r0//vgjLhtx1/yjR4+ePXu2bt26qVOnHjx4cGhoCPn96diT5NrJpvwIRqiwXHa4GVM8QqWurg43Y1JTfioqKkDogbZZXl6ek5Mza9asxYsXOzg4oLpAEBlsYWFhbGysra29aNGi2bNnT5s2Dd4a8/vf//61116bNm3anDlz3n777blz54aFhVVWVq5Zs2b27NkFBQUnT548fvx4XFzc7Nmzly1b1tjYCK+/gB/6ww8/3L9/v6Wlpaam5s6dO8GCD0b/tra269evt7S06OjoVFVV3bhxA6rT1tfXa2lpWVtbnzt3bvv27Xp6elu2bOnu7j506FBCQoKNjU1ISEhJSUlWVlZISIhCoaiurgZZcePGjZiYmPj4eDc3t9TUVMh5BaGanJwMD5Hk5ORz5851dnY2NTVFRUU5ODj4+vrCe4jCwsLgkj179vT09Bw6dGjt2rUxMTHZ2dmOjo6/+93v/vCHP+jp6fn4+MCWGKXb+/j4ODk5oawoiRlTYtgE6WdhYTFt2rQFCxZkZWWBXw7KgYJSzamNizMubJ8GBwcTExN37Njx17/+9eeff96xY4ePjw+U+kRWjb6+PtC9b968uXnz5pycnIGBgePHj9fX15eWljY1NfX19X366adffvklGEIlb9V7gL2nAdwJP//884MHD/7617/u379/aGgIdFd864ik37Nnz86cOfPqq6/GxsZev34dDz2VYo/MtZMYVDjRmOql/JDlMdWIgeak/MBXiFPJz8+fP38+ZJFBihqeLIOqnlhbW8NLgHV1dZcsWQLvzp47d+7cuXOnT58+Y8aMhQsXvvbaa1OmTIFITiMjI4gb/s1vfqOvrx8WFrZp06bk5OSMjIzKysrdu3fHxcUtWbIkKyvrypUr165dg2d2S0vL3r17vb29k5OTb9y4MTg4qFQqh4aGLl265OrqqqmpuXHjxrCwMEdHRxMTk4CAgJiYmI0bN+rp6S1evNjZ2Tk9Pb2kpGTjxo2bNm1qb28H53JUVFR6evrKlSvd3Nxqa2tPnz79/vvvV1ZWQnjKvn37Nm/evH79egBbcXHxoUOH2traUC2tzs5OCATt7++/cOGCv7+/ubm5n5+flpbWokWLbGxswF4CeIOwNYVCAc5J5E4A0YdDDuVtAEHNCAMDg5KSElQeFwp1wivoWE48kISAK3DfDQwMnDlzJiwsrK+v709/+tO9e/eCgoIaGhqQZwV2euB8b29vv3z58nvvvadQKA4fPgyRn2fPnt2/f//u3bv37Nlz/PhxiEr97LPPvv32W2RigbcyIGMMAtW3337b0tJy4cIFUDhxpRS9XOXRo0dff/31woUL9fX129vb4ZlCl3tkXBi1Xpigy05wa8epF8Y3Y+Lijsw8QPl1UPsZEn/AjI4Xt0Slh/CKQAiQYDqHbo6OjmCXB6H39ttvr1q1avHixWAvnTdv3qxZs2bOnDl//vxp06aB8JwzZ46mpuayZcumTJkyf/58Nze3oKAgAEBgYKCOjs6sWbNqamrOnDlz9uzZ5uZmeAfG5s2bFyxYYG1tHRkZ6enp6erqmpCQcPr06W3btoWFhenr69va2jY0NBw6dKi6unrHjh0oVNfX1zcxMVFTU7OysnJkZOTWrVtXr16F1Ifjx48PDg62tbVVV1cbGxs3NjbeunULIqpB2QNXxAcffKCtrX3lypXW1taoqKi33nprzpw5a9asAa+mYiwDQ6FQgGHD398fXjiOMMYxtHh6euro6MyZM8fe3n7nzp3KsVIroBaCltg3Vt1Eom3CMdQdgudUZ2fn0NBQYWFhTU3Nn/70p2+++eYvf/mLtbX1+fPn0U319PQcPny4srIyNjY2ODgYfh9vb++YmJjCwsKDBw+2t7dDyPWFCxdOnjx54MABKBZ6+vTpq1ev3rhx4z//8z+/++479MZZiK7+/vvvQfm8ceNGS0vLxx9/jAKs8QwjJCTj4+NnzpxZX18/PDyM/HtM7PEddxJ7Jsdrx1IyxYsXCebakaWgIR66tLS0oKAAVekzNTWdOnUqlBtCCicqLoJq2uFl9iR1uGxsbEB/A0spXowEKi+Ym5sbGhpCwdlly5atWLFCQ0Nj0aJF8+fPnzVr1vTp06dNmzZ16tTf//73v/nNb9544w09PT3YWNrb20M4qLa29pQpU6ytraOiomDD5u3t3djYuGPHjrq6uvDwcFtb27q6OnAFQZXU7u7uqqoqqP4yb968mpoa4Lxr165BAB3oYMPDw4ODgyEhIWVlZeC3gCJ2EFDS1tYWGRkJNR08PT0XLlwIGUCwhUOJ9shKCWIQ0i9QHDlrv+fq6rp06dLZs2d7eXkdPHgQGTNhAcqxSkeQBSsxsUj2e8qxrIXTp0/Hx8dfu3bt22+//e67786dO+fm5vbhhx+C7nrkyJGoqCj4I6CqhampKWz1wf2jp6cH5qjTp0+DPtLT09Pa2vrBBx8cOXLkwIED+/bt279//5EjRy5cuDA4OPjnP//5hx9+ABw+fPjwyy+//Oijjzo6Onp6ev7yl78ggyf+gj4QfT09PW+++aa3tzd6jlCwJ8k8UC8aU/b9PiIx0JwMVwnwUKiKJMsOqqdA1k9RURG858DKyuq1116zsLDAoQWIsiFKyiLBCGetrKygBpGRkZG9vf2qVatWrVqFKnlBISMouACpq1CtxMHBAWWLQz1ZKCML5R5WrFihqampqakJJTpnz549a9YseM/rzJkzZ82a9frrr7/++utTpkzR0NBYuHDh8uXLtbS0pk2btmjRIj09PXC+GRkZ2djYLFmyZPHixTNnznzttdfWrFkD7/UGPAQFBYWGhkZFRSUmJq5fv15PT8/V1TU3Nzc5OTkuLm7z5s3BwcGenp5WVlazZ89esGDBb3/725kzZ0IUAe4bwLN+UR4Q+DzBlAI5+AiokLOnUCggT2rBggUREREnTpwAhgO9EWWdA0fie7kejIaHh0EjBa/dyMjImTNnNm/evGPHjj//v/a+O6yqY3sbozHBCgI2ekeagCCChV5tKE2kF8XeK2LXxBYlCKiIJUQFNaAiIoqoYNTEHo3GbixEsRs1V3Pv73m+P97LZNx79px9DuhN8mX9cZ599p49ba931po1M2vduPHo0aPHjx9PmzYtLS0fVPuHAAAgAElEQVStqqpq6dKliBsDcy4Cx2OfDY5KwSJqY2Ojq6uL8SU1NXXp0qXbt2/HcICwCDt27Ni9e/eWLVvA0vCB/80331RVVf3000/nz59H7DHI6p9++un+/fuvX79++/YtCR728uXLt2/f3r9/v1evXlZWVps2bSLWTizqYqD5L/bkT+2UddQn8KHCcUqrcP1AYFNhHnIVxCufOXPmvHnzPD09W7Rogc1HNMCkgMckb29v7FlxcXHp1KkTXJsI9FUCSIGPStqRJvEb27OO8Ld79+5AlLOzs5OTE3yz29ra2tjYdOrUycrKCs5RjI2NjYyMDA0NDQwMYDPU1dVt27atjo6Otra2tra2lpYWxGz79u21tLQ0NTV1dXU7dOigqakJ35iGhoaGhoY4gogjGvb29hYWFu3bt+/Vq1dY3ZZoegpH08CBA+HlBasv2ABEZoNYXg8PD/f19dXT0zM1NZ09e/bu3buhW2JtA9Eaqt4lsCYUSzK1+/bbb/fv319VVXXixImKior09PSBAwfOmjXr1KlTN27cgPrn6OgYFhYWHx+fnJy8fv366urqa9eu3b9//8qVK7Nnz+7UqVPnzp0tLS27du3au3dvVLJPnz4YB3v37g0/pcOGDVu4cOHu3buhD5N4eLt378aWr7y8vBUrVmRmZubk5GAis3z58uzs7HXr1m3fvv3w4cOXLl2qqal58uTJ0zr67bffMjMzNTU1J0yYAJl8uC4UDAxvFRUValLnyjdu3MixqUhtg5ZzwjXj3XgjCm0qTJjRMQ9oB+zEgxj8qcyfP9/Hx6dly5YEe7QzSTmoQ7KAgABoqvhsNjY22AMJddTLywsOvzCNZDqrpWFMA5K43/OgCFZZ4rJWkCfgShy292QRRC4CMLi7u6MI+CMjpaBQyHM7O7vBgwdj3xwgJD53hymfvb29n58fvImSY+mAXP/+/aOiogICAlq2bGltbZ2RkQGzJHEjjb11uEkikBEoEuAdP3583759VVVV586dO3v2bHZ29oABA+Li4rZv337jxo3nz58/e/Zsx44dERERLi4uCxcuLC8vv3Llyr17954/f37v3r2ysrJRo0ZhQ3xaWtrKlStjYmKggKAttra2HTt2tLS0hErs5OTk7+/fo0eP+Ph4nMeHIerQoUMIjIcAL5WVlUVFRYgDs3bt2qVLl37++edQrxYsWAA0rlq1avPmzevXr1+1atXSpUt1dHR69Oixa9cutA7rH4cOHfr+++/37NmjJrUhc8OGDeIQP0q5UeHbVKRQRy8h0PM6hTEP6GDloBkzZixYsMDf37958+bu7u4wtyiLPYJAuFIGWyNOiLe3NzRSuP3CBW3UoUkAJNqXJnGw51tHXnXzSQIS4s2WoBf4FAhzQtCWg4ODiX9Of39/KMPEVRlGCj8/P0tLSwsLC9qyItgRRkAYEhLi5OQEP/ZEymGuGBYWFh0d3b17d3V1dTs7u5UrV2J9parOYxcULbJZZ9++fdikAnAeOHCAiAUYV06cOLFjx47Y2NigoKCsrKwbN278+uuvz54927dv39ChQ2HevHnz5sOHDxF578qVKxkZGX5+fj179hwxYgSAeuvWrcePHz9+/PjgwYNwvmhoaIiwMyEhIThy2aVLl5SUlPXr16empsKH4pgxY9atW1dRUYEtb1hDgjkKFmaonTiQtX//fri33b9/P05m3bhx4/vvvz9z5sy8efP09fWXLl164sQJnPTFUdrvvvuurKxMTWBKIbM7shNa4dYwqbVyKb+0nCM/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+/mvWrDl37tz9+/dfvHjx9OnTx48fHz9+fMiQIfBLHxcXN378+KCgIMAvJiYmODhYV1cXGzA6d+7s6ekJZ2pwXjpmzJi1a9diHRLCEEgrLy+HUrp//36IRATSQ0iv48ePX7p06fLlywUFBW3atOnbty988GCswchy6NAhNXpfGDOcHX97itTJA74raKX8hYljlDPDlJM4kul1NG3atAULFvTu3RvY86qbjBFmlUlkXhcUFARPeIjLY2dnB3/SCFoCOBEEknfFRJ4qrIYAe8y6AWAe73rdhA4M4BEv8VjGhAN51MTb2zswMNDGxkZfXx+HgLFqF1oXKEKwZAf1Eqt8WGrHiarg4GA9Pb0WLVpERkbu3bv31KlTsGRi7Q6/ZLMl2a2KOwcOHNi9e3dpaemhQ4ewBJKfnw+d9ujRoy9evHj06NG5c+fmzJkTERGRmZl57do1bGi+ceNGQUEBHDTGx8fv3bv38ePH0Ehv3bq1b9++uXPn9uvXr1u3bkOHDt29e/eVK1d+/fXXR48eHT9+fPz48TiuiY31/fr1CwkJCQgIgE+Qzz//fN26dSkpKbCRent7Dx8+fNmyZRs3bty7dy9ij+3du7eiogKxTCAP9+3bV1ZWtn//fvgfKy8vLy4uDgoKMjU1hfs5CHZ0RXV1tdp6ipjOi8Q7VKRWDuozrxMDb8G7JJ7a0XomUIcLAG/GjBlTpkyZP39+nz59mjdvjsAGBEW0RUQOde/eHQdVPOrCGMAu4uDgAHlIQEXrnGR6RgOSlk4kUo/CytCzPnKHaKoCbZaUCJlMpB98xkCt9akLYOTj42NhYdGhQwe4NoQ9M6zuBBANPJg9YVPBrlfIRg8Pj7Zt23bs2BHn4qurq7GVkSyak9UtaGsnT548cOBAbm7uqFGj/Pz8nJ2dXVxc4CJgzJgxw4cP79u3b15e3sOHDx8+fFhTU4Nz+mlpad9///3jx48fPHhw+vTpVatWRUREeHh4LFq06MyZM48fP3769Only5cPHz68dOlSnG9ITExctWrVxYsXISEvXrxYUlIyZcqU0NDQ1NTU7Ozszz77LCoqCkPn4MGD4dQQDlHhYrhHjx5wFj5o0CD4QQ0ODk5JSZk/f35+fv4333wD0VdZWQnRV1FRAe872FZaWVk5d+5cXV3d8PBwbC2k1yrVpOJIrl27VqYPdmWP/EgBj7h1wMEfRCBBCHKEDp8yZcrUqVMRxW7atGm4SEtLw4EaQC4tLQ0309LSpkyZMnv27NDQ0JYtW8Jfshc13/NiKYdSrO/r64swBgQqWNND9Dm4QCcbQekXOUYXqWQkMW1cAZaYaiqmcES3JIEcIJBhlfGmooURIYlfEiEItk2cD4YmSbt7ICt++MUeF+zS7Nixo52d3RdffIFZTVWdDxWycEfo8OHDe/bsmTt3blhYmJubW//+/WfNmrVx40a4bJoxY0ZUVJSrq6u3t3dqaurcuXMLCwsnTpw4bNiwsrKyR48e1dbWXrhwITc3Nzo6evDgwdnZ2VevXv3tt99qa2svXrxYUFAAjzXx8fFZWVnffffd06dPX7x4cffu3QMHDnz22WcJCQnh4eHp6el79+7FPPDRo0dnzpwZM2aMra2ti4sL5J6NjY2Xl1dISAi271hbW4eFhY0ZMyY6OtqzbtkJtjcfH59BgwaNHz9+wYIFK1euzM/Ph7jbu3dvVVVVWVnZgQMHdu3aFRQUZGFhsWzZMjIqYZaolpeXR3xjKmtN4e8LU1bJXLRoER20lQQ26NSpE/Z5wSCOmOPwxwx29/b2xoiOUON9+vTBMWpYAgIDA5s1a9apUyfEYcXxBbhSh7dmwouE0fmAIY9gS6RVODIBEyfmII1ZBDOZYIAgyTzqHON6URISiek5oWddzAb6dX9/fysrK8g9sj8zjPLqR+Z19FI7ft3c3Dp06NC1a1dMirBQTpbOoWFC6H377bf79u1bunTpgAEDgoODJ0+eXFFR8ezZM6yMvX379t///vfvv//+4sWLy5cvFxUVzZ8/Pz4+PigoyN7efvbs2QcPHrxw4UJZWRlcqm3cuPHq1asvXryora29du1aQUHB6NGjo6KiZs2aVVlZeffu3ZcvX/78889nz54tKCiYM2dOVFTUuHHjiouLr1279uuvvz58+PDHH3/ctWvX8uXL4YouJSUFUTfi4+MRdgISHmK5U6dOdnZ2WAdycnLy9vaeMWMG3HnA6uPv7+/v7489TMOGDUtLS1u6dOmqVas2bty4devWyZMnt2vXLjg4uKSkBAPQ0aNH9+/fr7Z27Vpgrz7xRvirdvJnd4hcN2/evJEjR7q6uuro6Jibm+M8AebK4HiEL3ZycrK3t7eysjI1NSU7vLCopampiZUuDQ2NFi1aNGnSpGXLluTggo6OTrt27XAgDQ4jDAwMjIyMsBnF1NTU1NTUzMwMK2BWVlZWVlawwgsCIEPude3aFQiE0Z+GNG2cJMCgCS6iiRJIyzTxWwJMMuGK0knkPXiGhxikg3WJsdexY0cB9siUDwsJ4MWYmBjciYiIcHBwaN++fVBQUF5eHrFSknVzsp8DArC4uHj48OEDBgxIT0+/ePHiixcv/vOf/xC/DMTrCZyrv3379vfff6+pqTl16tTq1avHjBkTGRk5fPhwPz+/ESNGnDlz5uXLlw8ePPjll1+qq6snTpwYERGxaNGi06dP19bWPn369O7du3v27Fm4cOGUKVPgK7GqqurJkyfPnj27fPlyaWnpF198MXbs2OTk5NGjRy9fvry8vPzGjRs3btyoqqrKyMgIDAx0dXWFZHN1dfX09ITnK/jYdnV1hW8Bd3f3oKCg8ePHFxYW7ty5c+PGjZ9//jlOnISHh/v5+QUHB8MHAs6p2Nvb5+bmYuMbRiK13NxcztROYMZskCU7KZvKnDlzcD8uLg5nC8LDw/Pz8y9duvTTTz9dunTp3Llz33//PT7tgQMHysvLS0tLi4qKtmzZsnHjxry8vJycnBUrVsAB2ezZs6dPn45tHNiUPHjwYKxBBQcHk+U4qI6dO3fG9hE43urQoUPbtm0B3VatWrVs2VJdXV1dXb1Zs2YtWrRo1aoVsN2mTZs2bdpoa2u3bdu2ffv22HsNMAPPhoaG2JtC1rKx48zW1tbe3h7Rv6C1YiEOgYfc3NwEMpkpimkAY62fAJispoCQCUIscLAHVZOsqmNGJwgPiBW83r17Y99cdHT05s2byd4U8ZZosvs5NTV1xIgRe/fuJQ726K1YOMWDMwTw1ABPRPBKdOfOnfLy8hUrVgwdOhRSJS8v78yZMwUFBXBPevDgwdra2tra2vv371dUVMydO3fkyJGzZ8/Oz8+/ePHikydPHj9+/N133+Xk5EyaNCk1NXXq1Kk4unHv3r2amprq6urc3NzJkycnJyePHDly2bJl27dv37x585IlS0aMGOHt7Q2LWlBQEMZ97AT09vZ2dXXt0qXL4MGDMzMzEVvi0KFDe/fu3bVr14YNG3JzcxctWjRo0CAAb+LEiTt37sTJpuPHj5eXl6utWbOGntqpduRH7B5TDupomwpOl8HLXceOHY2MjBYuXHjx4kXsl6PPMpITH4TI0Q9yjgMb0p8/f/706VPME+7cuXPz5s3r168Dw6dOncLaLrYU79u3r7S0dOfOnd98882WLVvy8/Pz8vKys7NXrFixePHizz77DNPOCRMmwHdlSkpKYmJiTEwMOcSNZSV8DGxGMTMzMzQ07NChg46ODvZztmrVCkhu0aIFTiph75iGhoaGhoampiaQDLEMoiGtp6cHPBsbG5uZmRGZbGVlhUDn8LDm4uKCdUgvLy8SWt3z3aiUAux16tRJjD0CPyy4h4SEREVFhYeHBwQEYIfNqFGjdu/eTS/fkZ1Tgj0rM2bMCAgI2LJly82bN2trawEt2rue4DgcORWOU3Y4Pvf06dPr16/v27dv0aJFiYmJiYmJzs7OI0eOvHPnzpMnT548efLDDz9kZGSMGTNm0aJFFRUVt27dev78+YMHD3bu3Dlnzhwc7MjIyICUu3v37pEjR/Ly8qZPn56YmDhs2LAVK1aUlJScPXsWKuu9e/cOHDgwd+5cqDMBAQFdu3Z1cHDAEkt4eHhMTMyAAQMcHBz09PQcHR3HjBmDyR7WUQ4cOJCTkxMdHY0enj179rZt20pKSshBxOrqarXVq1dL7QuTf+RH7B5TjqyjA/3MmzcP/t6wTwpmLoyL2CNHj5HPnj0jTrkJ0acYyZkOoPHNmzdALC5wk4CWYJt8eHIUEjnDTcCTJ0+wjHvv3r07d+78/PPP169fv3z58sWLF8+fP48jAtj4e+DAAdi7du3ahREUYF61alVmZuaSJUvmzZsHMI8fP37YsGGIo4BN93379g0ODu7Vq5ebmxu8qlhYWBgZGenp6WHbp6amZqtWrVq0aKGurv7JJ5988sknLVu2xKn85s2bt27dWlNTs127drq6ugYGBra2tliTFMhDDvaIZQXDSmhoaGRkZO/evQcOHBgTE+Pp6amnp2dpaTl9+nRsKYaqWV3nA4+GHGZ6R48e3bhxI5bIJ02aVFBQ8OOPPz548IB0Mv2lyLcg31HgCOzt27dPnjw5ceIEXOJHREQkJSVlZmZu27Zt4cKFixcvrqiouHLlyqNHjx49elRZWTlq1KjY2NgZM2bs2rUL5f700095eXmjR4+Oj48fPnx4RkbGjh07Tp48+csvv2BcuHz5cn5+/qhRowYPHjx69OgvvviivLwchtn4+HisImKZFyda7OzsrK2t+/btW1xcDGgtWbIkPDzc2tra0tJy0KBBc+bMWbNmTVZW1rZt28ihjYMHD6phw6hS26ClvDmI/YWJd2NyNqlMmDDB3Ny8VatWy5cvh1ry8OFDDH5kmHxNxT2jD1CR01M0/MgnpIdYMsoSPJMd6CQfOvwFEghEK5M5iLwVDAQkARoCGMPI9uDBg7t37965c+fWrVs3bty4evUqtGu4SEJAImgyFRUVZWVlu3btKioq2rx587p16yCWly1btmjRoqlTp6anp0+cOHH8+PHh4eFt27Zt1qwZ9mTr6OjY2Nh4enqStUcm9nR1dQn26GiB8G+Pwd7b27tdu3bW1taZmZnwy0D7YxfIPWJrqaioKCkpgS/dwMDArl279u/ff+HChdXV1Xfu3MEZcPq4Kv01nz9//uuvvz5+/LimpubNmzf//ve/kR7RYe/evXv06NHc3FwcFPb19c3Pz79z587r16/Pnj0LayqOd1y7du3Jkyfnzp1bvHhxREREamrqypUry8rKzp079/PPPz98+PD169ePHj06duzY/Pnz4Vl8wYIFJSUlp0+f/vnnn7FX88WLFwUFBdbW1iYmJiYmJrq6uvb29jgqYWRklJSUVFFRkZubGx4eDq2kb9++M2bMyMzMzMrKWr9+fVFREXZsY+9LWVnZH9iTuVzOBB7BHt8prUDJFCzZ+fj4tGrVKjk5+dGjR69evXr27Bnx/gsibE27RqQRKAASzfdkLkGEp+DsIw1s+kgIOaAlJoI0gewVk6Asunp0GjpnehDhvAgtAHp1bW3t/v37e/fu7e7uPnPmzO3bt+MoevPmzQ0NDWETZ9o5xdijAyogfJKrq2u7du1cXFw2bNiAYAPV757FFs/38Pf48eN79+5dt27dypUrlyxZMnny5JCQEAcHBwcHh+HDh+/cufP69etPnz4lko3g8HWdy7Bnz57duHEDji1qa2sxmyD+oZ8+fXr79u2DBw/OmzcPxzhmzJiRkJCQnp5+6NChq1ev4rRRTk5Onz59Ro4c+c0331y8ePH27ds1NTWPHz9+9uzZ3bt3t2zZEhsb27t372HDhuXl5Z06derevXu//PLLnTt3amtrnz17duHChWnTpvn4+CxevLi4uLhPnz6Wlpbdu3c3MzOzsbEJCwtbuHBhQkKCmZmZrq5u375958+fv3z58tWrV+fl5e3YsQPha4h2gJ2raqtXr5YyY/J9Y0oZVOQcO4AtBId90tPTFy9ePHbsWD09vc6dO584ceJ13YRbEPdMzJ0clmUmpp8K5JsAyfRfJvAE2TKLZj7iv6IwDRPbQP6JEydiY2MnTZp07ty558+fYxZUU1OzadMmBwcHDQ0NBN8jy/Fkn6eNjY2enh78IJHjsOTYHsKjt27dOjAwEBM8etWOj72qOlcr5eXl8PO1fPnylStXLlq0KCYmxtLS0sjIaNCgQRs2bDh37hx8Gb169Qp6/qs6KKLVCMpVWlp6/vz5V69e/f7774Qxnj17hjHo0qVLGzZsGDBgQKdOnVJTU48dO/bixYtbt24lJiaGhYWVlJTcunWrpqamtrb24cOHT58+vXDhwpdffokY94sXL66urr59+/bdu3fv3r1bU1Pz4sWLJ0+eHDlyZPLkycHBwXA9fPXq1XXr1vXo0aNVq1a2trY+Pj7x8fEDBw40Nzdv3769v7//nDlzli5dunLlyvXr1+/cuROhiEgvkbN8/9U5FW5SkTKoiPVMwSk78QlXsnyHcD/A3vz586OiojQ0NEaNGgVPUhjz8BmIQYWGwZs3b3BiSuxpQwoqYukhSEyEJwdsHFAJkvHRJSj3lSKQC/7SkvbXX3998uTJnTt3Fi9eDHeUkBWv68JTvX379sKFCykpKVhlwYDt6ekZGBiIdQhnZ2cDAwP4YomPj4fCiYCVkZGRlpaWLVu2TEhIwJm6ahlEQAh7Olb8Dh06tHv37m3btkFbxkaOESNG2Nratm3btkePHnCjVltbC+BhCKZ1n99+++3evXs413Pz5s3ff//917qoy+gNnC7/9ddfq6urhw4dCp/C/v7+mZmZEF8w9ty6daukpGTIkCFubm59+/b94osvcBD24cOHN27cAONdvnx57dq1/fr1s7e3Dw8P37Nnz61btzZt2jR48GDsvS4uLs7KykpKSjIxMcHh7NmzZ0N//Oqrr3bt2oV1FzrKEj0NrqysVMvJyXmvS3ZSGubcuXOBPWwE8/DwUFdXLywsfPPmzaNHj2iHGTTPkWFePOrTiqIU174STcxeiTBJ22AEEBJUhgkSAT45aV5KaJXM3F69K//p+2g4llt+q4s//KrOMgEcwh0ldkW6u7vDozu2aAQFBTk5ORkbGycnJ4eFhcHNO9E8zc3NO3bsOH/+/NOnT1dUVDB9q/DvEOmHI/PV1dVlZWUFBQUZGRlLly7FXuJJkyZ169atTZs2hoaGMTExBQUFly5dwjTst99+e/LkCRb9Xr58+ebNm//85z8nT54sKCjYv38/YRXEUcDCILw8/N///d/3338/btw4U1PT5OTkffv2PXz48ObNmziRFBAQkJ6efvTo0ZcvX/7rX/+qqam5c+cONMyysrJx48YhzMb8+fMRqmnWrFlOTk6mpqYxMTEIH5SSkqKnp9emTRsfH5+FCxeuXr06MzMzNze3qKgIUUER4IkcnmJgLzs7W/7JA2bkAzmoo/dDYysm1tBnz549d+7cmTNnOjg4aGpqHjt27GWdozXYlxGI8NW7thDwluA+MMPEBnN+9VI0DRNwM0kszlaMHyZExfATY5iunhh74oaIc379+vXz58+vX79OtHSslcFxMlgWOETv1dTUbNy40d3dvV27dvb29l5eXs7OzoaGhthFDa/BgwYNCgwMNDQ0dHV13bBhA4IYHzt2jGhQYrwxsYcVCOKKG2Lw+PHjJ0+erK6u3rZtW1ZWVkZGxtq1a9evX//ZZ5+FhoYaGRnp6ur269cvKyvr8OHD165de/XqFQ4lEPkGByrwPXXgwIGnT5/++9//flk3+8US4u+//469MpcvX54wYYKHhweMt0OGDCksLLx9+/aLFy/u379fU1Nz7969q1ev3rx5s7y8HAEG4+LiCgsLz5w5s2PHjuHDh+PIGGanO3fuHDp0qImJSYcOHby8vKZPn46z7fn5+fA4ioNCMETRkfcY2MvKymLKOikHKmL3mHJkHYBHNkCT0+UzZszAIjhU//Pnzz99+hTsAouWeC3h11/fCSYqYHqmtBGsJRCAEQuqQF5hAYrcJPhnyjEB2AT3pV6hicbeK5HyyWwsnTN2Zr2mwgNgJMKI/ubNmydPnmAehYt///vfb9++PX369NChQ83NzRFBycjIKCYmhuzV7Nmzp42NTUREBMJTVldXw78yCXjAFG405HAhXnjATZzBwdnZoqIi7IvIycnBkVNMBTt27Oji4jJhwoRt27ZduHChtraWtOvRo0cYoH/55ZeysrIffvjh1atX+GpYRiKGcRgO3rx5c+3atfT0dB8fn6lTpx45cuTOnTs1NTWwM8P9dmpqqru7+5QpU0pLS7/77rsNGzbExsa6uLj4+/vPmjULFubk5GS4M/bx8Zk7d+7q1atzc3OhYeIYlGBsIoc5sKAnxN7KlSs5Ptj5sk7KXxjzRDk5+IOj5ThrN3369PT09MmTJ2PH5g8//IBRDfwEp4i0Ekgb+mlOBS8yF/peU66/acJhk6dPn2KkBNhe163qQsl59eoVCeAmAJLUX/FYwLwQY088F2WKTfo+UZKfPXv2/Pnzf/3rX48fPyY5oDeQADon6Rw06sGDBytWrLC3t0dALxKwEgv0I0eO3L17N7ZHYzcG4aHqd00sYqHHlIo0AnEcDsvQ2KVUVFS0cePG1atXZ2dnr1mzJjMzc+TIkb169YJBPyIiIisrq7Ky8ueffwZLAGwYaGprax8/fowBCHYXIPBVnTt3jJ4vXrw4c+bMhAkTwsPDly1b9u233+7atWvWrFkpKSmRkZHLli07c+bM0aNHV6xYgb1jkZGRGRkZJSUlmzdvHjlypL29vYGBgZeX15w5c9auXZuTk7N58+bdu3fj/CF2q0DPrKL80AisLELsKXRKq4KSKWuD9IwAACAASURBVJB14hN3OG6HPalTp061sbFp165dSUnJzZs3b926dfPmTYxJDx48uH///oMHD2Apfvz4MbxigNuIrZmwJr0/8DW1QkBzNg1jjIsEfk+fPsUaK7Q1jKAKxZ0UqJj3BUJSrPGK1WNm6WjIixcvTp8+XVNTg5Hi1atXxEaF+uNwDcEh0dihoL58+XLnzp1eXl7YwdevXz8c+Fi6dCnW7sguTbAUJmxMucdUOMXrftBCiTJGNnmAHUtLSzdv3oy9gVlZWWvWrElPT4ejCltb2+Dg4Hnz5u3Zs+fatWvYugkcvn53Q8zrd71Nv3r1CikxhXn48GFRURH2iAYFBU2YMAEHDo8fPz5v3rzevXt7enomJyfn5eWVlpauWbNmyJAh9vb2pqamHh4ekyZNWrNmzbp167Zs2YIQ2VV15xJxglbcdjLZY2CP6JlSuzGl/NKKd6iIT9kRHypAHX2oHKjD2Z+ZM2f26tWrWbNmkyZNgpe76upqzBNgIoNPu+++++7EiROIM3ru3Lkffvjh/PnzFy5cuHjx4qVLly5dunTlypVr165dv34dAL59+/adO3fu3r37yy+/3L9/H5ZlGr2Qe2Sl++HDhw8ePLh9+/bVq1evXr16586dx48fv6oLuUYTJAltaKVnm8zppZT4Yk44OfT69Wsyir99+/bevXsLFiy4d+8e5kIwOZDisCsS5nhMAl+9eoWUqAbMGIcPH46Ojsbe38TExM2bN2MFr6rOfRi2sECnwucg8zcyqyHsRQ/8YqEnWJOANQKZYB92RUXFjh07tmzZkpeXl5mZCb1u/vz50dHRTk5O5ubmnp6eo0eP3rRp04ULF+7du0cc9UG2v6rbeoGRBVBEw589e/by5Uuo3OfOnUN0wc8++6y6unrevHnEn/fGjRt3796dlZUVHR3t4OBgb2/ft2/f8ePHf/nllxs2bCgoKMB5fDIM0ZUXAA99RbqRXmOorKxUW758eUZGhkxZJ6VkSp1tpU+4QtbhrN3MmTOnTZuG62nTps2ZMycuLk5LS8vOzq6oqGjPnj1YEYLf2PI6wpl8nFAU3DlAUWVlJSb3xAkP+gWuQb777rvvv//+xIkTgPHZs2fPnz9//vz5H3744ezZs2fPnr1w4QJCbKO/zp07d/36dbIuVFtbW1NTQ5aAfvnlF8hJyJaX7+q9NOpoefsb5YScBhVT+RQQRnoMHP/3f/93/vz5+Pj4X3755XXd3gPBMMG04ryqmxOCI1+8eFFeXh4YGLhw4cIdO3bANRBOeWKyR3oSqAMs8ZfADJ1M4isINE+m9kVLA9oSCDGya9cu+OqDORCrgkOHDu3VqxeCjcA32cmTJ2/fvv3kyRMi9F5Rm7MRFo903Zs3b2pra3fu3Dl58uQ+ffp07949MDCwX79+gYGBw4cP//rrrwsKCmbPnt23b197e/vOnTuHhoZOnz49Ozt7w4YNhYWF4EwIOnrE4RNhwmpBDLAvvvhiRV3kZCmbitSqnZzZHfFcRLCH065TpkxJS0vDZC8tLW3ixIn29vbNmjUbN25cVVUVPM/AB0ZlZSV2SBLaL00V75Lg6T6KBGAmTxEnAB7F9+zZA6+pJSUlcLaBum3duhV+TeFWuKio6MCBAydPnrxw4cKPP/4IOXz58mXI4Rs3bty8eZMI4ZqaGiKEHz16RKvQxLDEBC3hLehUiJizf//+iIiIGzduIA3Y61WdjUqA+Vd1G/Re10Wuwv3r168nJycjaoW/v39wcDBcsEyZMiUnJ2f37t1kJkOYSWA0P1RH9CMBzMTwoxEocNSJTA4dOrRnz56CgoI1a9ZgHpiTk7N48eIxY8b4+Phgw2psbOzq1auPHTt269YtiEHY6jDrI9ZRNL+iomLs2LFw5YajWwEBASNHjly7dm12dnZycjJ8eLq4uAwePHjmzJnYDlZYWFhaWlpVVQXjEDHb0mMHfS1oGt1j72Bv2bJly5cvV+gvTAWbikDJhIaJc+VwaYoYOtiLOHPmzLi4OGwCnjVr1smTJwEMnBXCNS3iCLpocUeEJFAkQOMBFglQCuBBd0duZWVlpaWlW7duLSkpQZrS0tIdO3bs2LGjpKSkpKQEoep3794N3NKjgEAI00ZnWg5DFJ88efLUqVOnT58+c+YM0agvXrz4008/Xbly5erVq9evX799+/a9e/fu3r177969hw8fXr16df369WFhYSdPnrx///7jx4/v3r1748aNixcvnj59+ty5c1evXq2pqYGuRSZ7wOfbt28xv3358uXz58+TkpLU1dXhQgInErHs7ubmFhQUNGLEiPz8fBJDAo0iWhbaQpBDBKDg0LqUTBDIh6o66zyELYJCl5aWbtu2LTc3NyMjIysra9WqVRkZGVOnTu3du7eenp61tXVcXBwCVv/444+3bt0iRnII9levXp07dy4tLQ2BNCwtLeFqbdKkSStWrJg9e3afPn2w9dnX1zc1NXXhwoVZWVkbNmwoLi6Gt0K0EcMB8WPPhJlUMxnYW7JkCccVtLKyTuBDJZ0iGnhTp04F9qZPnz5z5swJEyYMGTLE3d29VatWH330Ufv27UeOHLljxw6oN0DggQMHaGjt3bsXPmpoEiOtso7EYIPoI0DFK/v379+7dy8RjNB7cSQEDCeAPRNsFSyii6PrLDVMkJofrCOyUIaGwBCycePGkJAQWAsglumOOnDgQHV19alTpy5dunTz5k0Y1u/fv//zzz9fvHjxhx9+uHjx4tWrV7dt22ZhYdGrV69du3bt3LkTg8uePXuw/jZ16tS+ffva2toOGjSouLgY4XLRzCNURFWiLgJ15IiDTNYkQVFIbrSiC8DD+9CGDRtWrlz5xRdfZGVl5eXlpaWleXl5GRsbW1tbDx06dOvWrUAsxrLLly9fu3YtPz/f3d3d0tJyxowZo0aNsrW1HTVq1Lx58+Li4lxdXfX09Ozs7KKjo2fNmpWTk4PtYDt27CBeDImSSU5mVFdX01qAeBypflcGsrG3ePFihfFG+HugBesHtOMwGnKEiKqJBYbU1FQXFxcdHR0zM7Pk5OQFCxbo6+tra2tjk9HWrVthByPjKPm6AgtSVVXVwYMHaSFG1EtcQ4jt2bOntLSUFlM0GEh6PNq7d29ZWRmgXlZWVlZWBjQSMMPLMs4ZIA3JhCYMH5UsEg8KAKqAMLKQcQf+sFBov3798vPzT5w4gaoCexieSa327t1L4F1VVYU8jx49Wl5enpGRYWZmpqOjs27dOmJiARIgvg4ePLhnz56MjAz4HZk3b97BgwfPnj2LxMThNPoBw4TY9sDkTjGP0l8TOcDGA2UPFauoqNi1a1d+fj7OSWNCOGbMmB49eujo6HTu3Hny5Mk7duzAMndlZeWQIUP09fUHDx6MEAurV6+2trbW1dWFi+6goCBEL83IyMjOzl69enVJScnhukAR8B1K1kLI1hyiG3PaJWgdA3uLFi2SCnsg9tWn0C+twEsfsDd9+vSpU6dOnToVqiZsmzNmzBgyZIiNjU2zZs1MTU1Hjx69c+dOBEndunWrh4dHkyZNNDQ0MNwmJiaOGDFi/PjxMMwsXLhw2bJlMENjcXPLli3btm3btWsX4TNIDNrmho8BQwvUJ4Lhb+sIwxsAADYimCFSbu/evaWlpRARJSUl8NZIY4yGHD3VpOFNEhD40dqvALEQd5WVlfv27cM1/paWlu7bty8xMXHcuHGoNjIsLy/fs2cP3Q/QovEuBohjx47t379/woQJurq6GhoaK1asgNtWwvT0lii4cy0vL09LS2vfvn10dPTWrVuBh2+//fbUqVMnT548ceIEvAoQl5vEEijFmoL5Hq24EvvnsWPHMHwQZ2fQ1Q8ePFhcXLx+/XpYYnJycr788ssRI0bY2NhoaWk5OjouXLgwPz+/T58+Dg4Oc+fO3bx589SpU319fY2MjNq2bdutW7eEhIRFixatWrVq2bJl2AqLIIqk1agPGe7JQjnOCtMBA6VaR48mDOx9/vnn/LAHAjMmx6BCyzpiU0lLS5s2bdqUKVMwtcN1VFSUmZlZy5YtbWxs0tPTy8vLESUQA+f3339fWVn52WefWVlZffzxx02bNv3000/V1dU//fTTT94l3G/WrFnz5s2bN28OpywIyoUdG05OTq6urphS9+vXLzw8PDY2Njk5ediwYRMmTJg6dSocei9btgze9nNzczds2LBp06aioiKga9euXUT5JDO36upqDMYkuAeIcAzgQZieKd9o4SxQnmlxR2vUkNXQiuGe4MiRI6tWrfL39y8sLMQBfFp3JbKOjoJQXV29b9++hQsXdunSpUWLFgYGBlOmTNm+fXtpaWl1nfoHJQKMggs058SJE+vXr0dch+Tk5JycHJxOWLJkSU5OTnFxMZQU0g/i4V/wSyeglTpwNjJBPx+uiwuNzKvrFuhLSkpwQCk7Ozs3N3f58uUJCQnGxsbNmzfX0dFp3rx5jx49unTp0rJly7Zt25qbm4eEhCxcuHDlypWw3+Tk5GzatKmsrKyKcokN37VkIwEx/MDbCjn8KtUopp2JgT04CFN4qHwuRfBBj61hs2bNAt7mzp2LBYPp06fTeiawN23aNKwrhISEWFpaampqdu3adc6cOYcOHTp9+nR13SIJfMh89dVX8GSxbNmyadOmjR07Fj5XkpKSYmNj4QK5d+/eAQEB3t7e8F5qb29vbW2NmJX6+vqIBNK6dWvipgGeGgi1bNmyWbNmNJibNm36cR19+umnLVu2bNOmDWw/+vr6lpaWQDLcdfTu3RsehAYPHhwXFzd06NAxY8YgfPmcOXMWLVq0dOlSIpY3bNiQn5+/ZcuWwsLC7du3FxcXl5SUQD7TUKEnqDRuyWQPyiRtNNpfZwqOiIhwdXVdv349sE2y3bdvX0lJyTfffPP111+vWrVqyZIl06dPj46Otra2btGihZaWVnBwMMb+zMzM7OzsoqIiwlsC0UQu4PgoKioKIVa0tLTatm0bFBS0cuXKgwcPQt0FVul5oJTQY7KpoFBxGqJ/oj6HDh0qLS3dsmXLypUr0eeLFi2KiooiDrX8/f1HjRoFBTU3N3fVqlVr1qzJz8/HggpRj6WWDcR1E+vJUi0VI/OPtXVgj3nQTrBqR1tT4IgWF7BSpqenw3aCBGR2N2XKlMmTJ48cObJPnz5mZmYGBgbu7u7Lly8/ePDgmTNnMEODGl1RUQF/T9jbjd19a9asoYMiEfehcOYLL084+0vO2n/55Zc40L1kyRI0bfbs2XBTDYcrw4cPHzp0aEJCQkxMTGRkJLzWwUEqXCfRHtAMDQ0RubZDhw7t2rVDxB84QUPoHwSLJl5YAGkI5ObNm7dq1UpDQwMw1tPTQ0wvR0dHNzc3HJ+Da8MBAwZERUUlJCQMHTp0+PDhY8eORRTb9PR0uCpdtmzZl19+mZOTg+OYGzdu/PrrrxEquKCgICcnx9bW1sLCYtiwYWvWrNm1a1dpaWlubu6wYcM6d+6sqanZokWLZs2aqaurQzUwMTEJCgqaPHnyihUrVq1alZubi07bsmULOANyUsBPYLXKysrTp08fOXKksLAwIyNj2bJlhYWF+/fvP3PmzOnTpwE5JGOyrxTApLicCUISQgy6MeIiVFZWlpWVbdq0iTj+wh5RsAqcEq1du3bTpk07d+7cv38/vZhRVUcKkcMHJxOfkthbsGBBfZbsoF7OmjVr2rRpEIBYOYAAnDRp0rBhw/r27WttbY3AxStWrIAWgaoAdVCfNm3alJWVhbOV2dnZGRkZX3755cqVK7HZDX8zMzMFrkEx1EF5oI/e09fwRrNmzRp8FaCXGdUME3dyZh+7DpYvX078FyLMA9z1jhs3buTIkcOGDUtOTo6Pj8cJgNDQ0ODg4ICAALgP69q1q6OjI5Bsbm4ODx+COF4dO3ZEFD4SyktTU5O4SCPUunVrOFPq0KGDgYGBqamplZWVjY2Ns7Ozn5+fhYVF48aNP/roIz09PRxONzQ0bNOmjbGxsbOzs7u7u5eXV79+/WJiYsaOHbtgwYLMzEziKIQobMXFxWTsF+9KwfXx48crKioOHTqEg+TfffcdFh7ATxUVFUACIgqJJRiHZaVuMoFK0EImY0ePHoWLDSwJbt68GRGwCwoKtm3bhsB68FdbVXeiAm0kaz9kY4BUlfjjBQeZbOzNrwtQrtD7Oj2vI8CDB2gSC4GsH0yaNAnRUi0sLGxsbMLDw7OzszF1rqrz81FV57zxyJEjcKuWnZ2NQ1C5ubk4YJGVlcX03SSTxOn5mWDtSOz6nkQ7W0MRHWKejohG/pKzkZmZmdjAsHTp0sWLFxMkz5o1C4aoSZMmjRs3DjJ52LBh8fHx0dHRiCMJj4Y4Zo5dzgAz/JbD4yDCWQHVZmZm2H/s6OgYFRW1aNGi1atXI3zc2rVrSfUAORxeWbNmDSIegy1IsAQpkCABlkDxEclWxiNHjmCyRLa/SIFNwJfipzIfEeRgtob1UtSqurr6WB3haA9ewcwcun0VRZxyxVKRKSeZVRX8/oG9efPm0VM78UE7pjUFF2l1BN0Som/KlCkxMTE9evQwNzd3dHSMj4/Pzc3FfL2a2loK8zExiBHHht98801hYWFhYeHWrVu3bdtWWFiIqNSbNm3Kz89nhn0nAd/F3tYAM6YrmiwWSWGYnLGi5S0T0hgySALIZLEoxgWUarE/YiKEmQ6sMjIyaAc5xA9Aenr69OnTR48ePXny5BkzZnz++ed4l1QDIws8sqL3vvrqK8FmfIIcmsNofgI4iYgghkGiB0rpWmLWZIo4Dn+TNGQNgF7BB2thbkzvkiFGmqp3ieZGOpkUlgQ1kUosaAgPezg/LnXQTrxkN6OOYMaEDjZ58mS4yA4LC3NxcTE3N+/Zs+fIkSMx+4diSVqLXsOMAp+QmHRh96cbQO8IITZDWNth/SMrb9iAUlJSAvvkjh07iouLi4qKvvnmm61btwLPBMabNm366quv5ESQ58eOp4kJS4FuLLgvJXvpBESjJkXjL3Fyhc1WRKDhLy7o1/Py8mC/hRtJYv8kqyzEpk/W5ZggQUowPVn4OlwXUBYJyPYXhazJIY6QpPev0cu81dXVqAZZDRdkQhKTVWLwmGA3HKc+MmvOFKQM7MnZoSJeK8dmaJx/HT9+/MCBAx0cHExMTLy8vKZMmbJ582aYa4nJC8tHxDJL7xUgIxmxMpNBS9zUIywS9KygC0D04i+9tA3bPY1hwHj37t0Eydg4Bk8h27ZtA5i3bNlCImYDyYAxQa/A1bcYwGIYc4QqnorxSSZsuLNmzRo6JQx627dvLy8vFzAfYTWyiIfR8Mi7OxYEDCd4eqTOVRnYl4TRqxYJCg77ckQK55pUQGwvEUs8eqVXgLEq6oy5uFYcCSYHh+J339E5582bB99hmIHMmjULblQg1mAkJFIOB14xqZs1a9aECROw4cjY2DgwMHDu3LlFRUXE+CtWCchNWj8h3ICUZB1TgCVC5F0BtKpFyBR/M4XEwXYVtewrWMEjC3dYfCdIRkRSGsm0QN6+fXthYSEMA1Cqv/rqK2LUpTVqqKA5FBFAZmdn0/owtMpNmzZt374dW8PovZfMrhCwnWDM5jwi37G67qzDkbpFzmppa40gQ4XfiIkBTmKar+g60KgjsBTjVmVS2ARy/d/1PYg7mE+wbAA0YskOUwjgcNKkSViMxnxv7Nixfn5+pqam5ubmvXv3XrJkSXFxMVZFaVHGYWUByU+pVLOlUorRS38wOSRVhEL0ArRYuxPcESzBkw0xALMAxkAyMAxRvG3btuLi4tLS0v3795PtkeKZmFiYiG9yeF0sChTioVoEIYWlKJUP51o+quWUwuk9wYsCTjsiXlsH9shkb/bs2cR0SWZ36enpmPhBAI4YMcLDw0NPT8/ExCQ8PHzlypUwV5LZ2pG6nXgCO5JgdGF+QqnEcrpSBRKzwnsiMWKleqNaEf4Frx95dyz/9ttvYfcncV6ZzKFUz8h/q8GJX674qcr1pPtH2b6Syk3AANUC7MFnEVmyg6CbMWMGRB/+Tpw4MS0tbebMmampqb169dLS0jI0NIyIiMjLy6uqO4QLiy0KJrN2cshSQPJrzG+hyoJIqV6TIqVykEpJG5NISqLT0verqMM1NAmeVr07BaKVqyNH/nAjTVeV0xDmNX1H4TeSel1mMuaLVaxxgV9E/esvJ3+6YwVPGdgjwMNqOHaKYakAW5/nzZu3YMGC4cOHu7u7a2tr6+rqJicnFxUVIaY2RtmqqqqTJ08SbZOwFM15dG3EADjy7vRXqlNIAzhAYiJNXBxfpHD6l/4rBTNxDmKoIA09ASZE7+0WV09wUwxLAW7pVzjNkdNkmaTaWyoXIfN7yU/DxHZ98mFjD2ZMeGifO3cutl8SnXPy5MkxMTG2trbNmzc3MzMbPXp0UVERtqsfPnwY8xMYxzBLOUyd+KAlYYOTFNPLT6xC/zYI0UXTlaFhQwBcpUjWVYlm1NV1Zo9qagP+EWq+x2myzDRK3VEIDE4CmWkExYlL5+Qj+BacTKTqxq8euWBgD9tTJk2aRO/JnD59+tixYwcNGuTk5KStrW1raztlypSysrIzZ86cOHGium6Rh+xDxRlNbCAgCwmY/jFZ589AUoBUKgdmj3MSc8Av9SGZeBBkIihC7D2aWa5UztXSHCn1IrMJzDR0P0jVQdwPYl6XUwFx/cX9IFU6v72C16Vyo9NLYg/Aw6rduHHjBg4c6OjoaGxs3L179+nTp1dUVPzwww84NIVisGxKNojBbzFRgcgB+ypl7JzVykzM6pltQ5H8VjB1SDoH/k36dUFxxKZypO70TTXLdH7k3TPHDU7vqdulvinnWwsu/gwEUByp+yg4PKmGhXIs340ZMyYkJMTc3Lx58+Y4V5+bm1taWlpcXPz1119jnxfOwvxDhYWFW7lUWFhYUFCAowZkM42YvmZRPou+UobI5juayEY8AeWxiN4hoJDo7azMva80iVPS++kElMMiweYEmlavXk02EmY3EEmVJZ+wBSInJwc+4PPy8hYsWKBG9mTGx8d37twZ++h1dXWdnJwQrbt79+7dunXr0aOHh4dHz5493d3de/zVqDuL6p+JVEp3d3d3d3c3Nzc3N7du3bq5urq6urq6sMjZ2dmJRQ4s6ty5s72I7OzsbFhkzaJOnTpZssis3mTKIhMTEyMWGSpDBizSZxG8teNCX19fV1e3ffv2BgYGeixi5iBFiIUskzpKEKJ/o/IdO3Zs06aNGmZ3EyZMsLOza9Gihb29fWBgYK9evYCxbt26ubm59ezZEwfbXF1du3fv7v5XIzcW1T8HKaJf6datG+DHLJEkEJCrMiSFaiZ1YRET/126dJHKRGa2UjkrRY7KEF1zW1tbKysrqdHN0dGROcApRZ1ZxKxYly5dHB0dcfwa/nYtLCzUcKh87NixZmZmbdq08fb2joqKGjBgQERERGRkJELSREdHDxo0CCERI/8hiiJEFBkZOaiO3ndZKpD8nN9fncPrTZwGIlBuZGRknz59/P398bf+JSpbDWZ/AkGhoaFRUVHBwcFq8GI0ZswYc3NzTU1NT09PkgjvIAwiYt6HhYWFhISE/kNcGsii0NDQMNmkbM7/c1K2yeIclOoKZkrggZQbHBzs4+MTEhIiv9uVJSYg+XVGDSMiIgIDA9XgxWjMmDEmJibAHroyNDS0X79+AwYMAFJDQ0Pptv1DobLZBTeZ3KlsZ4oLIsXRdxqKh+pPzFYo1Q9K9RvNq/379w8MDBw4cKBSdat/HaQIhUZERAwYMCAkJMTPz09t8uTJkydPHjVqlIWFBcEeNMxQ6osi9Da+ilJF/r2J+VFVlkiqjWth70JOUCupSqrGhSrUTWaJDVI3pAejhoaG9u/fX0oQKewTOSS/yaF1oissLAy+efr06aM2adIkYM/MzExDQ6NXr16CYU+cr1Ld8fcm+byi1Pcjrwh+5eQcKkKjajzUICS/Dg1FdLn/kwowif4oAwcOHDRoUFBQ0B/YMzU1bd26NbDH+aici9B3R1/BTWZHyEkjlVhcsb8ZCfpTqfSqJQjjfmVOmv8tNUhHKdsWTnomHMIo7P13vjdx4kT48BNjj8aPss1TlqSGSYU3FY61NKMoTFMfEmQic+AXvyXIQVxnfp/we0O1mghuqpC/gJ3k10pm9VRjHmWf1jNbIfYmTJgwceLE4cOHm5iYAHsRERHizhVfyCmJ+ZZMGCssUfAhVes1AcsqvCP1lsIWMYvmdwW/tgpvCu6L+V6p0YHZLVJNUCFbcSZS9ZR6RU6fcG5yaq6woxSyMRt748ePnzBhwrBhw4yNjWnsMW3E8vtL4U2pNgtwKwdgSiWW0xw5yQScJ8WOnEYx74SxvhbnEScxpzlSPSZVVX4l+TelKs9vu7IdpVQXMX/FOUtlyL8vyE2c7A/sjRs3bsKECampqUZGRlLYk6qfVF8riwR+DgoTK8xTqg5SUKknqVBDlROLmyanw+kEUjwnSCnuKPlfltP/dP78TPgks7H8ysgZNcTvKsxHgJR3sDd+/PihQ4dKYU+qv8JYfRdKEb8vpPJkNlWcnjNQ8d9iXotbobCSgnpymEw8YDUU2uUwHL9RSuUsbpRMDuHckeqQ+nORzEfiZErxlVQPCDhBEnvjxo0bMmQIsOfh4UFjj8leUn3N5GypBijLf3zWF9zhlMhhGpnppfiGCTxBhpwcmNwmxZScaovTMDmDU0lO06TyYbKKOE9BblKVVKGjxPnwO0pZNuDnINUoZuJ3sDd27FhgT0NDA9gTLA2HvftJmJlKtZlTFX6z5fQLpxT53SqzCDml1/9bKvtIZgKF78r5TEo1k19POayvQkfJr4AKaZRttRgRDOyNGTNGgD3m0ML/K1VRDg5V/qJyKsb/uuL7/Dv8fPh3yH0+KzMvOHVmdiynZ8SP+A0Uj7zisqRykCpX4aAcplJHye8T36cCCwAAHAZJREFUmQkEv/IbKEVs7I0dO1Yh9vi1F6NUXKoKj/iMKJNk9pEcKMrJR+FTZZP9z/PhD3P1L1Fhhn+VjuKnlMTe6NGjU1JSDA0Naewx8+KMEAqHaqnxTJxGnBUf3sx2Sj0VV4CfJ5P5+OOCuLacfhAMq5xsxWk4/cknmflLNUdcFrPJgvZyPqsgjQodxRkjpDpKXBy/Qzj3pb64uJlhNPZGjx49atQoKezxGy+TEaWeMkuRakyYjJ5qWOL0psxXGiSlwnz4WX2AjlKhxD9nR72/vpLE3siRI5OTkw0MDMgaA+dNORzJxJvUtbgImY/q8/344wX/Eb8hzPsKqypnQJFTVY5MUFZcKCxdKU6VCUjVOkqODJB6JLMVCjuK/wXZ2Bs1ahQTe+TwBXmZvM/5qJxKy2m2HCR/+IH8H/qH6kls7I0YMWL48OHx8fEC7HG0vjAubDgjhFIjt0INU75cqr9wE/eGwheZbzGrxyxOXH/B8CdfuahPR9GFSmXCaTJHlImHdYXVE9+UYhKFHcXJWSo3qaecxIL0SmOPAyoBN3BaKNVa8afivyKHFPJiGKtHOInllygnQ4XfSX5BKpCyPaywo1Qrl4PnP0lHKayeCvURYo8E+ObIPcEoohCW8pskNYxJlS6omJyyOOk5HMB/XT4HiztNWRKznVRHhbG+lLL1FCRgYk+cCbM4fscK3pVTbdVyY1aP80hhWYKOEneRFMOEirGXmpoqhT2pjyTOUaovpGrAaZsKd1QgZiaCD6YwBzGz8jOXSixgOylel3oqxbX8HOpDKufD5w3BtWodJbjP7Cj5FWsQYmNv2LBhHOyFsTqCw7XMljDzkUosvklfCNhdIQeo9ohD/DYqm4PClFKMwsmQ+eFU6G0VKiznLanays9BZeJ3Auk0OahWWD0x4MnNP7CXmpo6dOhQhTqnnO/HKV5QCTlvMbuADzY5459CuCrMh5M5/76cgsh9+d+eU5BqHSWog8L6K2z7B+soJotyOkpO0cyaKJtJvbCnQp3CpL+f/GFYfIdzIScfOdVW+IqcdimsklT9VWAF+XfkXHMKUqpuCnOTmUZmR/H5QTVsi5/K6XBynwn7P7A3dOjQIUOGxMbG8tcY5DRbZQwwh0lmHZgtV8hPqnGMzLekvrS4Ucy2CL6Q1ODFbIs4B/KXmZX4mpO5+CmzYjJJasCS80FldhQnZ2ZHifOXkwP/ET8rNvZiYmL09fWJryTx+8xM5XxdpUhcitQd5ouc+3x8ykEspwh+6SpwNic3Zg5SRcgnmR0op84NXhllO0oqQ4XjhRwG5uSg8BEDeykpKRzsicch+fWTiUal2inF0Pyy5NyRX7H6k0whID83qUzeXxPkUIPgsKG+ppxkKvSeHBSwsTdkyBAm9sS5qDBCiwW6CrJRzveT8+jPBj9x/nxNRqkM5Q/w/JsKHyn1en2K4HRU/UWiUk9ljgVSX/MP7KWkpCQnJyvUOcNYPchUSARl8/tdThqpxJyW/z1I2XFK2UGdn0bOmPUn6fkG6Shl2yJTwxTf+QN7ycnJSUlJTLlXT9iIEygLHqk2SF3z00sVylEzQimSykfwrhwNhNMEcSbyXxS8q/BFZvU4JJUh6XZx8znFyekHhQkUNk1Op8mpMCeBsjJGMfakcpQpmpiQ49dbinEVlsiEtHy00PnQDMRpO6c35HxUhRVWFsDiDBV2tZyypJAs6CiF1eO3hXP/A3SUwtIVlsWvp/j3D+wlJSUlJiZGR0fr6+sjFgpZY0A6ut4yGfoDUKgy9P5yFnxjqRKVzZNfHP9XfgOZLwoaIr9W9e9MQen816VaLX4kv8T3SmEUpiIjIwMCAtQSExOTk5MjIiIMDAzatGkD7CHOXnh4eJ8+fRDyEuEv8Zr8XpbDCqoRKUJOtC0VchbnqVqALjExc+YHoGuQct8rSfWkVOQ6Ziw7/odWWJxUYhWi572/Pkc9o6KivLy81BITE2Hn1NXVpdfWEaW2f//+xF1nZGQkACm/2aHvE37ySalAvvJfUa0mnMyZj8hbHApVVesWp6G/GrNWzNjOzBoKGsKMhCx+KvgrFUpazgcSdyzdmcz+4WTCrDxdYWYy3Amri8oYFhYWERERExPj7e2tlpCQkJSUNHjwYF1dXfhrCQ0N7devX//+/fv379+3b9+QkJA+ffr069cvJCSkd+/effv27fcnoL7KUB/ZpFS2/5BCkt/zSn2O3r17B4uod+/ezEx6s0j8Oijo/RCqR4ro379/t27d1OLj4xMTE6FzfvLJJ3p6eubm5iYmJqampsbGxmZmZqampkZGRvhraGho/OcgI2XI8L3RB66DUq2uJ9W/bg3SZCYZGBjos0iPRbr1po7KUAcW4ZGurm6HDh3atWtnZGSkra39X+zFxcV169ZNR0enRYsWn3zyyccff9y4ceOmTZt++umnjRo1UlNT+/TTTxs3bvzxxx9/8sknTSToYxFJpfzA1FgZ+ugf+suSWr2pEYvqny1yJjVUV1dv3LixWlxcXHx8fHx8fGRkZGBgoLe3d69evTw8PHr06NG9e3dbW9vmzZvr6Og4Ozs7Ojo6Ojo6Ozs7sagLi5gpG4QclSEHZaizbLJXhuRn2yDF1Z+kqmHHovoXZ2dnZysiZlnvlcR1UJZsWGRtbY2LTp06WVhY2NnZGRkZqcXFxcXFxcXGxiYnJycmJiYmJsbGxsbHx8fFxaWkpPj6+qqrq+vq6oaGhoaHhw8YMOAvYXYTkHxrm7L0gevw/rpIfoUHsKhBWie/OKXqID8HZXOWKi5ERHRWAwYMiIiI8PDwUIuLi0tISIiPj0+oI4jBuLi4IUOG+Pn5NW3atGPHjlhaGDhwoNh7pwr0IXno/dEHbnL9u/0DV7hBGvjhq8GkevbbwHfXySMjI318fCSxFx8fP2TIEH9//6ZNm+rp6UVERADQCu3d/9D/h6SUxf//QwoLC8NKDGA8aNCggIAAHvaSkpJ8fHyaNm1qYGBAxB1A+CGF+D/0l6B6Cpb/dfXfO4WFhYWEhPTv33/AgAHh4eG+vr5/YI/ADwpnfHx8amqqr68vsDdw4MABAwZg0e+fYfIfElD9WeLvTaF15pIBAwaEhYVFRES8gz3BZA/Yg9wzMTHBYnxsbKzUnjJlq/IP/UMCqj9f/WkplNodjdHKz8/vv9gj8IunKDU11dvb++OPP9bR0enWrVu3bt3c3d27du3qVm/q9g/9vaj+LOHm5ub+96Vu3bq5u7u7ubl1797d3d29e/fuDg4Of2BPPN8jcq9x48YtW7b86KOPmjRpIrX++A/9f07/63X1PzWhfxo1aoTNG02aNGnUqJEQe7TcS05Oxnzvo48+at++ffv27bW1tXV0dLS1tbW1tbW0tLS0tHR0dHR0dLSUIe1/6O9ISvHA35tVmA3RqSNtbe327dtramq+gz3a2pmQkJCcnBwWFqarq/vRRx9ZWFh4eHh07969Z8+e2PjSs2fPHj16eHh4YBPMP/QPvQ/q+SemXiySagVJ0LNnTx8fn86dOzN0ThqKiYmJAQEBrVu3bt68uYODQ2BgoI+Pj4+Pj6+vr5+fn6+vL/nr83chbxbVP4f60/ur8D+kGvmySGF6b2/vwMBAFxcXhq1FIPoSEhKcnJyaNGnSpk0bd3d3Pz8/Ly8vT09PfGNPT08vLy8/P7/3xHD/kMrk5eVFX9N//wYk5mz5KTn0AWru5eXl7+/fpUuXd9YYBMDD3k6cMDIzM2vcuLGBgYGPjw9BGkFzQEAAcwz4K5L8EU6pHOpPShUnxYX17p4PTfXvivoXV//PJPg0gYGBzs7ObJ1TsM0lJSUlODhYQ0NDXV3d1tYWX9GbGln/NsOqlzTVP4f6U/2La9De+hBU/65okOLq2cleXl7QEHHh5+fn6OjIwx5QRwSgg4ODurq6lpZW165dfX19AwICfOomft7e3rj4qxNnRKx/DvWn91HhvyIp1eR69rCydZD6TEQk+vj4BAUFseUeEXp4FBsbGxcXl5qaGhYWZmxs/PHHH+vr67u5uXl7e/fs2dPDw8Pb29vDw6NBBow/A3myqP451J+ULc5DRMo25M9AUtKJ2T/MxEp18vsTksjcy8vLw8PD39/fyclJTTzTI3s74+LioqOjhwwZkpCQMGjQoJSUlMDAQG1t7RYtWlhbWxOI+9TZOcWVU0rb9leGfHx8goODvby8fHx8/P39/fz8AgICcOHr6xsYGOjr69urV6+goKCAgICgoCAk8/f3x9TUz89PKueA90NKFVf/uimVg5+fH3yK4GsGBgYG1HXmhyRMhwIDAz09PfHJvL29/fz88DVBqJhSouwDE7NpgYGBQUFBuPb39w8ODnZ2dlYT2Fdo0QeFMykpKSEhITo6OiUlJS4uztnZuXHjxi1atDAyMrKysrKxsbGysrJoCIJvGAGZmJgw/bUYGBhYWFgYGBgQHx4mdWRgYGBsbGxoaKirq2tqagrfHnp6eoaGhrRjD6bDD319fYN6k1TOf2bq2LEjLlB//K1/V6hApqamenp6+I7EEwx5Cmct788TzHsifX19+H2B/xhjY2MtLS029oidE/uqcbA9NjY2JSVl0KBBJiYmjRs3btKkSdOmTRvQKYuUAxWpxHAhQ/tZUVNTw4YdQk2bNsXFRx99BGcz5JdJTRuCpDL/09Knn36KvmrUqBHufPTRR/8T1zWNGjWiPzEusBXrL01oXZMmTdC3/3WDJCX34uPjY2JiAD+c5Rs8eHBsbGxCQoKTk1PTpk1btWplYGAAl2HwYlZ/b2LMgZA5kOjp6RkbG5NxWk9PT0NDo3Hjxtra2sbGxqampmZmZsbGxubm5kZGRvr6+q1bt+7QoQP8gjg4OKjgp+RP61il/uTo6GhjY2Nvb9+qVavWrVtra2u3adOG3gb1Yaht27YtWrTQ0dExNDTE5zMzM2vfvn3z5s07dOgAicHxBfZnJmzJROV1dHQ6duzYqlUrNcFMj0ZgTExMSkpKUlISJF58fHxsbGx0dLSNjU2TJk0MDQ3d3d179OiB3dk0ke3b3VUi+kXs/maehHBzc+vatSsKcnV1NTAwUFdXNzc39/DwgObt6emJKYSnp6epqamzszPalZSUlJKSAuc0EO/4BSXVkfhvEkVy/tI50MXRJPUWIWbdBIWSF6Uy4ZcIVz1xcXHQ7uDbx8rKqtMHJCsrKysrqw4dOlhaWsIagbmTtbW1jo6OnZ0dfGQ5ODg4Ojq+Px9cDUJMp2Gk2g4ODs7OzqampjydEw6U4uPjo6KiiAoK7DVq1EhfX79r166urq74/fDnULp160aw5+bmpqurq6amZmJiQhY8MFP38/Pz8vLS09Ozt7dPSkqKV0SCkUj8yxyqOEMYrUpwCqVL5ydjZq5UcYJCyeQCss7S0rJTp06WlpaWlpZWVlbkghDzPv1XKr3gEX2nU6dONjY2bdu2NTU19fLywlfz8fGxtrZu1aqVnZ0dmNjBwQF8/KclPiydnZ27dOni6upqZmYmtHPSXxHDJOZ7uIiPj4+Ojra1tVVTUwP2yMGk+hMfma6urkA4Ltzc3MgFcKuvr6+mpmZqaurj4yMwN3t5eRkYGDg4OCQnJ5O2MJ1lSIxCyhGf3WViQ1wfOXDi5yOVJjk5OTo6Oi4urm3btrq6utbW1tbW1kQWMeHEJD72pBKTv9bW1lpaWsbGxsQo7+vrCy+V9vb24NrOnTv/ybHnKIIfbsIDJZF7JiYmwnMM8e9iD3egnCBldHS0tbV1o0aNDAwMwPp82DABxgSeUpik38IdPT29Ro0amZqaetdtuCG/vXr16tixo4ODQ1JSkmD/6vsgDgzoNArhJDNbma9zcsDHjYqK0tHR6dChAy30mJJKZRBy4IcSNTU1gT0MoP7+/gR7tNz7SxBASEMR13/onExejH93pEyoc+ICi0unTp2IzsmHDf2UcyETikwk41Bw165dO3bs2KhRI+icZMsbme+1b9+eYI9zdKP+JGB9JgYE6ZnXggw5b/FTKnwRbyUlJUVGRmppabVr1w7rRgJUSEkzKX1SJjgFWWlqapqYmEDiQfO0sbFp3rw5dE4xcwuEjEDyMKWQAA9yUgrylAIYR+7RmTg4OLi4uPyBPalvpgL26L9yZnEK09DCTZy/TOy1a9euc+fORJJzOFjApnLSSHWaVFbxIuVTkIbzOThFy6+wuHqJiYkC7NGTOv5UjU7DQRoHwOSagz0B6wuYniNnmLARY0YKMJz8mdDlVIONPc6nqqfc42CJAz+O9UUF7Hl4eLRr187e3h7Y47M1h4OZiJK6I5VYDDb5woqTkpOb+JF4LKCxByOnQOhZvatJirEnU7gxr+XIPTGXM4kWPkwZJQYGE4cKUS2QrlLykE5G5nvvRe7R+qSU3ihHn5SjlyqFvbZt29rZ2fFZnMP0Cm+Ku4uTXiHYEuRhUg4p1GkTEhJgf4qMjGzTpk3btm2tra3la4+qEROuHOzZ2tpKcbkYWvUkjnyTWZyUIJWlc6o231NW2+STTH1VJva0tbVtbW2ZnF03QXtfphfVKJ5FDZg5/RfYi4iIoLGnlGFTWaRZvksc7FlbWzdr1szW1ha8S9b3xJLH6V1pI6UHctLQ+QjIiSUYpdIwMczDHnOAVE3nFAs38V/mWyrkIxN7WlpaNjY2CXUr6UwBJYdN5SQQ40QFDVYm0uTM7hQSeCAiIkJTU1OMPSkZJU7DARgzjTiBfOwplEgcGIiBJJWD4BVmPuJkzKc87NFfi2ZNpeQecy4nXm8QJxO/xXwkeFEO9ry9vYE9a2vrBBH2FPKoVM8w35LCs5TU4t/kjw70U3FbxJXkqL409nR0dMgaA9PKQks8pvWFM6+Tep3GnrGxMR979PI6k+MVQo6ZjPOUKT/F6ZniUZzPH9jjf2km9qysrBo1aqSnp0ewx5/CMZfjOCAU5yOGnFLY69mzp5aWlrm5OWE1qWYyUSHW+ph6AVMzlMKG1LXUV6CLSOASZ1iRqj/+hoeHa2hoaGtrA3tMjZFvU+FcMNOLE7du3drIyAjYw/4kKysrdXV1GxsbOZJKIcbE9xVKUSeRcGPiSmH+jmJbi9QgzZF7UtiTOcdTaOHk31HWzimFPTl4EANA6iYfFczimJAWIJAj+jijg9SLUq3mYI+pRkpJOUEyziNxVipgjzPXYsKGCSGO7GJmJX7KqQATsZLYk/pacrDHwQ9TanEQRaupnBfrL/f4YkQOJvkkP3/6jhhCHPhxxhHBU6lMpLAnR2opJI6qKU6pstzjwEYAUSbqHN8lcbZSiJJPCrAnJQMTZGOPecEXjEyNlDPBc2sgnVMsN6RQIZAhHFnEZ3Gp9FJ14CeWeV8AZmZi+dhj6p9SOqRCQNZH7omRJqXv8aEihTc+wjmFSpWrWO5JMYRC7MmRUYJkChHLzKqhdE6FrKmQofm8Lic3OYDkpJSDKHKtsM5S8z0pRImRwzHA8BOogD2a78UIFDxiAkyQjC/KOLqoVDIlsCf1IYkhVFlbi3zim144TxvQ1iLF9BySQqzUnEohGPjiVypzcVbxdcQsLkGETz72+Iqi+BFHpZS6UAF7HPkjJRLFYHCSALNUnk4sGIvlsBTO2djjsJF8nVM8Z5NCGh+uCkVog2CPI3/40kZZUqhMKlWKUmJT6nVme/lyj48rhYnl4LP+dk6F6qhUAibe5BBH0RXfV2znTGCNxFLYA+vz7Zx8OSZ1zTd44pqc3+vatWuHDh042NPQ0LC0tFRKUsnkYKl3+XqsVG7MOkiJNXE14t8lhQURSkxMJNhj7injLNwphCjzRXEOFhYWrVq10tfX9/T09PPzw6+lpaW6urq1tXWXLl0cJUgMMGYapqBjJpNCuBT2OGAWl6s69qKioiwtLYE9V1dXgj0pUSZHfDHf4iNZWey1bt3ayspKwHxy5JuysqVBtFn5NZGfP398SUxMDAsLg7MWei81jRMpCDEXyuVgUvAI2NPT0wPqPDw8/Pz8LCws1NXVO3XqJMaeFKMz8SBGKRO0AsCI/0pJS4VSVBb2mPMEhdhTClf1wR6dST2xJ26mUsSUfkzsiW9yRJBSCipz5iZ+hVMr/EphT2UbpuAOB6LkQinsieWJ+C8feEyhJwanFJjFyTgg5GGPibcElbDH0TA5FksOwMRvkawaCnt8blZKKnLSCx4x+5lZh/pfK0zAl3sc1ClEI8eqKbhWFntOXLGmUAoxn0q9K5+kqiFL7gm+vcDOqYLcUw1+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+p4yGntS59blmD2ZWJLCoRi3DYs9KZaVyfpSmfBlmrJZST3ip0lQhHxcAHsaGho6OjpSZ2eVWtyT+a4AhKrZWsR4kMKJFAKZ2OPkIHiFj1JZ2GN+NvnYU2g7cZMQelIppf7SOchcW+evMTAZlyku5PA0BwMc9U8mUJUSj0x5Tstk+pEYewLdUgAk8Yqf1DIDrZqKTSwC7Onq6pL1PX9/f2XlHl+fFL8llUxlcHLqQx6x7ZwcjUiO3JNCjsJHcgDJ1FSVwh7fH65AXZTqEwETM5mek78UBpidL/UtxL/i+jChLrhPJ+DLPaVWF1SYAaqMPQE8xKCSEo/8rMSw4eTPz1DwihB7gq/C/E5KYU8KSPJ1UTlUT7knk/ggVCFDOa9wEqhQnBySwp7UwoAKIOTDrz5yjw8epUhh5mJYctIolnsJEiN0PbHnJiGsFOJN/lzxA2BPKZIjMwXpmdeCDDlv8VMqfJGjcxJIcOyZUvqkTHAKslIKe0yNkSmROOiSk1IsRZkAU1HucUZ0ZbEnc51AfhrOWkUDzvek2FROGqlOk8qKoxkq/BycouVXmJmGiT3BxE8KeEzbDAelTBAqhT0B04vlDFPycDAjBRhO/kzoMqshqHPD21pkkpzlBCnVtJ7Y49g5BcDgp2H+TeBig6lKJLCAqrBunDQcISmWxoKUHOwJcCJAoxTw+DCjr1WTe0wSI1MAJyYwmNKJj2qBdJWSh2Ih/L7kHq1PSumNcvRJ+bbQ96pzykGgVHdx0supgBxMyiGFOi0hhWsMDUjM/Otva5ECpFLEkW8yi5MSpELshYWFjRo1ivkxmGETBw0aZGlpqaamZmBg4Obm5uLiQiLgfUhydXXt0aMHol527969S5cuOjo6jRs3NjQ09PX1DQoK8vT09Pb2DggI8PX17dGjx6effgrsIdTjkCFDkpKS6s/Zfw8aMmQIwoBpaGi0atXK1tbW1NTU3Nzc4gOSmZmZqalpixYt2rdvj9HT398fZ4jw7RwdHREAzOEvSEBd586dXVxcnJyc2rZtGxgY+P8AU5RLF12m8V0AAAAASUVORK5CYII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17" y="931288"/>
            <a:ext cx="4350022" cy="427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18" y="956904"/>
            <a:ext cx="4350022" cy="42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9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čeká dnes?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sz="3200" dirty="0" smtClean="0"/>
          </a:p>
          <a:p>
            <a:r>
              <a:rPr lang="cs-CZ" sz="3200" dirty="0" err="1" smtClean="0"/>
              <a:t>Wizard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Oz</a:t>
            </a:r>
          </a:p>
          <a:p>
            <a:endParaRPr lang="cs-CZ" sz="3200" dirty="0"/>
          </a:p>
          <a:p>
            <a:r>
              <a:rPr lang="cs-CZ" sz="3200" dirty="0" smtClean="0"/>
              <a:t>Digitální </a:t>
            </a:r>
            <a:r>
              <a:rPr lang="cs-CZ" sz="3200" dirty="0" err="1" smtClean="0"/>
              <a:t>mockup</a:t>
            </a:r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/>
              <a:t>Video </a:t>
            </a:r>
            <a:r>
              <a:rPr lang="cs-CZ" sz="3200" dirty="0" err="1" smtClean="0"/>
              <a:t>prototypování</a:t>
            </a:r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/>
              <a:t>Efektivní </a:t>
            </a:r>
            <a:r>
              <a:rPr lang="cs-CZ" sz="3200" dirty="0" err="1" smtClean="0"/>
              <a:t>prototypování</a:t>
            </a:r>
            <a:endParaRPr lang="cs-CZ" sz="3200" dirty="0" smtClean="0"/>
          </a:p>
          <a:p>
            <a:endParaRPr lang="cs-CZ" sz="3200" dirty="0"/>
          </a:p>
          <a:p>
            <a:endParaRPr lang="cs-CZ" sz="3200" dirty="0" smtClean="0"/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5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003232" cy="1371600"/>
          </a:xfrm>
        </p:spPr>
        <p:txBody>
          <a:bodyPr/>
          <a:lstStyle/>
          <a:p>
            <a:r>
              <a:rPr lang="cs-CZ" dirty="0" err="1" smtClean="0"/>
              <a:t>Think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/>
          <a:lstStyle/>
          <a:p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30</a:t>
            </a:fld>
            <a:endParaRPr lang="cs-CZ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672408" cy="364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65614"/>
            <a:ext cx="3816424" cy="363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9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315" y="0"/>
            <a:ext cx="8003232" cy="828010"/>
          </a:xfrm>
        </p:spPr>
        <p:txBody>
          <a:bodyPr/>
          <a:lstStyle/>
          <a:p>
            <a:r>
              <a:rPr lang="cs-CZ" dirty="0" smtClean="0"/>
              <a:t>Paralelní </a:t>
            </a:r>
            <a:r>
              <a:rPr lang="cs-CZ" dirty="0" err="1" smtClean="0"/>
              <a:t>prototypování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31</a:t>
            </a:fld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23528" y="1593309"/>
            <a:ext cx="172819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Protototyp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2483768" y="1593309"/>
            <a:ext cx="172819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Protototyp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1416452" y="5445224"/>
            <a:ext cx="172819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Protototyp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6084168" y="1593309"/>
            <a:ext cx="172819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Protototyp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6084168" y="3501008"/>
            <a:ext cx="172819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Protototyp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6117689" y="5445224"/>
            <a:ext cx="1728192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Protototyp</a:t>
            </a:r>
            <a:endParaRPr lang="cs-CZ" dirty="0"/>
          </a:p>
        </p:txBody>
      </p:sp>
      <p:sp>
        <p:nvSpPr>
          <p:cNvPr id="17" name="Šipka doleva 16"/>
          <p:cNvSpPr/>
          <p:nvPr/>
        </p:nvSpPr>
        <p:spPr>
          <a:xfrm rot="15392814">
            <a:off x="-14296" y="3516893"/>
            <a:ext cx="3027063" cy="37737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eva 17"/>
          <p:cNvSpPr/>
          <p:nvPr/>
        </p:nvSpPr>
        <p:spPr>
          <a:xfrm rot="17016108">
            <a:off x="1509573" y="3516893"/>
            <a:ext cx="3027063" cy="37737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eva 18"/>
          <p:cNvSpPr/>
          <p:nvPr/>
        </p:nvSpPr>
        <p:spPr>
          <a:xfrm rot="16200000">
            <a:off x="6402855" y="2527949"/>
            <a:ext cx="1053027" cy="37737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eva 19"/>
          <p:cNvSpPr/>
          <p:nvPr/>
        </p:nvSpPr>
        <p:spPr>
          <a:xfrm rot="16200000">
            <a:off x="6455272" y="4506279"/>
            <a:ext cx="1053027" cy="37737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165113" y="3573016"/>
            <a:ext cx="1596980" cy="3240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Feedback</a:t>
            </a:r>
            <a:endParaRPr lang="cs-CZ" dirty="0"/>
          </a:p>
        </p:txBody>
      </p:sp>
      <p:sp>
        <p:nvSpPr>
          <p:cNvPr id="22" name="Zaoblený obdélník 21"/>
          <p:cNvSpPr/>
          <p:nvPr/>
        </p:nvSpPr>
        <p:spPr>
          <a:xfrm>
            <a:off x="2763951" y="3579070"/>
            <a:ext cx="1596980" cy="3240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Feedback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6149774" y="2392600"/>
            <a:ext cx="1596980" cy="3240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Feedback</a:t>
            </a:r>
            <a:endParaRPr lang="cs-CZ" dirty="0"/>
          </a:p>
        </p:txBody>
      </p:sp>
      <p:sp>
        <p:nvSpPr>
          <p:cNvPr id="24" name="Zaoblený obdélník 23"/>
          <p:cNvSpPr/>
          <p:nvPr/>
        </p:nvSpPr>
        <p:spPr>
          <a:xfrm>
            <a:off x="6183863" y="4532948"/>
            <a:ext cx="1596980" cy="3240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Feedback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636744" y="107784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Paralelní </a:t>
            </a:r>
            <a:endParaRPr lang="cs-CZ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402707" y="107784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Sériové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583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aralelní </a:t>
            </a:r>
            <a:r>
              <a:rPr lang="cs-CZ" dirty="0" err="1" smtClean="0"/>
              <a:t>prototypování</a:t>
            </a:r>
            <a:r>
              <a:rPr lang="cs-CZ" dirty="0" smtClean="0"/>
              <a:t> - výzkum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859216" cy="4373563"/>
          </a:xfrm>
        </p:spPr>
        <p:txBody>
          <a:bodyPr>
            <a:normAutofit/>
          </a:bodyPr>
          <a:lstStyle/>
          <a:p>
            <a:r>
              <a:rPr lang="cs-CZ" dirty="0" smtClean="0"/>
              <a:t>Steven </a:t>
            </a:r>
            <a:r>
              <a:rPr lang="cs-CZ" dirty="0" err="1" smtClean="0"/>
              <a:t>Dew</a:t>
            </a:r>
            <a:r>
              <a:rPr lang="cs-CZ" dirty="0" smtClean="0"/>
              <a:t> </a:t>
            </a:r>
            <a:r>
              <a:rPr lang="cs-CZ" b="0" dirty="0" smtClean="0"/>
              <a:t>a </a:t>
            </a:r>
            <a:r>
              <a:rPr lang="cs-CZ" b="0" dirty="0" err="1" smtClean="0"/>
              <a:t>col</a:t>
            </a:r>
            <a:r>
              <a:rPr lang="cs-CZ" b="0" dirty="0" smtClean="0"/>
              <a:t>. chtěl zjistit, jaký typ </a:t>
            </a:r>
            <a:r>
              <a:rPr lang="cs-CZ" b="0" dirty="0" err="1" smtClean="0"/>
              <a:t>prototypování</a:t>
            </a:r>
            <a:r>
              <a:rPr lang="cs-CZ" b="0" dirty="0" smtClean="0"/>
              <a:t> je výhodnější.</a:t>
            </a:r>
          </a:p>
          <a:p>
            <a:endParaRPr lang="cs-CZ" b="0" dirty="0" smtClean="0"/>
          </a:p>
          <a:p>
            <a:r>
              <a:rPr lang="cs-CZ" dirty="0" smtClean="0"/>
              <a:t>Úkol: </a:t>
            </a:r>
            <a:r>
              <a:rPr lang="cs-CZ" b="0" dirty="0" smtClean="0"/>
              <a:t>Dvě skupiny studentů měly tvořit reklamní letáky. Jedni využívali paralelní a druzí sériové </a:t>
            </a:r>
            <a:r>
              <a:rPr lang="cs-CZ" b="0" dirty="0" err="1" smtClean="0"/>
              <a:t>prototypování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b="0" dirty="0" smtClean="0"/>
              <a:t>Letáky byly umístěny na </a:t>
            </a:r>
            <a:r>
              <a:rPr lang="cs-CZ" b="0" dirty="0" err="1" smtClean="0"/>
              <a:t>MySpace</a:t>
            </a:r>
            <a:r>
              <a:rPr lang="cs-CZ" b="0" dirty="0" smtClean="0"/>
              <a:t> jako reklamní </a:t>
            </a:r>
            <a:r>
              <a:rPr lang="cs-CZ" b="0" dirty="0" err="1" smtClean="0"/>
              <a:t>banery</a:t>
            </a:r>
            <a:r>
              <a:rPr lang="cs-CZ" b="0" dirty="0" smtClean="0"/>
              <a:t>. </a:t>
            </a:r>
          </a:p>
          <a:p>
            <a:endParaRPr lang="cs-CZ" dirty="0"/>
          </a:p>
          <a:p>
            <a:r>
              <a:rPr lang="cs-CZ" b="0" dirty="0" smtClean="0"/>
              <a:t>Pomocí Google </a:t>
            </a:r>
            <a:r>
              <a:rPr lang="cs-CZ" b="0" dirty="0" err="1" smtClean="0"/>
              <a:t>Analytics</a:t>
            </a:r>
            <a:r>
              <a:rPr lang="cs-CZ" b="0" dirty="0" smtClean="0"/>
              <a:t> byl měřen zájem uživatelů </a:t>
            </a:r>
            <a:r>
              <a:rPr lang="cs-CZ" b="0" dirty="0" err="1" smtClean="0"/>
              <a:t>MySpace</a:t>
            </a:r>
            <a:r>
              <a:rPr lang="cs-CZ" b="0" dirty="0" smtClean="0"/>
              <a:t> o reklamní letáky. </a:t>
            </a:r>
          </a:p>
          <a:p>
            <a:r>
              <a:rPr lang="cs-CZ" b="0" dirty="0"/>
              <a:t>(</a:t>
            </a:r>
            <a:r>
              <a:rPr lang="cs-CZ" b="0" dirty="0" smtClean="0"/>
              <a:t>DOW</a:t>
            </a:r>
            <a:r>
              <a:rPr lang="cs-CZ" b="0" dirty="0"/>
              <a:t>, </a:t>
            </a:r>
            <a:r>
              <a:rPr lang="cs-CZ" b="0" dirty="0" smtClean="0"/>
              <a:t>2010)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689246"/>
            <a:ext cx="7620000" cy="436917"/>
          </a:xfrm>
        </p:spPr>
        <p:txBody>
          <a:bodyPr/>
          <a:lstStyle/>
          <a:p>
            <a:r>
              <a:rPr lang="cs-CZ" dirty="0" smtClean="0"/>
              <a:t>Paralelní a sériové </a:t>
            </a:r>
            <a:r>
              <a:rPr lang="cs-CZ" dirty="0" err="1" smtClean="0"/>
              <a:t>prototypování</a:t>
            </a:r>
            <a:r>
              <a:rPr lang="cs-CZ" dirty="0" smtClean="0"/>
              <a:t> reklamních letáků.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33</a:t>
            </a:fld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67"/>
            <a:ext cx="6120680" cy="55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0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168288"/>
            <a:ext cx="7620000" cy="195787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Návštěvnost webu.</a:t>
            </a:r>
          </a:p>
          <a:p>
            <a:endParaRPr lang="cs-CZ" dirty="0" smtClean="0"/>
          </a:p>
          <a:p>
            <a:r>
              <a:rPr lang="cs-CZ" dirty="0"/>
              <a:t>Navíc na webu zůstávali déle ti uživatelé, kteří se na něj dostali z reklamy vytvořené paralelním </a:t>
            </a:r>
            <a:r>
              <a:rPr lang="cs-CZ" dirty="0" err="1"/>
              <a:t>prototypováním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34</a:t>
            </a:fld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43"/>
            <a:ext cx="7488832" cy="46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5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45224"/>
            <a:ext cx="4834880" cy="680939"/>
          </a:xfrm>
        </p:spPr>
        <p:txBody>
          <a:bodyPr>
            <a:normAutofit/>
          </a:bodyPr>
          <a:lstStyle/>
          <a:p>
            <a:r>
              <a:rPr lang="cs-CZ" dirty="0" smtClean="0"/>
              <a:t>Hodnocení expertů na design.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35</a:t>
            </a:fld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7"/>
            <a:ext cx="5328592" cy="495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7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Proč má paralelní </a:t>
            </a:r>
            <a:r>
              <a:rPr lang="cs-CZ" dirty="0" err="1" smtClean="0"/>
              <a:t>prototypování</a:t>
            </a:r>
            <a:r>
              <a:rPr lang="cs-CZ" dirty="0" smtClean="0"/>
              <a:t> lepší výsledky?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Paralelní </a:t>
            </a:r>
            <a:r>
              <a:rPr lang="cs-CZ" dirty="0" err="1" smtClean="0"/>
              <a:t>prototypování</a:t>
            </a:r>
            <a:r>
              <a:rPr lang="cs-CZ" dirty="0" smtClean="0"/>
              <a:t> odděluje EGO </a:t>
            </a:r>
            <a:r>
              <a:rPr lang="cs-CZ" dirty="0" err="1" smtClean="0"/>
              <a:t>of</a:t>
            </a:r>
            <a:r>
              <a:rPr lang="cs-CZ" dirty="0" smtClean="0"/>
              <a:t> ARTEFAKTU, který designuji. </a:t>
            </a:r>
          </a:p>
          <a:p>
            <a:pPr marL="800100" lvl="1" indent="-342900"/>
            <a:r>
              <a:rPr lang="cs-CZ" b="0" dirty="0" smtClean="0"/>
              <a:t>Jestliže obdržím kritiku na můj jediný projekt, pak jsem náchylný kritiku brát osobně. </a:t>
            </a:r>
          </a:p>
          <a:p>
            <a:pPr marL="800100" lvl="1" indent="-342900"/>
            <a:endParaRPr lang="cs-CZ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Paralelní </a:t>
            </a:r>
            <a:r>
              <a:rPr lang="cs-CZ" dirty="0" err="1"/>
              <a:t>prototypování</a:t>
            </a:r>
            <a:r>
              <a:rPr lang="cs-CZ" dirty="0"/>
              <a:t> umožňuje porovnávání a umožňuje přenos dobrých prvků designu na budoucí </a:t>
            </a:r>
            <a:r>
              <a:rPr lang="cs-CZ" dirty="0" smtClean="0"/>
              <a:t>prototyp</a:t>
            </a:r>
          </a:p>
          <a:p>
            <a:pPr marL="342900" indent="-342900">
              <a:buFont typeface="Arial" pitchFamily="34" charset="0"/>
              <a:buChar char="•"/>
            </a:pPr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0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7085"/>
            <a:ext cx="8435280" cy="1260058"/>
          </a:xfrm>
        </p:spPr>
        <p:txBody>
          <a:bodyPr>
            <a:normAutofit/>
          </a:bodyPr>
          <a:lstStyle/>
          <a:p>
            <a:r>
              <a:rPr lang="cs-CZ" dirty="0" smtClean="0"/>
              <a:t>Srovnávání podporuje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4186808" cy="4641379"/>
          </a:xfrm>
        </p:spPr>
        <p:txBody>
          <a:bodyPr>
            <a:normAutofit fontScale="92500" lnSpcReduction="10000"/>
          </a:bodyPr>
          <a:lstStyle/>
          <a:p>
            <a:r>
              <a:rPr lang="cs-CZ" b="0" dirty="0" smtClean="0"/>
              <a:t>Jedna část participantů (A) dostala za úkol přečíst nejdříve jednu studii, zapřemýšlet nad ní a pak druhou studii a zapřemýšlet nad ní. </a:t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Druhá část participantů (B) dostala najednou obě studie a měla je porovnávat. </a:t>
            </a:r>
          </a:p>
          <a:p>
            <a:endParaRPr lang="cs-CZ" b="0" dirty="0"/>
          </a:p>
          <a:p>
            <a:r>
              <a:rPr lang="cs-CZ" dirty="0" smtClean="0"/>
              <a:t>Výsledek: </a:t>
            </a:r>
            <a:r>
              <a:rPr lang="cs-CZ" b="0" dirty="0" smtClean="0"/>
              <a:t>participanti B byli schopni lépe popsat studie, jejich podobnost a bylo u nich naměřeno </a:t>
            </a:r>
            <a:r>
              <a:rPr lang="cs-CZ" dirty="0" smtClean="0"/>
              <a:t>3x vyšší porozumění textu</a:t>
            </a:r>
            <a:r>
              <a:rPr lang="cs-CZ" b="0" dirty="0" smtClean="0"/>
              <a:t>. </a:t>
            </a:r>
          </a:p>
          <a:p>
            <a:endParaRPr lang="cs-CZ" b="0" dirty="0"/>
          </a:p>
          <a:p>
            <a:r>
              <a:rPr lang="cs-CZ" b="0" dirty="0" smtClean="0"/>
              <a:t>(LOEWENSTEIN a </a:t>
            </a:r>
            <a:r>
              <a:rPr lang="cs-CZ" b="0" dirty="0" err="1" smtClean="0"/>
              <a:t>col</a:t>
            </a:r>
            <a:r>
              <a:rPr lang="cs-CZ" b="0" dirty="0" smtClean="0"/>
              <a:t>., 2003)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37</a:t>
            </a:fld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4932040" y="1556792"/>
            <a:ext cx="172819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Studie 1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6891760" y="1556792"/>
            <a:ext cx="172819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Studie 2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4235444" y="2060848"/>
            <a:ext cx="2448272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Porozumění 1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6891760" y="2060848"/>
            <a:ext cx="2448272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Porozumění 2</a:t>
            </a:r>
            <a:endParaRPr lang="cs-CZ" dirty="0"/>
          </a:p>
        </p:txBody>
      </p:sp>
      <p:sp>
        <p:nvSpPr>
          <p:cNvPr id="14" name="Zaoblený obdélník 13"/>
          <p:cNvSpPr/>
          <p:nvPr/>
        </p:nvSpPr>
        <p:spPr>
          <a:xfrm>
            <a:off x="5292080" y="3256761"/>
            <a:ext cx="172819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Studie 1</a:t>
            </a:r>
            <a:endParaRPr lang="cs-CZ" dirty="0"/>
          </a:p>
        </p:txBody>
      </p:sp>
      <p:sp>
        <p:nvSpPr>
          <p:cNvPr id="15" name="Zaoblený obdélník 14"/>
          <p:cNvSpPr/>
          <p:nvPr/>
        </p:nvSpPr>
        <p:spPr>
          <a:xfrm>
            <a:off x="6683716" y="3256761"/>
            <a:ext cx="172819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Studie 2</a:t>
            </a:r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5664437" y="3718318"/>
            <a:ext cx="2448272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Porozumění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6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784976" cy="1371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Jaký má vliv paralelní </a:t>
            </a:r>
            <a:r>
              <a:rPr lang="cs-CZ" dirty="0" err="1" smtClean="0"/>
              <a:t>prototypování</a:t>
            </a:r>
            <a:r>
              <a:rPr lang="cs-CZ" dirty="0" smtClean="0"/>
              <a:t> na designérský tým?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52600"/>
            <a:ext cx="7969696" cy="43735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Chceme znovu zjistit na jaký banner uživatelé na internetu klikají nejčastěji.</a:t>
            </a:r>
          </a:p>
          <a:p>
            <a:endParaRPr lang="cs-CZ" b="0" dirty="0"/>
          </a:p>
          <a:p>
            <a:r>
              <a:rPr lang="cs-CZ" dirty="0" err="1"/>
              <a:t>Banery</a:t>
            </a:r>
            <a:r>
              <a:rPr lang="cs-CZ" dirty="0"/>
              <a:t> tvoří dvojce participantů </a:t>
            </a:r>
            <a:r>
              <a:rPr lang="cs-CZ" dirty="0" smtClean="0"/>
              <a:t>v rámci procesu:</a:t>
            </a:r>
            <a:endParaRPr lang="cs-CZ" dirty="0"/>
          </a:p>
          <a:p>
            <a:pPr marL="457200" indent="-457200">
              <a:buAutoNum type="arabicPeriod"/>
            </a:pPr>
            <a:r>
              <a:rPr lang="cs-CZ" b="0" dirty="0" smtClean="0"/>
              <a:t>Individuálně vytváří své nápady.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Sdílí své nápady.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Individuálně pracují na finálním nápadu. </a:t>
            </a:r>
          </a:p>
          <a:p>
            <a:endParaRPr lang="cs-CZ" b="0" dirty="0"/>
          </a:p>
          <a:p>
            <a:r>
              <a:rPr lang="cs-CZ" dirty="0" smtClean="0"/>
              <a:t>Tři typy skupin: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b="0" dirty="0" smtClean="0"/>
              <a:t>Vytváří, sdílí a předkládají dva nápady.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Vytváří a sdílí dva nápady, předkládají jeden nápad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Vytváří, sdílí a předkládají jeden nápad.  </a:t>
            </a:r>
          </a:p>
          <a:p>
            <a:pPr marL="457200" indent="-457200">
              <a:buAutoNum type="arabicPeriod"/>
            </a:pPr>
            <a:endParaRPr lang="cs-CZ" b="0" dirty="0"/>
          </a:p>
          <a:p>
            <a:endParaRPr lang="cs-CZ" b="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38</a:t>
            </a:fld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4032448" cy="113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2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55671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(Dow a </a:t>
            </a:r>
            <a:r>
              <a:rPr lang="cs-CZ" dirty="0" err="1" smtClean="0"/>
              <a:t>col</a:t>
            </a:r>
            <a:r>
              <a:rPr lang="cs-CZ" dirty="0" smtClean="0"/>
              <a:t>., 2011)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39</a:t>
            </a:fld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7416824" cy="552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3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Představte si, že…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b</a:t>
            </a:r>
            <a:r>
              <a:rPr lang="cs-CZ" sz="3200" dirty="0" smtClean="0"/>
              <a:t>ychom byli schopni pozorovat uživatele při práci se systémem, který je plně funkční, ale stále je to jen prototyp… </a:t>
            </a:r>
          </a:p>
          <a:p>
            <a:endParaRPr lang="cs-CZ" sz="3200" dirty="0"/>
          </a:p>
          <a:p>
            <a:r>
              <a:rPr lang="cs-CZ" sz="3200" dirty="0" smtClean="0"/>
              <a:t>Tzn. není náročný na zdroje. </a:t>
            </a:r>
          </a:p>
          <a:p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4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sdílení více prototypů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Individuální práce člena týmu je bohatší.</a:t>
            </a:r>
          </a:p>
          <a:p>
            <a:r>
              <a:rPr lang="cs-CZ" dirty="0" smtClean="0"/>
              <a:t>Členové týmu mezi sebou sdílí více vlastností rozhraní. </a:t>
            </a:r>
          </a:p>
          <a:p>
            <a:r>
              <a:rPr lang="cs-CZ" dirty="0" smtClean="0"/>
              <a:t>Dochází k intenzivnější konverzaci. </a:t>
            </a:r>
          </a:p>
          <a:p>
            <a:r>
              <a:rPr lang="cs-CZ" dirty="0" smtClean="0"/>
              <a:t>Vznikne lepší konsenzus. 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V rámci týmu vznikají bohatší vztahy. 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40</a:t>
            </a:fld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6117152" cy="20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5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097" y="530071"/>
            <a:ext cx="8712968" cy="57554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Alternativní prototypy ujasňují </a:t>
            </a:r>
            <a:r>
              <a:rPr lang="cs-CZ" dirty="0" err="1" smtClean="0"/>
              <a:t>terminologi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41</a:t>
            </a:fld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" y="1124744"/>
            <a:ext cx="4167251" cy="268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35" y="1124744"/>
            <a:ext cx="4034335" cy="26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14364"/>
            <a:ext cx="4104456" cy="269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http://www.slideshare.net/ZdenekHouba/kol2-tm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8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cs-CZ" dirty="0" smtClean="0"/>
              <a:t>Soutěž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http://www.prokopsw.cz/cs/stipendium-skoleni-ux-rijen-2012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1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0" dirty="0"/>
              <a:t>DOW, Steven P., Alana GLASSCO, Jonathan KASS, Melissa SCHWARZ, Daniel L. SCHWARTZ a </a:t>
            </a:r>
            <a:r>
              <a:rPr lang="cs-CZ" b="0" dirty="0" err="1"/>
              <a:t>Scott</a:t>
            </a:r>
            <a:r>
              <a:rPr lang="cs-CZ" b="0" dirty="0"/>
              <a:t> R. KLEMMER. </a:t>
            </a:r>
            <a:r>
              <a:rPr lang="cs-CZ" b="0" dirty="0" err="1"/>
              <a:t>Parallel</a:t>
            </a:r>
            <a:r>
              <a:rPr lang="cs-CZ" b="0" dirty="0"/>
              <a:t> </a:t>
            </a:r>
            <a:r>
              <a:rPr lang="cs-CZ" b="0" dirty="0" err="1"/>
              <a:t>prototyping</a:t>
            </a:r>
            <a:r>
              <a:rPr lang="cs-CZ" b="0" dirty="0"/>
              <a:t> </a:t>
            </a:r>
            <a:r>
              <a:rPr lang="cs-CZ" b="0" dirty="0" err="1"/>
              <a:t>leads</a:t>
            </a:r>
            <a:r>
              <a:rPr lang="cs-CZ" b="0" dirty="0"/>
              <a:t> to </a:t>
            </a:r>
            <a:r>
              <a:rPr lang="cs-CZ" b="0" dirty="0" err="1"/>
              <a:t>better</a:t>
            </a:r>
            <a:r>
              <a:rPr lang="cs-CZ" b="0" dirty="0"/>
              <a:t> design </a:t>
            </a:r>
            <a:r>
              <a:rPr lang="cs-CZ" b="0" dirty="0" err="1"/>
              <a:t>results</a:t>
            </a:r>
            <a:r>
              <a:rPr lang="cs-CZ" b="0" dirty="0"/>
              <a:t>, more divergence, and </a:t>
            </a:r>
            <a:r>
              <a:rPr lang="cs-CZ" b="0" dirty="0" err="1"/>
              <a:t>increased</a:t>
            </a:r>
            <a:r>
              <a:rPr lang="cs-CZ" b="0" dirty="0"/>
              <a:t> </a:t>
            </a:r>
            <a:r>
              <a:rPr lang="cs-CZ" b="0" dirty="0" err="1"/>
              <a:t>self-efficacy</a:t>
            </a:r>
            <a:r>
              <a:rPr lang="cs-CZ" b="0" dirty="0"/>
              <a:t>. </a:t>
            </a:r>
            <a:r>
              <a:rPr lang="cs-CZ" b="0" i="1" dirty="0"/>
              <a:t>ACM </a:t>
            </a:r>
            <a:r>
              <a:rPr lang="cs-CZ" b="0" i="1" dirty="0" err="1"/>
              <a:t>Transactions</a:t>
            </a:r>
            <a:r>
              <a:rPr lang="cs-CZ" b="0" i="1" dirty="0"/>
              <a:t> on </a:t>
            </a:r>
            <a:r>
              <a:rPr lang="cs-CZ" b="0" i="1" dirty="0" err="1"/>
              <a:t>Computer-Human</a:t>
            </a:r>
            <a:r>
              <a:rPr lang="cs-CZ" b="0" i="1" dirty="0"/>
              <a:t> </a:t>
            </a:r>
            <a:r>
              <a:rPr lang="cs-CZ" b="0" i="1" dirty="0" err="1"/>
              <a:t>Interaction</a:t>
            </a:r>
            <a:r>
              <a:rPr lang="cs-CZ" b="0" dirty="0"/>
              <a:t>. 2010-12-01, roč. 17, č. 4, s. 1-24. ISSN </a:t>
            </a:r>
            <a:r>
              <a:rPr lang="cs-CZ" b="0" dirty="0" smtClean="0"/>
              <a:t>10730516. Dostupné </a:t>
            </a:r>
            <a:r>
              <a:rPr lang="cs-CZ" b="0" dirty="0"/>
              <a:t>z: </a:t>
            </a:r>
            <a:r>
              <a:rPr lang="cs-CZ" b="0" dirty="0">
                <a:hlinkClick r:id="rId2"/>
              </a:rPr>
              <a:t>http://</a:t>
            </a:r>
            <a:r>
              <a:rPr lang="cs-CZ" b="0" dirty="0" smtClean="0">
                <a:hlinkClick r:id="rId2"/>
              </a:rPr>
              <a:t>portal.acm.org/citation.cfm?doid=1879831.1879836</a:t>
            </a:r>
            <a:endParaRPr lang="cs-CZ" b="0" dirty="0" smtClean="0"/>
          </a:p>
          <a:p>
            <a:endParaRPr lang="cs-CZ" b="0" dirty="0"/>
          </a:p>
          <a:p>
            <a:r>
              <a:rPr lang="cs-CZ" b="0" dirty="0"/>
              <a:t>LOEWENSTEIN, J., L. THOMPSON a D. GENTNER. </a:t>
            </a:r>
            <a:r>
              <a:rPr lang="cs-CZ" b="0" dirty="0" err="1"/>
              <a:t>Analogical</a:t>
            </a:r>
            <a:r>
              <a:rPr lang="cs-CZ" b="0" dirty="0"/>
              <a:t> </a:t>
            </a:r>
            <a:r>
              <a:rPr lang="cs-CZ" b="0" dirty="0" err="1"/>
              <a:t>Learning</a:t>
            </a:r>
            <a:r>
              <a:rPr lang="cs-CZ" b="0" dirty="0"/>
              <a:t> in </a:t>
            </a:r>
            <a:r>
              <a:rPr lang="cs-CZ" b="0" dirty="0" err="1"/>
              <a:t>Negotiation</a:t>
            </a:r>
            <a:r>
              <a:rPr lang="cs-CZ" b="0" dirty="0"/>
              <a:t> </a:t>
            </a:r>
            <a:r>
              <a:rPr lang="cs-CZ" b="0" dirty="0" err="1"/>
              <a:t>Teams</a:t>
            </a:r>
            <a:r>
              <a:rPr lang="cs-CZ" b="0" dirty="0"/>
              <a:t>: </a:t>
            </a:r>
            <a:r>
              <a:rPr lang="cs-CZ" b="0" dirty="0" err="1"/>
              <a:t>Comparing</a:t>
            </a:r>
            <a:r>
              <a:rPr lang="cs-CZ" b="0" dirty="0"/>
              <a:t> </a:t>
            </a:r>
            <a:r>
              <a:rPr lang="cs-CZ" b="0" dirty="0" err="1"/>
              <a:t>Cases</a:t>
            </a:r>
            <a:r>
              <a:rPr lang="cs-CZ" b="0" dirty="0"/>
              <a:t> </a:t>
            </a:r>
            <a:r>
              <a:rPr lang="cs-CZ" b="0" dirty="0" err="1"/>
              <a:t>Promotes</a:t>
            </a:r>
            <a:r>
              <a:rPr lang="cs-CZ" b="0" dirty="0"/>
              <a:t> </a:t>
            </a:r>
            <a:r>
              <a:rPr lang="cs-CZ" b="0" dirty="0" err="1"/>
              <a:t>Learning</a:t>
            </a:r>
            <a:r>
              <a:rPr lang="cs-CZ" b="0" dirty="0"/>
              <a:t> and Transfer. </a:t>
            </a:r>
            <a:r>
              <a:rPr lang="cs-CZ" b="0" i="1" dirty="0" err="1"/>
              <a:t>Academy</a:t>
            </a:r>
            <a:r>
              <a:rPr lang="cs-CZ" b="0" i="1" dirty="0"/>
              <a:t> </a:t>
            </a:r>
            <a:r>
              <a:rPr lang="cs-CZ" b="0" i="1" dirty="0" err="1"/>
              <a:t>of</a:t>
            </a:r>
            <a:r>
              <a:rPr lang="cs-CZ" b="0" i="1" dirty="0"/>
              <a:t> Management </a:t>
            </a:r>
            <a:r>
              <a:rPr lang="cs-CZ" b="0" i="1" dirty="0" err="1"/>
              <a:t>Learning</a:t>
            </a:r>
            <a:r>
              <a:rPr lang="cs-CZ" b="0" dirty="0"/>
              <a:t>. 2003-06-01, roč. 2, č. 2, s. 119-127. ISSN 1537-260x. </a:t>
            </a:r>
            <a:r>
              <a:rPr lang="cs-CZ" b="0" dirty="0" smtClean="0"/>
              <a:t>Dostupné </a:t>
            </a:r>
            <a:r>
              <a:rPr lang="cs-CZ" b="0" dirty="0"/>
              <a:t>z: </a:t>
            </a:r>
            <a:r>
              <a:rPr lang="cs-CZ" b="0" dirty="0">
                <a:hlinkClick r:id="rId3"/>
              </a:rPr>
              <a:t>http://</a:t>
            </a:r>
            <a:r>
              <a:rPr lang="cs-CZ" b="0" dirty="0" smtClean="0">
                <a:hlinkClick r:id="rId3"/>
              </a:rPr>
              <a:t>amle.aom.org/cgi/doi/10.5465/AMLE.2003.9901663</a:t>
            </a:r>
            <a:endParaRPr lang="cs-CZ" b="0" dirty="0" smtClean="0"/>
          </a:p>
          <a:p>
            <a:endParaRPr lang="cs-CZ" b="0" dirty="0"/>
          </a:p>
          <a:p>
            <a:r>
              <a:rPr lang="en-US" b="0" dirty="0"/>
              <a:t>DAVID BAYLES, Ted Orland. </a:t>
            </a:r>
            <a:r>
              <a:rPr lang="en-US" b="0" i="1" dirty="0"/>
              <a:t>Art: observations on the perils (and rewards) of </a:t>
            </a:r>
            <a:r>
              <a:rPr lang="en-US" b="0" i="1" dirty="0" err="1"/>
              <a:t>artmaking</a:t>
            </a:r>
            <a:r>
              <a:rPr lang="en-US" b="0" dirty="0"/>
              <a:t>. 1st Image Continuum Press ed. Santa Cruz, CA: Image Continuum Press, 1993. ISBN 09-614-5473-3.</a:t>
            </a:r>
            <a:endParaRPr lang="cs-CZ" dirty="0"/>
          </a:p>
          <a:p>
            <a:endParaRPr lang="cs-CZ" b="0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4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Děkuji za pozornost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7056784" cy="1637928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  <a:endParaRPr lang="cs-CZ" dirty="0" smtClean="0"/>
          </a:p>
          <a:p>
            <a:r>
              <a:rPr lang="cs-CZ" dirty="0" err="1" smtClean="0"/>
              <a:t>boudatomas</a:t>
            </a:r>
            <a:r>
              <a:rPr lang="en-US" dirty="0" smtClean="0"/>
              <a:t>@</a:t>
            </a:r>
            <a:r>
              <a:rPr lang="cs-CZ" dirty="0" smtClean="0"/>
              <a:t>gmail.com</a:t>
            </a:r>
            <a:endParaRPr lang="cs-CZ" dirty="0"/>
          </a:p>
          <a:p>
            <a:r>
              <a:rPr lang="cs-CZ" dirty="0"/>
              <a:t>KISK 2012 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Wizard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5770984" cy="49167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Čaroděj ze země Oz (1939)</a:t>
            </a:r>
          </a:p>
          <a:p>
            <a:r>
              <a:rPr lang="cs-CZ" dirty="0" smtClean="0"/>
              <a:t>Film o dívce, která odnese tornádo do vzdálené země. Snaží se vrátit zpět za pomoci čaroděje Oz. Ten ji ale dá těžký úkol zabít zlou čarodějnici. Po cestě se k dívce přidávají další postavy, které chtějí od </a:t>
            </a:r>
            <a:r>
              <a:rPr lang="cs-CZ" dirty="0" err="1" smtClean="0"/>
              <a:t>Oze</a:t>
            </a:r>
            <a:r>
              <a:rPr lang="cs-CZ" dirty="0" smtClean="0"/>
              <a:t> pomoci. Nakonec se ukazuje, že Oz je pouhý člověk a dívce pomoci nemůže. Naštěstí se domů dostávají po dlouhé a nebezpečné cestě. </a:t>
            </a:r>
          </a:p>
          <a:p>
            <a:endParaRPr lang="cs-CZ" dirty="0"/>
          </a:p>
          <a:p>
            <a:r>
              <a:rPr lang="cs-CZ" dirty="0" smtClean="0"/>
              <a:t>Oz dokázal vytvořit velké realistické show, která dívku a její přátele strašila. </a:t>
            </a:r>
          </a:p>
          <a:p>
            <a:endParaRPr lang="cs-CZ" dirty="0" smtClean="0"/>
          </a:p>
          <a:p>
            <a:r>
              <a:rPr lang="cs-CZ" sz="1500" dirty="0" smtClean="0"/>
              <a:t>Zdroj: </a:t>
            </a:r>
            <a:r>
              <a:rPr lang="cs-CZ" sz="1500" dirty="0">
                <a:hlinkClick r:id="rId3"/>
              </a:rPr>
              <a:t>http://www.csfd.cz/film/2818-carodej-ze-zeme-oz</a:t>
            </a:r>
            <a:r>
              <a:rPr lang="cs-CZ" sz="1500" dirty="0" smtClean="0">
                <a:hlinkClick r:id="rId3"/>
              </a:rPr>
              <a:t>/</a:t>
            </a:r>
            <a:endParaRPr lang="cs-CZ" sz="15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5</a:t>
            </a:fld>
            <a:endParaRPr lang="cs-CZ"/>
          </a:p>
        </p:txBody>
      </p:sp>
      <p:pic>
        <p:nvPicPr>
          <p:cNvPr id="1026" name="Picture 2" descr="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140902" cy="30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Wizard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Oz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373563"/>
          </a:xfrm>
        </p:spPr>
        <p:txBody>
          <a:bodyPr>
            <a:normAutofit fontScale="77500" lnSpcReduction="20000"/>
          </a:bodyPr>
          <a:lstStyle/>
          <a:p>
            <a:r>
              <a:rPr lang="cs-CZ" sz="3200" dirty="0" smtClean="0"/>
              <a:t>Prostřednictvím člověka simulujeme chování počítače. </a:t>
            </a:r>
          </a:p>
          <a:p>
            <a:endParaRPr lang="cs-CZ" sz="3200" dirty="0"/>
          </a:p>
          <a:p>
            <a:r>
              <a:rPr lang="cs-CZ" sz="3200" i="1" dirty="0" smtClean="0"/>
              <a:t>Např. testování interakce uživatele s počítačem prostřednictvím hlasového ovládání. Ve skutečnosti však jsou do stroje uživatelovy pokyny přepisovány výzkumníkem</a:t>
            </a:r>
            <a:r>
              <a:rPr lang="cs-CZ" i="1" dirty="0" smtClean="0"/>
              <a:t>. </a:t>
            </a:r>
          </a:p>
          <a:p>
            <a:endParaRPr lang="cs-CZ" i="1" dirty="0" smtClean="0"/>
          </a:p>
          <a:p>
            <a:endParaRPr lang="cs-CZ" i="1" dirty="0"/>
          </a:p>
          <a:p>
            <a:r>
              <a:rPr lang="cs-CZ" sz="3200" i="1" dirty="0"/>
              <a:t>Pro lepší představu: </a:t>
            </a:r>
            <a:r>
              <a:rPr lang="cs-CZ" sz="3200" dirty="0">
                <a:hlinkClick r:id="rId3"/>
              </a:rPr>
              <a:t>http://www.youtube.com/watch?NR=1&amp;v=r2CP45MHJd8&amp;feature=endscreen</a:t>
            </a:r>
            <a:endParaRPr lang="cs-CZ" sz="3200" i="1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6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5791200" cy="1371600"/>
          </a:xfrm>
        </p:spPr>
        <p:txBody>
          <a:bodyPr/>
          <a:lstStyle/>
          <a:p>
            <a:r>
              <a:rPr lang="cs-CZ" dirty="0" err="1" smtClean="0"/>
              <a:t>Wizard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896544"/>
          </a:xfrm>
        </p:spPr>
        <p:txBody>
          <a:bodyPr>
            <a:noAutofit/>
          </a:bodyPr>
          <a:lstStyle/>
          <a:p>
            <a:r>
              <a:rPr lang="cs-CZ" sz="2400" dirty="0" smtClean="0"/>
              <a:t>John </a:t>
            </a:r>
            <a:r>
              <a:rPr lang="cs-CZ" sz="2400" dirty="0" err="1" smtClean="0"/>
              <a:t>Kelley</a:t>
            </a:r>
            <a:r>
              <a:rPr lang="cs-CZ" sz="2400" dirty="0" smtClean="0"/>
              <a:t> (cirka 1980)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0" dirty="0" smtClean="0"/>
              <a:t>Využil metody WOZ při definování budoucího systému opatřeného hlasovým vstupem.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0" dirty="0" smtClean="0"/>
              <a:t>Uživatel počítač ovládal hlasem.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0" dirty="0" smtClean="0"/>
              <a:t>Výzkumník vkládal informace do PC v textové podobě.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0" dirty="0" smtClean="0"/>
              <a:t>Pokud počítač příkaz nerozpoznal, člověk příkaz přeformuloval.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0" dirty="0" smtClean="0"/>
              <a:t>Na základě slovních oprav byl upraven i algoritmus v PC a při dalším testu již na přirozený jazyk a dotaz odpovídal správně. </a:t>
            </a:r>
            <a:endParaRPr lang="cs-CZ" sz="2400" b="0" dirty="0"/>
          </a:p>
          <a:p>
            <a:endParaRPr lang="cs-CZ" sz="2400" b="0" dirty="0" smtClean="0"/>
          </a:p>
          <a:p>
            <a:pPr marL="342900" indent="-342900">
              <a:buFontTx/>
              <a:buChar char="-"/>
            </a:pPr>
            <a:endParaRPr lang="cs-CZ" sz="2400" b="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0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5791200" cy="828010"/>
          </a:xfrm>
        </p:spPr>
        <p:txBody>
          <a:bodyPr/>
          <a:lstStyle/>
          <a:p>
            <a:r>
              <a:rPr lang="cs-CZ" dirty="0" err="1" smtClean="0"/>
              <a:t>Wizard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91264" cy="54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WOZ vytváří interaktivní aplikace bez rozsáhlého kódování.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Důležitá realističnost rozhraní.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Člověk, který systém spravuje na </a:t>
            </a:r>
            <a:r>
              <a:rPr lang="cs-CZ" b="0" dirty="0" err="1" smtClean="0"/>
              <a:t>back</a:t>
            </a:r>
            <a:r>
              <a:rPr lang="cs-CZ" b="0" dirty="0" smtClean="0"/>
              <a:t>-endu.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WOZ dává smysl, když je systém rychlý, levný nebo lehčí na ovládání, nežli stroj. </a:t>
            </a:r>
            <a:endParaRPr lang="cs-CZ" b="0" dirty="0"/>
          </a:p>
          <a:p>
            <a:endParaRPr lang="cs-CZ" b="0" dirty="0"/>
          </a:p>
          <a:p>
            <a:r>
              <a:rPr lang="cs-CZ" dirty="0" smtClean="0"/>
              <a:t>WOZ pomáhá sbírat data od uživatelů.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Více realistické řešení způsobuje, že si uživatelé myslí, že komunikují opravdu se strojem.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Méně realistické řešení můžeme rychle upravovat.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b="0" dirty="0"/>
          </a:p>
          <a:p>
            <a:r>
              <a:rPr lang="cs-CZ" dirty="0"/>
              <a:t>Použití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err="1" smtClean="0"/>
              <a:t>prototypování</a:t>
            </a:r>
            <a:r>
              <a:rPr lang="cs-CZ" b="0" dirty="0" smtClean="0"/>
              <a:t> vstupního rozhraní do systému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personalizace</a:t>
            </a:r>
          </a:p>
          <a:p>
            <a:pPr marL="342900" indent="-342900">
              <a:buFontTx/>
              <a:buChar char="-"/>
            </a:pPr>
            <a:endParaRPr lang="cs-CZ" b="0" dirty="0"/>
          </a:p>
          <a:p>
            <a:endParaRPr lang="cs-CZ" b="0" dirty="0" smtClean="0"/>
          </a:p>
          <a:p>
            <a:pPr marL="342900" indent="-342900">
              <a:buFontTx/>
              <a:buChar char="-"/>
            </a:pPr>
            <a:endParaRPr lang="cs-CZ" b="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3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260058"/>
          </a:xfrm>
        </p:spPr>
        <p:txBody>
          <a:bodyPr>
            <a:normAutofit/>
          </a:bodyPr>
          <a:lstStyle/>
          <a:p>
            <a:r>
              <a:rPr lang="cs-CZ" dirty="0" smtClean="0"/>
              <a:t>Příklad použití WOS: </a:t>
            </a:r>
            <a:r>
              <a:rPr lang="cs-CZ" dirty="0" err="1" smtClean="0"/>
              <a:t>Aardvark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>
                <a:solidFill>
                  <a:schemeClr val="tx2"/>
                </a:solidFill>
              </a:rPr>
              <a:t>Aardvark</a:t>
            </a:r>
            <a:r>
              <a:rPr lang="cs-CZ" dirty="0"/>
              <a:t> </a:t>
            </a:r>
            <a:r>
              <a:rPr lang="cs-CZ" dirty="0" smtClean="0"/>
              <a:t>je (byl) sociální vyhledávač, díky kterému dostávají jeho uživatelé odpovědi na své otázky od svých přátel a přátel </a:t>
            </a:r>
            <a:r>
              <a:rPr lang="cs-CZ" dirty="0" err="1" smtClean="0"/>
              <a:t>přátel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err="1" smtClean="0"/>
              <a:t>Prototypování</a:t>
            </a:r>
            <a:r>
              <a:rPr lang="cs-CZ" dirty="0" smtClean="0"/>
              <a:t> probíhalo za využití metody WOS.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Uživatelé odesílali své dotazy.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Pracovníci je manuálně třídili a posílali online uživatelům.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b="0" i="1" dirty="0"/>
          </a:p>
          <a:p>
            <a:r>
              <a:rPr lang="en-US" b="0" i="1" dirty="0"/>
              <a:t>“If people like this in super crappy form, then this is worth building, because they’ll like it even more,” Horowitz said of their initial idea</a:t>
            </a:r>
            <a:r>
              <a:rPr lang="en-US" b="0" i="1" dirty="0" smtClean="0"/>
              <a:t>.</a:t>
            </a:r>
            <a:endParaRPr lang="cs-CZ" b="0" i="1" dirty="0" smtClean="0"/>
          </a:p>
          <a:p>
            <a:endParaRPr lang="cs-CZ" b="0" dirty="0"/>
          </a:p>
          <a:p>
            <a:r>
              <a:rPr lang="cs-CZ" sz="1700" dirty="0" smtClean="0"/>
              <a:t>Zdroj:</a:t>
            </a:r>
            <a:r>
              <a:rPr lang="cs-CZ" sz="1700" b="0" dirty="0" smtClean="0"/>
              <a:t> </a:t>
            </a:r>
            <a:r>
              <a:rPr lang="cs-CZ" sz="1700" b="0" dirty="0">
                <a:hlinkClick r:id="rId2"/>
              </a:rPr>
              <a:t>http://blogs.wsj.com/venturecapital/2010/04/24/how-a-start-up-grew-by-paying-attention-to-whats-behind-the-curtain</a:t>
            </a:r>
            <a:r>
              <a:rPr lang="cs-CZ" sz="1700" dirty="0">
                <a:hlinkClick r:id="rId2"/>
              </a:rPr>
              <a:t>/</a:t>
            </a:r>
            <a:endParaRPr lang="cs-CZ" sz="17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6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2972</TotalTime>
  <Words>1931</Words>
  <Application>Microsoft Office PowerPoint</Application>
  <PresentationFormat>Předvádění na obrazovce (4:3)</PresentationFormat>
  <Paragraphs>436</Paragraphs>
  <Slides>45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Základní</vt:lpstr>
      <vt:lpstr>Digitální prototypování (Wizard of Oz, digitalní mockup, video prototypování)  </vt:lpstr>
      <vt:lpstr>Co jsme dělali minule?</vt:lpstr>
      <vt:lpstr>Co nás čeká dnes?</vt:lpstr>
      <vt:lpstr>Představte si, že…</vt:lpstr>
      <vt:lpstr>Wizard of Oz</vt:lpstr>
      <vt:lpstr>Wizard of Oz </vt:lpstr>
      <vt:lpstr>Wizard of Oz</vt:lpstr>
      <vt:lpstr>Wizard of Oz</vt:lpstr>
      <vt:lpstr>Příklad použití WOS: Aardvark</vt:lpstr>
      <vt:lpstr>Jak WOS realizovat:</vt:lpstr>
      <vt:lpstr>Jak testování metodou WOS </vt:lpstr>
      <vt:lpstr>WOS v průběhu vývoje produktu</vt:lpstr>
      <vt:lpstr>WOS - výhody</vt:lpstr>
      <vt:lpstr>WOS - nevýhody</vt:lpstr>
      <vt:lpstr>Digitální MockUps prototypy</vt:lpstr>
      <vt:lpstr>MockUp</vt:lpstr>
      <vt:lpstr>Balsamiq Mockups</vt:lpstr>
      <vt:lpstr>Video prototypování</vt:lpstr>
      <vt:lpstr>Prezentace aplikace PowerPoint</vt:lpstr>
      <vt:lpstr>Walkabout app</vt:lpstr>
      <vt:lpstr>Video prototyp - výhody</vt:lpstr>
      <vt:lpstr>Různá kvalita a rozlišení video prototypu</vt:lpstr>
      <vt:lpstr>Co by mělo video ukazovat… </vt:lpstr>
      <vt:lpstr>Jak vytvořit video prototyp</vt:lpstr>
      <vt:lpstr>Video prototypování – nad čím se zamyslet?</vt:lpstr>
      <vt:lpstr>Efektivní prototypování   vytváření a porovnávání možných alternativ</vt:lpstr>
      <vt:lpstr>Kvalita Vs. Kvantita?</vt:lpstr>
      <vt:lpstr>Think outside the box</vt:lpstr>
      <vt:lpstr>Funkční fixace</vt:lpstr>
      <vt:lpstr>Think outside the box</vt:lpstr>
      <vt:lpstr>Paralelní prototypování</vt:lpstr>
      <vt:lpstr>paralelní prototypování - výzkum </vt:lpstr>
      <vt:lpstr>Prezentace aplikace PowerPoint</vt:lpstr>
      <vt:lpstr>Prezentace aplikace PowerPoint</vt:lpstr>
      <vt:lpstr>Prezentace aplikace PowerPoint</vt:lpstr>
      <vt:lpstr>Proč má paralelní prototypování lepší výsledky?</vt:lpstr>
      <vt:lpstr>Srovnávání podporuje vzdělávání</vt:lpstr>
      <vt:lpstr>Jaký má vliv paralelní prototypování na designérský tým?</vt:lpstr>
      <vt:lpstr>Prezentace aplikace PowerPoint</vt:lpstr>
      <vt:lpstr>Výhody sdílení více prototypů</vt:lpstr>
      <vt:lpstr>Alternativní prototypy ujasňují terminologi</vt:lpstr>
      <vt:lpstr>Úkol </vt:lpstr>
      <vt:lpstr>Soutěž</vt:lpstr>
      <vt:lpstr>Literatura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(podnázev, … )</dc:title>
  <dc:creator>DELL1</dc:creator>
  <cp:lastModifiedBy>DELL1</cp:lastModifiedBy>
  <cp:revision>53</cp:revision>
  <dcterms:created xsi:type="dcterms:W3CDTF">2012-09-18T10:23:45Z</dcterms:created>
  <dcterms:modified xsi:type="dcterms:W3CDTF">2012-10-04T08:42:04Z</dcterms:modified>
</cp:coreProperties>
</file>