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5" r:id="rId10"/>
    <p:sldId id="267" r:id="rId11"/>
    <p:sldId id="270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5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445" autoAdjust="0"/>
  </p:normalViewPr>
  <p:slideViewPr>
    <p:cSldViewPr>
      <p:cViewPr varScale="1">
        <p:scale>
          <a:sx n="52" d="100"/>
          <a:sy n="52" d="100"/>
        </p:scale>
        <p:origin x="-104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F1AFC-F7A3-486E-AEB7-F74466F0B1E1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DF266-7668-48F4-BEA2-EADFFC434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45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Každý den v roce</a:t>
            </a:r>
            <a:r>
              <a:rPr lang="cs-CZ" baseline="0" dirty="0" smtClean="0"/>
              <a:t> je jedna z části dveří zavřená. Proč jsou na dveřích stejná madla. Proč nechává škola dělat studenty tolik chyb? Řešení: jedno madlo oddělat.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504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Nakreslit</a:t>
            </a:r>
            <a:r>
              <a:rPr lang="cs-CZ" baseline="0" dirty="0" smtClean="0"/>
              <a:t> dva mentální modely </a:t>
            </a:r>
          </a:p>
          <a:p>
            <a:pPr marL="228600" indent="-228600">
              <a:buAutoNum type="arabicPeriod"/>
            </a:pPr>
            <a:r>
              <a:rPr lang="cs-CZ" baseline="0" dirty="0" smtClean="0"/>
              <a:t>Jak by ovládání pochopil běžný spotřebitel – dva oddělené mrazící přístroje.</a:t>
            </a:r>
          </a:p>
          <a:p>
            <a:pPr marL="228600" indent="-228600">
              <a:buAutoNum type="arabicPeriod"/>
            </a:pPr>
            <a:r>
              <a:rPr lang="cs-CZ" baseline="0" dirty="0" smtClean="0"/>
              <a:t>Jak je vytvořil designér – jeden mrazící přístroj a přesměrovač. </a:t>
            </a:r>
          </a:p>
          <a:p>
            <a:pPr marL="228600" indent="-228600"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294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Nakreslit mentální</a:t>
            </a:r>
            <a:r>
              <a:rPr lang="cs-CZ" baseline="0" dirty="0" smtClean="0"/>
              <a:t> modely – (designérův mentální model, uživatelský mentální model, systémový mentální model): http://www.interaction-design.org/images/figures/mental_models.gif</a:t>
            </a:r>
          </a:p>
          <a:p>
            <a:r>
              <a:rPr lang="cs-CZ" baseline="0" dirty="0" smtClean="0"/>
              <a:t>Jak by tento problém vyřešili studenti? (dvě oddělené ovládání nebo přidaný diagram, jak je lednička vlastně ovládána)</a:t>
            </a:r>
          </a:p>
          <a:p>
            <a:r>
              <a:rPr lang="cs-CZ" baseline="0" dirty="0" smtClean="0"/>
              <a:t>Je třeba, aby do tvorby designu byli přizvání uživatelé a aby bylo zajištěno, že designér má stejný mentální model, jaký má uživatel).</a:t>
            </a:r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503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Například chci zmáčknout správný knoflík,</a:t>
            </a:r>
            <a:r>
              <a:rPr lang="cs-CZ" baseline="0" dirty="0" smtClean="0"/>
              <a:t> ale omylem zmáčknu knoflík jiný… </a:t>
            </a:r>
          </a:p>
          <a:p>
            <a:r>
              <a:rPr lang="cs-CZ" baseline="0" dirty="0" smtClean="0"/>
              <a:t>Mobil pro seniory. </a:t>
            </a:r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81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Například chci zmáčknout správný knoflík,</a:t>
            </a:r>
            <a:r>
              <a:rPr lang="cs-CZ" baseline="0" dirty="0" smtClean="0"/>
              <a:t> ale omylem zmáčknu knoflík jiný… </a:t>
            </a:r>
          </a:p>
          <a:p>
            <a:r>
              <a:rPr lang="cs-CZ" baseline="0" dirty="0" smtClean="0"/>
              <a:t>Mobil pro seniory. </a:t>
            </a:r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81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Omyl</a:t>
            </a:r>
            <a:r>
              <a:rPr lang="cs-CZ" baseline="0" dirty="0" smtClean="0"/>
              <a:t> – mentální model, který jsme si o hlasovacím lístku vytvořili je špatný, proto špatně kroužkujeme. </a:t>
            </a:r>
          </a:p>
          <a:p>
            <a:r>
              <a:rPr lang="cs-CZ" baseline="0" dirty="0" smtClean="0"/>
              <a:t>Řešení – standardizace a elektronické hlasování.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94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B611-8E57-40BA-AA06-E01B46DCBCD0}" type="datetime1">
              <a:rPr lang="cs-CZ" smtClean="0"/>
              <a:t>11.10.2012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E9DB8-93A2-4DB3-9705-58DD80722128}" type="datetime1">
              <a:rPr lang="cs-CZ" smtClean="0"/>
              <a:t>11.10.2012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5C4D7-013E-44C3-AB6B-3F4ED04226F5}" type="datetime1">
              <a:rPr lang="cs-CZ" smtClean="0"/>
              <a:t>11.10.2012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ABAC-6458-4DFB-824E-DD541418E484}" type="datetime1">
              <a:rPr lang="cs-CZ" smtClean="0"/>
              <a:t>11.10.2012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FEB5-33F5-46B1-9B50-8458D2A70E1D}" type="datetime1">
              <a:rPr lang="cs-CZ" smtClean="0"/>
              <a:t>11.10.2012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0A65-4D29-4D9D-876F-28681F2F80AC}" type="datetime1">
              <a:rPr lang="cs-CZ" smtClean="0"/>
              <a:t>11.10.2012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4EFB9-A2B3-4509-811D-9BD2490A019D}" type="datetime1">
              <a:rPr lang="cs-CZ" smtClean="0"/>
              <a:t>11.10.2012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B88D-B1F6-4B6F-8153-E56B7F7D92A9}" type="datetime1">
              <a:rPr lang="cs-CZ" smtClean="0"/>
              <a:t>11.10.2012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CBF0-3C16-4C29-A232-4BC9F433758E}" type="datetime1">
              <a:rPr lang="cs-CZ" smtClean="0"/>
              <a:t>11.10.2012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E1C-D890-4DCB-82B6-DDF1A1CDE509}" type="datetime1">
              <a:rPr lang="cs-CZ" smtClean="0"/>
              <a:t>11.10.2012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4F7C7-678B-4310-9AD5-E41D71BF5D3B}" type="datetime1">
              <a:rPr lang="cs-CZ" smtClean="0"/>
              <a:t>11.10.2012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31A5424-3027-4B69-A952-08F79A6908E6}" type="datetime1">
              <a:rPr lang="cs-CZ" smtClean="0"/>
              <a:t>11.10.2012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Butterfly_large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arts.bev.net/roperldavid/politics/fl2000.htm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tabacka.sk/sk/show/486-dj-worksho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28600"/>
            <a:ext cx="8352928" cy="4856583"/>
          </a:xfrm>
        </p:spPr>
        <p:txBody>
          <a:bodyPr/>
          <a:lstStyle/>
          <a:p>
            <a:r>
              <a:rPr lang="cs-CZ" sz="4800" dirty="0" smtClean="0"/>
              <a:t>Mentální modely</a:t>
            </a:r>
            <a:br>
              <a:rPr lang="cs-CZ" sz="4800" dirty="0" smtClean="0"/>
            </a:br>
            <a:r>
              <a:rPr lang="cs-CZ" sz="2000" dirty="0" smtClean="0"/>
              <a:t>(mentální modely a chyby)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800600"/>
            <a:ext cx="7135688" cy="914400"/>
          </a:xfrm>
        </p:spPr>
        <p:txBody>
          <a:bodyPr>
            <a:normAutofit/>
          </a:bodyPr>
          <a:lstStyle/>
          <a:p>
            <a:r>
              <a:rPr lang="cs-CZ" dirty="0"/>
              <a:t>Tomáš Bouda </a:t>
            </a:r>
          </a:p>
          <a:p>
            <a:r>
              <a:rPr lang="cs-CZ" dirty="0"/>
              <a:t>KISK 2012 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2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Zkraty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52600"/>
            <a:ext cx="8424936" cy="43735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3200" dirty="0"/>
              <a:t>N</a:t>
            </a:r>
            <a:r>
              <a:rPr lang="cs-CZ" sz="3200" dirty="0" smtClean="0"/>
              <a:t>evědomé chyby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3200" b="0" i="1" dirty="0" smtClean="0"/>
              <a:t>Náš </a:t>
            </a:r>
            <a:r>
              <a:rPr lang="cs-CZ" sz="3200" b="0" i="1" dirty="0"/>
              <a:t>mentální model, který jsme si vytvořili, je správný, bohužel jsme udělali nevědomou zkratovitou chybu. </a:t>
            </a:r>
            <a:endParaRPr lang="cs-CZ" sz="3200" b="0" i="1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3200" b="0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3200" b="0" i="1" dirty="0" smtClean="0">
                <a:solidFill>
                  <a:schemeClr val="tx2"/>
                </a:solidFill>
              </a:rPr>
              <a:t>Nahodilé stisknutí špatného tlačítka. 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3200" b="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69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Zkraty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16832"/>
            <a:ext cx="8424936" cy="43735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3200" dirty="0" smtClean="0"/>
              <a:t>Odhalujeme pozorováním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32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3200" b="0" dirty="0" smtClean="0"/>
              <a:t>Zkraty odstraníme, když v</a:t>
            </a:r>
            <a:r>
              <a:rPr lang="cs-CZ" sz="3200" dirty="0" smtClean="0"/>
              <a:t>ylepšíme  graficky a </a:t>
            </a:r>
            <a:r>
              <a:rPr lang="cs-CZ" sz="3200" dirty="0"/>
              <a:t>vizuálního designu </a:t>
            </a:r>
            <a:r>
              <a:rPr lang="cs-CZ" sz="3200" b="0" dirty="0"/>
              <a:t>(větší tlačítka</a:t>
            </a:r>
            <a:r>
              <a:rPr lang="cs-CZ" sz="3200" b="0" dirty="0" smtClean="0"/>
              <a:t>).</a:t>
            </a:r>
          </a:p>
          <a:p>
            <a:endParaRPr lang="cs-CZ" sz="3200" b="0" dirty="0"/>
          </a:p>
          <a:p>
            <a:pPr marL="342900" indent="-342900">
              <a:buFont typeface="Arial" pitchFamily="34" charset="0"/>
              <a:buChar char="•"/>
            </a:pPr>
            <a:endParaRPr lang="cs-CZ" sz="3200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91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5791200" cy="1371600"/>
          </a:xfrm>
        </p:spPr>
        <p:txBody>
          <a:bodyPr/>
          <a:lstStyle/>
          <a:p>
            <a:r>
              <a:rPr lang="cs-CZ" dirty="0" smtClean="0"/>
              <a:t>Omyly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424936" cy="4589587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3200" dirty="0" smtClean="0"/>
              <a:t>Vědomé chyby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3200" b="0" i="1" dirty="0" smtClean="0"/>
              <a:t>Máme osvojený špatný mentální model a konáme podle něj.</a:t>
            </a:r>
            <a:endParaRPr lang="cs-CZ" sz="32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3200" b="0" i="1" dirty="0" smtClean="0">
                <a:solidFill>
                  <a:schemeClr val="tx2"/>
                </a:solidFill>
              </a:rPr>
              <a:t>Jsme přesvědčeni, že když odbočíme na příští křižovatce doprava, dostaneme se tam, kam chceme. Bohužel, odbočili jsme o jednu ulici dříve.</a:t>
            </a:r>
            <a:endParaRPr lang="cs-CZ" sz="32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59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5791200" cy="1371600"/>
          </a:xfrm>
        </p:spPr>
        <p:txBody>
          <a:bodyPr/>
          <a:lstStyle/>
          <a:p>
            <a:r>
              <a:rPr lang="cs-CZ" dirty="0" smtClean="0"/>
              <a:t>Omyly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424936" cy="4896544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3200" dirty="0"/>
              <a:t>Š</a:t>
            </a:r>
            <a:r>
              <a:rPr lang="cs-CZ" sz="3200" dirty="0" smtClean="0"/>
              <a:t>patně odhalitelné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3200" dirty="0" smtClean="0"/>
              <a:t>Neznáme příčinu 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32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3200" b="0" dirty="0" smtClean="0"/>
              <a:t>Napravíme </a:t>
            </a:r>
            <a:r>
              <a:rPr lang="cs-CZ" sz="3200" b="0" dirty="0"/>
              <a:t>je poskytováním </a:t>
            </a:r>
            <a:r>
              <a:rPr lang="cs-CZ" sz="3200" dirty="0"/>
              <a:t>lepší zpětné vazby</a:t>
            </a:r>
            <a:r>
              <a:rPr lang="cs-CZ" sz="3200" b="0" dirty="0"/>
              <a:t> nebo </a:t>
            </a:r>
            <a:r>
              <a:rPr lang="cs-CZ" sz="3200" dirty="0" smtClean="0"/>
              <a:t>rozšířením o další </a:t>
            </a:r>
            <a:r>
              <a:rPr lang="cs-CZ" sz="3200" dirty="0"/>
              <a:t>možností</a:t>
            </a:r>
            <a:r>
              <a:rPr lang="cs-CZ" sz="3200" b="0" dirty="0"/>
              <a:t>. </a:t>
            </a:r>
            <a:endParaRPr lang="cs-CZ" sz="32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32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3200" dirty="0" smtClean="0"/>
              <a:t>Zviditelňujeme</a:t>
            </a:r>
            <a:r>
              <a:rPr lang="cs-CZ" sz="3200" b="0" dirty="0" smtClean="0"/>
              <a:t> – poskytujeme evidentnější </a:t>
            </a:r>
            <a:r>
              <a:rPr lang="cs-CZ" sz="3200" b="0" dirty="0" err="1" smtClean="0"/>
              <a:t>afordance</a:t>
            </a:r>
            <a:r>
              <a:rPr lang="cs-CZ" sz="3200" b="0" dirty="0" smtClean="0"/>
              <a:t> rozhraní.</a:t>
            </a:r>
            <a:endParaRPr lang="cs-CZ" sz="3200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3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7774360" cy="104403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Jaké je zde nebezpečí chyby?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127" y="6021288"/>
            <a:ext cx="7598985" cy="576064"/>
          </a:xfrm>
        </p:spPr>
        <p:txBody>
          <a:bodyPr>
            <a:normAutofit fontScale="92500" lnSpcReduction="20000"/>
          </a:bodyPr>
          <a:lstStyle/>
          <a:p>
            <a:r>
              <a:rPr lang="cs-CZ" b="0" dirty="0" smtClean="0"/>
              <a:t>Zdroj: </a:t>
            </a:r>
            <a:r>
              <a:rPr lang="cs-CZ" b="0" dirty="0">
                <a:hlinkClick r:id="rId3"/>
              </a:rPr>
              <a:t>http://</a:t>
            </a:r>
            <a:r>
              <a:rPr lang="cs-CZ" b="0" dirty="0" smtClean="0">
                <a:hlinkClick r:id="rId3"/>
              </a:rPr>
              <a:t>en.wikipedia.org/wiki/File:Butterfly_large.jpg</a:t>
            </a:r>
            <a:r>
              <a:rPr lang="cs-CZ" b="0" dirty="0" smtClean="0"/>
              <a:t> a </a:t>
            </a:r>
            <a:r>
              <a:rPr lang="cs-CZ" b="0" dirty="0">
                <a:hlinkClick r:id="rId4"/>
              </a:rPr>
              <a:t>http://arts.bev.net/roperldavid/politics/fl2000.htm</a:t>
            </a:r>
            <a:endParaRPr lang="cs-CZ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14</a:t>
            </a:fld>
            <a:endParaRPr lang="cs-CZ"/>
          </a:p>
        </p:txBody>
      </p:sp>
      <p:pic>
        <p:nvPicPr>
          <p:cNvPr id="2050" name="Picture 2" descr="File:Butterfly larg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66" y="720250"/>
            <a:ext cx="8070931" cy="5155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arts.bev.net/roperldavid/politics/graphics/BuchananPBG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906" y="972477"/>
            <a:ext cx="6988206" cy="4650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29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9720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Dobrým </a:t>
            </a:r>
            <a:r>
              <a:rPr lang="cs-CZ" dirty="0" smtClean="0"/>
              <a:t>mapováním </a:t>
            </a:r>
            <a:r>
              <a:rPr lang="cs-CZ" dirty="0" smtClean="0"/>
              <a:t>předcházíme omylům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0" dirty="0"/>
              <a:t> </a:t>
            </a:r>
            <a:endParaRPr lang="cs-CZ" b="0" dirty="0" smtClean="0"/>
          </a:p>
          <a:p>
            <a:endParaRPr lang="cs-CZ" b="0" dirty="0"/>
          </a:p>
          <a:p>
            <a:endParaRPr lang="cs-CZ" b="0" dirty="0" smtClean="0"/>
          </a:p>
          <a:p>
            <a:endParaRPr lang="cs-CZ" b="0" dirty="0"/>
          </a:p>
          <a:p>
            <a:endParaRPr lang="cs-CZ" b="0" dirty="0" smtClean="0"/>
          </a:p>
          <a:p>
            <a:endParaRPr lang="cs-CZ" b="0" dirty="0"/>
          </a:p>
          <a:p>
            <a:endParaRPr lang="cs-CZ" b="0" dirty="0" smtClean="0"/>
          </a:p>
          <a:p>
            <a:endParaRPr lang="cs-CZ" b="0" dirty="0"/>
          </a:p>
          <a:p>
            <a:endParaRPr lang="cs-CZ" b="0" dirty="0" smtClean="0"/>
          </a:p>
          <a:p>
            <a:r>
              <a:rPr lang="cs-CZ" b="0" dirty="0" smtClean="0"/>
              <a:t>Mercedes </a:t>
            </a:r>
            <a:r>
              <a:rPr lang="cs-CZ" b="0" dirty="0"/>
              <a:t>s500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15</a:t>
            </a:fld>
            <a:endParaRPr lang="cs-CZ"/>
          </a:p>
        </p:txBody>
      </p:sp>
      <p:pic>
        <p:nvPicPr>
          <p:cNvPr id="3074" name="Picture 2" descr="http://i.ebayimg.com/00/s/ODk0WDg0NQ==/$(KGrHqEOKikE6Z2g1q6gBOqt36k(FQ~~60_1.JPG?set_id=8800005007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597131"/>
            <a:ext cx="36004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7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Přímá manipulace usnadňuje: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3200" dirty="0" smtClean="0"/>
              <a:t>Využívání metafor z reálného prostředí.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3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3200" dirty="0" smtClean="0"/>
              <a:t>Fyzické metafory v GUI </a:t>
            </a:r>
            <a:r>
              <a:rPr lang="cs-CZ" sz="3200" dirty="0" smtClean="0"/>
              <a:t>umožňují poznat</a:t>
            </a:r>
            <a:r>
              <a:rPr lang="cs-CZ" sz="3200" dirty="0" smtClean="0"/>
              <a:t>, jak jednotlivé objekty fungují.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3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3200" dirty="0" smtClean="0"/>
              <a:t>Rozhrání samo prozrazuje, jak jej používat. 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9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Propast tu bude vždy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Technologie má přinášet něco nového a užitečného… inovativního a na to nejsme zvyklí.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Propast mezi technologiemi a reálným světem tu bude vždy.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17</a:t>
            </a:fld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539552" y="2852936"/>
            <a:ext cx="4153066" cy="3816424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smtClean="0"/>
              <a:t>Reálný svět</a:t>
            </a:r>
            <a:endParaRPr lang="cs-CZ" i="1" dirty="0"/>
          </a:p>
        </p:txBody>
      </p:sp>
      <p:sp>
        <p:nvSpPr>
          <p:cNvPr id="7" name="Ovál 6"/>
          <p:cNvSpPr/>
          <p:nvPr/>
        </p:nvSpPr>
        <p:spPr>
          <a:xfrm>
            <a:off x="6876256" y="5301208"/>
            <a:ext cx="208823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 smtClean="0"/>
              <a:t>Technologie</a:t>
            </a:r>
            <a:endParaRPr lang="cs-CZ" i="1" dirty="0"/>
          </a:p>
        </p:txBody>
      </p:sp>
      <p:sp>
        <p:nvSpPr>
          <p:cNvPr id="8" name="Obousměrná vodorovná šipka 7"/>
          <p:cNvSpPr/>
          <p:nvPr/>
        </p:nvSpPr>
        <p:spPr>
          <a:xfrm>
            <a:off x="4680012" y="5985284"/>
            <a:ext cx="2196244" cy="2520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537443" y="5194066"/>
            <a:ext cx="2480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cs-CZ" dirty="0" smtClean="0"/>
              <a:t>Našim úkolem je tuto </a:t>
            </a:r>
            <a:br>
              <a:rPr lang="cs-CZ" dirty="0" smtClean="0"/>
            </a:br>
            <a:r>
              <a:rPr lang="cs-CZ" dirty="0" smtClean="0"/>
              <a:t>propast minimalizovat.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05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8735" y="-16103"/>
            <a:ext cx="7931224" cy="900018"/>
          </a:xfrm>
        </p:spPr>
        <p:txBody>
          <a:bodyPr/>
          <a:lstStyle/>
          <a:p>
            <a:r>
              <a:rPr lang="cs-CZ" dirty="0" smtClean="0"/>
              <a:t>Přemostění propastí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3679" y="5865738"/>
            <a:ext cx="7620000" cy="680939"/>
          </a:xfrm>
        </p:spPr>
        <p:txBody>
          <a:bodyPr/>
          <a:lstStyle/>
          <a:p>
            <a:r>
              <a:rPr lang="cs-CZ" b="0" dirty="0" smtClean="0"/>
              <a:t>Zdroj: </a:t>
            </a:r>
            <a:r>
              <a:rPr lang="cs-CZ" b="0" dirty="0">
                <a:hlinkClick r:id="rId2"/>
              </a:rPr>
              <a:t>http://www.tabacka.sk/sk/show/486-dj-workshop</a:t>
            </a:r>
            <a:endParaRPr lang="cs-CZ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18</a:t>
            </a:fld>
            <a:endParaRPr lang="cs-CZ"/>
          </a:p>
        </p:txBody>
      </p:sp>
      <p:pic>
        <p:nvPicPr>
          <p:cNvPr id="4098" name="Picture 2" descr="http://www.tabacka.sk/data/galleries/135/5.2._dj_workshopspanq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7264238" cy="484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31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28600"/>
            <a:ext cx="7128792" cy="4856583"/>
          </a:xfrm>
        </p:spPr>
        <p:txBody>
          <a:bodyPr/>
          <a:lstStyle/>
          <a:p>
            <a:r>
              <a:rPr lang="cs-CZ" sz="4800" dirty="0" smtClean="0"/>
              <a:t>Děkuji za pozornost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077072"/>
            <a:ext cx="7056784" cy="1637928"/>
          </a:xfrm>
        </p:spPr>
        <p:txBody>
          <a:bodyPr>
            <a:normAutofit/>
          </a:bodyPr>
          <a:lstStyle/>
          <a:p>
            <a:r>
              <a:rPr lang="cs-CZ" dirty="0"/>
              <a:t>Tomáš Bouda </a:t>
            </a:r>
            <a:endParaRPr lang="cs-CZ" dirty="0" smtClean="0"/>
          </a:p>
          <a:p>
            <a:r>
              <a:rPr lang="cs-CZ" dirty="0" err="1" smtClean="0"/>
              <a:t>boudatomas</a:t>
            </a:r>
            <a:r>
              <a:rPr lang="en-US" dirty="0" smtClean="0"/>
              <a:t>@</a:t>
            </a:r>
            <a:r>
              <a:rPr lang="cs-CZ" dirty="0" smtClean="0"/>
              <a:t>gmail.com</a:t>
            </a:r>
            <a:endParaRPr lang="cs-CZ" dirty="0"/>
          </a:p>
          <a:p>
            <a:r>
              <a:rPr lang="cs-CZ" dirty="0"/>
              <a:t>KISK 2012 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40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1371600"/>
          </a:xfrm>
        </p:spPr>
        <p:txBody>
          <a:bodyPr/>
          <a:lstStyle/>
          <a:p>
            <a:r>
              <a:rPr lang="cs-CZ" dirty="0" smtClean="0"/>
              <a:t>Dobrý design budeme dělat tehdy, když víme…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075240" cy="3633267"/>
          </a:xfrm>
        </p:spPr>
        <p:txBody>
          <a:bodyPr/>
          <a:lstStyle/>
          <a:p>
            <a:r>
              <a:rPr lang="cs-CZ" sz="3200" dirty="0" smtClean="0"/>
              <a:t>Co nám umožňuje rozhraní rychle ovládnout</a:t>
            </a:r>
            <a:r>
              <a:rPr lang="en-US" sz="3200" dirty="0" smtClean="0"/>
              <a:t>/</a:t>
            </a:r>
            <a:r>
              <a:rPr lang="cs-CZ" sz="3200" dirty="0" smtClean="0"/>
              <a:t>naučit se ho používat?</a:t>
            </a:r>
          </a:p>
          <a:p>
            <a:endParaRPr lang="cs-CZ" sz="3200" dirty="0"/>
          </a:p>
          <a:p>
            <a:r>
              <a:rPr lang="cs-CZ" sz="3200" dirty="0" smtClean="0"/>
              <a:t>Co vede k chybám?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6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15200" cy="683994"/>
          </a:xfrm>
        </p:spPr>
        <p:txBody>
          <a:bodyPr/>
          <a:lstStyle/>
          <a:p>
            <a:r>
              <a:rPr lang="cs-CZ" dirty="0" smtClean="0"/>
              <a:t>Příklad s dveřmi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700" dirty="0" smtClean="0"/>
              <a:t>   </a:t>
            </a:r>
            <a:endParaRPr lang="cs-CZ" sz="287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36712"/>
            <a:ext cx="7318787" cy="548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00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365"/>
            <a:ext cx="8640960" cy="1235395"/>
          </a:xfrm>
        </p:spPr>
        <p:txBody>
          <a:bodyPr/>
          <a:lstStyle/>
          <a:p>
            <a:r>
              <a:rPr lang="cs-CZ" dirty="0" smtClean="0"/>
              <a:t>Příklad s ledničkou a mrazákem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52600"/>
            <a:ext cx="8496944" cy="4628728"/>
          </a:xfrm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Zdroj: </a:t>
            </a:r>
            <a:r>
              <a:rPr lang="cs-CZ" b="0" dirty="0"/>
              <a:t>NORMAN, Donald A. </a:t>
            </a:r>
            <a:r>
              <a:rPr lang="cs-CZ" b="0" i="1" dirty="0"/>
              <a:t>Design pro každý den</a:t>
            </a:r>
            <a:r>
              <a:rPr lang="cs-CZ" b="0" dirty="0"/>
              <a:t>. 1. vyd. v českém jazyce. Praha: Dokořán, 2010, 271 s. ISBN 978-80-7363-314-1.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4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816" y="1196752"/>
            <a:ext cx="6048672" cy="4422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11604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Problém je v odlišných mentálních modelech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Design by měl signalizovat ten pravý mentální model.</a:t>
            </a:r>
          </a:p>
          <a:p>
            <a:pPr marL="800100" lvl="1" indent="-342900"/>
            <a:r>
              <a:rPr lang="cs-CZ" sz="2800" dirty="0" smtClean="0">
                <a:solidFill>
                  <a:schemeClr val="tx2"/>
                </a:solidFill>
              </a:rPr>
              <a:t>Uživatelé si mentální model vytvářejí na základě používání rozhraní. </a:t>
            </a:r>
          </a:p>
          <a:p>
            <a:pPr marL="800100" lvl="1" indent="-342900"/>
            <a:r>
              <a:rPr lang="cs-CZ" sz="2800" dirty="0" smtClean="0">
                <a:solidFill>
                  <a:schemeClr val="tx2"/>
                </a:solidFill>
              </a:rPr>
              <a:t>Designéři si často myslí, že uživatelé automaticky mají ten samý mentální model.</a:t>
            </a:r>
          </a:p>
          <a:p>
            <a:pPr marL="800100" lvl="1" indent="-342900"/>
            <a:r>
              <a:rPr lang="cs-CZ" sz="2800" dirty="0" smtClean="0">
                <a:solidFill>
                  <a:schemeClr val="tx2"/>
                </a:solidFill>
              </a:rPr>
              <a:t>Často tomu tak není. </a:t>
            </a:r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28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Odlišné mentální modely způsobují: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3200" dirty="0" smtClean="0"/>
              <a:t>Nepochopení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 smtClean="0"/>
              <a:t>Malou výkonost systému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 smtClean="0"/>
              <a:t>Chyby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 smtClean="0"/>
              <a:t>Frustraci…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 smtClean="0"/>
              <a:t>Atd. 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68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-30852"/>
            <a:ext cx="8784976" cy="1371600"/>
          </a:xfrm>
        </p:spPr>
        <p:txBody>
          <a:bodyPr/>
          <a:lstStyle/>
          <a:p>
            <a:r>
              <a:rPr lang="cs-CZ" dirty="0" smtClean="0"/>
              <a:t>Jak vznikají mentální modely?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373563"/>
          </a:xfrm>
        </p:spPr>
        <p:txBody>
          <a:bodyPr>
            <a:noAutofit/>
          </a:bodyPr>
          <a:lstStyle/>
          <a:p>
            <a:r>
              <a:rPr lang="cs-CZ" sz="2400" dirty="0" smtClean="0"/>
              <a:t>- Lidé rozumějí novým věcem na základě minulých zkušeností.</a:t>
            </a:r>
          </a:p>
          <a:p>
            <a:pPr marL="914400" lvl="1" indent="-457200"/>
            <a:r>
              <a:rPr lang="cs-CZ" sz="2400" dirty="0" smtClean="0">
                <a:solidFill>
                  <a:schemeClr val="tx2"/>
                </a:solidFill>
              </a:rPr>
              <a:t>„Office je jaké psací stroj.“ </a:t>
            </a:r>
          </a:p>
          <a:p>
            <a:r>
              <a:rPr lang="cs-CZ" sz="2400" dirty="0" smtClean="0"/>
              <a:t>- Disponujeme mentálními modely našeho chování, chování našich přátel, funkčností věcí, softwarových řešení apod. </a:t>
            </a:r>
          </a:p>
          <a:p>
            <a:r>
              <a:rPr lang="cs-CZ" sz="2400" dirty="0" smtClean="0"/>
              <a:t>- Naše modely jsou neúplné, nekonzistentní, často se mění a jsou ovlivněné předsudky. </a:t>
            </a:r>
            <a:endParaRPr lang="cs-CZ" sz="2400" dirty="0"/>
          </a:p>
          <a:p>
            <a:pPr marL="457200" indent="-457200">
              <a:buFont typeface="Arial" pitchFamily="34" charset="0"/>
              <a:buChar char="•"/>
            </a:pPr>
            <a:endParaRPr lang="cs-CZ" sz="1400" dirty="0" smtClean="0"/>
          </a:p>
          <a:p>
            <a:r>
              <a:rPr lang="cs-CZ" sz="1400" dirty="0" smtClean="0"/>
              <a:t>Zdroj: </a:t>
            </a:r>
            <a:r>
              <a:rPr lang="en-US" sz="1400" b="0" dirty="0"/>
              <a:t>CARROLL, John M., Judith Reitman OLSON a Nancy S. ANDERSON. </a:t>
            </a:r>
            <a:r>
              <a:rPr lang="en-US" sz="1400" b="0" i="1" dirty="0"/>
              <a:t>Mental Models in Human-Computer Interaction. Research Issues about What the User of Software Knows</a:t>
            </a:r>
            <a:r>
              <a:rPr lang="en-US" sz="1400" b="0" dirty="0"/>
              <a:t>. (Washington, District of Columbia,: Workshop on Software Human Factors: Users' Mental Models May (15-16, )., 1984. </a:t>
            </a:r>
            <a:r>
              <a:rPr lang="en-US" sz="1400" b="0" dirty="0" err="1"/>
              <a:t>Dostupné</a:t>
            </a:r>
            <a:r>
              <a:rPr lang="en-US" sz="1400" b="0" dirty="0"/>
              <a:t> z: http://books.google.cz/books?id=mTgrAAAAYAAJ&amp;dq=Carroll+Olsen+Mental+Models&amp;lr=&amp;source=gbs_navlinks_s</a:t>
            </a:r>
            <a:endParaRPr lang="cs-CZ" sz="2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89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931224" cy="1052736"/>
          </a:xfrm>
        </p:spPr>
        <p:txBody>
          <a:bodyPr/>
          <a:lstStyle/>
          <a:p>
            <a:r>
              <a:rPr lang="cs-CZ" dirty="0" smtClean="0"/>
              <a:t>Mentální modely v GUI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7620000" cy="3489251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Využíváním </a:t>
            </a:r>
            <a:r>
              <a:rPr lang="cs-CZ" sz="3200" dirty="0" smtClean="0"/>
              <a:t>správných mentálních modelů při designu aplikací a </a:t>
            </a:r>
            <a:r>
              <a:rPr lang="cs-CZ" sz="3200" dirty="0" smtClean="0"/>
              <a:t>webů </a:t>
            </a:r>
            <a:r>
              <a:rPr lang="cs-CZ" sz="3200" dirty="0" smtClean="0"/>
              <a:t>zvýšíte úspěšnost projektu.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57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900018"/>
          </a:xfrm>
        </p:spPr>
        <p:txBody>
          <a:bodyPr/>
          <a:lstStyle/>
          <a:p>
            <a:r>
              <a:rPr lang="cs-CZ" dirty="0" smtClean="0"/>
              <a:t>Dva </a:t>
            </a:r>
            <a:r>
              <a:rPr lang="cs-CZ" dirty="0" smtClean="0"/>
              <a:t>druhy chyb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/>
          <a:lstStyle/>
          <a:p>
            <a:r>
              <a:rPr lang="cs-CZ" dirty="0" smtClean="0"/>
              <a:t>Mentální modely způsobují chyby.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sz="3600" dirty="0" smtClean="0"/>
              <a:t>Zkraty </a:t>
            </a:r>
            <a:r>
              <a:rPr lang="cs-CZ" sz="3600" dirty="0" smtClean="0">
                <a:solidFill>
                  <a:schemeClr val="tx2"/>
                </a:solidFill>
              </a:rPr>
              <a:t>(</a:t>
            </a:r>
            <a:r>
              <a:rPr lang="cs-CZ" sz="3600" dirty="0" err="1" smtClean="0">
                <a:solidFill>
                  <a:schemeClr val="tx2"/>
                </a:solidFill>
              </a:rPr>
              <a:t>Slips</a:t>
            </a:r>
            <a:r>
              <a:rPr lang="cs-CZ" sz="3600" dirty="0" smtClean="0">
                <a:solidFill>
                  <a:schemeClr val="tx2"/>
                </a:solidFill>
              </a:rPr>
              <a:t>) </a:t>
            </a:r>
            <a:r>
              <a:rPr lang="cs-CZ" sz="3600" dirty="0" smtClean="0"/>
              <a:t>Vs. Omyly </a:t>
            </a:r>
            <a:r>
              <a:rPr lang="cs-CZ" sz="3600" dirty="0" smtClean="0">
                <a:solidFill>
                  <a:schemeClr val="tx2"/>
                </a:solidFill>
              </a:rPr>
              <a:t>(</a:t>
            </a:r>
            <a:r>
              <a:rPr lang="cs-CZ" sz="3600" dirty="0" err="1" smtClean="0">
                <a:solidFill>
                  <a:schemeClr val="tx2"/>
                </a:solidFill>
              </a:rPr>
              <a:t>Mistakes</a:t>
            </a:r>
            <a:r>
              <a:rPr lang="cs-CZ" sz="3600" dirty="0" smtClean="0">
                <a:solidFill>
                  <a:schemeClr val="tx2"/>
                </a:solidFill>
              </a:rPr>
              <a:t>)</a:t>
            </a: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7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381</TotalTime>
  <Words>718</Words>
  <Application>Microsoft Office PowerPoint</Application>
  <PresentationFormat>Předvádění na obrazovce (4:3)</PresentationFormat>
  <Paragraphs>152</Paragraphs>
  <Slides>19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Základní</vt:lpstr>
      <vt:lpstr>Mentální modely (mentální modely a chyby)  </vt:lpstr>
      <vt:lpstr>Dobrý design budeme dělat tehdy, když víme… </vt:lpstr>
      <vt:lpstr>Příklad s dveřmi</vt:lpstr>
      <vt:lpstr>Příklad s ledničkou a mrazákem</vt:lpstr>
      <vt:lpstr>Problém je v odlišných mentálních modelech</vt:lpstr>
      <vt:lpstr>Odlišné mentální modely způsobují:</vt:lpstr>
      <vt:lpstr>Jak vznikají mentální modely?</vt:lpstr>
      <vt:lpstr>Mentální modely v GUI</vt:lpstr>
      <vt:lpstr>Dva druhy chyb</vt:lpstr>
      <vt:lpstr>Zkraty</vt:lpstr>
      <vt:lpstr>Zkraty</vt:lpstr>
      <vt:lpstr>Omyly</vt:lpstr>
      <vt:lpstr>Omyly</vt:lpstr>
      <vt:lpstr>Jaké je zde nebezpečí chyby?</vt:lpstr>
      <vt:lpstr>Dobrým mapováním předcházíme omylům</vt:lpstr>
      <vt:lpstr>Přímá manipulace usnadňuje: </vt:lpstr>
      <vt:lpstr>Propast tu bude vždy</vt:lpstr>
      <vt:lpstr>Přemostění propastí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(podnázev, … )</dc:title>
  <dc:creator>DELL1</dc:creator>
  <cp:lastModifiedBy>DELL1</cp:lastModifiedBy>
  <cp:revision>21</cp:revision>
  <dcterms:created xsi:type="dcterms:W3CDTF">2012-09-18T10:23:45Z</dcterms:created>
  <dcterms:modified xsi:type="dcterms:W3CDTF">2012-10-11T08:45:05Z</dcterms:modified>
</cp:coreProperties>
</file>