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60" r:id="rId4"/>
    <p:sldId id="262" r:id="rId5"/>
    <p:sldId id="263" r:id="rId6"/>
    <p:sldId id="265" r:id="rId7"/>
    <p:sldId id="264" r:id="rId8"/>
    <p:sldId id="266" r:id="rId9"/>
    <p:sldId id="267" r:id="rId10"/>
    <p:sldId id="268" r:id="rId11"/>
    <p:sldId id="269" r:id="rId12"/>
    <p:sldId id="273" r:id="rId13"/>
    <p:sldId id="270" r:id="rId14"/>
    <p:sldId id="271" r:id="rId15"/>
    <p:sldId id="274" r:id="rId16"/>
    <p:sldId id="275" r:id="rId17"/>
    <p:sldId id="276" r:id="rId18"/>
    <p:sldId id="278" r:id="rId19"/>
    <p:sldId id="277" r:id="rId20"/>
    <p:sldId id="279" r:id="rId21"/>
    <p:sldId id="280" r:id="rId22"/>
    <p:sldId id="25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04" autoAdjust="0"/>
  </p:normalViewPr>
  <p:slideViewPr>
    <p:cSldViewPr>
      <p:cViewPr varScale="1">
        <p:scale>
          <a:sx n="57" d="100"/>
          <a:sy n="57" d="100"/>
        </p:scale>
        <p:origin x="-89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F1AFC-F7A3-486E-AEB7-F74466F0B1E1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DF266-7668-48F4-BEA2-EADFFC434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4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1.Viditelnost stavu systému – systém by měl vždy dát uživateli vědět co se právě odehrává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2.Spojení mezi systémem a reálným světem – komunikace systému s uživatelem by se měla odehrávat uživatelsky příjemným způsobem (srozumitelný jazyk bez odborných termínů)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3.Uživatelská kontrola a svoboda – uživatelé při práci se systémem dělají chyby a potřebují proto únikový východ pro návrat do předchozího stavu.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4.Konzistence a standardizace – uživatelé by neměli být nuceni přemýšlet jestli různé termíny znamenají to stejné, proto se doporučuje dodržovat obecné zásady.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5.Prevence chyb – vyvarovat se chybovým hlášením bezpečným designem, který bude preventivně působit proti problémům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6.Rozpoznání místo vzpomínání – uživatel by neměl být nucen vzpomínat si na provádění operací v systému, instrukce by měly být v systému vždy viditelně umístěny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7.Flexibilní a efektivní použití – umožnění zrychlení práce se systém pro pokročilé uživatele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8.Estetický a minimalistický design – bez nepotřebných informací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9.Pomoc uživatelů poznat, pochopit a vzpamatovat se z chyb – chybové hlášky by měly být uváděny v přirozeném jazyce a měly by navrhovat řešení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10.Nápověda a návody – všechny informace se musí dát lehce vyhledat, nápověda by měla obsahovat postupy v krocích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300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B611-8E57-40BA-AA06-E01B46DCBCD0}" type="datetime1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E9DB8-93A2-4DB3-9705-58DD80722128}" type="datetime1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5C4D7-013E-44C3-AB6B-3F4ED04226F5}" type="datetime1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ABAC-6458-4DFB-824E-DD541418E484}" type="datetime1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FEB5-33F5-46B1-9B50-8458D2A70E1D}" type="datetime1">
              <a:rPr lang="cs-CZ" smtClean="0"/>
              <a:t>18.10.2012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0A65-4D29-4D9D-876F-28681F2F80AC}" type="datetime1">
              <a:rPr lang="cs-CZ" smtClean="0"/>
              <a:t>18.10.2012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EFB9-A2B3-4509-811D-9BD2490A019D}" type="datetime1">
              <a:rPr lang="cs-CZ" smtClean="0"/>
              <a:t>18.10.2012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B88D-B1F6-4B6F-8153-E56B7F7D92A9}" type="datetime1">
              <a:rPr lang="cs-CZ" smtClean="0"/>
              <a:t>18.10.2012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CBF0-3C16-4C29-A232-4BC9F433758E}" type="datetime1">
              <a:rPr lang="cs-CZ" smtClean="0"/>
              <a:t>18.10.2012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E1C-D890-4DCB-82B6-DDF1A1CDE509}" type="datetime1">
              <a:rPr lang="cs-CZ" smtClean="0"/>
              <a:t>18.10.2012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4F7C7-678B-4310-9AD5-E41D71BF5D3B}" type="datetime1">
              <a:rPr lang="cs-CZ" smtClean="0"/>
              <a:t>18.10.2012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1A5424-3027-4B69-A952-08F79A6908E6}" type="datetime1">
              <a:rPr lang="cs-CZ" smtClean="0"/>
              <a:t>18.10.2012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eit.com/papers/heuristic/heuristic_evaluation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ZdenekHouba/kol3-jednotlivec" TargetMode="External"/><Relationship Id="rId2" Type="http://schemas.openxmlformats.org/officeDocument/2006/relationships/hyperlink" Target="http://goo.gl/rN0UW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seit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eit.com/papers/heuristic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man-computer-interaction.webnode.cz/testovani-a-hodnoceni-rozhrani/metody-testovani/heuristicka-analyza/?utm_source=copy&amp;utm_medium=paste&amp;utm_campaign=copypaste&amp;utm_content=http://human-computer-interaction.webnode.cz/testovani-a-hodnoceni-rozhrani/metody-testovani/heuristicka-analyz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seit.com/papers/heuristic/heuristic_list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useit.com/papers/heuristic/heuristic_evalua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Heuristická analýza</a:t>
            </a:r>
            <a:br>
              <a:rPr lang="cs-CZ" sz="4800" dirty="0" smtClean="0"/>
            </a:br>
            <a:r>
              <a:rPr lang="cs-CZ" sz="2000" dirty="0" smtClean="0"/>
              <a:t>(Proč a jak)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800600"/>
            <a:ext cx="7135688" cy="914400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</a:p>
          <a:p>
            <a:r>
              <a:rPr lang="cs-CZ" dirty="0"/>
              <a:t>KISK 2012 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2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3997"/>
            <a:ext cx="8219256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Poměr nalezených chyb k ceně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217443"/>
          </a:xfrm>
        </p:spPr>
        <p:txBody>
          <a:bodyPr>
            <a:normAutofit/>
          </a:bodyPr>
          <a:lstStyle/>
          <a:p>
            <a:r>
              <a:rPr lang="cs-CZ" dirty="0" smtClean="0"/>
              <a:t>5 expertů je rozumné číslo v porovnání s množstvím nalezených problémů. </a:t>
            </a:r>
            <a:endParaRPr lang="cs-CZ" dirty="0"/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Průměrně 1 evaluátor </a:t>
            </a:r>
            <a:r>
              <a:rPr lang="cs-CZ" dirty="0">
                <a:solidFill>
                  <a:schemeClr val="tx2"/>
                </a:solidFill>
              </a:rPr>
              <a:t>nalezne 35 % problémů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Pět </a:t>
            </a:r>
            <a:r>
              <a:rPr lang="cs-CZ" dirty="0">
                <a:solidFill>
                  <a:schemeClr val="tx2"/>
                </a:solidFill>
              </a:rPr>
              <a:t>evaluátorů nalezne až 75 % problémů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10</a:t>
            </a:fld>
            <a:endParaRPr lang="cs-CZ"/>
          </a:p>
        </p:txBody>
      </p:sp>
      <p:pic>
        <p:nvPicPr>
          <p:cNvPr id="4098" name="Picture 2" descr="https://www.mindmeister.com/images/download/6659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20888"/>
            <a:ext cx="5904656" cy="409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0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3997"/>
            <a:ext cx="8219256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Poměr nalezených chyb k ceně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/>
          </a:bodyPr>
          <a:lstStyle/>
          <a:p>
            <a:r>
              <a:rPr lang="cs-CZ" dirty="0"/>
              <a:t>Náklady </a:t>
            </a:r>
            <a:r>
              <a:rPr lang="cs-CZ" dirty="0" smtClean="0"/>
              <a:t>na HA se </a:t>
            </a:r>
            <a:r>
              <a:rPr lang="cs-CZ" dirty="0"/>
              <a:t>přestávají vyplácet v případě </a:t>
            </a:r>
            <a:r>
              <a:rPr lang="cs-CZ" dirty="0" smtClean="0"/>
              <a:t>najmutí </a:t>
            </a:r>
            <a:r>
              <a:rPr lang="cs-CZ" dirty="0"/>
              <a:t>více jak 5 </a:t>
            </a:r>
            <a:r>
              <a:rPr lang="cs-CZ" dirty="0" smtClean="0"/>
              <a:t>expertů.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11</a:t>
            </a:fld>
            <a:endParaRPr lang="cs-CZ"/>
          </a:p>
        </p:txBody>
      </p:sp>
      <p:pic>
        <p:nvPicPr>
          <p:cNvPr id="5122" name="Picture 2" descr="https://www.mindmeister.com/images/download/66591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971" y="1840065"/>
            <a:ext cx="6120680" cy="446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7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3997"/>
            <a:ext cx="8219256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Poměr nalezených chyb k ceně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/>
          </a:bodyPr>
          <a:lstStyle/>
          <a:p>
            <a:r>
              <a:rPr lang="cs-CZ" dirty="0" smtClean="0"/>
              <a:t>Jeden z výzkumů </a:t>
            </a:r>
            <a:r>
              <a:rPr lang="cs-CZ" dirty="0" err="1" smtClean="0"/>
              <a:t>Nielsena</a:t>
            </a:r>
            <a:r>
              <a:rPr lang="cs-CZ" dirty="0" smtClean="0"/>
              <a:t> říká, že:</a:t>
            </a:r>
          </a:p>
          <a:p>
            <a:pPr marL="800100" lvl="1" indent="-342900"/>
            <a:endParaRPr lang="cs-CZ" dirty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benefit díky HA byl u softwaru 500,000 USD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n</a:t>
            </a:r>
            <a:r>
              <a:rPr lang="cs-CZ" dirty="0" smtClean="0">
                <a:solidFill>
                  <a:schemeClr val="tx2"/>
                </a:solidFill>
              </a:rPr>
              <a:t>áklady na HA byly 10,500 USD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                                               </a:t>
            </a:r>
            <a:r>
              <a:rPr lang="cs-CZ" sz="2800" dirty="0" smtClean="0"/>
              <a:t>HA se vyplatí přibližně 48x</a:t>
            </a:r>
            <a:endParaRPr lang="cs-CZ" dirty="0" smtClean="0"/>
          </a:p>
          <a:p>
            <a:endParaRPr lang="cs-CZ" sz="2800" dirty="0"/>
          </a:p>
          <a:p>
            <a:endParaRPr lang="cs-CZ" b="0" dirty="0" smtClean="0"/>
          </a:p>
          <a:p>
            <a:r>
              <a:rPr lang="cs-CZ" b="0" dirty="0" smtClean="0"/>
              <a:t>Zdroj: </a:t>
            </a:r>
            <a:r>
              <a:rPr lang="cs-CZ" b="0" dirty="0">
                <a:hlinkClick r:id="rId2"/>
              </a:rPr>
              <a:t>http://www.useit.com/papers/heuristic/heuristic_evaluation.html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12</a:t>
            </a:fld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630525" y="3606485"/>
            <a:ext cx="28803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91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133" y="-13998"/>
            <a:ext cx="8219256" cy="1570789"/>
          </a:xfrm>
        </p:spPr>
        <p:txBody>
          <a:bodyPr>
            <a:normAutofit/>
          </a:bodyPr>
          <a:lstStyle/>
          <a:p>
            <a:r>
              <a:rPr lang="cs-CZ" dirty="0"/>
              <a:t>Heuristická analýza Vs. uživatelské </a:t>
            </a:r>
            <a:r>
              <a:rPr lang="cs-CZ" dirty="0" smtClean="0"/>
              <a:t>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89" y="1916832"/>
            <a:ext cx="8280683" cy="453650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HA je často rychlejší (1-2h.) nežli UT.</a:t>
            </a:r>
          </a:p>
          <a:p>
            <a:r>
              <a:rPr lang="cs-CZ" sz="2400" dirty="0" smtClean="0"/>
              <a:t>Výsledky HA jsou již interpretované experty.</a:t>
            </a:r>
          </a:p>
          <a:p>
            <a:r>
              <a:rPr lang="cs-CZ" sz="2400" dirty="0" smtClean="0"/>
              <a:t>Výsledky UT jsou přesnější.</a:t>
            </a:r>
          </a:p>
          <a:p>
            <a:pPr marL="800100" lvl="1" indent="-342900"/>
            <a:r>
              <a:rPr lang="cs-CZ" sz="2400" dirty="0">
                <a:solidFill>
                  <a:schemeClr val="tx2"/>
                </a:solidFill>
              </a:rPr>
              <a:t>B</a:t>
            </a:r>
            <a:r>
              <a:rPr lang="cs-CZ" sz="2400" dirty="0" smtClean="0">
                <a:solidFill>
                  <a:schemeClr val="tx2"/>
                </a:solidFill>
              </a:rPr>
              <a:t>erou v úvahu aktuální uživatele, jejich práci, situaci, rozpoložení apod. </a:t>
            </a:r>
          </a:p>
          <a:p>
            <a:pPr marL="800100" lvl="1" indent="-342900"/>
            <a:r>
              <a:rPr lang="cs-CZ" sz="2400" dirty="0" smtClean="0">
                <a:solidFill>
                  <a:schemeClr val="tx2"/>
                </a:solidFill>
              </a:rPr>
              <a:t>HA může najít špatné problémy a ty opravdové pominout. </a:t>
            </a:r>
            <a:endParaRPr lang="cs-CZ" sz="2400" dirty="0">
              <a:solidFill>
                <a:schemeClr val="tx2"/>
              </a:solidFill>
            </a:endParaRPr>
          </a:p>
          <a:p>
            <a:pPr marL="342900" indent="-342900"/>
            <a:r>
              <a:rPr lang="cs-CZ" sz="2400" dirty="0" smtClean="0"/>
              <a:t>HA neklade nároky na uživatele. 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39789" y="6492875"/>
            <a:ext cx="3429000" cy="283845"/>
          </a:xfrm>
        </p:spPr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 rot="16200000">
            <a:off x="8309966" y="5885497"/>
            <a:ext cx="1315721" cy="365125"/>
          </a:xfrm>
        </p:spPr>
        <p:txBody>
          <a:bodyPr/>
          <a:lstStyle/>
          <a:p>
            <a:fld id="{C401E8AB-9F48-4782-8ECC-D710FB6E863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49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/>
          <a:lstStyle/>
          <a:p>
            <a:r>
              <a:rPr lang="cs-CZ" dirty="0" smtClean="0"/>
              <a:t>Fáze 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19256" cy="4857403"/>
          </a:xfrm>
        </p:spPr>
        <p:txBody>
          <a:bodyPr>
            <a:normAutofit/>
          </a:bodyPr>
          <a:lstStyle/>
          <a:p>
            <a:r>
              <a:rPr lang="cs-CZ" dirty="0" smtClean="0"/>
              <a:t>Před-evaluační školení expertů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P</a:t>
            </a:r>
            <a:r>
              <a:rPr lang="cs-CZ" dirty="0" smtClean="0">
                <a:solidFill>
                  <a:schemeClr val="tx2"/>
                </a:solidFill>
              </a:rPr>
              <a:t>oskytuje </a:t>
            </a:r>
            <a:r>
              <a:rPr lang="cs-CZ" dirty="0" smtClean="0">
                <a:solidFill>
                  <a:schemeClr val="tx2"/>
                </a:solidFill>
              </a:rPr>
              <a:t>expertům </a:t>
            </a:r>
            <a:r>
              <a:rPr lang="cs-CZ" dirty="0">
                <a:solidFill>
                  <a:schemeClr val="tx2"/>
                </a:solidFill>
              </a:rPr>
              <a:t>základní znalosti o zkoumané </a:t>
            </a:r>
            <a:r>
              <a:rPr lang="cs-CZ" dirty="0" smtClean="0">
                <a:solidFill>
                  <a:schemeClr val="tx2"/>
                </a:solidFill>
              </a:rPr>
              <a:t>doméně.</a:t>
            </a:r>
            <a:endParaRPr lang="cs-CZ" dirty="0" smtClean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S</a:t>
            </a:r>
            <a:r>
              <a:rPr lang="cs-CZ" dirty="0" smtClean="0">
                <a:solidFill>
                  <a:schemeClr val="tx2"/>
                </a:solidFill>
              </a:rPr>
              <a:t>eznamuje </a:t>
            </a:r>
            <a:r>
              <a:rPr lang="cs-CZ" dirty="0">
                <a:solidFill>
                  <a:schemeClr val="tx2"/>
                </a:solidFill>
              </a:rPr>
              <a:t>evaluátory se </a:t>
            </a:r>
            <a:r>
              <a:rPr lang="cs-CZ" dirty="0" smtClean="0">
                <a:solidFill>
                  <a:schemeClr val="tx2"/>
                </a:solidFill>
              </a:rPr>
              <a:t>scénářem.</a:t>
            </a:r>
            <a:endParaRPr lang="cs-CZ" dirty="0" smtClean="0">
              <a:solidFill>
                <a:schemeClr val="tx2"/>
              </a:solidFill>
            </a:endParaRPr>
          </a:p>
          <a:p>
            <a:pPr indent="-342900"/>
            <a:r>
              <a:rPr lang="cs-CZ" dirty="0" smtClean="0"/>
              <a:t>Individuální </a:t>
            </a:r>
            <a:r>
              <a:rPr lang="cs-CZ" dirty="0"/>
              <a:t>evaluace produktu </a:t>
            </a:r>
            <a:r>
              <a:rPr lang="cs-CZ" dirty="0" smtClean="0"/>
              <a:t>a agregace výsledných dat</a:t>
            </a:r>
          </a:p>
          <a:p>
            <a:pPr indent="-342900"/>
            <a:r>
              <a:rPr lang="cs-CZ" dirty="0"/>
              <a:t>Měření intenzity </a:t>
            </a:r>
            <a:r>
              <a:rPr lang="cs-CZ" dirty="0" smtClean="0"/>
              <a:t>problému 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Stanovuje míru naléhavosti nalezeného problému a </a:t>
            </a:r>
            <a:r>
              <a:rPr lang="cs-CZ" dirty="0" smtClean="0">
                <a:solidFill>
                  <a:schemeClr val="tx2"/>
                </a:solidFill>
              </a:rPr>
              <a:t>potřebu </a:t>
            </a:r>
            <a:r>
              <a:rPr lang="cs-CZ" dirty="0">
                <a:solidFill>
                  <a:schemeClr val="tx2"/>
                </a:solidFill>
              </a:rPr>
              <a:t>jej </a:t>
            </a:r>
            <a:r>
              <a:rPr lang="cs-CZ" dirty="0" smtClean="0">
                <a:solidFill>
                  <a:schemeClr val="tx2"/>
                </a:solidFill>
              </a:rPr>
              <a:t>opravit.</a:t>
            </a:r>
            <a:endParaRPr lang="cs-CZ" dirty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Může </a:t>
            </a:r>
            <a:r>
              <a:rPr lang="cs-CZ" dirty="0">
                <a:solidFill>
                  <a:schemeClr val="tx2"/>
                </a:solidFill>
              </a:rPr>
              <a:t>být řešeno individuálně a následně </a:t>
            </a:r>
            <a:r>
              <a:rPr lang="cs-CZ" dirty="0" smtClean="0">
                <a:solidFill>
                  <a:schemeClr val="tx2"/>
                </a:solidFill>
              </a:rPr>
              <a:t>společně.</a:t>
            </a:r>
            <a:r>
              <a:rPr lang="cs-CZ" dirty="0">
                <a:solidFill>
                  <a:schemeClr val="tx2"/>
                </a:solidFill>
              </a:rPr>
              <a:t> </a:t>
            </a: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Skupinový </a:t>
            </a:r>
            <a:r>
              <a:rPr lang="cs-CZ" dirty="0"/>
              <a:t>rozhovor </a:t>
            </a:r>
            <a:endParaRPr lang="cs-CZ" dirty="0" smtClean="0"/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Vzájemné </a:t>
            </a:r>
            <a:r>
              <a:rPr lang="cs-CZ" dirty="0">
                <a:solidFill>
                  <a:schemeClr val="tx2"/>
                </a:solidFill>
              </a:rPr>
              <a:t>reflexe mezi </a:t>
            </a:r>
            <a:r>
              <a:rPr lang="cs-CZ" dirty="0" smtClean="0">
                <a:solidFill>
                  <a:schemeClr val="tx2"/>
                </a:solidFill>
              </a:rPr>
              <a:t>evaluátory.</a:t>
            </a:r>
            <a:endParaRPr lang="cs-CZ" dirty="0" smtClean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Evaluátoři s vývojovým </a:t>
            </a:r>
            <a:r>
              <a:rPr lang="cs-CZ" dirty="0" smtClean="0">
                <a:solidFill>
                  <a:schemeClr val="tx2"/>
                </a:solidFill>
              </a:rPr>
              <a:t>týmem.</a:t>
            </a: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66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cs-CZ" dirty="0"/>
              <a:t>Heuristická analýza - </a:t>
            </a:r>
            <a:r>
              <a:rPr lang="cs-CZ" dirty="0" smtClean="0"/>
              <a:t>prakticky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569371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cs-CZ" dirty="0" smtClean="0"/>
              <a:t>Instruujte experta – vytvořte scénář</a:t>
            </a:r>
          </a:p>
          <a:p>
            <a:pPr marL="914400" lvl="1" indent="-457200" algn="just"/>
            <a:r>
              <a:rPr lang="cs-CZ" dirty="0">
                <a:solidFill>
                  <a:schemeClr val="tx2"/>
                </a:solidFill>
              </a:rPr>
              <a:t>Pokud testujete systém „ </a:t>
            </a:r>
            <a:r>
              <a:rPr lang="cs-CZ" dirty="0" err="1">
                <a:solidFill>
                  <a:schemeClr val="tx2"/>
                </a:solidFill>
              </a:rPr>
              <a:t>walk</a:t>
            </a:r>
            <a:r>
              <a:rPr lang="cs-CZ" dirty="0">
                <a:solidFill>
                  <a:schemeClr val="tx2"/>
                </a:solidFill>
              </a:rPr>
              <a:t>-up-and-use“ nebo je </a:t>
            </a:r>
            <a:r>
              <a:rPr lang="cs-CZ" dirty="0" smtClean="0">
                <a:solidFill>
                  <a:schemeClr val="tx2"/>
                </a:solidFill>
              </a:rPr>
              <a:t>expert odborníkem v dané oblasti, pak školení můžete vynechat.</a:t>
            </a:r>
          </a:p>
          <a:p>
            <a:pPr lvl="1" indent="0" algn="just">
              <a:buNone/>
            </a:pPr>
            <a:r>
              <a:rPr lang="cs-CZ" dirty="0" smtClean="0">
                <a:solidFill>
                  <a:schemeClr val="tx2"/>
                </a:solidFill>
              </a:rPr>
              <a:t> </a:t>
            </a:r>
            <a:endParaRPr lang="cs-CZ" dirty="0">
              <a:solidFill>
                <a:schemeClr val="tx2"/>
              </a:solidFill>
            </a:endParaRPr>
          </a:p>
          <a:p>
            <a:pPr marL="457200" indent="-457200" algn="just">
              <a:buAutoNum type="arabicPeriod"/>
            </a:pPr>
            <a:r>
              <a:rPr lang="cs-CZ" dirty="0" smtClean="0"/>
              <a:t>Každý expert projde rozhraní alespoň 2x</a:t>
            </a:r>
          </a:p>
          <a:p>
            <a:pPr marL="914400" lvl="1" indent="-457200" algn="just"/>
            <a:r>
              <a:rPr lang="cs-CZ" dirty="0" smtClean="0">
                <a:solidFill>
                  <a:schemeClr val="tx2"/>
                </a:solidFill>
              </a:rPr>
              <a:t>a.) </a:t>
            </a:r>
            <a:r>
              <a:rPr lang="cs-CZ" dirty="0" smtClean="0">
                <a:solidFill>
                  <a:schemeClr val="tx2"/>
                </a:solidFill>
              </a:rPr>
              <a:t>Sleduje </a:t>
            </a:r>
            <a:r>
              <a:rPr lang="cs-CZ" dirty="0" err="1" smtClean="0">
                <a:solidFill>
                  <a:schemeClr val="tx2"/>
                </a:solidFill>
              </a:rPr>
              <a:t>flow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a širší rámec </a:t>
            </a:r>
            <a:r>
              <a:rPr lang="cs-CZ" dirty="0" smtClean="0">
                <a:solidFill>
                  <a:schemeClr val="tx2"/>
                </a:solidFill>
              </a:rPr>
              <a:t>systému.</a:t>
            </a:r>
            <a:endParaRPr lang="cs-CZ" dirty="0" smtClean="0">
              <a:solidFill>
                <a:schemeClr val="tx2"/>
              </a:solidFill>
            </a:endParaRPr>
          </a:p>
          <a:p>
            <a:pPr marL="914400" lvl="1" indent="-457200" algn="just"/>
            <a:r>
              <a:rPr lang="cs-CZ" dirty="0" smtClean="0">
                <a:solidFill>
                  <a:schemeClr val="tx2"/>
                </a:solidFill>
              </a:rPr>
              <a:t>b.) </a:t>
            </a:r>
            <a:r>
              <a:rPr lang="cs-CZ" dirty="0" smtClean="0">
                <a:solidFill>
                  <a:schemeClr val="tx2"/>
                </a:solidFill>
              </a:rPr>
              <a:t>Soustředí </a:t>
            </a:r>
            <a:r>
              <a:rPr lang="cs-CZ" dirty="0" smtClean="0">
                <a:solidFill>
                  <a:schemeClr val="tx2"/>
                </a:solidFill>
              </a:rPr>
              <a:t>se na specifické elementy </a:t>
            </a:r>
            <a:r>
              <a:rPr lang="cs-CZ" dirty="0" smtClean="0">
                <a:solidFill>
                  <a:schemeClr val="tx2"/>
                </a:solidFill>
              </a:rPr>
              <a:t>rozhraní.</a:t>
            </a:r>
            <a:endParaRPr lang="cs-CZ" dirty="0" smtClean="0">
              <a:solidFill>
                <a:schemeClr val="tx2"/>
              </a:solidFill>
            </a:endParaRPr>
          </a:p>
          <a:p>
            <a:pPr marL="914400" lvl="1" indent="-457200" algn="just"/>
            <a:endParaRPr lang="cs-CZ" dirty="0">
              <a:solidFill>
                <a:schemeClr val="tx2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/>
              <a:t>Každý expert sepíše nalezené </a:t>
            </a:r>
            <a:r>
              <a:rPr lang="cs-CZ" b="1" dirty="0" smtClean="0"/>
              <a:t>problémy</a:t>
            </a:r>
          </a:p>
          <a:p>
            <a:pPr marL="914400" lvl="1" indent="-457200" algn="just"/>
            <a:r>
              <a:rPr lang="cs-CZ" dirty="0">
                <a:solidFill>
                  <a:schemeClr val="tx2"/>
                </a:solidFill>
              </a:rPr>
              <a:t>k</a:t>
            </a:r>
            <a:r>
              <a:rPr lang="cs-CZ" dirty="0" smtClean="0">
                <a:solidFill>
                  <a:schemeClr val="tx2"/>
                </a:solidFill>
              </a:rPr>
              <a:t>aždý </a:t>
            </a:r>
            <a:r>
              <a:rPr lang="cs-CZ" dirty="0" smtClean="0">
                <a:solidFill>
                  <a:schemeClr val="tx2"/>
                </a:solidFill>
              </a:rPr>
              <a:t>problém jednotlivě (problém v jednom prvku UI, nekonzistentnost, problém s celým rozhraním, nebo něco chybí…)</a:t>
            </a:r>
          </a:p>
          <a:p>
            <a:pPr marL="914400" lvl="1" indent="-457200" algn="just"/>
            <a:r>
              <a:rPr lang="cs-CZ" dirty="0" smtClean="0">
                <a:solidFill>
                  <a:schemeClr val="tx2"/>
                </a:solidFill>
              </a:rPr>
              <a:t>odkazuje na konkrétní heuristiky</a:t>
            </a:r>
          </a:p>
          <a:p>
            <a:pPr marL="914400" lvl="1" indent="-457200" algn="just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cs-CZ" dirty="0"/>
              <a:t>Heuristická analýza - </a:t>
            </a:r>
            <a:r>
              <a:rPr lang="cs-CZ" dirty="0" smtClean="0"/>
              <a:t>prakticky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56937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cs-CZ" sz="2400" dirty="0" smtClean="0"/>
              <a:t>Měření intenzity problému</a:t>
            </a:r>
          </a:p>
          <a:p>
            <a:pPr marL="914400" lvl="1" indent="-457200"/>
            <a:r>
              <a:rPr lang="cs-CZ" sz="2400" dirty="0" smtClean="0">
                <a:solidFill>
                  <a:schemeClr val="tx2"/>
                </a:solidFill>
              </a:rPr>
              <a:t>každý evaluátor odhaduje závažnost problému jednotlivě</a:t>
            </a:r>
          </a:p>
          <a:p>
            <a:pPr marL="914400" lvl="1" indent="-457200"/>
            <a:r>
              <a:rPr lang="cs-CZ" sz="2400" dirty="0">
                <a:solidFill>
                  <a:schemeClr val="tx2"/>
                </a:solidFill>
              </a:rPr>
              <a:t>o</a:t>
            </a:r>
            <a:r>
              <a:rPr lang="cs-CZ" sz="2400" dirty="0" smtClean="0">
                <a:solidFill>
                  <a:schemeClr val="tx2"/>
                </a:solidFill>
              </a:rPr>
              <a:t>dhaduje </a:t>
            </a:r>
            <a:r>
              <a:rPr lang="cs-CZ" sz="2400" dirty="0" smtClean="0">
                <a:solidFill>
                  <a:schemeClr val="tx2"/>
                </a:solidFill>
              </a:rPr>
              <a:t>potřebné zdroje (čas, finance) </a:t>
            </a:r>
            <a:r>
              <a:rPr lang="cs-CZ" sz="2400" dirty="0" smtClean="0">
                <a:solidFill>
                  <a:schemeClr val="tx2"/>
                </a:solidFill>
              </a:rPr>
              <a:t>na opravu</a:t>
            </a:r>
          </a:p>
          <a:p>
            <a:pPr lvl="1" indent="0"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 lvl="1" indent="0">
              <a:buNone/>
            </a:pPr>
            <a:r>
              <a:rPr lang="cs-CZ" sz="2400" b="1" dirty="0" smtClean="0"/>
              <a:t>Výsledek je závislý na:</a:t>
            </a:r>
          </a:p>
          <a:p>
            <a:pPr marL="914400" lvl="1" indent="-457200"/>
            <a:r>
              <a:rPr lang="cs-CZ" sz="2400" b="1" dirty="0">
                <a:solidFill>
                  <a:schemeClr val="tx2"/>
                </a:solidFill>
              </a:rPr>
              <a:t>Frekvenci</a:t>
            </a:r>
            <a:r>
              <a:rPr lang="cs-CZ" sz="2400" dirty="0">
                <a:solidFill>
                  <a:schemeClr val="tx2"/>
                </a:solidFill>
              </a:rPr>
              <a:t> výskytu problému</a:t>
            </a:r>
          </a:p>
          <a:p>
            <a:pPr marL="914400" lvl="1" indent="-457200"/>
            <a:r>
              <a:rPr lang="cs-CZ" sz="2400" b="1" dirty="0" smtClean="0">
                <a:solidFill>
                  <a:schemeClr val="tx2"/>
                </a:solidFill>
              </a:rPr>
              <a:t>Míře </a:t>
            </a:r>
            <a:r>
              <a:rPr lang="cs-CZ" sz="2400" b="1" dirty="0">
                <a:solidFill>
                  <a:schemeClr val="tx2"/>
                </a:solidFill>
              </a:rPr>
              <a:t>dopadu na uživatele </a:t>
            </a:r>
            <a:r>
              <a:rPr lang="cs-CZ" sz="2400" dirty="0">
                <a:solidFill>
                  <a:schemeClr val="tx2"/>
                </a:solidFill>
              </a:rPr>
              <a:t>– jaké úsilí bude muset uživatel vyvinout, aby problém vyřešil?</a:t>
            </a:r>
          </a:p>
          <a:p>
            <a:pPr marL="914400" lvl="1" indent="-457200"/>
            <a:r>
              <a:rPr lang="cs-CZ" sz="2400" b="1" dirty="0" smtClean="0">
                <a:solidFill>
                  <a:schemeClr val="tx2"/>
                </a:solidFill>
              </a:rPr>
              <a:t>Míře </a:t>
            </a:r>
            <a:r>
              <a:rPr lang="cs-CZ" sz="2400" b="1" dirty="0">
                <a:solidFill>
                  <a:schemeClr val="tx2"/>
                </a:solidFill>
              </a:rPr>
              <a:t>persistence </a:t>
            </a:r>
            <a:r>
              <a:rPr lang="cs-CZ" sz="2400" dirty="0">
                <a:solidFill>
                  <a:schemeClr val="tx2"/>
                </a:solidFill>
              </a:rPr>
              <a:t>– je problém stálého charakteru, nebo při jednom překonání již nebude kritický?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10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Heuristická analýza - prakticky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 fontScale="92500" lnSpcReduction="20000"/>
          </a:bodyPr>
          <a:lstStyle/>
          <a:p>
            <a:pPr marL="0" lvl="1" indent="0" algn="just">
              <a:buNone/>
            </a:pPr>
            <a:r>
              <a:rPr lang="cs-CZ" sz="3000" b="1" dirty="0"/>
              <a:t>Měření intenzity </a:t>
            </a:r>
            <a:r>
              <a:rPr lang="cs-CZ" sz="3000" b="1" dirty="0" smtClean="0"/>
              <a:t>problému</a:t>
            </a:r>
          </a:p>
          <a:p>
            <a:pPr lvl="1" indent="0" algn="just"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pt-BR" sz="2400" b="1" dirty="0" smtClean="0">
                <a:solidFill>
                  <a:schemeClr val="tx2"/>
                </a:solidFill>
              </a:rPr>
              <a:t>0 </a:t>
            </a:r>
            <a:r>
              <a:rPr lang="pt-BR" sz="2400" b="1" dirty="0">
                <a:solidFill>
                  <a:schemeClr val="tx2"/>
                </a:solidFill>
              </a:rPr>
              <a:t>- </a:t>
            </a:r>
            <a:r>
              <a:rPr lang="cs-CZ" sz="2400" b="1" dirty="0" smtClean="0">
                <a:solidFill>
                  <a:schemeClr val="tx2"/>
                </a:solidFill>
              </a:rPr>
              <a:t>N</a:t>
            </a:r>
            <a:r>
              <a:rPr lang="pt-BR" sz="2400" b="1" dirty="0" smtClean="0">
                <a:solidFill>
                  <a:schemeClr val="tx2"/>
                </a:solidFill>
              </a:rPr>
              <a:t>esohoulas </a:t>
            </a:r>
            <a:r>
              <a:rPr lang="pt-BR" sz="2400" b="1" dirty="0">
                <a:solidFill>
                  <a:schemeClr val="tx2"/>
                </a:solidFill>
              </a:rPr>
              <a:t>s tím, že jde o problém </a:t>
            </a:r>
            <a:r>
              <a:rPr lang="pt-BR" sz="2400" b="1" dirty="0" smtClean="0">
                <a:solidFill>
                  <a:schemeClr val="tx2"/>
                </a:solidFill>
              </a:rPr>
              <a:t>použitelnosti</a:t>
            </a:r>
            <a:r>
              <a:rPr lang="cs-CZ" sz="2400" b="1" dirty="0" smtClean="0">
                <a:solidFill>
                  <a:schemeClr val="tx2"/>
                </a:solidFill>
              </a:rPr>
              <a:t>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1 - </a:t>
            </a:r>
            <a:r>
              <a:rPr lang="cs-CZ" sz="2400" b="1" dirty="0" smtClean="0">
                <a:solidFill>
                  <a:schemeClr val="tx2"/>
                </a:solidFill>
              </a:rPr>
              <a:t>Problém </a:t>
            </a:r>
            <a:r>
              <a:rPr lang="cs-CZ" sz="2400" b="1" dirty="0">
                <a:solidFill>
                  <a:schemeClr val="tx2"/>
                </a:solidFill>
              </a:rPr>
              <a:t>kosmetického rázu </a:t>
            </a:r>
            <a:r>
              <a:rPr lang="cs-CZ" sz="2400" dirty="0">
                <a:solidFill>
                  <a:schemeClr val="tx2"/>
                </a:solidFill>
              </a:rPr>
              <a:t>- problém by </a:t>
            </a:r>
            <a:r>
              <a:rPr lang="cs-CZ" sz="2400" dirty="0" smtClean="0">
                <a:solidFill>
                  <a:schemeClr val="tx2"/>
                </a:solidFill>
              </a:rPr>
              <a:t>měl </a:t>
            </a:r>
            <a:r>
              <a:rPr lang="cs-CZ" sz="2400" dirty="0">
                <a:solidFill>
                  <a:schemeClr val="tx2"/>
                </a:solidFill>
              </a:rPr>
              <a:t>být řešen jen v případě, že </a:t>
            </a:r>
            <a:r>
              <a:rPr lang="cs-CZ" sz="2400" dirty="0" smtClean="0">
                <a:solidFill>
                  <a:schemeClr val="tx2"/>
                </a:solidFill>
              </a:rPr>
              <a:t>na něj máme čas a zdroje.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2 - </a:t>
            </a:r>
            <a:r>
              <a:rPr lang="cs-CZ" sz="2400" b="1" dirty="0" smtClean="0">
                <a:solidFill>
                  <a:schemeClr val="tx2"/>
                </a:solidFill>
              </a:rPr>
              <a:t>Drobný </a:t>
            </a:r>
            <a:r>
              <a:rPr lang="cs-CZ" sz="2400" b="1" dirty="0">
                <a:solidFill>
                  <a:schemeClr val="tx2"/>
                </a:solidFill>
              </a:rPr>
              <a:t>problém použitelnosti </a:t>
            </a:r>
            <a:r>
              <a:rPr lang="cs-CZ" sz="2400" dirty="0">
                <a:solidFill>
                  <a:schemeClr val="tx2"/>
                </a:solidFill>
              </a:rPr>
              <a:t>-  </a:t>
            </a:r>
            <a:r>
              <a:rPr lang="cs-CZ" sz="2400" dirty="0" smtClean="0">
                <a:solidFill>
                  <a:schemeClr val="tx2"/>
                </a:solidFill>
              </a:rPr>
              <a:t>nízká priorita.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3 - </a:t>
            </a:r>
            <a:r>
              <a:rPr lang="cs-CZ" sz="2400" b="1" dirty="0" smtClean="0">
                <a:solidFill>
                  <a:schemeClr val="tx2"/>
                </a:solidFill>
              </a:rPr>
              <a:t>Důležitý </a:t>
            </a:r>
            <a:r>
              <a:rPr lang="cs-CZ" sz="2400" b="1" dirty="0">
                <a:solidFill>
                  <a:schemeClr val="tx2"/>
                </a:solidFill>
              </a:rPr>
              <a:t>problém použitelnosti </a:t>
            </a:r>
            <a:r>
              <a:rPr lang="cs-CZ" sz="2400" dirty="0">
                <a:solidFill>
                  <a:schemeClr val="tx2"/>
                </a:solidFill>
              </a:rPr>
              <a:t>- měl by být </a:t>
            </a:r>
            <a:r>
              <a:rPr lang="cs-CZ" sz="2400" dirty="0" smtClean="0">
                <a:solidFill>
                  <a:schemeClr val="tx2"/>
                </a:solidFill>
              </a:rPr>
              <a:t>řešen.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4 - Katastrofa použitelnosti </a:t>
            </a:r>
            <a:r>
              <a:rPr lang="cs-CZ" sz="2400" dirty="0">
                <a:solidFill>
                  <a:schemeClr val="tx2"/>
                </a:solidFill>
              </a:rPr>
              <a:t>-   problém musí být vyřešen dříve, než se systém dostane k </a:t>
            </a:r>
            <a:r>
              <a:rPr lang="cs-CZ" sz="2400" dirty="0" smtClean="0">
                <a:solidFill>
                  <a:schemeClr val="tx2"/>
                </a:solidFill>
              </a:rPr>
              <a:t>uživatele!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9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/>
          <a:lstStyle/>
          <a:p>
            <a:r>
              <a:rPr lang="cs-CZ" dirty="0" smtClean="0"/>
              <a:t>Měření intenzity problému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Problém: </a:t>
            </a:r>
            <a:r>
              <a:rPr lang="cs-CZ" sz="2400" b="0" dirty="0" smtClean="0"/>
              <a:t>Před odesláním </a:t>
            </a:r>
            <a:r>
              <a:rPr lang="cs-CZ" sz="2400" b="0" dirty="0" smtClean="0"/>
              <a:t>fotky </a:t>
            </a:r>
            <a:r>
              <a:rPr lang="cs-CZ" sz="2400" b="0" dirty="0" smtClean="0"/>
              <a:t>není možné vložit zprávu pro silničáře.</a:t>
            </a:r>
          </a:p>
          <a:p>
            <a:pPr algn="just"/>
            <a:r>
              <a:rPr lang="cs-CZ" sz="2400" dirty="0" smtClean="0"/>
              <a:t>Intenzita: </a:t>
            </a:r>
            <a:r>
              <a:rPr lang="cs-CZ" sz="2400" b="0" dirty="0" smtClean="0"/>
              <a:t>2 – Drobný problém použitelnosti</a:t>
            </a:r>
          </a:p>
          <a:p>
            <a:pPr algn="just"/>
            <a:r>
              <a:rPr lang="cs-CZ" sz="2400" dirty="0" smtClean="0"/>
              <a:t>Heuristika: </a:t>
            </a:r>
            <a:r>
              <a:rPr lang="cs-CZ" sz="2400" b="0" dirty="0" smtClean="0"/>
              <a:t>Pomoc </a:t>
            </a:r>
            <a:r>
              <a:rPr lang="cs-CZ" sz="2400" b="0" dirty="0"/>
              <a:t>uživatelů poznat, pochopit a vzpamatovat se z chyb </a:t>
            </a:r>
          </a:p>
          <a:p>
            <a:pPr algn="just"/>
            <a:r>
              <a:rPr lang="cs-CZ" sz="2400" dirty="0" smtClean="0"/>
              <a:t>Popis: </a:t>
            </a:r>
            <a:r>
              <a:rPr lang="cs-CZ" sz="2400" b="0" dirty="0" smtClean="0"/>
              <a:t>Když vyfotím fotku silnice, není možné k ní následně přidat zprávu pro silničáře. Není to úplná katastrofa, protože foto lze odeslat i bez textu, ale pro bližší specifikaci problému je to téměř nutnost. Doporučuji chybu opravit. </a:t>
            </a:r>
            <a:endParaRPr lang="cs-CZ" sz="2400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79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19</a:t>
            </a:fld>
            <a:endParaRPr lang="cs-CZ"/>
          </a:p>
        </p:txBody>
      </p:sp>
      <p:pic>
        <p:nvPicPr>
          <p:cNvPr id="6146" name="Picture 2" descr="https://www.mindmeister.com/images/download/66598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2836"/>
            <a:ext cx="7930618" cy="594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5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použitelnosti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Empirická evaluace</a:t>
            </a:r>
            <a:endParaRPr lang="cs-CZ" dirty="0"/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Uživatelské testování</a:t>
            </a:r>
          </a:p>
          <a:p>
            <a:pPr marL="800100" lvl="1" indent="-342900"/>
            <a:endParaRPr lang="cs-CZ" dirty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Formální evaluace</a:t>
            </a:r>
            <a:endParaRPr lang="cs-CZ" dirty="0"/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K měření slouží vytvořený model uživatele. </a:t>
            </a:r>
          </a:p>
          <a:p>
            <a:pPr lvl="1" indent="0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Automatická evaluace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Automatizované systémy a softwarové řešení</a:t>
            </a:r>
          </a:p>
          <a:p>
            <a:pPr marL="800100" lvl="1" indent="-342900"/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Kritická evaluace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Expertízy</a:t>
            </a:r>
          </a:p>
          <a:p>
            <a:pPr marL="800100" lvl="1" indent="-342900"/>
            <a:r>
              <a:rPr lang="cs-CZ" b="1" dirty="0" smtClean="0">
                <a:solidFill>
                  <a:schemeClr val="tx2"/>
                </a:solidFill>
              </a:rPr>
              <a:t>Heuristická analýza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Tomáš Bouda    HCI na KISK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6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756002"/>
          </a:xfrm>
        </p:spPr>
        <p:txBody>
          <a:bodyPr/>
          <a:lstStyle/>
          <a:p>
            <a:r>
              <a:rPr lang="cs-CZ" dirty="0" smtClean="0"/>
              <a:t>Skupinový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Experti, pozorovatelé a vývojářský tým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Diskuse nad celkovým charakterem rozhraní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Navržení řešení pro kritické problémy použitelnosti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Vývojářský tým shodnutí potřebné náklady na opravu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Brainstorming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21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 k HA: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Mentální mapa: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goo.gl/rN0UW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Úkol: </a:t>
            </a:r>
            <a:r>
              <a:rPr lang="cs-CZ" dirty="0">
                <a:hlinkClick r:id="rId3"/>
              </a:rPr>
              <a:t>http://www.slideshare.net/ZdenekHouba/kol3-jednotlivec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4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Děkuji za pozornost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7056784" cy="1637928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  <a:endParaRPr lang="cs-CZ" dirty="0" smtClean="0"/>
          </a:p>
          <a:p>
            <a:r>
              <a:rPr lang="cs-CZ" dirty="0" err="1" smtClean="0"/>
              <a:t>boudatomas</a:t>
            </a:r>
            <a:r>
              <a:rPr lang="en-US" dirty="0" smtClean="0"/>
              <a:t>@</a:t>
            </a:r>
            <a:r>
              <a:rPr lang="cs-CZ" dirty="0" smtClean="0"/>
              <a:t>gmail.com</a:t>
            </a:r>
            <a:endParaRPr lang="cs-CZ" dirty="0"/>
          </a:p>
          <a:p>
            <a:r>
              <a:rPr lang="cs-CZ" dirty="0"/>
              <a:t>KISK 2012 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40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363272" cy="1371600"/>
          </a:xfrm>
        </p:spPr>
        <p:txBody>
          <a:bodyPr/>
          <a:lstStyle/>
          <a:p>
            <a:r>
              <a:rPr lang="cs-CZ" dirty="0" smtClean="0"/>
              <a:t>Kdy využívat kritické evaluace?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49685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Před uživatelským testováním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Neplýtvejme časem uživatelů. Opravením evidentních chyb v designu umožníme uživatelům, aby se soustředili na mnohem zásadnější problémy použitelnosti. </a:t>
            </a:r>
          </a:p>
          <a:p>
            <a:r>
              <a:rPr lang="cs-CZ" dirty="0" smtClean="0"/>
              <a:t>Při inovaci rozhraní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Kritická evaluace nám ukáže i dobrá místa v systému. Ty je vhodné zachovat. </a:t>
            </a:r>
            <a:endParaRPr lang="cs-CZ" dirty="0">
              <a:solidFill>
                <a:schemeClr val="tx2"/>
              </a:solidFill>
            </a:endParaRPr>
          </a:p>
          <a:p>
            <a:pPr marL="342900" indent="-342900"/>
            <a:r>
              <a:rPr lang="cs-CZ" sz="2100" dirty="0" smtClean="0"/>
              <a:t>Když </a:t>
            </a:r>
            <a:r>
              <a:rPr lang="cs-CZ" sz="2100" dirty="0"/>
              <a:t>p</a:t>
            </a:r>
            <a:r>
              <a:rPr lang="cs-CZ" sz="2100" dirty="0" smtClean="0"/>
              <a:t>otřebujete </a:t>
            </a:r>
            <a:r>
              <a:rPr lang="cs-CZ" sz="2100" dirty="0"/>
              <a:t>důkazy, že v systému jsou chyby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Dostáváte špatnou zpětnou vazbu od uživatelů systému? Nebo vám Google </a:t>
            </a:r>
            <a:r>
              <a:rPr lang="cs-CZ" dirty="0" err="1" smtClean="0">
                <a:solidFill>
                  <a:schemeClr val="tx2"/>
                </a:solidFill>
              </a:rPr>
              <a:t>analytics</a:t>
            </a:r>
            <a:r>
              <a:rPr lang="cs-CZ" dirty="0" smtClean="0">
                <a:solidFill>
                  <a:schemeClr val="tx2"/>
                </a:solidFill>
              </a:rPr>
              <a:t> říká, že je na webu nějaký problém. Díky KE dostanete jasnou představu o tom, co je špatně. </a:t>
            </a:r>
          </a:p>
          <a:p>
            <a:pPr marL="342900" indent="-342900"/>
            <a:r>
              <a:rPr lang="cs-CZ" dirty="0" smtClean="0"/>
              <a:t>Před zveřejněním</a:t>
            </a:r>
          </a:p>
          <a:p>
            <a:pPr marL="800100" lvl="1" indent="-342900"/>
            <a:r>
              <a:rPr lang="cs-CZ" b="1" dirty="0" smtClean="0">
                <a:solidFill>
                  <a:schemeClr val="tx2"/>
                </a:solidFill>
              </a:rPr>
              <a:t>Neservírujte</a:t>
            </a:r>
            <a:r>
              <a:rPr lang="cs-CZ" dirty="0" smtClean="0">
                <a:solidFill>
                  <a:schemeClr val="tx2"/>
                </a:solidFill>
              </a:rPr>
              <a:t> svým uživatelům chyby na stříbrném podnose. </a:t>
            </a:r>
          </a:p>
          <a:p>
            <a:pPr marL="800100" lvl="1" indent="-342900"/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sz="1500" b="0" dirty="0" smtClean="0"/>
              <a:t>Zdroj: </a:t>
            </a:r>
            <a:r>
              <a:rPr lang="cs-CZ" sz="1500" b="0" dirty="0" err="1"/>
              <a:t>Usability</a:t>
            </a:r>
            <a:r>
              <a:rPr lang="cs-CZ" sz="1500" b="0" dirty="0"/>
              <a:t> </a:t>
            </a:r>
            <a:r>
              <a:rPr lang="cs-CZ" sz="1500" b="0" dirty="0" err="1"/>
              <a:t>Inspection</a:t>
            </a:r>
            <a:r>
              <a:rPr lang="cs-CZ" sz="1500" b="0" dirty="0"/>
              <a:t>. In: </a:t>
            </a:r>
            <a:r>
              <a:rPr lang="cs-CZ" sz="1500" b="0" i="1" dirty="0"/>
              <a:t>ETRE</a:t>
            </a:r>
            <a:r>
              <a:rPr lang="cs-CZ" sz="1500" b="0" dirty="0"/>
              <a:t> [online]. © 2004-2012 [cit. 2012-10-14]. Dostupné z: http://www.etre.com/usability/inspection/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17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je…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373563"/>
          </a:xfrm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200" dirty="0" smtClean="0"/>
              <a:t>…mít jasný cíl, čeho chci dosáhnout… </a:t>
            </a:r>
          </a:p>
          <a:p>
            <a:endParaRPr lang="cs-CZ" sz="3200" dirty="0"/>
          </a:p>
          <a:p>
            <a:r>
              <a:rPr lang="cs-CZ" sz="3200" dirty="0" smtClean="0"/>
              <a:t>Často však přijdeme na docela nečekané závěry.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1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22"/>
            <a:ext cx="8291264" cy="1371600"/>
          </a:xfrm>
        </p:spPr>
        <p:txBody>
          <a:bodyPr/>
          <a:lstStyle/>
          <a:p>
            <a:r>
              <a:rPr lang="cs-CZ" dirty="0" smtClean="0"/>
              <a:t>Heuristická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840960" cy="462872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Jacob</a:t>
            </a:r>
            <a:r>
              <a:rPr lang="cs-CZ" sz="2800" dirty="0" smtClean="0"/>
              <a:t> </a:t>
            </a:r>
            <a:r>
              <a:rPr lang="cs-CZ" sz="2800" dirty="0" err="1" smtClean="0"/>
              <a:t>Nielsen</a:t>
            </a:r>
            <a:r>
              <a:rPr lang="cs-CZ" sz="2800" dirty="0"/>
              <a:t>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b="0" i="1" dirty="0"/>
              <a:t>"perhaps the best-known design and usability </a:t>
            </a:r>
            <a:endParaRPr lang="cs-CZ" b="0" i="1" dirty="0" smtClean="0"/>
          </a:p>
          <a:p>
            <a:r>
              <a:rPr lang="en-US" b="0" i="1" dirty="0" smtClean="0"/>
              <a:t>guru </a:t>
            </a:r>
            <a:r>
              <a:rPr lang="en-US" b="0" i="1" dirty="0"/>
              <a:t>on the Internet" </a:t>
            </a:r>
            <a:r>
              <a:rPr lang="en-US" b="0" dirty="0"/>
              <a:t>(Financial Times</a:t>
            </a:r>
            <a:r>
              <a:rPr lang="en-US" b="0" dirty="0" smtClean="0"/>
              <a:t>)</a:t>
            </a:r>
            <a:endParaRPr lang="cs-CZ" b="0" dirty="0" smtClean="0"/>
          </a:p>
          <a:p>
            <a:endParaRPr lang="cs-CZ" b="0" dirty="0"/>
          </a:p>
          <a:p>
            <a:r>
              <a:rPr lang="en-US" b="0" i="1" dirty="0"/>
              <a:t>"the king of usability" </a:t>
            </a:r>
            <a:r>
              <a:rPr lang="en-US" b="0" dirty="0"/>
              <a:t>(Internet Magazine)</a:t>
            </a:r>
            <a:endParaRPr lang="cs-CZ" b="0" dirty="0" smtClean="0"/>
          </a:p>
          <a:p>
            <a:endParaRPr lang="cs-CZ" b="0" dirty="0"/>
          </a:p>
          <a:p>
            <a:endParaRPr lang="cs-CZ" dirty="0"/>
          </a:p>
          <a:p>
            <a:r>
              <a:rPr lang="cs-CZ" b="0" dirty="0">
                <a:hlinkClick r:id="rId2"/>
              </a:rPr>
              <a:t>http://www.useit.com/</a:t>
            </a:r>
            <a:endParaRPr lang="cs-CZ" b="0" dirty="0" smtClean="0"/>
          </a:p>
          <a:p>
            <a:endParaRPr lang="cs-CZ" sz="2800" dirty="0">
              <a:solidFill>
                <a:schemeClr val="tx2"/>
              </a:solidFill>
            </a:endParaRPr>
          </a:p>
          <a:p>
            <a:endParaRPr lang="cs-CZ" sz="2800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5</a:t>
            </a:fld>
            <a:endParaRPr lang="cs-CZ" dirty="0"/>
          </a:p>
        </p:txBody>
      </p:sp>
      <p:pic>
        <p:nvPicPr>
          <p:cNvPr id="1026" name="Picture 2" descr="Jakob Nielsen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218" y="1700808"/>
            <a:ext cx="2736304" cy="342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96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91264" cy="1371600"/>
          </a:xfrm>
        </p:spPr>
        <p:txBody>
          <a:bodyPr/>
          <a:lstStyle/>
          <a:p>
            <a:r>
              <a:rPr lang="cs-CZ" dirty="0" smtClean="0"/>
              <a:t>Heuristická analýza (HA)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363272" cy="5184576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Pomáhá odhalit problémy použitelnosti v designu interaktivních rozhraních. </a:t>
            </a:r>
            <a:endParaRPr lang="cs-CZ" sz="2800" dirty="0"/>
          </a:p>
          <a:p>
            <a:endParaRPr lang="cs-CZ" sz="2800" dirty="0" smtClean="0">
              <a:solidFill>
                <a:schemeClr val="tx2"/>
              </a:solidFill>
            </a:endParaRPr>
          </a:p>
          <a:p>
            <a:r>
              <a:rPr lang="cs-CZ" sz="2800" b="0" dirty="0"/>
              <a:t>Malá skupina (3-5) expertů zkoumá uživatelské </a:t>
            </a:r>
            <a:r>
              <a:rPr lang="cs-CZ" sz="2800" b="0" dirty="0" smtClean="0"/>
              <a:t>rozhraní:</a:t>
            </a:r>
          </a:p>
          <a:p>
            <a:pPr marL="914400" lvl="1" indent="-457200"/>
            <a:r>
              <a:rPr lang="cs-CZ" sz="2800" dirty="0" smtClean="0">
                <a:solidFill>
                  <a:schemeClr val="tx2"/>
                </a:solidFill>
              </a:rPr>
              <a:t>Experti samostatně zkontrolují </a:t>
            </a:r>
            <a:r>
              <a:rPr lang="cs-CZ" sz="2800" dirty="0">
                <a:solidFill>
                  <a:schemeClr val="tx2"/>
                </a:solidFill>
              </a:rPr>
              <a:t>systém a definují chyby, které jsou v nesouladu se stanovenými </a:t>
            </a:r>
            <a:r>
              <a:rPr lang="cs-CZ" sz="2800" b="1" dirty="0">
                <a:solidFill>
                  <a:schemeClr val="tx2"/>
                </a:solidFill>
              </a:rPr>
              <a:t>principy použitelnosti </a:t>
            </a:r>
            <a:r>
              <a:rPr lang="cs-CZ" sz="2800" dirty="0">
                <a:solidFill>
                  <a:schemeClr val="tx2"/>
                </a:solidFill>
              </a:rPr>
              <a:t>(heuristiky</a:t>
            </a:r>
            <a:r>
              <a:rPr lang="cs-CZ" sz="2800" dirty="0" smtClean="0">
                <a:solidFill>
                  <a:schemeClr val="tx2"/>
                </a:solidFill>
              </a:rPr>
              <a:t>).</a:t>
            </a:r>
          </a:p>
          <a:p>
            <a:pPr marL="914400" lvl="1" indent="-457200"/>
            <a:r>
              <a:rPr lang="pl-PL" sz="2800" dirty="0" smtClean="0">
                <a:solidFill>
                  <a:schemeClr val="tx2"/>
                </a:solidFill>
              </a:rPr>
              <a:t>Nálezy </a:t>
            </a:r>
            <a:r>
              <a:rPr lang="pl-PL" sz="2800" dirty="0">
                <a:solidFill>
                  <a:schemeClr val="tx2"/>
                </a:solidFill>
              </a:rPr>
              <a:t>jsou agregovány do jednoho </a:t>
            </a:r>
            <a:r>
              <a:rPr lang="pl-PL" sz="2800" dirty="0" smtClean="0">
                <a:solidFill>
                  <a:schemeClr val="tx2"/>
                </a:solidFill>
              </a:rPr>
              <a:t>dokumentu.</a:t>
            </a:r>
          </a:p>
          <a:p>
            <a:endParaRPr lang="pl-PL" sz="2800" b="0" dirty="0" smtClean="0"/>
          </a:p>
          <a:p>
            <a:r>
              <a:rPr lang="pl-PL" sz="2800" b="0" dirty="0" smtClean="0"/>
              <a:t>HA může </a:t>
            </a:r>
            <a:r>
              <a:rPr lang="pl-PL" sz="2800" b="0" dirty="0"/>
              <a:t>být použita jak na </a:t>
            </a:r>
            <a:r>
              <a:rPr lang="pl-PL" sz="2800" b="0" dirty="0" smtClean="0"/>
              <a:t>hotové rozhraní tak </a:t>
            </a:r>
            <a:r>
              <a:rPr lang="pl-PL" sz="2800" b="0" dirty="0"/>
              <a:t>na papírové </a:t>
            </a:r>
            <a:r>
              <a:rPr lang="pl-PL" sz="2800" b="0" dirty="0" smtClean="0"/>
              <a:t>prototypy, mockupy apod. </a:t>
            </a:r>
            <a:endParaRPr lang="cs-CZ" sz="2300" b="0" dirty="0">
              <a:hlinkClick r:id="rId2"/>
            </a:endParaRPr>
          </a:p>
          <a:p>
            <a:endParaRPr lang="cs-CZ" sz="2300" b="0" dirty="0" smtClean="0">
              <a:hlinkClick r:id="rId2"/>
            </a:endParaRPr>
          </a:p>
          <a:p>
            <a:r>
              <a:rPr lang="cs-CZ" sz="2300" b="0" dirty="0" smtClean="0"/>
              <a:t>Zdroj: </a:t>
            </a:r>
            <a:r>
              <a:rPr lang="cs-CZ" sz="2300" b="0" dirty="0" smtClean="0">
                <a:hlinkClick r:id="rId2"/>
              </a:rPr>
              <a:t>http</a:t>
            </a:r>
            <a:r>
              <a:rPr lang="cs-CZ" sz="2300" b="0" dirty="0">
                <a:hlinkClick r:id="rId2"/>
              </a:rPr>
              <a:t>://www.useit.com/papers/heuristic</a:t>
            </a:r>
            <a:r>
              <a:rPr lang="cs-CZ" sz="2300" b="0" dirty="0" smtClean="0">
                <a:hlinkClick r:id="rId2"/>
              </a:rPr>
              <a:t>/</a:t>
            </a:r>
            <a:endParaRPr lang="cs-CZ" sz="28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9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19256" cy="1371600"/>
          </a:xfrm>
        </p:spPr>
        <p:txBody>
          <a:bodyPr>
            <a:normAutofit/>
          </a:bodyPr>
          <a:lstStyle/>
          <a:p>
            <a:r>
              <a:rPr lang="cs-CZ" dirty="0"/>
              <a:t>10 principů použitelnosti podle </a:t>
            </a:r>
            <a:r>
              <a:rPr lang="cs-CZ" dirty="0" err="1" smtClean="0"/>
              <a:t>Nielsena</a:t>
            </a:r>
            <a:r>
              <a:rPr lang="cs-CZ" dirty="0" smtClean="0"/>
              <a:t> (Heuristiky)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04056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Viditelnost stavu systému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/>
              <a:t>Spojení mezi systémem a reálným </a:t>
            </a:r>
            <a:r>
              <a:rPr lang="cs-CZ" sz="3600" dirty="0" smtClean="0"/>
              <a:t>světem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Uživatelská </a:t>
            </a:r>
            <a:r>
              <a:rPr lang="cs-CZ" sz="3600" dirty="0"/>
              <a:t>kontrola a svoboda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Konzistence </a:t>
            </a:r>
            <a:r>
              <a:rPr lang="cs-CZ" sz="3600" dirty="0"/>
              <a:t>a standardizace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Prevence </a:t>
            </a:r>
            <a:r>
              <a:rPr lang="cs-CZ" sz="3600" dirty="0"/>
              <a:t>chyb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Rozpoznání </a:t>
            </a:r>
            <a:r>
              <a:rPr lang="cs-CZ" sz="3600" dirty="0"/>
              <a:t>místo vzpomínání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Flexibilní </a:t>
            </a:r>
            <a:r>
              <a:rPr lang="cs-CZ" sz="3600" dirty="0"/>
              <a:t>a efektivní </a:t>
            </a:r>
            <a:r>
              <a:rPr lang="cs-CZ" sz="3600" dirty="0" smtClean="0"/>
              <a:t>použití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Estetický </a:t>
            </a:r>
            <a:r>
              <a:rPr lang="cs-CZ" sz="3600" dirty="0"/>
              <a:t>a minimalistický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Pomoc </a:t>
            </a:r>
            <a:r>
              <a:rPr lang="cs-CZ" sz="3600" dirty="0"/>
              <a:t>uživatelů poznat, pochopit a vzpamatovat se z </a:t>
            </a:r>
            <a:r>
              <a:rPr lang="cs-CZ" sz="3600" dirty="0" smtClean="0"/>
              <a:t>chyb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Nápověda a návody</a:t>
            </a:r>
          </a:p>
          <a:p>
            <a:endParaRPr lang="cs-CZ" sz="3600" dirty="0" smtClean="0"/>
          </a:p>
          <a:p>
            <a:r>
              <a:rPr lang="cs-CZ" b="0" dirty="0"/>
              <a:t/>
            </a:r>
            <a:br>
              <a:rPr lang="cs-CZ" b="0" dirty="0"/>
            </a:br>
            <a:r>
              <a:rPr lang="cs-CZ" sz="2500" b="0" dirty="0" smtClean="0"/>
              <a:t>Zdroj:</a:t>
            </a:r>
            <a:r>
              <a:rPr lang="cs-CZ" sz="2500" b="0" dirty="0"/>
              <a:t> </a:t>
            </a:r>
            <a:r>
              <a:rPr lang="cs-CZ" sz="2500" b="0" dirty="0">
                <a:hlinkClick r:id="rId3"/>
              </a:rPr>
              <a:t>http://human-computer-interaction.webnode.cz/testovani-a-hodnoceni-rozhrani/metody-testovani/heuristicka-analyza</a:t>
            </a:r>
            <a:r>
              <a:rPr lang="cs-CZ" sz="2500" b="0" dirty="0" smtClean="0">
                <a:hlinkClick r:id="rId3"/>
              </a:rPr>
              <a:t>/</a:t>
            </a:r>
            <a:r>
              <a:rPr lang="cs-CZ" sz="2500" b="0" dirty="0" smtClean="0"/>
              <a:t/>
            </a:r>
            <a:br>
              <a:rPr lang="cs-CZ" sz="2500" b="0" dirty="0" smtClean="0"/>
            </a:br>
            <a:r>
              <a:rPr lang="cs-CZ" sz="2500" b="0" dirty="0" smtClean="0"/>
              <a:t>Zdroj: NIELSEN: </a:t>
            </a:r>
            <a:r>
              <a:rPr lang="cs-CZ" dirty="0">
                <a:hlinkClick r:id="rId4"/>
              </a:rPr>
              <a:t>http://www.useit.com/papers/heuristic/heuristic_list.html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5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900018"/>
          </a:xfrm>
        </p:spPr>
        <p:txBody>
          <a:bodyPr/>
          <a:lstStyle/>
          <a:p>
            <a:r>
              <a:rPr lang="cs-CZ" dirty="0" smtClean="0"/>
              <a:t>Proces 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4929411"/>
          </a:xfrm>
        </p:spPr>
        <p:txBody>
          <a:bodyPr/>
          <a:lstStyle/>
          <a:p>
            <a:r>
              <a:rPr lang="cs-CZ" dirty="0" smtClean="0"/>
              <a:t>Experti prochází design rozhraní několikrát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Všímají si detailů, architektury i dalších okolností, které mají vliv na průchod uživatele webem </a:t>
            </a:r>
            <a:r>
              <a:rPr lang="cs-CZ" dirty="0" smtClean="0">
                <a:solidFill>
                  <a:schemeClr val="tx2"/>
                </a:solidFill>
              </a:rPr>
              <a:t>(</a:t>
            </a:r>
            <a:r>
              <a:rPr lang="cs-CZ" dirty="0" err="1" smtClean="0">
                <a:solidFill>
                  <a:schemeClr val="tx2"/>
                </a:solidFill>
              </a:rPr>
              <a:t>flow</a:t>
            </a:r>
            <a:r>
              <a:rPr lang="cs-CZ" dirty="0" smtClean="0">
                <a:solidFill>
                  <a:schemeClr val="tx2"/>
                </a:solidFill>
              </a:rPr>
              <a:t>).</a:t>
            </a:r>
            <a:endParaRPr lang="cs-CZ" dirty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Porovnávají systém s principy použitelnosti 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… a zvažují vše, co jim přijde na mysl. </a:t>
            </a:r>
          </a:p>
          <a:p>
            <a:pPr lvl="1" indent="0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Principy použitelnosti</a:t>
            </a:r>
          </a:p>
          <a:p>
            <a:pPr marL="800100" lvl="1" indent="-342900"/>
            <a:r>
              <a:rPr lang="cs-CZ" b="1" dirty="0" err="1" smtClean="0">
                <a:solidFill>
                  <a:schemeClr val="tx2"/>
                </a:solidFill>
              </a:rPr>
              <a:t>Nielsenovy</a:t>
            </a:r>
            <a:r>
              <a:rPr lang="cs-CZ" b="1" dirty="0" smtClean="0">
                <a:solidFill>
                  <a:schemeClr val="tx2"/>
                </a:solidFill>
              </a:rPr>
              <a:t> heuristiky </a:t>
            </a:r>
            <a:r>
              <a:rPr lang="cs-CZ" dirty="0" smtClean="0">
                <a:solidFill>
                  <a:schemeClr val="tx2"/>
                </a:solidFill>
              </a:rPr>
              <a:t>– upravené heuristiky?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Nehodí se jiná kategorie principů </a:t>
            </a:r>
            <a:r>
              <a:rPr lang="cs-CZ" dirty="0" smtClean="0">
                <a:solidFill>
                  <a:schemeClr val="tx2"/>
                </a:solidFill>
              </a:rPr>
              <a:t>– heuristiky pro virtuální svět, mobilní technologie ovládané gesty, apod. </a:t>
            </a:r>
          </a:p>
          <a:p>
            <a:pPr marL="800100" lvl="1" indent="-342900"/>
            <a:endParaRPr lang="cs-CZ" dirty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Nalezené prohřešky proti heuristikám je třeba opravit.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59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07288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Proč je třeba více evaluátorů?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Žádný expert nenalezne všechny chyby!</a:t>
            </a:r>
          </a:p>
          <a:p>
            <a:r>
              <a:rPr lang="cs-CZ" dirty="0" smtClean="0"/>
              <a:t>Někteří naleznou více než jiní.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0" dirty="0" smtClean="0"/>
              <a:t>Zdroj: NIELSEN:  </a:t>
            </a:r>
            <a:r>
              <a:rPr lang="cs-CZ" b="0" dirty="0">
                <a:hlinkClick r:id="rId2"/>
              </a:rPr>
              <a:t>http://www.useit.com/papers/heuristic/heuristic_evaluation.html</a:t>
            </a:r>
            <a:endParaRPr lang="cs-CZ" b="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9</a:t>
            </a:fld>
            <a:endParaRPr lang="cs-CZ"/>
          </a:p>
        </p:txBody>
      </p:sp>
      <p:pic>
        <p:nvPicPr>
          <p:cNvPr id="2050" name="Picture 2" descr="https://www.mindmeister.com/images/download/66591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76872"/>
            <a:ext cx="4104456" cy="300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61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1216</TotalTime>
  <Words>1103</Words>
  <Application>Microsoft Office PowerPoint</Application>
  <PresentationFormat>Předvádění na obrazovce (4:3)</PresentationFormat>
  <Paragraphs>221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Základní</vt:lpstr>
      <vt:lpstr>Heuristická analýza (Proč a jak)  </vt:lpstr>
      <vt:lpstr>Testování použitelnosti </vt:lpstr>
      <vt:lpstr>Kdy využívat kritické evaluace?</vt:lpstr>
      <vt:lpstr>Důležité je… </vt:lpstr>
      <vt:lpstr>Heuristická analýza</vt:lpstr>
      <vt:lpstr>Heuristická analýza (HA)</vt:lpstr>
      <vt:lpstr>10 principů použitelnosti podle Nielsena (Heuristiky)</vt:lpstr>
      <vt:lpstr>Proces HA</vt:lpstr>
      <vt:lpstr>Proč je třeba více evaluátorů?</vt:lpstr>
      <vt:lpstr>Poměr nalezených chyb k ceně</vt:lpstr>
      <vt:lpstr>Poměr nalezených chyb k ceně</vt:lpstr>
      <vt:lpstr>Poměr nalezených chyb k ceně</vt:lpstr>
      <vt:lpstr>Heuristická analýza Vs. uživatelské testování</vt:lpstr>
      <vt:lpstr>Fáze HA</vt:lpstr>
      <vt:lpstr>Heuristická analýza - prakticky</vt:lpstr>
      <vt:lpstr>Heuristická analýza - prakticky</vt:lpstr>
      <vt:lpstr>Heuristická analýza - prakticky</vt:lpstr>
      <vt:lpstr>Měření intenzity problému - příklad</vt:lpstr>
      <vt:lpstr>Prezentace aplikace PowerPoint</vt:lpstr>
      <vt:lpstr>Skupinový rozhovor</vt:lpstr>
      <vt:lpstr>Více k HA: 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(podnázev, … )</dc:title>
  <dc:creator>DELL1</dc:creator>
  <cp:lastModifiedBy>DELL1</cp:lastModifiedBy>
  <cp:revision>25</cp:revision>
  <dcterms:created xsi:type="dcterms:W3CDTF">2012-09-18T10:23:45Z</dcterms:created>
  <dcterms:modified xsi:type="dcterms:W3CDTF">2012-10-18T06:44:47Z</dcterms:modified>
</cp:coreProperties>
</file>