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Klepnutím lze upravit styl předlohy nadpisů.</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a:p>
        </p:txBody>
      </p:sp>
      <p:sp>
        <p:nvSpPr>
          <p:cNvPr id="4" name="Zástupný symbol pro datum 3"/>
          <p:cNvSpPr>
            <a:spLocks noGrp="1"/>
          </p:cNvSpPr>
          <p:nvPr>
            <p:ph type="dt" sz="half" idx="10"/>
          </p:nvPr>
        </p:nvSpPr>
        <p:spPr/>
        <p:txBody>
          <a:bodyPr/>
          <a:lstStyle/>
          <a:p>
            <a:fld id="{0D06E9EB-AEA9-40C0-9365-69B485E78971}" type="datetimeFigureOut">
              <a:rPr lang="cs-CZ" smtClean="0"/>
              <a:t>29.11.2012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D38AEB-C3D3-4242-8F70-8CEFD5B89035}" type="slidenum">
              <a:rPr lang="cs-CZ" smtClean="0"/>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D06E9EB-AEA9-40C0-9365-69B485E78971}" type="datetimeFigureOut">
              <a:rPr lang="cs-CZ" smtClean="0"/>
              <a:t>29.11.2012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D38AEB-C3D3-4242-8F70-8CEFD5B89035}" type="slidenum">
              <a:rPr lang="cs-CZ" smtClean="0"/>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D06E9EB-AEA9-40C0-9365-69B485E78971}" type="datetimeFigureOut">
              <a:rPr lang="cs-CZ" smtClean="0"/>
              <a:t>29.11.2012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D38AEB-C3D3-4242-8F70-8CEFD5B89035}" type="slidenum">
              <a:rPr lang="cs-CZ" smtClean="0"/>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0D06E9EB-AEA9-40C0-9365-69B485E78971}" type="datetimeFigureOut">
              <a:rPr lang="cs-CZ" smtClean="0"/>
              <a:t>29.11.2012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D38AEB-C3D3-4242-8F70-8CEFD5B89035}" type="slidenum">
              <a:rPr lang="cs-CZ" smtClean="0"/>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p>
            <a:fld id="{0D06E9EB-AEA9-40C0-9365-69B485E78971}" type="datetimeFigureOut">
              <a:rPr lang="cs-CZ" smtClean="0"/>
              <a:t>29.11.2012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DCD38AEB-C3D3-4242-8F70-8CEFD5B89035}" type="slidenum">
              <a:rPr lang="cs-CZ" smtClean="0"/>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0D06E9EB-AEA9-40C0-9365-69B485E78971}" type="datetimeFigureOut">
              <a:rPr lang="cs-CZ" smtClean="0"/>
              <a:t>29.11.2012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CD38AEB-C3D3-4242-8F70-8CEFD5B89035}" type="slidenum">
              <a:rPr lang="cs-CZ" smtClean="0"/>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0D06E9EB-AEA9-40C0-9365-69B485E78971}" type="datetimeFigureOut">
              <a:rPr lang="cs-CZ" smtClean="0"/>
              <a:t>29.11.2012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DCD38AEB-C3D3-4242-8F70-8CEFD5B89035}" type="slidenum">
              <a:rPr lang="cs-CZ" smtClean="0"/>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p>
            <a:fld id="{0D06E9EB-AEA9-40C0-9365-69B485E78971}" type="datetimeFigureOut">
              <a:rPr lang="cs-CZ" smtClean="0"/>
              <a:t>29.11.2012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DCD38AEB-C3D3-4242-8F70-8CEFD5B89035}" type="slidenum">
              <a:rPr lang="cs-CZ" smtClean="0"/>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0D06E9EB-AEA9-40C0-9365-69B485E78971}" type="datetimeFigureOut">
              <a:rPr lang="cs-CZ" smtClean="0"/>
              <a:t>29.11.2012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DCD38AEB-C3D3-4242-8F70-8CEFD5B89035}" type="slidenum">
              <a:rPr lang="cs-CZ" smtClean="0"/>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D06E9EB-AEA9-40C0-9365-69B485E78971}" type="datetimeFigureOut">
              <a:rPr lang="cs-CZ" smtClean="0"/>
              <a:t>29.11.2012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CD38AEB-C3D3-4242-8F70-8CEFD5B89035}" type="slidenum">
              <a:rPr lang="cs-CZ" smtClean="0"/>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p>
            <a:fld id="{0D06E9EB-AEA9-40C0-9365-69B485E78971}" type="datetimeFigureOut">
              <a:rPr lang="cs-CZ" smtClean="0"/>
              <a:t>29.11.2012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DCD38AEB-C3D3-4242-8F70-8CEFD5B89035}" type="slidenum">
              <a:rPr lang="cs-CZ" smtClean="0"/>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06E9EB-AEA9-40C0-9365-69B485E78971}" type="datetimeFigureOut">
              <a:rPr lang="cs-CZ" smtClean="0"/>
              <a:t>29.11.2012</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D38AEB-C3D3-4242-8F70-8CEFD5B89035}" type="slidenum">
              <a:rPr lang="cs-CZ" smtClean="0"/>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smtClean="0"/>
              <a:t>CH_01 10.lekcija</a:t>
            </a:r>
            <a:endParaRPr lang="cs-CZ"/>
          </a:p>
        </p:txBody>
      </p:sp>
      <p:sp>
        <p:nvSpPr>
          <p:cNvPr id="3" name="Podnadpis 2"/>
          <p:cNvSpPr>
            <a:spLocks noGrp="1"/>
          </p:cNvSpPr>
          <p:nvPr>
            <p:ph type="subTitle" idx="1"/>
          </p:nvPr>
        </p:nvSpPr>
        <p:spPr/>
        <p:txBody>
          <a:bodyPr/>
          <a:lstStyle/>
          <a:p>
            <a:r>
              <a:rPr lang="cs-CZ" smtClean="0"/>
              <a:t>Pridjevi</a:t>
            </a:r>
          </a:p>
          <a:p>
            <a:r>
              <a:rPr lang="cs-CZ" smtClean="0"/>
              <a:t>Hobiji</a:t>
            </a:r>
            <a:endParaRPr lang="cs-CZ"/>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nvGraphicFramePr>
        <p:xfrm>
          <a:off x="357159" y="357168"/>
          <a:ext cx="8572560" cy="6286539"/>
        </p:xfrm>
        <a:graphic>
          <a:graphicData uri="http://schemas.openxmlformats.org/drawingml/2006/table">
            <a:tbl>
              <a:tblPr firstRow="1" bandRow="1">
                <a:tableStyleId>{7DF18680-E054-41AD-8BC1-D1AEF772440D}</a:tableStyleId>
              </a:tblPr>
              <a:tblGrid>
                <a:gridCol w="2857520"/>
                <a:gridCol w="2857520"/>
                <a:gridCol w="2857520"/>
              </a:tblGrid>
              <a:tr h="898077">
                <a:tc>
                  <a:txBody>
                    <a:bodyPr/>
                    <a:lstStyle/>
                    <a:p>
                      <a:pPr algn="ctr"/>
                      <a:r>
                        <a:rPr lang="cs-CZ" smtClean="0"/>
                        <a:t>SKLONIDBA PRIDJEVA</a:t>
                      </a:r>
                      <a:endParaRPr lang="cs-CZ"/>
                    </a:p>
                  </a:txBody>
                  <a:tcPr anchor="ctr"/>
                </a:tc>
                <a:tc>
                  <a:txBody>
                    <a:bodyPr/>
                    <a:lstStyle/>
                    <a:p>
                      <a:pPr algn="ctr"/>
                      <a:r>
                        <a:rPr lang="cs-CZ" smtClean="0"/>
                        <a:t>muški/srednji</a:t>
                      </a:r>
                      <a:r>
                        <a:rPr lang="cs-CZ" baseline="0" smtClean="0"/>
                        <a:t> rod</a:t>
                      </a:r>
                      <a:endParaRPr lang="cs-CZ"/>
                    </a:p>
                  </a:txBody>
                  <a:tcPr anchor="ctr"/>
                </a:tc>
                <a:tc>
                  <a:txBody>
                    <a:bodyPr/>
                    <a:lstStyle/>
                    <a:p>
                      <a:pPr algn="ctr"/>
                      <a:r>
                        <a:rPr lang="cs-CZ" smtClean="0"/>
                        <a:t>ženski rod</a:t>
                      </a:r>
                      <a:endParaRPr lang="cs-CZ"/>
                    </a:p>
                  </a:txBody>
                  <a:tcPr anchor="ctr"/>
                </a:tc>
              </a:tr>
              <a:tr h="898077">
                <a:tc>
                  <a:txBody>
                    <a:bodyPr/>
                    <a:lstStyle/>
                    <a:p>
                      <a:pPr algn="ctr"/>
                      <a:r>
                        <a:rPr lang="cs-CZ" smtClean="0"/>
                        <a:t>NOM</a:t>
                      </a:r>
                      <a:endParaRPr lang="cs-CZ"/>
                    </a:p>
                  </a:txBody>
                  <a:tcPr anchor="ctr"/>
                </a:tc>
                <a:tc>
                  <a:txBody>
                    <a:bodyPr/>
                    <a:lstStyle/>
                    <a:p>
                      <a:pPr algn="ctr"/>
                      <a:r>
                        <a:rPr lang="cs-CZ" smtClean="0"/>
                        <a:t>dobar/dobri</a:t>
                      </a:r>
                    </a:p>
                    <a:p>
                      <a:pPr algn="ctr"/>
                      <a:r>
                        <a:rPr lang="cs-CZ" smtClean="0"/>
                        <a:t>dobro</a:t>
                      </a:r>
                      <a:endParaRPr lang="cs-CZ"/>
                    </a:p>
                  </a:txBody>
                  <a:tcPr anchor="ctr"/>
                </a:tc>
                <a:tc>
                  <a:txBody>
                    <a:bodyPr/>
                    <a:lstStyle/>
                    <a:p>
                      <a:pPr algn="ctr"/>
                      <a:r>
                        <a:rPr lang="cs-CZ" smtClean="0"/>
                        <a:t>dobra</a:t>
                      </a:r>
                      <a:endParaRPr lang="cs-CZ"/>
                    </a:p>
                  </a:txBody>
                  <a:tcPr anchor="ctr"/>
                </a:tc>
              </a:tr>
              <a:tr h="898077">
                <a:tc>
                  <a:txBody>
                    <a:bodyPr/>
                    <a:lstStyle/>
                    <a:p>
                      <a:pPr algn="ctr"/>
                      <a:r>
                        <a:rPr lang="cs-CZ" smtClean="0"/>
                        <a:t>GEN</a:t>
                      </a:r>
                      <a:endParaRPr lang="cs-CZ"/>
                    </a:p>
                  </a:txBody>
                  <a:tcPr anchor="ctr"/>
                </a:tc>
                <a:tc>
                  <a:txBody>
                    <a:bodyPr/>
                    <a:lstStyle/>
                    <a:p>
                      <a:pPr algn="ctr"/>
                      <a:r>
                        <a:rPr lang="cs-CZ" smtClean="0"/>
                        <a:t>dobr-</a:t>
                      </a:r>
                      <a:r>
                        <a:rPr lang="cs-CZ" b="1" smtClean="0"/>
                        <a:t>og</a:t>
                      </a:r>
                      <a:endParaRPr lang="cs-CZ" b="1"/>
                    </a:p>
                  </a:txBody>
                  <a:tcPr anchor="ctr"/>
                </a:tc>
                <a:tc>
                  <a:txBody>
                    <a:bodyPr/>
                    <a:lstStyle/>
                    <a:p>
                      <a:pPr algn="ctr"/>
                      <a:r>
                        <a:rPr lang="cs-CZ" smtClean="0"/>
                        <a:t>dobr</a:t>
                      </a:r>
                      <a:r>
                        <a:rPr lang="cs-CZ" b="1" smtClean="0"/>
                        <a:t>-e</a:t>
                      </a:r>
                      <a:endParaRPr lang="cs-CZ" b="1"/>
                    </a:p>
                  </a:txBody>
                  <a:tcPr anchor="ctr"/>
                </a:tc>
              </a:tr>
              <a:tr h="898077">
                <a:tc>
                  <a:txBody>
                    <a:bodyPr/>
                    <a:lstStyle/>
                    <a:p>
                      <a:pPr algn="ctr"/>
                      <a:r>
                        <a:rPr lang="cs-CZ" smtClean="0"/>
                        <a:t>DAT</a:t>
                      </a:r>
                      <a:endParaRPr lang="cs-CZ"/>
                    </a:p>
                  </a:txBody>
                  <a:tcPr anchor="ctr"/>
                </a:tc>
                <a:tc>
                  <a:txBody>
                    <a:bodyPr/>
                    <a:lstStyle/>
                    <a:p>
                      <a:pPr algn="ctr"/>
                      <a:r>
                        <a:rPr lang="cs-CZ" smtClean="0"/>
                        <a:t>dobr-</a:t>
                      </a:r>
                      <a:r>
                        <a:rPr lang="cs-CZ" b="1" smtClean="0"/>
                        <a:t>om</a:t>
                      </a:r>
                      <a:endParaRPr lang="cs-CZ" b="1"/>
                    </a:p>
                  </a:txBody>
                  <a:tcPr anchor="ctr"/>
                </a:tc>
                <a:tc>
                  <a:txBody>
                    <a:bodyPr/>
                    <a:lstStyle/>
                    <a:p>
                      <a:pPr algn="ctr"/>
                      <a:r>
                        <a:rPr lang="cs-CZ" smtClean="0"/>
                        <a:t>dobr-</a:t>
                      </a:r>
                      <a:r>
                        <a:rPr lang="cs-CZ" b="1" smtClean="0"/>
                        <a:t>oj</a:t>
                      </a:r>
                      <a:endParaRPr lang="cs-CZ" b="1"/>
                    </a:p>
                  </a:txBody>
                  <a:tcPr anchor="ctr"/>
                </a:tc>
              </a:tr>
              <a:tr h="898077">
                <a:tc>
                  <a:txBody>
                    <a:bodyPr/>
                    <a:lstStyle/>
                    <a:p>
                      <a:pPr algn="ctr"/>
                      <a:r>
                        <a:rPr lang="cs-CZ" smtClean="0"/>
                        <a:t>AKU</a:t>
                      </a:r>
                      <a:endParaRPr lang="cs-CZ"/>
                    </a:p>
                  </a:txBody>
                  <a:tcPr anchor="ctr"/>
                </a:tc>
                <a:tc>
                  <a:txBody>
                    <a:bodyPr/>
                    <a:lstStyle/>
                    <a:p>
                      <a:pPr algn="ctr"/>
                      <a:r>
                        <a:rPr lang="cs-CZ" smtClean="0"/>
                        <a:t>dobr-</a:t>
                      </a:r>
                      <a:r>
                        <a:rPr lang="cs-CZ" b="1" smtClean="0"/>
                        <a:t>og</a:t>
                      </a:r>
                      <a:r>
                        <a:rPr lang="cs-CZ" b="1" baseline="0" smtClean="0"/>
                        <a:t> </a:t>
                      </a:r>
                      <a:r>
                        <a:rPr lang="cs-CZ" baseline="0" smtClean="0"/>
                        <a:t>(živo)</a:t>
                      </a:r>
                    </a:p>
                    <a:p>
                      <a:pPr algn="ctr"/>
                      <a:r>
                        <a:rPr lang="cs-CZ" baseline="0" smtClean="0"/>
                        <a:t>NOM</a:t>
                      </a:r>
                      <a:endParaRPr lang="cs-CZ"/>
                    </a:p>
                  </a:txBody>
                  <a:tcPr anchor="ctr"/>
                </a:tc>
                <a:tc>
                  <a:txBody>
                    <a:bodyPr/>
                    <a:lstStyle/>
                    <a:p>
                      <a:pPr algn="ctr"/>
                      <a:r>
                        <a:rPr lang="cs-CZ" smtClean="0"/>
                        <a:t>dobr-</a:t>
                      </a:r>
                      <a:r>
                        <a:rPr lang="cs-CZ" b="1" smtClean="0"/>
                        <a:t>u</a:t>
                      </a:r>
                      <a:endParaRPr lang="cs-CZ" b="1"/>
                    </a:p>
                  </a:txBody>
                  <a:tcPr anchor="ctr"/>
                </a:tc>
              </a:tr>
              <a:tr h="898077">
                <a:tc>
                  <a:txBody>
                    <a:bodyPr/>
                    <a:lstStyle/>
                    <a:p>
                      <a:pPr algn="ctr"/>
                      <a:r>
                        <a:rPr lang="cs-CZ" smtClean="0"/>
                        <a:t>LOK</a:t>
                      </a:r>
                      <a:endParaRPr lang="cs-CZ"/>
                    </a:p>
                  </a:txBody>
                  <a:tcPr anchor="ctr"/>
                </a:tc>
                <a:tc>
                  <a:txBody>
                    <a:bodyPr/>
                    <a:lstStyle/>
                    <a:p>
                      <a:pPr algn="ctr"/>
                      <a:r>
                        <a:rPr lang="cs-CZ" smtClean="0"/>
                        <a:t>dobr-</a:t>
                      </a:r>
                      <a:r>
                        <a:rPr lang="cs-CZ" b="1" smtClean="0"/>
                        <a:t>om</a:t>
                      </a:r>
                      <a:endParaRPr lang="cs-CZ" b="1"/>
                    </a:p>
                  </a:txBody>
                  <a:tcPr anchor="ctr"/>
                </a:tc>
                <a:tc>
                  <a:txBody>
                    <a:bodyPr/>
                    <a:lstStyle/>
                    <a:p>
                      <a:pPr algn="ctr"/>
                      <a:r>
                        <a:rPr lang="cs-CZ" smtClean="0"/>
                        <a:t>dobr-</a:t>
                      </a:r>
                      <a:r>
                        <a:rPr lang="cs-CZ" b="1" smtClean="0"/>
                        <a:t>oj</a:t>
                      </a:r>
                      <a:endParaRPr lang="cs-CZ" b="1"/>
                    </a:p>
                  </a:txBody>
                  <a:tcPr anchor="ctr"/>
                </a:tc>
              </a:tr>
              <a:tr h="898077">
                <a:tc>
                  <a:txBody>
                    <a:bodyPr/>
                    <a:lstStyle/>
                    <a:p>
                      <a:pPr algn="ctr"/>
                      <a:r>
                        <a:rPr lang="cs-CZ" smtClean="0"/>
                        <a:t>INS</a:t>
                      </a:r>
                      <a:endParaRPr lang="cs-CZ"/>
                    </a:p>
                  </a:txBody>
                  <a:tcPr anchor="ctr"/>
                </a:tc>
                <a:tc>
                  <a:txBody>
                    <a:bodyPr/>
                    <a:lstStyle/>
                    <a:p>
                      <a:pPr algn="ctr"/>
                      <a:r>
                        <a:rPr lang="cs-CZ" smtClean="0"/>
                        <a:t>dobr</a:t>
                      </a:r>
                      <a:r>
                        <a:rPr lang="cs-CZ" b="1" smtClean="0"/>
                        <a:t>-im</a:t>
                      </a:r>
                      <a:endParaRPr lang="cs-CZ" b="1"/>
                    </a:p>
                  </a:txBody>
                  <a:tcPr anchor="ctr"/>
                </a:tc>
                <a:tc>
                  <a:txBody>
                    <a:bodyPr/>
                    <a:lstStyle/>
                    <a:p>
                      <a:pPr algn="ctr"/>
                      <a:r>
                        <a:rPr lang="cs-CZ" smtClean="0"/>
                        <a:t>dobr-</a:t>
                      </a:r>
                      <a:r>
                        <a:rPr lang="cs-CZ" b="1" smtClean="0"/>
                        <a:t>om</a:t>
                      </a:r>
                      <a:endParaRPr lang="cs-CZ" b="1"/>
                    </a:p>
                  </a:txBody>
                  <a:tcPr anchor="ct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ulka 1"/>
          <p:cNvGraphicFramePr>
            <a:graphicFrameLocks noGrp="1"/>
          </p:cNvGraphicFramePr>
          <p:nvPr/>
        </p:nvGraphicFramePr>
        <p:xfrm>
          <a:off x="357159" y="357168"/>
          <a:ext cx="8572560" cy="6286539"/>
        </p:xfrm>
        <a:graphic>
          <a:graphicData uri="http://schemas.openxmlformats.org/drawingml/2006/table">
            <a:tbl>
              <a:tblPr firstRow="1" bandRow="1">
                <a:tableStyleId>{7DF18680-E054-41AD-8BC1-D1AEF772440D}</a:tableStyleId>
              </a:tblPr>
              <a:tblGrid>
                <a:gridCol w="2143140"/>
                <a:gridCol w="2143140"/>
                <a:gridCol w="2143140"/>
                <a:gridCol w="2143140"/>
              </a:tblGrid>
              <a:tr h="898077">
                <a:tc>
                  <a:txBody>
                    <a:bodyPr/>
                    <a:lstStyle/>
                    <a:p>
                      <a:pPr algn="ctr"/>
                      <a:r>
                        <a:rPr lang="cs-CZ" smtClean="0"/>
                        <a:t>SKLONIDBA PRIDJEVA</a:t>
                      </a:r>
                      <a:endParaRPr lang="cs-CZ"/>
                    </a:p>
                  </a:txBody>
                  <a:tcPr anchor="ctr"/>
                </a:tc>
                <a:tc>
                  <a:txBody>
                    <a:bodyPr/>
                    <a:lstStyle/>
                    <a:p>
                      <a:pPr algn="ctr"/>
                      <a:r>
                        <a:rPr lang="cs-CZ" smtClean="0"/>
                        <a:t>muški rod</a:t>
                      </a:r>
                      <a:endParaRPr lang="cs-CZ"/>
                    </a:p>
                  </a:txBody>
                  <a:tcPr anchor="ctr"/>
                </a:tc>
                <a:tc>
                  <a:txBody>
                    <a:bodyPr/>
                    <a:lstStyle/>
                    <a:p>
                      <a:pPr algn="ctr"/>
                      <a:r>
                        <a:rPr lang="cs-CZ" smtClean="0"/>
                        <a:t>ženski rod</a:t>
                      </a:r>
                      <a:endParaRPr lang="cs-CZ"/>
                    </a:p>
                  </a:txBody>
                  <a:tcPr anchor="ctr"/>
                </a:tc>
                <a:tc>
                  <a:txBody>
                    <a:bodyPr/>
                    <a:lstStyle/>
                    <a:p>
                      <a:pPr algn="ctr"/>
                      <a:r>
                        <a:rPr lang="cs-CZ" smtClean="0"/>
                        <a:t>srednji rod</a:t>
                      </a:r>
                      <a:endParaRPr lang="cs-CZ"/>
                    </a:p>
                  </a:txBody>
                  <a:tcPr anchor="ctr"/>
                </a:tc>
              </a:tr>
              <a:tr h="898077">
                <a:tc>
                  <a:txBody>
                    <a:bodyPr/>
                    <a:lstStyle/>
                    <a:p>
                      <a:pPr algn="ctr"/>
                      <a:r>
                        <a:rPr lang="cs-CZ" smtClean="0"/>
                        <a:t>NOM</a:t>
                      </a:r>
                      <a:endParaRPr lang="cs-CZ"/>
                    </a:p>
                  </a:txBody>
                  <a:tcPr anchor="ctr"/>
                </a:tc>
                <a:tc>
                  <a:txBody>
                    <a:bodyPr/>
                    <a:lstStyle/>
                    <a:p>
                      <a:pPr algn="ctr"/>
                      <a:r>
                        <a:rPr lang="cs-CZ" smtClean="0"/>
                        <a:t>dobr-i</a:t>
                      </a:r>
                      <a:endParaRPr lang="cs-CZ"/>
                    </a:p>
                  </a:txBody>
                  <a:tcPr anchor="ctr"/>
                </a:tc>
                <a:tc>
                  <a:txBody>
                    <a:bodyPr/>
                    <a:lstStyle/>
                    <a:p>
                      <a:pPr algn="ctr"/>
                      <a:r>
                        <a:rPr lang="cs-CZ" smtClean="0"/>
                        <a:t>dobr-e</a:t>
                      </a:r>
                      <a:endParaRPr lang="cs-CZ"/>
                    </a:p>
                  </a:txBody>
                  <a:tcPr anchor="ctr"/>
                </a:tc>
                <a:tc>
                  <a:txBody>
                    <a:bodyPr/>
                    <a:lstStyle/>
                    <a:p>
                      <a:pPr algn="ctr"/>
                      <a:r>
                        <a:rPr lang="cs-CZ" smtClean="0"/>
                        <a:t>dobr-a</a:t>
                      </a:r>
                      <a:endParaRPr lang="cs-CZ"/>
                    </a:p>
                  </a:txBody>
                  <a:tcPr anchor="ctr"/>
                </a:tc>
              </a:tr>
              <a:tr h="898077">
                <a:tc>
                  <a:txBody>
                    <a:bodyPr/>
                    <a:lstStyle/>
                    <a:p>
                      <a:pPr algn="ctr"/>
                      <a:r>
                        <a:rPr lang="cs-CZ" smtClean="0"/>
                        <a:t>GEN</a:t>
                      </a:r>
                      <a:endParaRPr lang="cs-CZ"/>
                    </a:p>
                  </a:txBody>
                  <a:tcPr anchor="ctr"/>
                </a:tc>
                <a:tc gridSpan="3">
                  <a:txBody>
                    <a:bodyPr/>
                    <a:lstStyle/>
                    <a:p>
                      <a:pPr algn="ctr"/>
                      <a:r>
                        <a:rPr lang="cs-CZ" b="0" smtClean="0"/>
                        <a:t>dobr-</a:t>
                      </a:r>
                      <a:r>
                        <a:rPr lang="cs-CZ" b="1" smtClean="0"/>
                        <a:t>ih</a:t>
                      </a:r>
                      <a:endParaRPr lang="cs-CZ" b="1"/>
                    </a:p>
                  </a:txBody>
                  <a:tcPr anchor="ctr"/>
                </a:tc>
                <a:tc hMerge="1">
                  <a:txBody>
                    <a:bodyPr/>
                    <a:lstStyle/>
                    <a:p>
                      <a:pPr algn="ctr"/>
                      <a:endParaRPr lang="cs-CZ" b="1"/>
                    </a:p>
                  </a:txBody>
                  <a:tcPr anchor="ctr"/>
                </a:tc>
                <a:tc hMerge="1">
                  <a:txBody>
                    <a:bodyPr/>
                    <a:lstStyle/>
                    <a:p>
                      <a:pPr algn="ctr"/>
                      <a:endParaRPr lang="cs-CZ" b="1"/>
                    </a:p>
                  </a:txBody>
                  <a:tcPr anchor="ctr"/>
                </a:tc>
              </a:tr>
              <a:tr h="898077">
                <a:tc>
                  <a:txBody>
                    <a:bodyPr/>
                    <a:lstStyle/>
                    <a:p>
                      <a:pPr algn="ctr"/>
                      <a:r>
                        <a:rPr lang="cs-CZ" smtClean="0"/>
                        <a:t>DAT</a:t>
                      </a:r>
                      <a:endParaRPr lang="cs-CZ"/>
                    </a:p>
                  </a:txBody>
                  <a:tcPr anchor="ctr"/>
                </a:tc>
                <a:tc gridSpan="3">
                  <a:txBody>
                    <a:bodyPr/>
                    <a:lstStyle/>
                    <a:p>
                      <a:pPr algn="ctr"/>
                      <a:r>
                        <a:rPr lang="cs-CZ" b="0" smtClean="0"/>
                        <a:t>dobr-</a:t>
                      </a:r>
                      <a:r>
                        <a:rPr lang="cs-CZ" b="1" smtClean="0"/>
                        <a:t>im</a:t>
                      </a:r>
                      <a:endParaRPr lang="cs-CZ" b="0"/>
                    </a:p>
                  </a:txBody>
                  <a:tcPr anchor="ctr"/>
                </a:tc>
                <a:tc hMerge="1">
                  <a:txBody>
                    <a:bodyPr/>
                    <a:lstStyle/>
                    <a:p>
                      <a:pPr algn="ctr"/>
                      <a:endParaRPr lang="cs-CZ" b="1"/>
                    </a:p>
                  </a:txBody>
                  <a:tcPr anchor="ctr"/>
                </a:tc>
                <a:tc hMerge="1">
                  <a:txBody>
                    <a:bodyPr/>
                    <a:lstStyle/>
                    <a:p>
                      <a:pPr algn="ctr"/>
                      <a:endParaRPr lang="cs-CZ" b="1"/>
                    </a:p>
                  </a:txBody>
                  <a:tcPr anchor="ctr"/>
                </a:tc>
              </a:tr>
              <a:tr h="898077">
                <a:tc>
                  <a:txBody>
                    <a:bodyPr/>
                    <a:lstStyle/>
                    <a:p>
                      <a:pPr algn="ctr"/>
                      <a:r>
                        <a:rPr lang="cs-CZ" smtClean="0"/>
                        <a:t>AKU</a:t>
                      </a:r>
                      <a:endParaRPr lang="cs-CZ"/>
                    </a:p>
                  </a:txBody>
                  <a:tcPr anchor="ctr"/>
                </a:tc>
                <a:tc>
                  <a:txBody>
                    <a:bodyPr/>
                    <a:lstStyle/>
                    <a:p>
                      <a:pPr algn="ctr"/>
                      <a:r>
                        <a:rPr lang="cs-CZ" smtClean="0"/>
                        <a:t>dobr</a:t>
                      </a:r>
                      <a:r>
                        <a:rPr lang="cs-CZ" b="1" smtClean="0"/>
                        <a:t>-e</a:t>
                      </a:r>
                      <a:endParaRPr lang="cs-CZ" b="1"/>
                    </a:p>
                  </a:txBody>
                  <a:tcPr anchor="ctr"/>
                </a:tc>
                <a:tc>
                  <a:txBody>
                    <a:bodyPr/>
                    <a:lstStyle/>
                    <a:p>
                      <a:pPr algn="ctr"/>
                      <a:r>
                        <a:rPr lang="cs-CZ" smtClean="0"/>
                        <a:t>dobr</a:t>
                      </a:r>
                      <a:r>
                        <a:rPr lang="cs-CZ" b="1" smtClean="0"/>
                        <a:t>-e</a:t>
                      </a:r>
                      <a:endParaRPr lang="cs-CZ" b="1"/>
                    </a:p>
                  </a:txBody>
                  <a:tcPr anchor="ctr"/>
                </a:tc>
                <a:tc>
                  <a:txBody>
                    <a:bodyPr/>
                    <a:lstStyle/>
                    <a:p>
                      <a:pPr algn="ctr"/>
                      <a:r>
                        <a:rPr lang="cs-CZ" b="0" smtClean="0"/>
                        <a:t>dobr</a:t>
                      </a:r>
                      <a:r>
                        <a:rPr lang="cs-CZ" b="1" smtClean="0"/>
                        <a:t>-a</a:t>
                      </a:r>
                      <a:endParaRPr lang="cs-CZ" b="1"/>
                    </a:p>
                  </a:txBody>
                  <a:tcPr anchor="ctr"/>
                </a:tc>
              </a:tr>
              <a:tr h="898077">
                <a:tc>
                  <a:txBody>
                    <a:bodyPr/>
                    <a:lstStyle/>
                    <a:p>
                      <a:pPr algn="ctr"/>
                      <a:r>
                        <a:rPr lang="cs-CZ" smtClean="0"/>
                        <a:t>LOK</a:t>
                      </a:r>
                      <a:endParaRPr lang="cs-CZ"/>
                    </a:p>
                  </a:txBody>
                  <a:tcPr anchor="ctr"/>
                </a:tc>
                <a:tc gridSpan="3">
                  <a:txBody>
                    <a:bodyPr/>
                    <a:lstStyle/>
                    <a:p>
                      <a:pPr algn="ctr"/>
                      <a:r>
                        <a:rPr lang="cs-CZ" b="0" smtClean="0"/>
                        <a:t>dobr</a:t>
                      </a:r>
                      <a:r>
                        <a:rPr lang="cs-CZ" b="1" smtClean="0"/>
                        <a:t>-im</a:t>
                      </a:r>
                      <a:endParaRPr lang="cs-CZ" b="1"/>
                    </a:p>
                  </a:txBody>
                  <a:tcPr anchor="ctr"/>
                </a:tc>
                <a:tc hMerge="1">
                  <a:txBody>
                    <a:bodyPr/>
                    <a:lstStyle/>
                    <a:p>
                      <a:pPr algn="ctr"/>
                      <a:endParaRPr lang="cs-CZ" b="1"/>
                    </a:p>
                  </a:txBody>
                  <a:tcPr anchor="ctr"/>
                </a:tc>
                <a:tc hMerge="1">
                  <a:txBody>
                    <a:bodyPr/>
                    <a:lstStyle/>
                    <a:p>
                      <a:pPr algn="ctr"/>
                      <a:endParaRPr lang="cs-CZ" b="1"/>
                    </a:p>
                  </a:txBody>
                  <a:tcPr anchor="ctr"/>
                </a:tc>
              </a:tr>
              <a:tr h="898077">
                <a:tc>
                  <a:txBody>
                    <a:bodyPr/>
                    <a:lstStyle/>
                    <a:p>
                      <a:pPr algn="ctr"/>
                      <a:r>
                        <a:rPr lang="cs-CZ" smtClean="0"/>
                        <a:t>INS</a:t>
                      </a:r>
                      <a:endParaRPr lang="cs-CZ"/>
                    </a:p>
                  </a:txBody>
                  <a:tcPr anchor="ctr"/>
                </a:tc>
                <a:tc gridSpan="3">
                  <a:txBody>
                    <a:bodyPr/>
                    <a:lstStyle/>
                    <a:p>
                      <a:pPr algn="ctr"/>
                      <a:r>
                        <a:rPr lang="cs-CZ" b="0" smtClean="0"/>
                        <a:t>dobr</a:t>
                      </a:r>
                      <a:r>
                        <a:rPr lang="cs-CZ" b="1" smtClean="0"/>
                        <a:t>-im</a:t>
                      </a:r>
                      <a:endParaRPr lang="cs-CZ" b="1"/>
                    </a:p>
                  </a:txBody>
                  <a:tcPr anchor="ctr"/>
                </a:tc>
                <a:tc hMerge="1">
                  <a:txBody>
                    <a:bodyPr/>
                    <a:lstStyle/>
                    <a:p>
                      <a:pPr algn="ctr"/>
                      <a:endParaRPr lang="cs-CZ" b="1"/>
                    </a:p>
                  </a:txBody>
                  <a:tcPr anchor="ctr"/>
                </a:tc>
                <a:tc hMerge="1">
                  <a:txBody>
                    <a:bodyPr/>
                    <a:lstStyle/>
                    <a:p>
                      <a:pPr algn="ctr"/>
                      <a:endParaRPr lang="cs-CZ" b="1"/>
                    </a:p>
                  </a:txBody>
                  <a:tcPr anchor="ct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28596" y="428604"/>
            <a:ext cx="8429684" cy="6186309"/>
          </a:xfrm>
          <a:prstGeom prst="rect">
            <a:avLst/>
          </a:prstGeom>
          <a:noFill/>
        </p:spPr>
        <p:txBody>
          <a:bodyPr wrap="square" rtlCol="0">
            <a:spAutoFit/>
          </a:bodyPr>
          <a:lstStyle/>
          <a:p>
            <a:r>
              <a:rPr lang="cs-CZ" smtClean="0"/>
              <a:t>Na klupama (sjediti) (stari muškarac, mlada žena, malo dijete).</a:t>
            </a:r>
          </a:p>
          <a:p>
            <a:r>
              <a:rPr lang="cs-CZ" smtClean="0"/>
              <a:t>U školu (ići) (njihov klinac).</a:t>
            </a:r>
          </a:p>
          <a:p>
            <a:r>
              <a:rPr lang="cs-CZ" smtClean="0"/>
              <a:t>Bolnica (moći, neg.) bez (mlad liječnik, dobra sestra).</a:t>
            </a:r>
          </a:p>
          <a:p>
            <a:r>
              <a:rPr lang="cs-CZ" smtClean="0"/>
              <a:t>Baka (stanovati) blizu (novi centar), a otac daleko od (veliki grad).</a:t>
            </a:r>
          </a:p>
          <a:p>
            <a:r>
              <a:rPr lang="cs-CZ" smtClean="0"/>
              <a:t>(Voziti) (zeleni auto) prema (Crveno more).</a:t>
            </a:r>
          </a:p>
          <a:p>
            <a:r>
              <a:rPr lang="cs-CZ" smtClean="0"/>
              <a:t>Ja (Čitati) (debela knjiga) o (hrabri junak).</a:t>
            </a:r>
          </a:p>
          <a:p>
            <a:r>
              <a:rPr lang="cs-CZ" smtClean="0"/>
              <a:t>Veronika ima (duga kosa, mala ruka).</a:t>
            </a:r>
          </a:p>
          <a:p>
            <a:r>
              <a:rPr lang="cs-CZ" smtClean="0"/>
              <a:t>Ti (kupovati) (stari kruh, mladi luk).</a:t>
            </a:r>
          </a:p>
          <a:p>
            <a:r>
              <a:rPr lang="cs-CZ" smtClean="0"/>
              <a:t>Ispred (velika kuća) je (novi snijeg).</a:t>
            </a:r>
          </a:p>
          <a:p>
            <a:r>
              <a:rPr lang="cs-CZ" smtClean="0"/>
              <a:t>Majka i ja (razgovarati) o (glupi političar).</a:t>
            </a:r>
          </a:p>
          <a:p>
            <a:r>
              <a:rPr lang="cs-CZ" smtClean="0"/>
              <a:t>Dozvolite da vam (predstaviti – JA) (stari </a:t>
            </a:r>
          </a:p>
          <a:p>
            <a:r>
              <a:rPr lang="cs-CZ" smtClean="0"/>
              <a:t>prijatelj).</a:t>
            </a:r>
          </a:p>
          <a:p>
            <a:endParaRPr lang="cs-CZ" smtClean="0"/>
          </a:p>
          <a:p>
            <a:r>
              <a:rPr lang="cs-CZ" smtClean="0"/>
              <a:t>Cure (kuhati) (ukusan ručak), a momci</a:t>
            </a:r>
          </a:p>
          <a:p>
            <a:r>
              <a:rPr lang="cs-CZ" smtClean="0"/>
              <a:t>(spremati) (slatka večera).</a:t>
            </a:r>
          </a:p>
          <a:p>
            <a:r>
              <a:rPr lang="cs-CZ" smtClean="0"/>
              <a:t>U restoranu (imati) (odlična svinjetina) i </a:t>
            </a:r>
          </a:p>
          <a:p>
            <a:r>
              <a:rPr lang="cs-CZ" smtClean="0"/>
              <a:t>(hrvatsko vino).</a:t>
            </a:r>
          </a:p>
          <a:p>
            <a:endParaRPr lang="cs-CZ"/>
          </a:p>
          <a:p>
            <a:r>
              <a:rPr lang="cs-CZ" smtClean="0"/>
              <a:t>U (Češka) (živjeti) više ljudi nego u (Hrvatska),</a:t>
            </a:r>
          </a:p>
          <a:p>
            <a:r>
              <a:rPr lang="cs-CZ" smtClean="0"/>
              <a:t>a manje nego u (Rusija).</a:t>
            </a:r>
          </a:p>
          <a:p>
            <a:r>
              <a:rPr lang="cs-CZ" smtClean="0"/>
              <a:t>(Učiti) pisati (lijeva ruka), iako (pisati) </a:t>
            </a:r>
          </a:p>
          <a:p>
            <a:r>
              <a:rPr lang="cs-CZ" smtClean="0"/>
              <a:t>(desna ruka).</a:t>
            </a:r>
            <a:endParaRPr lang="cs-CZ"/>
          </a:p>
        </p:txBody>
      </p:sp>
      <p:graphicFrame>
        <p:nvGraphicFramePr>
          <p:cNvPr id="3" name="Tabulka 2"/>
          <p:cNvGraphicFramePr>
            <a:graphicFrameLocks noGrp="1"/>
          </p:cNvGraphicFramePr>
          <p:nvPr/>
        </p:nvGraphicFramePr>
        <p:xfrm>
          <a:off x="4691742" y="1714488"/>
          <a:ext cx="4452258" cy="4897480"/>
        </p:xfrm>
        <a:graphic>
          <a:graphicData uri="http://schemas.openxmlformats.org/drawingml/2006/table">
            <a:tbl>
              <a:tblPr firstRow="1" bandRow="1">
                <a:tableStyleId>{7DF18680-E054-41AD-8BC1-D1AEF772440D}</a:tableStyleId>
              </a:tblPr>
              <a:tblGrid>
                <a:gridCol w="2226129"/>
                <a:gridCol w="2226129"/>
              </a:tblGrid>
              <a:tr h="699640">
                <a:tc>
                  <a:txBody>
                    <a:bodyPr/>
                    <a:lstStyle/>
                    <a:p>
                      <a:pPr algn="ctr"/>
                      <a:r>
                        <a:rPr lang="cs-CZ" sz="1400" smtClean="0"/>
                        <a:t>muški/srednji</a:t>
                      </a:r>
                      <a:r>
                        <a:rPr lang="cs-CZ" sz="1400" baseline="0" smtClean="0"/>
                        <a:t> rod</a:t>
                      </a:r>
                      <a:endParaRPr lang="cs-CZ" sz="1400"/>
                    </a:p>
                  </a:txBody>
                  <a:tcPr marL="71236" marR="71236" marT="35618" marB="35618" anchor="ctr"/>
                </a:tc>
                <a:tc>
                  <a:txBody>
                    <a:bodyPr/>
                    <a:lstStyle/>
                    <a:p>
                      <a:pPr algn="ctr"/>
                      <a:r>
                        <a:rPr lang="cs-CZ" sz="1400" smtClean="0"/>
                        <a:t>ženski rod</a:t>
                      </a:r>
                      <a:endParaRPr lang="cs-CZ" sz="1400"/>
                    </a:p>
                  </a:txBody>
                  <a:tcPr marL="71236" marR="71236" marT="35618" marB="35618" anchor="ctr"/>
                </a:tc>
              </a:tr>
              <a:tr h="699640">
                <a:tc>
                  <a:txBody>
                    <a:bodyPr/>
                    <a:lstStyle/>
                    <a:p>
                      <a:pPr algn="ctr"/>
                      <a:r>
                        <a:rPr lang="cs-CZ" sz="1400" smtClean="0"/>
                        <a:t>dobar/dobri</a:t>
                      </a:r>
                    </a:p>
                    <a:p>
                      <a:pPr algn="ctr"/>
                      <a:r>
                        <a:rPr lang="cs-CZ" sz="1400" smtClean="0"/>
                        <a:t>dobro</a:t>
                      </a:r>
                      <a:endParaRPr lang="cs-CZ" sz="1400"/>
                    </a:p>
                  </a:txBody>
                  <a:tcPr marL="71236" marR="71236" marT="35618" marB="35618" anchor="ctr"/>
                </a:tc>
                <a:tc>
                  <a:txBody>
                    <a:bodyPr/>
                    <a:lstStyle/>
                    <a:p>
                      <a:pPr algn="ctr"/>
                      <a:r>
                        <a:rPr lang="cs-CZ" sz="1400" smtClean="0"/>
                        <a:t>dobra</a:t>
                      </a:r>
                      <a:endParaRPr lang="cs-CZ" sz="1400"/>
                    </a:p>
                  </a:txBody>
                  <a:tcPr marL="71236" marR="71236" marT="35618" marB="35618" anchor="ctr"/>
                </a:tc>
              </a:tr>
              <a:tr h="699640">
                <a:tc>
                  <a:txBody>
                    <a:bodyPr/>
                    <a:lstStyle/>
                    <a:p>
                      <a:pPr algn="ctr"/>
                      <a:r>
                        <a:rPr lang="cs-CZ" sz="1400" smtClean="0"/>
                        <a:t>dobr-</a:t>
                      </a:r>
                      <a:r>
                        <a:rPr lang="cs-CZ" sz="1400" b="1" smtClean="0"/>
                        <a:t>og</a:t>
                      </a:r>
                      <a:endParaRPr lang="cs-CZ" sz="1400" b="1"/>
                    </a:p>
                  </a:txBody>
                  <a:tcPr marL="71236" marR="71236" marT="35618" marB="35618" anchor="ctr"/>
                </a:tc>
                <a:tc>
                  <a:txBody>
                    <a:bodyPr/>
                    <a:lstStyle/>
                    <a:p>
                      <a:pPr algn="ctr"/>
                      <a:r>
                        <a:rPr lang="cs-CZ" sz="1400" smtClean="0"/>
                        <a:t>dobr</a:t>
                      </a:r>
                      <a:r>
                        <a:rPr lang="cs-CZ" sz="1400" b="1" smtClean="0"/>
                        <a:t>-e</a:t>
                      </a:r>
                      <a:endParaRPr lang="cs-CZ" sz="1400" b="1"/>
                    </a:p>
                  </a:txBody>
                  <a:tcPr marL="71236" marR="71236" marT="35618" marB="35618" anchor="ctr"/>
                </a:tc>
              </a:tr>
              <a:tr h="699640">
                <a:tc>
                  <a:txBody>
                    <a:bodyPr/>
                    <a:lstStyle/>
                    <a:p>
                      <a:pPr algn="ctr"/>
                      <a:r>
                        <a:rPr lang="cs-CZ" sz="1400" smtClean="0"/>
                        <a:t>dobr-</a:t>
                      </a:r>
                      <a:r>
                        <a:rPr lang="cs-CZ" sz="1400" b="1" smtClean="0"/>
                        <a:t>om</a:t>
                      </a:r>
                      <a:endParaRPr lang="cs-CZ" sz="1400" b="1"/>
                    </a:p>
                  </a:txBody>
                  <a:tcPr marL="71236" marR="71236" marT="35618" marB="35618" anchor="ctr"/>
                </a:tc>
                <a:tc>
                  <a:txBody>
                    <a:bodyPr/>
                    <a:lstStyle/>
                    <a:p>
                      <a:pPr algn="ctr"/>
                      <a:r>
                        <a:rPr lang="cs-CZ" sz="1400" smtClean="0"/>
                        <a:t>dobr-</a:t>
                      </a:r>
                      <a:r>
                        <a:rPr lang="cs-CZ" sz="1400" b="1" smtClean="0"/>
                        <a:t>oj</a:t>
                      </a:r>
                      <a:endParaRPr lang="cs-CZ" sz="1400" b="1"/>
                    </a:p>
                  </a:txBody>
                  <a:tcPr marL="71236" marR="71236" marT="35618" marB="35618" anchor="ctr"/>
                </a:tc>
              </a:tr>
              <a:tr h="699640">
                <a:tc>
                  <a:txBody>
                    <a:bodyPr/>
                    <a:lstStyle/>
                    <a:p>
                      <a:pPr algn="ctr"/>
                      <a:r>
                        <a:rPr lang="cs-CZ" sz="1400" smtClean="0"/>
                        <a:t>dobr-</a:t>
                      </a:r>
                      <a:r>
                        <a:rPr lang="cs-CZ" sz="1400" b="1" smtClean="0"/>
                        <a:t>og</a:t>
                      </a:r>
                      <a:r>
                        <a:rPr lang="cs-CZ" sz="1400" b="1" baseline="0" smtClean="0"/>
                        <a:t> </a:t>
                      </a:r>
                      <a:r>
                        <a:rPr lang="cs-CZ" sz="1400" baseline="0" smtClean="0"/>
                        <a:t>(živo)</a:t>
                      </a:r>
                    </a:p>
                    <a:p>
                      <a:pPr algn="ctr"/>
                      <a:r>
                        <a:rPr lang="cs-CZ" sz="1400" baseline="0" smtClean="0"/>
                        <a:t>NOM</a:t>
                      </a:r>
                      <a:endParaRPr lang="cs-CZ" sz="1400"/>
                    </a:p>
                  </a:txBody>
                  <a:tcPr marL="71236" marR="71236" marT="35618" marB="35618" anchor="ctr"/>
                </a:tc>
                <a:tc>
                  <a:txBody>
                    <a:bodyPr/>
                    <a:lstStyle/>
                    <a:p>
                      <a:pPr algn="ctr"/>
                      <a:r>
                        <a:rPr lang="cs-CZ" sz="1400" smtClean="0"/>
                        <a:t>dobr-</a:t>
                      </a:r>
                      <a:r>
                        <a:rPr lang="cs-CZ" sz="1400" b="1" smtClean="0"/>
                        <a:t>u</a:t>
                      </a:r>
                      <a:endParaRPr lang="cs-CZ" sz="1400" b="1"/>
                    </a:p>
                  </a:txBody>
                  <a:tcPr marL="71236" marR="71236" marT="35618" marB="35618" anchor="ctr"/>
                </a:tc>
              </a:tr>
              <a:tr h="699640">
                <a:tc>
                  <a:txBody>
                    <a:bodyPr/>
                    <a:lstStyle/>
                    <a:p>
                      <a:pPr algn="ctr"/>
                      <a:r>
                        <a:rPr lang="cs-CZ" sz="1400" smtClean="0"/>
                        <a:t>dobr-</a:t>
                      </a:r>
                      <a:r>
                        <a:rPr lang="cs-CZ" sz="1400" b="1" smtClean="0"/>
                        <a:t>om</a:t>
                      </a:r>
                      <a:endParaRPr lang="cs-CZ" sz="1400" b="1"/>
                    </a:p>
                  </a:txBody>
                  <a:tcPr marL="71236" marR="71236" marT="35618" marB="35618" anchor="ctr"/>
                </a:tc>
                <a:tc>
                  <a:txBody>
                    <a:bodyPr/>
                    <a:lstStyle/>
                    <a:p>
                      <a:pPr algn="ctr"/>
                      <a:r>
                        <a:rPr lang="cs-CZ" sz="1400" smtClean="0"/>
                        <a:t>dobr-</a:t>
                      </a:r>
                      <a:r>
                        <a:rPr lang="cs-CZ" sz="1400" b="1" smtClean="0"/>
                        <a:t>oj</a:t>
                      </a:r>
                      <a:endParaRPr lang="cs-CZ" sz="1400" b="1"/>
                    </a:p>
                  </a:txBody>
                  <a:tcPr marL="71236" marR="71236" marT="35618" marB="35618" anchor="ctr"/>
                </a:tc>
              </a:tr>
              <a:tr h="699640">
                <a:tc>
                  <a:txBody>
                    <a:bodyPr/>
                    <a:lstStyle/>
                    <a:p>
                      <a:pPr algn="ctr"/>
                      <a:r>
                        <a:rPr lang="cs-CZ" sz="1400" smtClean="0"/>
                        <a:t>dobr</a:t>
                      </a:r>
                      <a:r>
                        <a:rPr lang="cs-CZ" sz="1400" b="1" smtClean="0"/>
                        <a:t>-im</a:t>
                      </a:r>
                      <a:endParaRPr lang="cs-CZ" sz="1400" b="1"/>
                    </a:p>
                  </a:txBody>
                  <a:tcPr marL="71236" marR="71236" marT="35618" marB="35618" anchor="ctr"/>
                </a:tc>
                <a:tc>
                  <a:txBody>
                    <a:bodyPr/>
                    <a:lstStyle/>
                    <a:p>
                      <a:pPr algn="ctr"/>
                      <a:r>
                        <a:rPr lang="cs-CZ" sz="1400" smtClean="0"/>
                        <a:t>dobr-</a:t>
                      </a:r>
                      <a:r>
                        <a:rPr lang="cs-CZ" sz="1400" b="1" smtClean="0"/>
                        <a:t>om</a:t>
                      </a:r>
                      <a:endParaRPr lang="cs-CZ" sz="1400" b="1"/>
                    </a:p>
                  </a:txBody>
                  <a:tcPr marL="71236" marR="71236" marT="35618" marB="35618" anchor="ct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28596" y="428604"/>
            <a:ext cx="8429684" cy="6186309"/>
          </a:xfrm>
          <a:prstGeom prst="rect">
            <a:avLst/>
          </a:prstGeom>
          <a:noFill/>
        </p:spPr>
        <p:txBody>
          <a:bodyPr wrap="square" rtlCol="0">
            <a:spAutoFit/>
          </a:bodyPr>
          <a:lstStyle/>
          <a:p>
            <a:r>
              <a:rPr lang="cs-CZ" smtClean="0"/>
              <a:t>Na klupama (sjediti) (stari muškarac, mlada žena, malo dijete).</a:t>
            </a:r>
          </a:p>
          <a:p>
            <a:r>
              <a:rPr lang="cs-CZ" smtClean="0"/>
              <a:t>U školu (ići) (njihov klinac).</a:t>
            </a:r>
          </a:p>
          <a:p>
            <a:r>
              <a:rPr lang="cs-CZ" smtClean="0"/>
              <a:t>Bolnica (moći, neg.) bez (mlad liječnik, dobra sestra).</a:t>
            </a:r>
          </a:p>
          <a:p>
            <a:r>
              <a:rPr lang="cs-CZ" smtClean="0"/>
              <a:t>Baka (stanovati) blizu (novi centar), a otac daleko od (veliki grad).</a:t>
            </a:r>
          </a:p>
          <a:p>
            <a:r>
              <a:rPr lang="cs-CZ" smtClean="0"/>
              <a:t>(Voziti) (zeleni auto) prema (Crveno more).</a:t>
            </a:r>
          </a:p>
          <a:p>
            <a:r>
              <a:rPr lang="cs-CZ" smtClean="0"/>
              <a:t>Ja (Čitati) (debela knjiga) o (hrabri junak).</a:t>
            </a:r>
          </a:p>
          <a:p>
            <a:r>
              <a:rPr lang="cs-CZ" smtClean="0"/>
              <a:t>Veronika ima (duga kosa, mala ruka).</a:t>
            </a:r>
          </a:p>
          <a:p>
            <a:r>
              <a:rPr lang="cs-CZ" smtClean="0"/>
              <a:t>Ti (kupovati) (stari kruh, mladi luk).</a:t>
            </a:r>
          </a:p>
          <a:p>
            <a:r>
              <a:rPr lang="cs-CZ" smtClean="0"/>
              <a:t>Ispred (velika kuća) je (novi snijeg).</a:t>
            </a:r>
          </a:p>
          <a:p>
            <a:r>
              <a:rPr lang="cs-CZ" smtClean="0"/>
              <a:t>Majka i ja (razgovarati) o (glupi političar).</a:t>
            </a:r>
          </a:p>
          <a:p>
            <a:r>
              <a:rPr lang="cs-CZ" smtClean="0"/>
              <a:t>Dozvolite da vam (predstaviti – JA) (stari </a:t>
            </a:r>
          </a:p>
          <a:p>
            <a:r>
              <a:rPr lang="cs-CZ" smtClean="0"/>
              <a:t>prijatelj).</a:t>
            </a:r>
          </a:p>
          <a:p>
            <a:endParaRPr lang="cs-CZ" smtClean="0"/>
          </a:p>
          <a:p>
            <a:r>
              <a:rPr lang="cs-CZ" smtClean="0"/>
              <a:t>Cure (kuhati) (ukusan ručak), a momci</a:t>
            </a:r>
          </a:p>
          <a:p>
            <a:r>
              <a:rPr lang="cs-CZ" smtClean="0"/>
              <a:t>(spremati) (slatka večera).</a:t>
            </a:r>
          </a:p>
          <a:p>
            <a:r>
              <a:rPr lang="cs-CZ" smtClean="0"/>
              <a:t>U restoranu (imati) (odlična svinjetina) i </a:t>
            </a:r>
          </a:p>
          <a:p>
            <a:r>
              <a:rPr lang="cs-CZ" smtClean="0"/>
              <a:t>(hrvatsko vino).</a:t>
            </a:r>
          </a:p>
          <a:p>
            <a:endParaRPr lang="cs-CZ"/>
          </a:p>
          <a:p>
            <a:r>
              <a:rPr lang="cs-CZ" smtClean="0"/>
              <a:t>U (Češka) (živjeti) više ljudi nego u (Hrvatska),</a:t>
            </a:r>
          </a:p>
          <a:p>
            <a:r>
              <a:rPr lang="cs-CZ" smtClean="0"/>
              <a:t>a manje nego u (Rusija).</a:t>
            </a:r>
          </a:p>
          <a:p>
            <a:r>
              <a:rPr lang="cs-CZ" smtClean="0"/>
              <a:t>(Učiti) pisati (lijeva ruka), iako (pisati) </a:t>
            </a:r>
          </a:p>
          <a:p>
            <a:r>
              <a:rPr lang="cs-CZ" smtClean="0"/>
              <a:t>(desna ruka).</a:t>
            </a:r>
            <a:endParaRPr lang="cs-CZ"/>
          </a:p>
        </p:txBody>
      </p:sp>
      <p:graphicFrame>
        <p:nvGraphicFramePr>
          <p:cNvPr id="4" name="Tabulka 3"/>
          <p:cNvGraphicFramePr>
            <a:graphicFrameLocks noGrp="1"/>
          </p:cNvGraphicFramePr>
          <p:nvPr/>
        </p:nvGraphicFramePr>
        <p:xfrm>
          <a:off x="4786314" y="2246274"/>
          <a:ext cx="4357686" cy="4611726"/>
        </p:xfrm>
        <a:graphic>
          <a:graphicData uri="http://schemas.openxmlformats.org/drawingml/2006/table">
            <a:tbl>
              <a:tblPr firstRow="1" bandRow="1">
                <a:tableStyleId>{7DF18680-E054-41AD-8BC1-D1AEF772440D}</a:tableStyleId>
              </a:tblPr>
              <a:tblGrid>
                <a:gridCol w="1452562"/>
                <a:gridCol w="1452562"/>
                <a:gridCol w="1452562"/>
              </a:tblGrid>
              <a:tr h="658818">
                <a:tc>
                  <a:txBody>
                    <a:bodyPr/>
                    <a:lstStyle/>
                    <a:p>
                      <a:pPr algn="ctr"/>
                      <a:r>
                        <a:rPr lang="cs-CZ" smtClean="0"/>
                        <a:t>muški rod</a:t>
                      </a:r>
                      <a:endParaRPr lang="cs-CZ"/>
                    </a:p>
                  </a:txBody>
                  <a:tcPr anchor="ctr"/>
                </a:tc>
                <a:tc>
                  <a:txBody>
                    <a:bodyPr/>
                    <a:lstStyle/>
                    <a:p>
                      <a:pPr algn="ctr"/>
                      <a:r>
                        <a:rPr lang="cs-CZ" smtClean="0"/>
                        <a:t>ženski rod</a:t>
                      </a:r>
                      <a:endParaRPr lang="cs-CZ"/>
                    </a:p>
                  </a:txBody>
                  <a:tcPr anchor="ctr"/>
                </a:tc>
                <a:tc>
                  <a:txBody>
                    <a:bodyPr/>
                    <a:lstStyle/>
                    <a:p>
                      <a:pPr algn="ctr"/>
                      <a:r>
                        <a:rPr lang="cs-CZ" smtClean="0"/>
                        <a:t>srednji rod</a:t>
                      </a:r>
                      <a:endParaRPr lang="cs-CZ"/>
                    </a:p>
                  </a:txBody>
                  <a:tcPr anchor="ctr"/>
                </a:tc>
              </a:tr>
              <a:tr h="658818">
                <a:tc>
                  <a:txBody>
                    <a:bodyPr/>
                    <a:lstStyle/>
                    <a:p>
                      <a:pPr algn="ctr"/>
                      <a:r>
                        <a:rPr lang="cs-CZ" smtClean="0"/>
                        <a:t>dobr-i</a:t>
                      </a:r>
                      <a:endParaRPr lang="cs-CZ"/>
                    </a:p>
                  </a:txBody>
                  <a:tcPr anchor="ctr"/>
                </a:tc>
                <a:tc>
                  <a:txBody>
                    <a:bodyPr/>
                    <a:lstStyle/>
                    <a:p>
                      <a:pPr algn="ctr"/>
                      <a:r>
                        <a:rPr lang="cs-CZ" smtClean="0"/>
                        <a:t>dobr-e</a:t>
                      </a:r>
                      <a:endParaRPr lang="cs-CZ"/>
                    </a:p>
                  </a:txBody>
                  <a:tcPr anchor="ctr"/>
                </a:tc>
                <a:tc>
                  <a:txBody>
                    <a:bodyPr/>
                    <a:lstStyle/>
                    <a:p>
                      <a:pPr algn="ctr"/>
                      <a:r>
                        <a:rPr lang="cs-CZ" smtClean="0"/>
                        <a:t>dobr-a</a:t>
                      </a:r>
                      <a:endParaRPr lang="cs-CZ"/>
                    </a:p>
                  </a:txBody>
                  <a:tcPr anchor="ctr"/>
                </a:tc>
              </a:tr>
              <a:tr h="658818">
                <a:tc gridSpan="3">
                  <a:txBody>
                    <a:bodyPr/>
                    <a:lstStyle/>
                    <a:p>
                      <a:pPr algn="ctr"/>
                      <a:r>
                        <a:rPr lang="cs-CZ" b="0" smtClean="0"/>
                        <a:t>dobr-</a:t>
                      </a:r>
                      <a:r>
                        <a:rPr lang="cs-CZ" b="1" smtClean="0"/>
                        <a:t>ih</a:t>
                      </a:r>
                      <a:endParaRPr lang="cs-CZ" b="1"/>
                    </a:p>
                  </a:txBody>
                  <a:tcPr anchor="ctr"/>
                </a:tc>
                <a:tc hMerge="1">
                  <a:txBody>
                    <a:bodyPr/>
                    <a:lstStyle/>
                    <a:p>
                      <a:pPr algn="ctr"/>
                      <a:endParaRPr lang="cs-CZ" b="1"/>
                    </a:p>
                  </a:txBody>
                  <a:tcPr anchor="ctr"/>
                </a:tc>
                <a:tc hMerge="1">
                  <a:txBody>
                    <a:bodyPr/>
                    <a:lstStyle/>
                    <a:p>
                      <a:pPr algn="ctr"/>
                      <a:endParaRPr lang="cs-CZ" b="1"/>
                    </a:p>
                  </a:txBody>
                  <a:tcPr anchor="ctr"/>
                </a:tc>
              </a:tr>
              <a:tr h="658818">
                <a:tc gridSpan="3">
                  <a:txBody>
                    <a:bodyPr/>
                    <a:lstStyle/>
                    <a:p>
                      <a:pPr algn="ctr"/>
                      <a:r>
                        <a:rPr lang="cs-CZ" b="0" smtClean="0"/>
                        <a:t>dobr-</a:t>
                      </a:r>
                      <a:r>
                        <a:rPr lang="cs-CZ" b="1" smtClean="0"/>
                        <a:t>im</a:t>
                      </a:r>
                      <a:endParaRPr lang="cs-CZ" b="0"/>
                    </a:p>
                  </a:txBody>
                  <a:tcPr anchor="ctr"/>
                </a:tc>
                <a:tc hMerge="1">
                  <a:txBody>
                    <a:bodyPr/>
                    <a:lstStyle/>
                    <a:p>
                      <a:pPr algn="ctr"/>
                      <a:endParaRPr lang="cs-CZ" b="1"/>
                    </a:p>
                  </a:txBody>
                  <a:tcPr anchor="ctr"/>
                </a:tc>
                <a:tc hMerge="1">
                  <a:txBody>
                    <a:bodyPr/>
                    <a:lstStyle/>
                    <a:p>
                      <a:pPr algn="ctr"/>
                      <a:endParaRPr lang="cs-CZ" b="1"/>
                    </a:p>
                  </a:txBody>
                  <a:tcPr anchor="ctr"/>
                </a:tc>
              </a:tr>
              <a:tr h="658818">
                <a:tc>
                  <a:txBody>
                    <a:bodyPr/>
                    <a:lstStyle/>
                    <a:p>
                      <a:pPr algn="ctr"/>
                      <a:r>
                        <a:rPr lang="cs-CZ" smtClean="0"/>
                        <a:t>dobr</a:t>
                      </a:r>
                      <a:r>
                        <a:rPr lang="cs-CZ" b="1" smtClean="0"/>
                        <a:t>-e</a:t>
                      </a:r>
                      <a:endParaRPr lang="cs-CZ" b="1"/>
                    </a:p>
                  </a:txBody>
                  <a:tcPr anchor="ctr"/>
                </a:tc>
                <a:tc>
                  <a:txBody>
                    <a:bodyPr/>
                    <a:lstStyle/>
                    <a:p>
                      <a:pPr algn="ctr"/>
                      <a:r>
                        <a:rPr lang="cs-CZ" smtClean="0"/>
                        <a:t>dobr</a:t>
                      </a:r>
                      <a:r>
                        <a:rPr lang="cs-CZ" b="1" smtClean="0"/>
                        <a:t>-e</a:t>
                      </a:r>
                      <a:endParaRPr lang="cs-CZ" b="1"/>
                    </a:p>
                  </a:txBody>
                  <a:tcPr anchor="ctr"/>
                </a:tc>
                <a:tc>
                  <a:txBody>
                    <a:bodyPr/>
                    <a:lstStyle/>
                    <a:p>
                      <a:pPr algn="ctr"/>
                      <a:r>
                        <a:rPr lang="cs-CZ" b="0" smtClean="0"/>
                        <a:t>dobr</a:t>
                      </a:r>
                      <a:r>
                        <a:rPr lang="cs-CZ" b="1" smtClean="0"/>
                        <a:t>-a</a:t>
                      </a:r>
                      <a:endParaRPr lang="cs-CZ" b="1"/>
                    </a:p>
                  </a:txBody>
                  <a:tcPr anchor="ctr"/>
                </a:tc>
              </a:tr>
              <a:tr h="658818">
                <a:tc gridSpan="3">
                  <a:txBody>
                    <a:bodyPr/>
                    <a:lstStyle/>
                    <a:p>
                      <a:pPr algn="ctr"/>
                      <a:r>
                        <a:rPr lang="cs-CZ" b="0" smtClean="0"/>
                        <a:t>dobr</a:t>
                      </a:r>
                      <a:r>
                        <a:rPr lang="cs-CZ" b="1" smtClean="0"/>
                        <a:t>-im</a:t>
                      </a:r>
                      <a:endParaRPr lang="cs-CZ" b="1"/>
                    </a:p>
                  </a:txBody>
                  <a:tcPr anchor="ctr"/>
                </a:tc>
                <a:tc hMerge="1">
                  <a:txBody>
                    <a:bodyPr/>
                    <a:lstStyle/>
                    <a:p>
                      <a:pPr algn="ctr"/>
                      <a:endParaRPr lang="cs-CZ" b="1"/>
                    </a:p>
                  </a:txBody>
                  <a:tcPr anchor="ctr"/>
                </a:tc>
                <a:tc hMerge="1">
                  <a:txBody>
                    <a:bodyPr/>
                    <a:lstStyle/>
                    <a:p>
                      <a:pPr algn="ctr"/>
                      <a:endParaRPr lang="cs-CZ" b="1"/>
                    </a:p>
                  </a:txBody>
                  <a:tcPr anchor="ctr"/>
                </a:tc>
              </a:tr>
              <a:tr h="658818">
                <a:tc gridSpan="3">
                  <a:txBody>
                    <a:bodyPr/>
                    <a:lstStyle/>
                    <a:p>
                      <a:pPr algn="ctr"/>
                      <a:r>
                        <a:rPr lang="cs-CZ" b="0" smtClean="0"/>
                        <a:t>dobr</a:t>
                      </a:r>
                      <a:r>
                        <a:rPr lang="cs-CZ" b="1" smtClean="0"/>
                        <a:t>-im</a:t>
                      </a:r>
                      <a:endParaRPr lang="cs-CZ" b="1"/>
                    </a:p>
                  </a:txBody>
                  <a:tcPr anchor="ctr"/>
                </a:tc>
                <a:tc hMerge="1">
                  <a:txBody>
                    <a:bodyPr/>
                    <a:lstStyle/>
                    <a:p>
                      <a:pPr algn="ctr"/>
                      <a:endParaRPr lang="cs-CZ" b="1"/>
                    </a:p>
                  </a:txBody>
                  <a:tcPr anchor="ctr"/>
                </a:tc>
                <a:tc hMerge="1">
                  <a:txBody>
                    <a:bodyPr/>
                    <a:lstStyle/>
                    <a:p>
                      <a:pPr algn="ctr"/>
                      <a:endParaRPr lang="cs-CZ" b="1"/>
                    </a:p>
                  </a:txBody>
                  <a:tcPr anchor="ct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428596" y="357166"/>
            <a:ext cx="8572560" cy="6001643"/>
          </a:xfrm>
          <a:prstGeom prst="rect">
            <a:avLst/>
          </a:prstGeom>
          <a:noFill/>
        </p:spPr>
        <p:txBody>
          <a:bodyPr wrap="square" rtlCol="0">
            <a:spAutoFit/>
          </a:bodyPr>
          <a:lstStyle/>
          <a:p>
            <a:r>
              <a:rPr lang="cs-CZ" sz="2400" smtClean="0"/>
              <a:t>U slobodno vrijeme se bavimo hobijima. Hobiju mogu biti različiti. Neki ljudi se bave sportovima, drugi umjetnosti, ostali skupljaju stvari ili se bave pasivnim hobijima. Hobiji su važan dio života. Koji su vaši hobiji?</a:t>
            </a:r>
          </a:p>
          <a:p>
            <a:endParaRPr lang="cs-CZ" sz="2400"/>
          </a:p>
          <a:p>
            <a:r>
              <a:rPr lang="cs-CZ" sz="2400" smtClean="0"/>
              <a:t>SPORTOVI</a:t>
            </a:r>
          </a:p>
          <a:p>
            <a:r>
              <a:rPr lang="cs-CZ" sz="2400" smtClean="0"/>
              <a:t>vježbanje/vježbati; nogomet; odbojka; trčanje/trčati; plivanje/plivati; voziti bicikl; rolanje/rolati se; </a:t>
            </a:r>
          </a:p>
          <a:p>
            <a:endParaRPr lang="cs-CZ" sz="2400"/>
          </a:p>
          <a:p>
            <a:r>
              <a:rPr lang="cs-CZ" sz="2400" smtClean="0"/>
              <a:t>UMJETNOST</a:t>
            </a:r>
          </a:p>
          <a:p>
            <a:r>
              <a:rPr lang="cs-CZ" sz="2400" smtClean="0"/>
              <a:t>čitati knjige, gledati filmove, ići u kazalište, ići u kino, slikati, fotografirati, slušati glazbu, svirati instrument</a:t>
            </a:r>
          </a:p>
          <a:p>
            <a:endParaRPr lang="cs-CZ" sz="2400"/>
          </a:p>
          <a:p>
            <a:r>
              <a:rPr lang="cs-CZ" sz="2400" smtClean="0"/>
              <a:t>OSTALO</a:t>
            </a:r>
          </a:p>
          <a:p>
            <a:r>
              <a:rPr lang="cs-CZ" sz="2400" smtClean="0"/>
              <a:t>gledati televiziju, igrati igre, odmarati se, spavati, šetati se, učiti, razgovarati</a:t>
            </a:r>
            <a:endParaRPr lang="cs-CZ"/>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p:cNvSpPr txBox="1"/>
          <p:nvPr/>
        </p:nvSpPr>
        <p:spPr>
          <a:xfrm>
            <a:off x="500034" y="357166"/>
            <a:ext cx="8143932" cy="4308872"/>
          </a:xfrm>
          <a:prstGeom prst="rect">
            <a:avLst/>
          </a:prstGeom>
          <a:noFill/>
        </p:spPr>
        <p:txBody>
          <a:bodyPr wrap="square" rtlCol="0">
            <a:spAutoFit/>
          </a:bodyPr>
          <a:lstStyle/>
          <a:p>
            <a:r>
              <a:rPr lang="cs-CZ" sz="3200" smtClean="0"/>
              <a:t>Koji su vaši hobiji?</a:t>
            </a:r>
          </a:p>
          <a:p>
            <a:r>
              <a:rPr lang="cs-CZ" sz="3200" smtClean="0"/>
              <a:t>Kako se zove vaš omiljeni film/knjiga/umjetnik?</a:t>
            </a:r>
          </a:p>
          <a:p>
            <a:r>
              <a:rPr lang="cs-CZ" sz="3200" smtClean="0"/>
              <a:t>Za koji sportski klub navijate?</a:t>
            </a:r>
          </a:p>
          <a:p>
            <a:r>
              <a:rPr lang="cs-CZ" sz="3200" smtClean="0"/>
              <a:t>Kamo volite ići?</a:t>
            </a:r>
          </a:p>
          <a:p>
            <a:r>
              <a:rPr lang="cs-CZ" sz="3200" smtClean="0"/>
              <a:t>Kojim sportom se bavite?</a:t>
            </a:r>
          </a:p>
          <a:p>
            <a:r>
              <a:rPr lang="cs-CZ" sz="3200" smtClean="0"/>
              <a:t>Što vas zanima?</a:t>
            </a:r>
          </a:p>
          <a:p>
            <a:r>
              <a:rPr lang="cs-CZ" sz="3200" smtClean="0"/>
              <a:t>Što volite?</a:t>
            </a:r>
          </a:p>
          <a:p>
            <a:r>
              <a:rPr lang="cs-CZ" sz="3200" smtClean="0"/>
              <a:t> </a:t>
            </a:r>
          </a:p>
          <a:p>
            <a:endParaRPr lang="cs-CZ" smtClean="0"/>
          </a:p>
        </p:txBody>
      </p:sp>
    </p:spTree>
  </p:cSld>
  <p:clrMapOvr>
    <a:masterClrMapping/>
  </p:clrMapOvr>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156</TotalTime>
  <Words>631</Words>
  <Application>Microsoft Office PowerPoint</Application>
  <PresentationFormat>Předvádění na obrazovce (4:3)</PresentationFormat>
  <Paragraphs>137</Paragraphs>
  <Slides>7</Slides>
  <Notes>0</Notes>
  <HiddenSlides>0</HiddenSlides>
  <MMClips>0</MMClips>
  <ScaleCrop>false</ScaleCrop>
  <HeadingPairs>
    <vt:vector size="4" baseType="variant">
      <vt:variant>
        <vt:lpstr>Motiv</vt:lpstr>
      </vt:variant>
      <vt:variant>
        <vt:i4>1</vt:i4>
      </vt:variant>
      <vt:variant>
        <vt:lpstr>Nadpisy snímků</vt:lpstr>
      </vt:variant>
      <vt:variant>
        <vt:i4>7</vt:i4>
      </vt:variant>
    </vt:vector>
  </HeadingPairs>
  <TitlesOfParts>
    <vt:vector size="8" baseType="lpstr">
      <vt:lpstr>Motiv sady Office</vt:lpstr>
      <vt:lpstr>CH_01 10.lekcija</vt:lpstr>
      <vt:lpstr>Snímek 2</vt:lpstr>
      <vt:lpstr>Snímek 3</vt:lpstr>
      <vt:lpstr>Snímek 4</vt:lpstr>
      <vt:lpstr>Snímek 5</vt:lpstr>
      <vt:lpstr>Snímek 6</vt:lpstr>
      <vt:lpstr>Snímek 7</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CH_01 10.lekcija</dc:title>
  <dc:creator>Pavel</dc:creator>
  <cp:lastModifiedBy>Pavel</cp:lastModifiedBy>
  <cp:revision>16</cp:revision>
  <dcterms:created xsi:type="dcterms:W3CDTF">2012-11-29T10:20:53Z</dcterms:created>
  <dcterms:modified xsi:type="dcterms:W3CDTF">2012-11-29T12:57:20Z</dcterms:modified>
</cp:coreProperties>
</file>