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E44D-5EAC-405A-AD07-5859EE0E549B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F5DA-7EC3-4DA2-AF4F-00C80889126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CH_01, 3. lekcija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akuzativ</a:t>
            </a:r>
          </a:p>
          <a:p>
            <a:r>
              <a:rPr lang="cs-CZ" smtClean="0"/>
              <a:t>boje</a:t>
            </a:r>
          </a:p>
          <a:p>
            <a:r>
              <a:rPr lang="cs-CZ" smtClean="0"/>
              <a:t>odjeća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69269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Tvary přídavných jmen mužského rodu mohou být dvojí.</a:t>
            </a:r>
          </a:p>
          <a:p>
            <a:r>
              <a:rPr lang="cs-CZ" b="1" dirty="0" smtClean="0"/>
              <a:t>Kratší tvar</a:t>
            </a:r>
            <a:r>
              <a:rPr lang="cs-CZ" dirty="0" smtClean="0"/>
              <a:t>, tzv. jmenný: </a:t>
            </a:r>
            <a:r>
              <a:rPr lang="cs-CZ" dirty="0" err="1" smtClean="0"/>
              <a:t>crn</a:t>
            </a:r>
            <a:r>
              <a:rPr lang="cs-CZ" dirty="0" smtClean="0"/>
              <a:t>, </a:t>
            </a:r>
            <a:r>
              <a:rPr lang="cs-CZ" dirty="0" err="1" smtClean="0"/>
              <a:t>zelen</a:t>
            </a:r>
            <a:r>
              <a:rPr lang="cs-CZ" dirty="0" smtClean="0"/>
              <a:t>, </a:t>
            </a:r>
            <a:r>
              <a:rPr lang="cs-CZ" dirty="0" err="1" smtClean="0"/>
              <a:t>žut</a:t>
            </a:r>
            <a:r>
              <a:rPr lang="cs-CZ" dirty="0" smtClean="0"/>
              <a:t>, </a:t>
            </a:r>
            <a:r>
              <a:rPr lang="cs-CZ" dirty="0" err="1" smtClean="0"/>
              <a:t>velik</a:t>
            </a:r>
            <a:r>
              <a:rPr lang="cs-CZ" dirty="0" smtClean="0"/>
              <a:t>, </a:t>
            </a:r>
            <a:r>
              <a:rPr lang="cs-CZ" dirty="0" err="1" smtClean="0"/>
              <a:t>dobar</a:t>
            </a:r>
            <a:r>
              <a:rPr lang="cs-CZ" dirty="0" smtClean="0"/>
              <a:t>, </a:t>
            </a:r>
            <a:r>
              <a:rPr lang="cs-CZ" dirty="0" err="1" smtClean="0"/>
              <a:t>malen</a:t>
            </a:r>
            <a:endParaRPr lang="cs-CZ" dirty="0" smtClean="0"/>
          </a:p>
          <a:p>
            <a:r>
              <a:rPr lang="cs-CZ" b="1" dirty="0" smtClean="0"/>
              <a:t>Delší, určitý tvar</a:t>
            </a:r>
            <a:r>
              <a:rPr lang="cs-CZ" dirty="0" smtClean="0"/>
              <a:t>: </a:t>
            </a:r>
            <a:r>
              <a:rPr lang="cs-CZ" dirty="0" err="1" smtClean="0"/>
              <a:t>crni</a:t>
            </a:r>
            <a:r>
              <a:rPr lang="cs-CZ" dirty="0" smtClean="0"/>
              <a:t>, zeleni, </a:t>
            </a:r>
            <a:r>
              <a:rPr lang="cs-CZ" dirty="0" err="1" smtClean="0"/>
              <a:t>žuti</a:t>
            </a:r>
            <a:r>
              <a:rPr lang="cs-CZ" dirty="0" smtClean="0"/>
              <a:t>, </a:t>
            </a:r>
            <a:r>
              <a:rPr lang="cs-CZ" dirty="0" err="1" smtClean="0"/>
              <a:t>veliki</a:t>
            </a:r>
            <a:r>
              <a:rPr lang="cs-CZ" dirty="0" smtClean="0"/>
              <a:t>, </a:t>
            </a:r>
            <a:r>
              <a:rPr lang="cs-CZ" dirty="0" err="1" smtClean="0"/>
              <a:t>dobri</a:t>
            </a:r>
            <a:r>
              <a:rPr lang="cs-CZ" dirty="0" smtClean="0"/>
              <a:t>, </a:t>
            </a:r>
            <a:r>
              <a:rPr lang="cs-CZ" dirty="0" err="1" smtClean="0"/>
              <a:t>mali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Kratší tvary </a:t>
            </a:r>
            <a:r>
              <a:rPr lang="cs-CZ" dirty="0" smtClean="0"/>
              <a:t>jsou běžné tam, kde je </a:t>
            </a:r>
            <a:r>
              <a:rPr lang="cs-CZ" b="1" dirty="0" smtClean="0"/>
              <a:t>přídavné jméno součástí přísudku jmenného</a:t>
            </a:r>
            <a:r>
              <a:rPr lang="cs-CZ" dirty="0" smtClean="0"/>
              <a:t>.</a:t>
            </a:r>
          </a:p>
          <a:p>
            <a:r>
              <a:rPr lang="cs-CZ" i="1" dirty="0" err="1" smtClean="0"/>
              <a:t>Dobar</a:t>
            </a:r>
            <a:r>
              <a:rPr lang="cs-CZ" i="1" dirty="0" smtClean="0"/>
              <a:t> dan. </a:t>
            </a:r>
            <a:r>
              <a:rPr lang="cs-CZ" i="1" dirty="0" err="1" smtClean="0"/>
              <a:t>Moj</a:t>
            </a:r>
            <a:r>
              <a:rPr lang="cs-CZ" i="1" dirty="0" smtClean="0"/>
              <a:t> </a:t>
            </a:r>
            <a:r>
              <a:rPr lang="cs-CZ" i="1" dirty="0" err="1" smtClean="0"/>
              <a:t>otac</a:t>
            </a:r>
            <a:r>
              <a:rPr lang="cs-CZ" i="1" dirty="0" smtClean="0"/>
              <a:t> je </a:t>
            </a:r>
            <a:r>
              <a:rPr lang="cs-CZ" i="1" dirty="0" err="1" smtClean="0"/>
              <a:t>star</a:t>
            </a:r>
            <a:r>
              <a:rPr lang="cs-CZ" i="1" dirty="0" smtClean="0"/>
              <a:t>. Brod je </a:t>
            </a:r>
            <a:r>
              <a:rPr lang="cs-CZ" i="1" dirty="0" err="1" smtClean="0"/>
              <a:t>velik</a:t>
            </a:r>
            <a:r>
              <a:rPr lang="cs-CZ" i="1" dirty="0" smtClean="0"/>
              <a:t>. </a:t>
            </a:r>
            <a:r>
              <a:rPr lang="cs-CZ" i="1" dirty="0" err="1" smtClean="0"/>
              <a:t>Travnjak</a:t>
            </a:r>
            <a:r>
              <a:rPr lang="cs-CZ" i="1" dirty="0" smtClean="0"/>
              <a:t> je </a:t>
            </a:r>
            <a:r>
              <a:rPr lang="cs-CZ" i="1" dirty="0" err="1" smtClean="0"/>
              <a:t>zelen</a:t>
            </a:r>
            <a:r>
              <a:rPr lang="cs-CZ" i="1" dirty="0" smtClean="0"/>
              <a:t>. Auto je </a:t>
            </a:r>
            <a:r>
              <a:rPr lang="cs-CZ" i="1" dirty="0" err="1" smtClean="0"/>
              <a:t>žut</a:t>
            </a:r>
            <a:r>
              <a:rPr lang="cs-CZ" i="1" dirty="0" smtClean="0"/>
              <a:t>. Taj </a:t>
            </a:r>
            <a:r>
              <a:rPr lang="cs-CZ" i="1" dirty="0" err="1" smtClean="0"/>
              <a:t>džemper</a:t>
            </a:r>
            <a:r>
              <a:rPr lang="cs-CZ" i="1" dirty="0" smtClean="0"/>
              <a:t> je </a:t>
            </a:r>
            <a:r>
              <a:rPr lang="cs-CZ" i="1" dirty="0" err="1" smtClean="0"/>
              <a:t>malen</a:t>
            </a:r>
            <a:r>
              <a:rPr lang="cs-CZ" i="1" dirty="0" smtClean="0"/>
              <a:t>.</a:t>
            </a:r>
          </a:p>
          <a:p>
            <a:endParaRPr lang="cs-CZ" i="1" dirty="0"/>
          </a:p>
          <a:p>
            <a:r>
              <a:rPr lang="cs-CZ" dirty="0" smtClean="0"/>
              <a:t>Delší tvary se používají např. pokud jsou doplněny (ukazovacím) zájmenem, čímž je určen jejich kontext; také při vyjádření časových a prostorových vlastností či v názvech a jménech.</a:t>
            </a:r>
          </a:p>
          <a:p>
            <a:r>
              <a:rPr lang="cs-CZ" i="1" dirty="0" err="1" smtClean="0"/>
              <a:t>Gdje</a:t>
            </a:r>
            <a:r>
              <a:rPr lang="cs-CZ" i="1" dirty="0" smtClean="0"/>
              <a:t> je </a:t>
            </a:r>
            <a:r>
              <a:rPr lang="cs-CZ" i="1" dirty="0" err="1" smtClean="0"/>
              <a:t>moj</a:t>
            </a:r>
            <a:r>
              <a:rPr lang="cs-CZ" i="1" dirty="0" smtClean="0"/>
              <a:t> </a:t>
            </a:r>
            <a:r>
              <a:rPr lang="cs-CZ" i="1" dirty="0" err="1" smtClean="0"/>
              <a:t>mali</a:t>
            </a:r>
            <a:r>
              <a:rPr lang="cs-CZ" i="1" dirty="0" smtClean="0"/>
              <a:t> </a:t>
            </a:r>
            <a:r>
              <a:rPr lang="cs-CZ" i="1" dirty="0" err="1" smtClean="0"/>
              <a:t>džemper</a:t>
            </a:r>
            <a:r>
              <a:rPr lang="cs-CZ" i="1" dirty="0" smtClean="0"/>
              <a:t>? Taj </a:t>
            </a:r>
            <a:r>
              <a:rPr lang="cs-CZ" i="1" dirty="0" err="1" smtClean="0"/>
              <a:t>veliki</a:t>
            </a:r>
            <a:r>
              <a:rPr lang="cs-CZ" i="1" dirty="0" smtClean="0"/>
              <a:t> brod se </a:t>
            </a:r>
            <a:r>
              <a:rPr lang="cs-CZ" i="1" dirty="0" err="1" smtClean="0"/>
              <a:t>zove</a:t>
            </a:r>
            <a:r>
              <a:rPr lang="cs-CZ" i="1" dirty="0" smtClean="0"/>
              <a:t> Titanik. </a:t>
            </a:r>
            <a:r>
              <a:rPr lang="cs-CZ" i="1" dirty="0" err="1" smtClean="0"/>
              <a:t>Veliki</a:t>
            </a:r>
            <a:r>
              <a:rPr lang="cs-CZ" i="1" dirty="0" smtClean="0"/>
              <a:t> </a:t>
            </a:r>
            <a:r>
              <a:rPr lang="cs-CZ" i="1" dirty="0" err="1" smtClean="0"/>
              <a:t>prasak</a:t>
            </a:r>
            <a:r>
              <a:rPr lang="cs-CZ" i="1" dirty="0" smtClean="0"/>
              <a:t> je </a:t>
            </a:r>
            <a:r>
              <a:rPr lang="cs-CZ" i="1" dirty="0" err="1" smtClean="0"/>
              <a:t>početak</a:t>
            </a:r>
            <a:r>
              <a:rPr lang="cs-CZ" i="1" dirty="0" smtClean="0"/>
              <a:t> </a:t>
            </a:r>
            <a:r>
              <a:rPr lang="cs-CZ" i="1" dirty="0" err="1" smtClean="0"/>
              <a:t>svega</a:t>
            </a:r>
            <a:r>
              <a:rPr lang="cs-CZ" i="1" dirty="0" smtClean="0"/>
              <a:t>. </a:t>
            </a:r>
            <a:r>
              <a:rPr lang="cs-CZ" i="1" dirty="0" err="1" smtClean="0"/>
              <a:t>Otac</a:t>
            </a:r>
            <a:r>
              <a:rPr lang="cs-CZ" i="1" dirty="0" smtClean="0"/>
              <a:t> čita </a:t>
            </a:r>
            <a:r>
              <a:rPr lang="cs-CZ" i="1" dirty="0" err="1" smtClean="0"/>
              <a:t>Večernji</a:t>
            </a:r>
            <a:r>
              <a:rPr lang="cs-CZ" i="1" dirty="0" smtClean="0"/>
              <a:t> list. </a:t>
            </a:r>
          </a:p>
          <a:p>
            <a:endParaRPr lang="cs-CZ" i="1" dirty="0"/>
          </a:p>
          <a:p>
            <a:r>
              <a:rPr lang="cs-CZ" dirty="0" smtClean="0"/>
              <a:t>Ženský a střední rod mají koncovky shodné v obou případech.</a:t>
            </a:r>
          </a:p>
          <a:p>
            <a:r>
              <a:rPr lang="cs-CZ" b="1" i="1" dirty="0" smtClean="0"/>
              <a:t>Ženský –a: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malena</a:t>
            </a:r>
            <a:r>
              <a:rPr lang="cs-CZ" i="1" dirty="0" smtClean="0"/>
              <a:t>, </a:t>
            </a:r>
            <a:r>
              <a:rPr lang="cs-CZ" i="1" dirty="0" err="1" smtClean="0"/>
              <a:t>crna</a:t>
            </a:r>
            <a:r>
              <a:rPr lang="cs-CZ" i="1" dirty="0" smtClean="0"/>
              <a:t>, </a:t>
            </a:r>
            <a:r>
              <a:rPr lang="cs-CZ" i="1" dirty="0" err="1" smtClean="0"/>
              <a:t>žuta</a:t>
            </a:r>
            <a:r>
              <a:rPr lang="cs-CZ" i="1" dirty="0" smtClean="0"/>
              <a:t>, zelena, </a:t>
            </a:r>
            <a:r>
              <a:rPr lang="cs-CZ" i="1" dirty="0" err="1" smtClean="0"/>
              <a:t>velika</a:t>
            </a:r>
            <a:r>
              <a:rPr lang="cs-CZ" i="1" dirty="0" smtClean="0"/>
              <a:t>, dobra</a:t>
            </a:r>
          </a:p>
          <a:p>
            <a:endParaRPr lang="cs-CZ" i="1" dirty="0" smtClean="0"/>
          </a:p>
          <a:p>
            <a:r>
              <a:rPr lang="cs-CZ" b="1" i="1" dirty="0" smtClean="0"/>
              <a:t>Střední - o: </a:t>
            </a:r>
          </a:p>
          <a:p>
            <a:r>
              <a:rPr lang="cs-CZ" i="1" dirty="0" err="1" smtClean="0"/>
              <a:t>maleno</a:t>
            </a:r>
            <a:r>
              <a:rPr lang="cs-CZ" i="1" dirty="0" smtClean="0"/>
              <a:t>, </a:t>
            </a:r>
            <a:r>
              <a:rPr lang="cs-CZ" i="1" dirty="0" err="1" smtClean="0"/>
              <a:t>crno</a:t>
            </a:r>
            <a:r>
              <a:rPr lang="cs-CZ" i="1" dirty="0" smtClean="0"/>
              <a:t>, </a:t>
            </a:r>
            <a:r>
              <a:rPr lang="cs-CZ" i="1" dirty="0" err="1" smtClean="0"/>
              <a:t>žuto</a:t>
            </a:r>
            <a:r>
              <a:rPr lang="cs-CZ" i="1" dirty="0" smtClean="0"/>
              <a:t>, zeleno, </a:t>
            </a:r>
            <a:r>
              <a:rPr lang="cs-CZ" i="1" dirty="0" err="1" smtClean="0"/>
              <a:t>veliko</a:t>
            </a:r>
            <a:r>
              <a:rPr lang="cs-CZ" i="1" dirty="0" smtClean="0"/>
              <a:t>, dobro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smtClean="0"/>
              <a:t>Koje je boje...?</a:t>
            </a:r>
          </a:p>
          <a:p>
            <a:r>
              <a:rPr lang="cs-CZ" smtClean="0"/>
              <a:t>mačka = Mačka je crna, a može biti bijela ili smeđa. Ima bijelu ili crnu boju.</a:t>
            </a:r>
          </a:p>
          <a:p>
            <a:r>
              <a:rPr lang="cs-CZ" smtClean="0"/>
              <a:t>oblak = Oblak je bijel, a može biti crn.</a:t>
            </a:r>
          </a:p>
          <a:p>
            <a:r>
              <a:rPr lang="cs-CZ" smtClean="0"/>
              <a:t>more = More je plavo.</a:t>
            </a:r>
          </a:p>
          <a:p>
            <a:endParaRPr lang="cs-CZ"/>
          </a:p>
          <a:p>
            <a:endParaRPr lang="cs-CZ" smtClean="0"/>
          </a:p>
          <a:p>
            <a:r>
              <a:rPr lang="cs-CZ" sz="3200" smtClean="0"/>
              <a:t>naranča, ruža, glina, banana, more, sunce, nebo, trava, crnac, snijeg, krv, oči, ibuprofen, ploča, traperice, jabuka, meso, pivo, vino*, mlijeko, zid, kosa, antuka, voda, sir, maslac, mast, ulje, maslina, drvo, list, prsten, prozor, oblak, mrak, magarac, pas</a:t>
            </a:r>
          </a:p>
          <a:p>
            <a:endParaRPr lang="cs-CZ" sz="3200"/>
          </a:p>
          <a:p>
            <a:r>
              <a:rPr lang="cs-CZ" sz="3200" smtClean="0"/>
              <a:t>Kojih je boja zastava vaše zemlje?</a:t>
            </a:r>
            <a:endParaRPr lang="cs-CZ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englishbanana.com/clothes-im-wearing-1-picture-sheet-1-ev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67700" cy="503872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331640" y="2708920"/>
            <a:ext cx="30963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123728" y="5805264"/>
            <a:ext cx="47525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563888" y="476672"/>
            <a:ext cx="1661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smtClean="0"/>
              <a:t>Odjeća</a:t>
            </a:r>
            <a:endParaRPr lang="cs-CZ" sz="4000" b="1"/>
          </a:p>
        </p:txBody>
      </p:sp>
      <p:sp>
        <p:nvSpPr>
          <p:cNvPr id="8" name="TextovéPole 7"/>
          <p:cNvSpPr txBox="1"/>
          <p:nvPr/>
        </p:nvSpPr>
        <p:spPr>
          <a:xfrm>
            <a:off x="827584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kapa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99792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kravata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11960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pojas</a:t>
            </a:r>
            <a:r>
              <a:rPr lang="cs-CZ" dirty="0" smtClean="0"/>
              <a:t>, </a:t>
            </a:r>
            <a:r>
              <a:rPr lang="cs-CZ" dirty="0" err="1" smtClean="0"/>
              <a:t>remen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trenirka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31832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šal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bokserice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83768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grudnjak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spavaćica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šešir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740352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tenisice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55172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majica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košulja</a:t>
            </a:r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13995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kupaći</a:t>
            </a:r>
            <a:r>
              <a:rPr lang="cs-CZ" dirty="0" smtClean="0"/>
              <a:t> </a:t>
            </a:r>
            <a:r>
              <a:rPr lang="cs-CZ" dirty="0" err="1" smtClean="0"/>
              <a:t>kostim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15816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hlače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jakna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NY8p8qG_1FA/T6gSMvqV8ZI/AAAAAAAAG_U/w_6n6v-XHUU/s1600/cloth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307" y="1124744"/>
            <a:ext cx="9407307" cy="573325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043608" y="2852936"/>
            <a:ext cx="32403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91680" y="6309320"/>
            <a:ext cx="5616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71600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štikle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39752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bikini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51920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jakna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cipele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odijelo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350100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šal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haljina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860032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gaćice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00192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potkošulja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775848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gaćice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1156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rukavica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43808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kratke</a:t>
            </a:r>
            <a:r>
              <a:rPr lang="cs-CZ" dirty="0" smtClean="0"/>
              <a:t> </a:t>
            </a:r>
            <a:r>
              <a:rPr lang="cs-CZ" dirty="0" err="1" smtClean="0"/>
              <a:t>hlače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499992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čarape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čizme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020272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prsluk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džemper</a:t>
            </a:r>
            <a:r>
              <a:rPr lang="cs-CZ" sz="3600" b="1" dirty="0" smtClean="0"/>
              <a:t>, vesta, kaput, </a:t>
            </a:r>
            <a:r>
              <a:rPr lang="cs-CZ" sz="3600" b="1" dirty="0" err="1" smtClean="0"/>
              <a:t>sandale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suknja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traperice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džins</a:t>
            </a:r>
            <a:r>
              <a:rPr lang="cs-CZ" sz="3600" b="1" dirty="0" smtClean="0"/>
              <a:t>, mantil, sako, </a:t>
            </a:r>
            <a:r>
              <a:rPr lang="cs-CZ" sz="3600" b="1" dirty="0" err="1" smtClean="0"/>
              <a:t>minić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marama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maramica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novčanik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džep</a:t>
            </a:r>
            <a:r>
              <a:rPr lang="cs-CZ" sz="3600" b="1" dirty="0" smtClean="0"/>
              <a:t>, zip, </a:t>
            </a:r>
            <a:r>
              <a:rPr lang="cs-CZ" sz="3600" b="1" dirty="0" err="1" smtClean="0"/>
              <a:t>naočale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sunčane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naočale</a:t>
            </a:r>
            <a:r>
              <a:rPr lang="cs-CZ" sz="3600" b="1" dirty="0" smtClean="0"/>
              <a:t>, prsten, </a:t>
            </a:r>
            <a:r>
              <a:rPr lang="cs-CZ" sz="3600" b="1" dirty="0" err="1" smtClean="0"/>
              <a:t>narukvica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naušnica</a:t>
            </a:r>
            <a:r>
              <a:rPr lang="cs-CZ" sz="3600" b="1" dirty="0" smtClean="0"/>
              <a:t>,  </a:t>
            </a:r>
            <a:r>
              <a:rPr lang="cs-CZ" sz="3600" b="1" dirty="0" err="1" smtClean="0"/>
              <a:t>ogrlica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lančić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kopča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dugme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okovratnik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kragna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rukav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nogavica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vezica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leptirka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broš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465313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kakva</a:t>
            </a:r>
            <a:r>
              <a:rPr lang="cs-CZ" sz="2800" dirty="0" smtClean="0"/>
              <a:t> </a:t>
            </a:r>
            <a:r>
              <a:rPr lang="cs-CZ" sz="2800" dirty="0" err="1" smtClean="0"/>
              <a:t>još</a:t>
            </a:r>
            <a:r>
              <a:rPr lang="cs-CZ" sz="2800" dirty="0" smtClean="0"/>
              <a:t> </a:t>
            </a:r>
            <a:r>
              <a:rPr lang="cs-CZ" sz="2800" dirty="0" err="1" smtClean="0"/>
              <a:t>može</a:t>
            </a:r>
            <a:r>
              <a:rPr lang="cs-CZ" sz="2800" dirty="0" smtClean="0"/>
              <a:t> biti </a:t>
            </a:r>
            <a:r>
              <a:rPr lang="cs-CZ" sz="2800" dirty="0" err="1" smtClean="0"/>
              <a:t>odjeća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prugasta</a:t>
            </a:r>
            <a:r>
              <a:rPr lang="cs-CZ" sz="2800" dirty="0" smtClean="0"/>
              <a:t>, </a:t>
            </a:r>
            <a:r>
              <a:rPr lang="cs-CZ" sz="2800" dirty="0" err="1" smtClean="0"/>
              <a:t>točkasta</a:t>
            </a:r>
            <a:r>
              <a:rPr lang="cs-CZ" sz="2800" dirty="0" smtClean="0"/>
              <a:t>, </a:t>
            </a:r>
            <a:r>
              <a:rPr lang="cs-CZ" sz="2800" dirty="0" err="1" smtClean="0"/>
              <a:t>kockasta</a:t>
            </a:r>
            <a:r>
              <a:rPr lang="cs-CZ" sz="2800" dirty="0" smtClean="0"/>
              <a:t>, </a:t>
            </a:r>
            <a:r>
              <a:rPr lang="cs-CZ" sz="2800" dirty="0" err="1" smtClean="0"/>
              <a:t>šarena</a:t>
            </a:r>
            <a:r>
              <a:rPr lang="cs-CZ" sz="2800" dirty="0" smtClean="0"/>
              <a:t>, </a:t>
            </a:r>
            <a:r>
              <a:rPr lang="cs-CZ" sz="2800" dirty="0" err="1" smtClean="0"/>
              <a:t>prljava</a:t>
            </a:r>
            <a:r>
              <a:rPr lang="cs-CZ" sz="2800" dirty="0" smtClean="0"/>
              <a:t>, čista, </a:t>
            </a:r>
            <a:r>
              <a:rPr lang="cs-CZ" sz="2800" dirty="0" err="1" smtClean="0"/>
              <a:t>velika</a:t>
            </a:r>
            <a:r>
              <a:rPr lang="cs-CZ" sz="2800" dirty="0" smtClean="0"/>
              <a:t>, </a:t>
            </a:r>
            <a:r>
              <a:rPr lang="cs-CZ" sz="2800" dirty="0" err="1" smtClean="0"/>
              <a:t>malena</a:t>
            </a:r>
            <a:r>
              <a:rPr lang="cs-CZ" sz="2800" dirty="0" smtClean="0"/>
              <a:t>, </a:t>
            </a:r>
            <a:r>
              <a:rPr lang="cs-CZ" sz="2800" dirty="0" err="1" smtClean="0"/>
              <a:t>dugačka</a:t>
            </a:r>
            <a:r>
              <a:rPr lang="cs-CZ" sz="2800" dirty="0" smtClean="0"/>
              <a:t>, </a:t>
            </a:r>
            <a:r>
              <a:rPr lang="cs-CZ" sz="2800" dirty="0" err="1" smtClean="0"/>
              <a:t>kratka</a:t>
            </a:r>
            <a:r>
              <a:rPr lang="cs-CZ" sz="2800" dirty="0" smtClean="0"/>
              <a:t>, </a:t>
            </a:r>
            <a:r>
              <a:rPr lang="cs-CZ" sz="2800" dirty="0" err="1" smtClean="0"/>
              <a:t>tamna</a:t>
            </a:r>
            <a:r>
              <a:rPr lang="cs-CZ" sz="2800" dirty="0" smtClean="0"/>
              <a:t>, </a:t>
            </a:r>
            <a:r>
              <a:rPr lang="cs-CZ" sz="2800" dirty="0" err="1" smtClean="0"/>
              <a:t>svjetla</a:t>
            </a:r>
            <a:r>
              <a:rPr lang="cs-CZ" sz="2800" dirty="0" smtClean="0"/>
              <a:t>, </a:t>
            </a:r>
            <a:r>
              <a:rPr lang="cs-CZ" sz="2800" dirty="0" err="1" smtClean="0"/>
              <a:t>svečana</a:t>
            </a:r>
            <a:r>
              <a:rPr lang="cs-CZ" sz="2800" dirty="0" smtClean="0"/>
              <a:t>, </a:t>
            </a:r>
            <a:r>
              <a:rPr lang="cs-CZ" sz="2800" dirty="0" err="1" smtClean="0"/>
              <a:t>sportska</a:t>
            </a:r>
            <a:r>
              <a:rPr lang="cs-CZ" sz="2800" dirty="0" smtClean="0"/>
              <a:t>, </a:t>
            </a:r>
            <a:r>
              <a:rPr lang="cs-CZ" sz="2800" smtClean="0"/>
              <a:t>kućna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947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483768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Pavel i Marek sjede na </a:t>
            </a:r>
            <a:r>
              <a:rPr lang="cs-CZ" dirty="0" err="1" smtClean="0"/>
              <a:t>klupi</a:t>
            </a:r>
            <a:r>
              <a:rPr lang="cs-CZ" dirty="0" smtClean="0"/>
              <a:t> u </a:t>
            </a:r>
            <a:r>
              <a:rPr lang="cs-CZ" dirty="0" err="1" smtClean="0"/>
              <a:t>Bratislavi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980728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Pavel </a:t>
            </a:r>
            <a:r>
              <a:rPr lang="cs-CZ" dirty="0" err="1" smtClean="0"/>
              <a:t>ima</a:t>
            </a:r>
            <a:r>
              <a:rPr lang="cs-CZ" dirty="0" smtClean="0"/>
              <a:t> </a:t>
            </a:r>
            <a:r>
              <a:rPr lang="cs-CZ" dirty="0" err="1" smtClean="0"/>
              <a:t>sunčane</a:t>
            </a:r>
            <a:r>
              <a:rPr lang="cs-CZ" dirty="0" smtClean="0"/>
              <a:t> </a:t>
            </a:r>
            <a:r>
              <a:rPr lang="cs-CZ" dirty="0" err="1" smtClean="0"/>
              <a:t>naočale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83768" y="299695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tamnoplavu</a:t>
            </a:r>
            <a:r>
              <a:rPr lang="cs-CZ" dirty="0" smtClean="0"/>
              <a:t> </a:t>
            </a:r>
            <a:r>
              <a:rPr lang="cs-CZ" dirty="0" err="1" smtClean="0"/>
              <a:t>majicu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67744" y="5229200"/>
            <a:ext cx="1813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plave </a:t>
            </a:r>
            <a:r>
              <a:rPr lang="cs-CZ" dirty="0" err="1" smtClean="0"/>
              <a:t>traperice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4005064"/>
            <a:ext cx="956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i ruksak.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98072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Marek </a:t>
            </a:r>
            <a:r>
              <a:rPr lang="cs-CZ" dirty="0" err="1" smtClean="0"/>
              <a:t>ima</a:t>
            </a:r>
            <a:r>
              <a:rPr lang="cs-CZ" dirty="0" smtClean="0"/>
              <a:t> </a:t>
            </a:r>
            <a:r>
              <a:rPr lang="cs-CZ" dirty="0" err="1" smtClean="0"/>
              <a:t>bijelu</a:t>
            </a:r>
            <a:r>
              <a:rPr lang="cs-CZ" dirty="0" smtClean="0"/>
              <a:t> </a:t>
            </a:r>
            <a:r>
              <a:rPr lang="cs-CZ" dirty="0" err="1" smtClean="0"/>
              <a:t>košulju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132856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crvenu</a:t>
            </a:r>
            <a:r>
              <a:rPr lang="cs-CZ" dirty="0" smtClean="0"/>
              <a:t> </a:t>
            </a:r>
            <a:r>
              <a:rPr lang="cs-CZ" dirty="0" err="1" smtClean="0"/>
              <a:t>leptiricu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3933056"/>
            <a:ext cx="1598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smeđe</a:t>
            </a:r>
            <a:r>
              <a:rPr lang="cs-CZ" dirty="0" smtClean="0"/>
              <a:t> </a:t>
            </a:r>
            <a:r>
              <a:rPr lang="cs-CZ" dirty="0" err="1" smtClean="0"/>
              <a:t>hlače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4941168"/>
            <a:ext cx="17951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tamne</a:t>
            </a:r>
            <a:r>
              <a:rPr lang="cs-CZ" dirty="0" smtClean="0"/>
              <a:t> </a:t>
            </a:r>
            <a:r>
              <a:rPr lang="cs-CZ" dirty="0" err="1" smtClean="0"/>
              <a:t>tenisice</a:t>
            </a:r>
            <a:r>
              <a:rPr lang="cs-CZ" dirty="0" smtClean="0"/>
              <a:t>,...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164288" y="2924944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kofer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5949280"/>
            <a:ext cx="49685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Pavel pije pivo, a Marek </a:t>
            </a:r>
            <a:r>
              <a:rPr lang="cs-CZ" dirty="0" err="1" smtClean="0"/>
              <a:t>puši</a:t>
            </a:r>
            <a:r>
              <a:rPr lang="cs-CZ" dirty="0" smtClean="0"/>
              <a:t> cigaretu i </a:t>
            </a:r>
            <a:r>
              <a:rPr lang="cs-CZ" dirty="0" err="1" smtClean="0"/>
              <a:t>svira</a:t>
            </a:r>
            <a:r>
              <a:rPr lang="cs-CZ" dirty="0" smtClean="0"/>
              <a:t> </a:t>
            </a:r>
            <a:r>
              <a:rPr lang="cs-CZ" dirty="0" err="1" smtClean="0"/>
              <a:t>trubu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5877272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Obojica</a:t>
            </a:r>
            <a:r>
              <a:rPr lang="cs-CZ" dirty="0" smtClean="0"/>
              <a:t> </a:t>
            </a:r>
            <a:r>
              <a:rPr lang="cs-CZ" dirty="0" err="1" smtClean="0"/>
              <a:t>su</a:t>
            </a:r>
            <a:r>
              <a:rPr lang="cs-CZ" dirty="0" smtClean="0"/>
              <a:t> </a:t>
            </a:r>
            <a:r>
              <a:rPr lang="cs-CZ" dirty="0" smtClean="0"/>
              <a:t>pijana.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photos-d.ak.fbcdn.net/hphotos-ak-prn1/74766_212941662158691_17014343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3293"/>
            <a:ext cx="4432292" cy="676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412750"/>
            <a:ext cx="52705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el-looks.com/med-photos/20120929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el-looks.com/med-photos/20120929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71400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280920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smtClean="0"/>
              <a:t>AKUZATIV</a:t>
            </a:r>
          </a:p>
          <a:p>
            <a:pPr algn="ctr"/>
            <a:r>
              <a:rPr lang="cs-CZ" sz="2800" b="1" smtClean="0"/>
              <a:t>odgovara na pitanja KOGA? ŠTO? (koho? co?)</a:t>
            </a:r>
          </a:p>
          <a:p>
            <a:pPr algn="ctr"/>
            <a:endParaRPr lang="cs-CZ" sz="2800" b="1"/>
          </a:p>
          <a:p>
            <a:r>
              <a:rPr lang="cs-CZ" sz="2800" b="1" smtClean="0"/>
              <a:t>bez prijedloga (bez předložky)</a:t>
            </a:r>
          </a:p>
          <a:p>
            <a:r>
              <a:rPr lang="cs-CZ" sz="2800" i="1" smtClean="0"/>
              <a:t>Mi pjevamo </a:t>
            </a:r>
            <a:r>
              <a:rPr lang="cs-CZ" sz="2800" b="1" i="1" smtClean="0"/>
              <a:t>pjesmu.</a:t>
            </a:r>
          </a:p>
          <a:p>
            <a:r>
              <a:rPr lang="cs-CZ" sz="2800" i="1" smtClean="0"/>
              <a:t>Vidimo </a:t>
            </a:r>
            <a:r>
              <a:rPr lang="cs-CZ" sz="2800" b="1" i="1" smtClean="0"/>
              <a:t>tramvaj, vlak i auto</a:t>
            </a:r>
            <a:r>
              <a:rPr lang="cs-CZ" sz="2800" i="1" smtClean="0"/>
              <a:t>.</a:t>
            </a:r>
          </a:p>
          <a:p>
            <a:r>
              <a:rPr lang="cs-CZ" sz="2800" i="1" smtClean="0"/>
              <a:t>Ante svira </a:t>
            </a:r>
            <a:r>
              <a:rPr lang="cs-CZ" sz="2800" b="1" i="1" smtClean="0"/>
              <a:t>gitaru, violinu i bas</a:t>
            </a:r>
            <a:r>
              <a:rPr lang="cs-CZ" sz="2800" i="1" smtClean="0"/>
              <a:t>.</a:t>
            </a:r>
          </a:p>
          <a:p>
            <a:r>
              <a:rPr lang="cs-CZ" sz="2800" i="1" smtClean="0"/>
              <a:t>Majka nosi </a:t>
            </a:r>
            <a:r>
              <a:rPr lang="cs-CZ" sz="2800" b="1" i="1" smtClean="0"/>
              <a:t>ružičastu maramu.</a:t>
            </a:r>
          </a:p>
          <a:p>
            <a:endParaRPr lang="cs-CZ" sz="2800" i="1"/>
          </a:p>
          <a:p>
            <a:r>
              <a:rPr lang="cs-CZ" sz="2800" b="1" smtClean="0"/>
              <a:t>s prijedlogom</a:t>
            </a:r>
          </a:p>
          <a:p>
            <a:r>
              <a:rPr lang="cs-CZ" sz="2800" i="1" smtClean="0"/>
              <a:t>Idemo </a:t>
            </a:r>
            <a:r>
              <a:rPr lang="cs-CZ" sz="2800" i="1" u="sng" smtClean="0"/>
              <a:t>na</a:t>
            </a:r>
            <a:r>
              <a:rPr lang="cs-CZ" sz="2800" i="1" smtClean="0"/>
              <a:t> more. (kamo?)</a:t>
            </a:r>
          </a:p>
          <a:p>
            <a:r>
              <a:rPr lang="cs-CZ" sz="2800" i="1" smtClean="0"/>
              <a:t>Odlazi studirati </a:t>
            </a:r>
            <a:r>
              <a:rPr lang="cs-CZ" sz="2800" i="1" u="sng" smtClean="0"/>
              <a:t>u</a:t>
            </a:r>
            <a:r>
              <a:rPr lang="cs-CZ" sz="2800" i="1" smtClean="0"/>
              <a:t> Zagreb. (kamo?)</a:t>
            </a:r>
          </a:p>
          <a:p>
            <a:r>
              <a:rPr lang="cs-CZ" sz="2800" i="1" smtClean="0"/>
              <a:t>Ovo je poklon </a:t>
            </a:r>
            <a:r>
              <a:rPr lang="cs-CZ" sz="2800" i="1" u="sng" smtClean="0"/>
              <a:t>za</a:t>
            </a:r>
            <a:r>
              <a:rPr lang="cs-CZ" sz="2800" i="1" smtClean="0"/>
              <a:t> oca.</a:t>
            </a:r>
          </a:p>
          <a:p>
            <a:r>
              <a:rPr lang="cs-CZ" sz="2800" i="1" smtClean="0"/>
              <a:t>Brod plovi </a:t>
            </a:r>
            <a:r>
              <a:rPr lang="cs-CZ" sz="2800" i="1" u="sng" smtClean="0"/>
              <a:t>na</a:t>
            </a:r>
            <a:r>
              <a:rPr lang="cs-CZ" sz="2800" i="1" smtClean="0"/>
              <a:t> otok Vis.</a:t>
            </a:r>
          </a:p>
          <a:p>
            <a:r>
              <a:rPr lang="cs-CZ" sz="2800" i="1" smtClean="0"/>
              <a:t>.</a:t>
            </a:r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hel-looks.com/med-photos/20120929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43408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hel-looks.com/med-photos/2012092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243408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el-looks.com/med-photos/2012092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243408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el-looks.com/med-photos/2012092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43408"/>
            <a:ext cx="51244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opišite što imate na sebi...</a:t>
            </a:r>
          </a:p>
          <a:p>
            <a:endParaRPr lang="cs-CZ"/>
          </a:p>
          <a:p>
            <a:r>
              <a:rPr lang="cs-CZ" sz="6000" smtClean="0"/>
              <a:t>Imam....</a:t>
            </a:r>
          </a:p>
          <a:p>
            <a:r>
              <a:rPr lang="cs-CZ" sz="6000" smtClean="0"/>
              <a:t>Nosim....</a:t>
            </a:r>
          </a:p>
          <a:p>
            <a:endParaRPr lang="cs-CZ" sz="6000"/>
          </a:p>
          <a:p>
            <a:endParaRPr lang="cs-CZ" sz="6000" smtClean="0"/>
          </a:p>
          <a:p>
            <a:pPr algn="r"/>
            <a:r>
              <a:rPr lang="cs-CZ" sz="2000" smtClean="0"/>
              <a:t>kraj...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smtClean="0"/>
              <a:t>KONCOVKY AKUZATIVU JEDNOTNÉHO ČÍSLA</a:t>
            </a:r>
          </a:p>
          <a:p>
            <a:pPr algn="ctr"/>
            <a:r>
              <a:rPr lang="cs-CZ" sz="2800" smtClean="0"/>
              <a:t>NEJČASTĚJŠÍ SKLOŇOVÁNÍ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11560" y="1412776"/>
          <a:ext cx="828092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mužský</a:t>
                      </a:r>
                      <a:r>
                        <a:rPr lang="cs-CZ" baseline="0" smtClean="0"/>
                        <a:t> životný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mužský neživotný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ženský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střední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-a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=</a:t>
                      </a:r>
                      <a:r>
                        <a:rPr lang="cs-CZ" b="1" baseline="0" smtClean="0"/>
                        <a:t> Nom (1.pád)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-u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=Nom</a:t>
                      </a:r>
                      <a:r>
                        <a:rPr lang="cs-CZ" b="1" baseline="0" smtClean="0"/>
                        <a:t> (1. pád)</a:t>
                      </a:r>
                      <a:endParaRPr lang="cs-CZ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muškarca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brod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majku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more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psa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auto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ženu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sunce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bika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tramvaj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kćerku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otočje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lopova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stol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Silviju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računalo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snjeguljića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grad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Hrvatsku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dijete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gospodina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otok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Rusiju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polje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Ivana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kompjutor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tortu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znanje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zmaja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nogomet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maramu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podne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kralja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televizor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majicu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jutro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oca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mobitel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haljinu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dizalo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suca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džemper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mačku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zrcalo</a:t>
                      </a:r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80920" cy="121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smtClean="0"/>
              <a:t>Skloňování pomnožných jmen</a:t>
            </a:r>
          </a:p>
          <a:p>
            <a:pPr algn="ctr"/>
            <a:r>
              <a:rPr lang="cs-CZ" sz="2400" b="1" smtClean="0"/>
              <a:t>AKUZATIV = NOMINATIV</a:t>
            </a:r>
          </a:p>
          <a:p>
            <a:pPr>
              <a:buFontTx/>
              <a:buChar char="-"/>
            </a:pPr>
            <a:endParaRPr lang="cs-CZ"/>
          </a:p>
          <a:p>
            <a:r>
              <a:rPr lang="cs-CZ" smtClean="0"/>
              <a:t>pomnožná jména v chorvatštině</a:t>
            </a:r>
          </a:p>
          <a:p>
            <a:endParaRPr lang="cs-CZ"/>
          </a:p>
          <a:p>
            <a:r>
              <a:rPr lang="cs-CZ" sz="2400" b="1" smtClean="0"/>
              <a:t>ženský rod</a:t>
            </a:r>
            <a:r>
              <a:rPr lang="cs-CZ" sz="2400" i="1" smtClean="0"/>
              <a:t>: </a:t>
            </a:r>
          </a:p>
          <a:p>
            <a:r>
              <a:rPr lang="cs-CZ" sz="2400" i="1" smtClean="0"/>
              <a:t>gaće</a:t>
            </a:r>
            <a:r>
              <a:rPr lang="cs-CZ" sz="2400"/>
              <a:t>, </a:t>
            </a:r>
            <a:r>
              <a:rPr lang="cs-CZ" sz="2400" i="1"/>
              <a:t>gaćice</a:t>
            </a:r>
            <a:r>
              <a:rPr lang="cs-CZ" sz="2400"/>
              <a:t>, </a:t>
            </a:r>
            <a:r>
              <a:rPr lang="cs-CZ" sz="2400" i="1"/>
              <a:t>hlače</a:t>
            </a:r>
            <a:r>
              <a:rPr lang="cs-CZ" sz="2400" smtClean="0"/>
              <a:t>,</a:t>
            </a:r>
            <a:r>
              <a:rPr lang="cs-CZ" sz="2400"/>
              <a:t> </a:t>
            </a:r>
            <a:r>
              <a:rPr lang="cs-CZ" sz="2400" i="1"/>
              <a:t>novine</a:t>
            </a:r>
            <a:r>
              <a:rPr lang="cs-CZ" sz="2400"/>
              <a:t>, </a:t>
            </a:r>
            <a:r>
              <a:rPr lang="cs-CZ" sz="2400" i="1"/>
              <a:t>nožice</a:t>
            </a:r>
            <a:r>
              <a:rPr lang="cs-CZ" sz="2400"/>
              <a:t>, </a:t>
            </a:r>
            <a:r>
              <a:rPr lang="cs-CZ" sz="2400" i="1" smtClean="0"/>
              <a:t>vijesti itd.</a:t>
            </a:r>
          </a:p>
          <a:p>
            <a:endParaRPr lang="cs-CZ" sz="2400" b="1" smtClean="0"/>
          </a:p>
          <a:p>
            <a:r>
              <a:rPr lang="cs-CZ" sz="2400" b="1" smtClean="0"/>
              <a:t>střední rod:</a:t>
            </a:r>
          </a:p>
          <a:p>
            <a:r>
              <a:rPr lang="vi-VN" sz="2400" i="1"/>
              <a:t>leđa</a:t>
            </a:r>
            <a:r>
              <a:rPr lang="vi-VN" sz="2400"/>
              <a:t>, </a:t>
            </a:r>
            <a:r>
              <a:rPr lang="vi-VN" sz="2400" i="1"/>
              <a:t>pluća</a:t>
            </a:r>
            <a:r>
              <a:rPr lang="vi-VN" sz="2400"/>
              <a:t>, </a:t>
            </a:r>
            <a:r>
              <a:rPr lang="vi-VN" sz="2400" i="1"/>
              <a:t>usta</a:t>
            </a:r>
            <a:r>
              <a:rPr lang="vi-VN" sz="2400"/>
              <a:t>, </a:t>
            </a:r>
            <a:r>
              <a:rPr lang="vi-VN" sz="2400" i="1" smtClean="0"/>
              <a:t>vrata</a:t>
            </a:r>
            <a:r>
              <a:rPr lang="cs-CZ" sz="2400" i="1" smtClean="0"/>
              <a:t> itd.</a:t>
            </a:r>
          </a:p>
          <a:p>
            <a:endParaRPr lang="cs-CZ" sz="2400" i="1"/>
          </a:p>
          <a:p>
            <a:r>
              <a:rPr lang="cs-CZ" sz="2400" i="1" smtClean="0"/>
              <a:t>Jana kupuje gaćice. (akuzativ)</a:t>
            </a:r>
          </a:p>
          <a:p>
            <a:r>
              <a:rPr lang="cs-CZ" sz="2400" i="1" smtClean="0"/>
              <a:t>Gaćice su u dućanu sa ženskom odjećjom. (nominativ)</a:t>
            </a:r>
          </a:p>
          <a:p>
            <a:endParaRPr lang="cs-CZ" sz="2400" i="1"/>
          </a:p>
          <a:p>
            <a:r>
              <a:rPr lang="cs-CZ" sz="2400" i="1" smtClean="0"/>
              <a:t>Pušenje ozbiljno ugrožava pluća. (akuzativ)</a:t>
            </a:r>
          </a:p>
          <a:p>
            <a:r>
              <a:rPr lang="cs-CZ" sz="2400" i="1" smtClean="0"/>
              <a:t>Pluća kao jelo ne podnosim. (nominativ)</a:t>
            </a:r>
          </a:p>
          <a:p>
            <a:endParaRPr lang="cs-CZ" sz="2000" b="1" i="1"/>
          </a:p>
          <a:p>
            <a:endParaRPr lang="cs-CZ" sz="2000" b="1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mtClean="0"/>
              <a:t>Sada već znate tri padeža jednine</a:t>
            </a:r>
          </a:p>
          <a:p>
            <a:pPr algn="ctr"/>
            <a:r>
              <a:rPr lang="cs-CZ" b="1" smtClean="0"/>
              <a:t>NOMINATIV</a:t>
            </a:r>
          </a:p>
          <a:p>
            <a:pPr algn="ctr"/>
            <a:r>
              <a:rPr lang="cs-CZ" b="1" smtClean="0"/>
              <a:t>GENITIV</a:t>
            </a:r>
          </a:p>
          <a:p>
            <a:pPr algn="ctr"/>
            <a:r>
              <a:rPr lang="cs-CZ" b="1" smtClean="0"/>
              <a:t>AKUZATIV</a:t>
            </a:r>
          </a:p>
          <a:p>
            <a:pPr algn="ctr"/>
            <a:endParaRPr lang="cs-CZ" b="1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11560" y="1772816"/>
          <a:ext cx="813690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prema rodu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MUŠKI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ŽENSKI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SREDNJI</a:t>
                      </a:r>
                      <a:endParaRPr lang="cs-CZ"/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NOMINATIV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-(konzonant)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-O</a:t>
                      </a:r>
                    </a:p>
                    <a:p>
                      <a:pPr algn="ctr"/>
                      <a:r>
                        <a:rPr lang="cs-CZ" smtClean="0"/>
                        <a:t>-E</a:t>
                      </a:r>
                      <a:endParaRPr lang="cs-CZ"/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GENITIV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AKUZATIV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r>
                        <a:rPr lang="cs-CZ" baseline="0" smtClean="0"/>
                        <a:t> (živ.)</a:t>
                      </a:r>
                    </a:p>
                    <a:p>
                      <a:pPr algn="ctr"/>
                      <a:r>
                        <a:rPr lang="cs-CZ" baseline="0" smtClean="0"/>
                        <a:t>NOM (než.)</a:t>
                      </a:r>
                      <a:endParaRPr lang="cs-CZ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-U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NOMINATIV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5534" y="1397000"/>
          <a:ext cx="8496945" cy="48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829005"/>
                <a:gridCol w="1569773"/>
                <a:gridCol w="1699389"/>
                <a:gridCol w="1699389"/>
              </a:tblGrid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prema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deklinacijskoj</a:t>
                      </a:r>
                      <a:endParaRPr lang="cs-CZ" baseline="0" dirty="0" smtClean="0"/>
                    </a:p>
                    <a:p>
                      <a:pPr algn="ctr"/>
                      <a:r>
                        <a:rPr lang="cs-CZ" baseline="0" dirty="0" err="1" smtClean="0"/>
                        <a:t>skupini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GLAVNA SKUPINA MUŠKOG RODA</a:t>
                      </a:r>
                    </a:p>
                    <a:p>
                      <a:pPr algn="ctr"/>
                      <a:r>
                        <a:rPr lang="cs-CZ" sz="1400" smtClean="0"/>
                        <a:t>(mužské</a:t>
                      </a:r>
                      <a:r>
                        <a:rPr lang="cs-CZ" sz="1400" baseline="0" smtClean="0"/>
                        <a:t> zakončené konsonantem)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A-SKUPINA</a:t>
                      </a:r>
                    </a:p>
                    <a:p>
                      <a:pPr algn="ctr"/>
                      <a:r>
                        <a:rPr lang="cs-CZ" smtClean="0"/>
                        <a:t>(koncovka</a:t>
                      </a:r>
                      <a:r>
                        <a:rPr lang="cs-CZ" baseline="0" smtClean="0"/>
                        <a:t> –A, převážně ženský rod)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I-SKUPINA</a:t>
                      </a:r>
                    </a:p>
                    <a:p>
                      <a:pPr algn="ctr"/>
                      <a:r>
                        <a:rPr lang="cs-CZ" sz="1400" smtClean="0"/>
                        <a:t>(ženské</a:t>
                      </a:r>
                      <a:r>
                        <a:rPr lang="cs-CZ" sz="1400" baseline="0" smtClean="0"/>
                        <a:t> zakončené na konsonant)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SREDNJI ROD</a:t>
                      </a:r>
                      <a:endParaRPr lang="cs-CZ"/>
                    </a:p>
                  </a:txBody>
                  <a:tcPr anchor="ctr"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NOMINATIV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-konsonant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-konsonant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-O</a:t>
                      </a:r>
                    </a:p>
                    <a:p>
                      <a:pPr algn="ctr"/>
                      <a:r>
                        <a:rPr lang="cs-CZ" smtClean="0"/>
                        <a:t>-E</a:t>
                      </a:r>
                      <a:endParaRPr lang="cs-CZ"/>
                    </a:p>
                  </a:txBody>
                  <a:tcPr anchor="ctr"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GENITIV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-I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endParaRPr lang="cs-CZ"/>
                    </a:p>
                  </a:txBody>
                  <a:tcPr anchor="ctr"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AKUZATIV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-A</a:t>
                      </a:r>
                      <a:r>
                        <a:rPr lang="cs-CZ" baseline="0" smtClean="0"/>
                        <a:t> (živ.)</a:t>
                      </a:r>
                    </a:p>
                    <a:p>
                      <a:pPr algn="ctr"/>
                      <a:r>
                        <a:rPr lang="cs-CZ" sz="1600" baseline="0" smtClean="0"/>
                        <a:t>NOMINATIV (než.)</a:t>
                      </a:r>
                      <a:endParaRPr lang="cs-CZ" sz="16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-U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NOMINATIV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NOMINATIV</a:t>
                      </a:r>
                      <a:endParaRPr lang="cs-CZ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87624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smtClean="0"/>
              <a:t>NOMINATIV / GENITIV / AKUZATIV</a:t>
            </a:r>
          </a:p>
          <a:p>
            <a:pPr algn="ctr"/>
            <a:r>
              <a:rPr lang="cs-CZ" sz="2800" b="1" smtClean="0"/>
              <a:t>DEKLINACIJSKE SKUPINE</a:t>
            </a:r>
            <a:endParaRPr lang="cs-CZ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9"/>
            <a:ext cx="80648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smtClean="0"/>
              <a:t>GLAVNA SKUPINA MUŠKOG RODA</a:t>
            </a:r>
          </a:p>
          <a:p>
            <a:pPr algn="ctr"/>
            <a:endParaRPr lang="cs-CZ" sz="2000"/>
          </a:p>
          <a:p>
            <a:pPr algn="ctr"/>
            <a:r>
              <a:rPr lang="cs-CZ" sz="2000" b="1" smtClean="0"/>
              <a:t>Otac</a:t>
            </a:r>
            <a:r>
              <a:rPr lang="cs-CZ" sz="2000" smtClean="0"/>
              <a:t> je na službenom putu. Tijekom </a:t>
            </a:r>
            <a:r>
              <a:rPr lang="cs-CZ" sz="2000" b="1" smtClean="0"/>
              <a:t>puta</a:t>
            </a:r>
            <a:r>
              <a:rPr lang="cs-CZ" sz="2000" smtClean="0"/>
              <a:t> kupuje </a:t>
            </a:r>
            <a:r>
              <a:rPr lang="cs-CZ" sz="2000" b="1" smtClean="0"/>
              <a:t>poklon</a:t>
            </a:r>
            <a:r>
              <a:rPr lang="cs-CZ" sz="2000" smtClean="0"/>
              <a:t> za </a:t>
            </a:r>
            <a:r>
              <a:rPr lang="cs-CZ" sz="2000" b="1" smtClean="0"/>
              <a:t>sina</a:t>
            </a:r>
            <a:r>
              <a:rPr lang="cs-CZ" sz="2000" smtClean="0"/>
              <a:t>.</a:t>
            </a:r>
          </a:p>
          <a:p>
            <a:pPr algn="ctr"/>
            <a:endParaRPr lang="cs-CZ" sz="2000"/>
          </a:p>
          <a:p>
            <a:pPr algn="ctr"/>
            <a:endParaRPr lang="cs-CZ" sz="2000" smtClean="0"/>
          </a:p>
          <a:p>
            <a:pPr algn="ctr"/>
            <a:r>
              <a:rPr lang="cs-CZ" sz="2000" smtClean="0"/>
              <a:t>A-SKUPINA</a:t>
            </a:r>
          </a:p>
          <a:p>
            <a:pPr algn="ctr"/>
            <a:r>
              <a:rPr lang="cs-CZ" sz="2000" b="1" smtClean="0"/>
              <a:t>Majka</a:t>
            </a:r>
            <a:r>
              <a:rPr lang="cs-CZ" sz="2000" smtClean="0"/>
              <a:t> ide u </a:t>
            </a:r>
            <a:r>
              <a:rPr lang="cs-CZ" sz="2000" b="1" smtClean="0"/>
              <a:t>kuhinju</a:t>
            </a:r>
            <a:r>
              <a:rPr lang="cs-CZ" sz="2000" smtClean="0"/>
              <a:t> izvaditi </a:t>
            </a:r>
            <a:r>
              <a:rPr lang="cs-CZ" sz="2000" b="1" smtClean="0"/>
              <a:t>tortu</a:t>
            </a:r>
            <a:r>
              <a:rPr lang="cs-CZ" sz="2000" smtClean="0"/>
              <a:t> iz </a:t>
            </a:r>
            <a:r>
              <a:rPr lang="cs-CZ" sz="2000" b="1" smtClean="0"/>
              <a:t>pećnice</a:t>
            </a:r>
            <a:r>
              <a:rPr lang="cs-CZ" sz="2000" smtClean="0"/>
              <a:t>.</a:t>
            </a:r>
          </a:p>
          <a:p>
            <a:pPr algn="ctr"/>
            <a:endParaRPr lang="cs-CZ" sz="2000"/>
          </a:p>
          <a:p>
            <a:pPr algn="ctr"/>
            <a:endParaRPr lang="cs-CZ" sz="2000" smtClean="0"/>
          </a:p>
          <a:p>
            <a:pPr algn="ctr"/>
            <a:r>
              <a:rPr lang="cs-CZ" sz="2000" smtClean="0"/>
              <a:t>I-SKUPINA</a:t>
            </a:r>
          </a:p>
          <a:p>
            <a:pPr algn="ctr"/>
            <a:r>
              <a:rPr lang="cs-CZ" sz="2000" smtClean="0"/>
              <a:t>Puževi nemaju ni jedinu </a:t>
            </a:r>
            <a:r>
              <a:rPr lang="cs-CZ" sz="2000" b="1" smtClean="0"/>
              <a:t>kost</a:t>
            </a:r>
            <a:r>
              <a:rPr lang="cs-CZ" sz="2000" smtClean="0"/>
              <a:t>. Sirotinja je dijete bez </a:t>
            </a:r>
            <a:r>
              <a:rPr lang="cs-CZ" sz="2000" b="1" smtClean="0"/>
              <a:t>obitelji</a:t>
            </a:r>
            <a:r>
              <a:rPr lang="cs-CZ" sz="2000" smtClean="0"/>
              <a:t>. </a:t>
            </a:r>
          </a:p>
          <a:p>
            <a:pPr algn="ctr"/>
            <a:r>
              <a:rPr lang="cs-CZ" sz="2000" smtClean="0"/>
              <a:t>Želimo vam laku </a:t>
            </a:r>
            <a:r>
              <a:rPr lang="cs-CZ" sz="2000" b="1" smtClean="0"/>
              <a:t>noć</a:t>
            </a:r>
            <a:r>
              <a:rPr lang="cs-CZ" sz="2000" smtClean="0"/>
              <a:t>.</a:t>
            </a:r>
          </a:p>
          <a:p>
            <a:pPr algn="ctr"/>
            <a:endParaRPr lang="cs-CZ" sz="2000"/>
          </a:p>
          <a:p>
            <a:pPr algn="ctr"/>
            <a:endParaRPr lang="cs-CZ" sz="2000" smtClean="0"/>
          </a:p>
          <a:p>
            <a:pPr algn="ctr"/>
            <a:r>
              <a:rPr lang="cs-CZ" sz="2000" smtClean="0"/>
              <a:t>SKUPINA SREDNJEG RODA</a:t>
            </a:r>
          </a:p>
          <a:p>
            <a:pPr algn="ctr"/>
            <a:r>
              <a:rPr lang="cs-CZ" sz="2000" b="1" smtClean="0"/>
              <a:t>More</a:t>
            </a:r>
            <a:r>
              <a:rPr lang="cs-CZ" sz="2000" smtClean="0"/>
              <a:t> je plavo i duboko. Nijemac ide na </a:t>
            </a:r>
            <a:r>
              <a:rPr lang="cs-CZ" sz="2000" b="1" smtClean="0"/>
              <a:t>more</a:t>
            </a:r>
            <a:r>
              <a:rPr lang="cs-CZ" sz="2000" smtClean="0"/>
              <a:t>, a ja odlazim s </a:t>
            </a:r>
            <a:r>
              <a:rPr lang="cs-CZ" sz="2000" b="1" smtClean="0"/>
              <a:t>mora</a:t>
            </a:r>
            <a:r>
              <a:rPr lang="cs-CZ" sz="2000" smtClean="0"/>
              <a:t>.</a:t>
            </a:r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 smtClean="0"/>
          </a:p>
          <a:p>
            <a:pPr algn="ctr"/>
            <a:endParaRPr lang="cs-CZ"/>
          </a:p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7"/>
            <a:ext cx="849694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Vježbamo nominativ, genitiv, akuzativ...</a:t>
            </a:r>
          </a:p>
          <a:p>
            <a:r>
              <a:rPr lang="cs-CZ" sz="3200" smtClean="0"/>
              <a:t>Brodovi plove u (luka). </a:t>
            </a:r>
          </a:p>
          <a:p>
            <a:r>
              <a:rPr lang="cs-CZ" sz="3200" smtClean="0"/>
              <a:t>Ostavljam (stol) bez (stolac). </a:t>
            </a:r>
          </a:p>
          <a:p>
            <a:r>
              <a:rPr lang="cs-CZ" sz="3200" smtClean="0"/>
              <a:t>Ovo je poklon za (majka). </a:t>
            </a:r>
          </a:p>
          <a:p>
            <a:r>
              <a:rPr lang="cs-CZ" sz="3200" smtClean="0"/>
              <a:t>Avion leti u (Zagreb). </a:t>
            </a:r>
          </a:p>
          <a:p>
            <a:r>
              <a:rPr lang="cs-CZ" sz="3200" smtClean="0"/>
              <a:t>Andreas je (student) iz (Beč). </a:t>
            </a:r>
          </a:p>
          <a:p>
            <a:r>
              <a:rPr lang="cs-CZ" sz="3200" smtClean="0"/>
              <a:t>Bez (majka) se teško živi. </a:t>
            </a:r>
          </a:p>
          <a:p>
            <a:r>
              <a:rPr lang="cs-CZ" sz="3200" smtClean="0"/>
              <a:t>(Život) u gradu je bolji od (život – gen.) na selu.</a:t>
            </a:r>
          </a:p>
          <a:p>
            <a:r>
              <a:rPr lang="cs-CZ" sz="3200" smtClean="0"/>
              <a:t>Prvi put idem na odmor bez (obitelj).</a:t>
            </a:r>
            <a:endParaRPr lang="cs-CZ" sz="3200"/>
          </a:p>
          <a:p>
            <a:r>
              <a:rPr lang="cs-CZ" sz="3200" smtClean="0"/>
              <a:t>Umjesto (kiša – gen.) je sijalo (sunce).</a:t>
            </a:r>
          </a:p>
          <a:p>
            <a:r>
              <a:rPr lang="cs-CZ" sz="3200" smtClean="0"/>
              <a:t>Knjižara se nalazi preko (put).</a:t>
            </a:r>
            <a:endParaRPr lang="cs-CZ" sz="3200"/>
          </a:p>
          <a:p>
            <a:endParaRPr lang="cs-CZ" sz="2400" smtClean="0"/>
          </a:p>
          <a:p>
            <a:endParaRPr lang="cs-CZ" sz="2400"/>
          </a:p>
          <a:p>
            <a:endParaRPr lang="cs-CZ" sz="2400" smtClean="0"/>
          </a:p>
          <a:p>
            <a:endParaRPr lang="cs-CZ" sz="2400"/>
          </a:p>
          <a:p>
            <a:endParaRPr lang="cs-CZ" smtClean="0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smtClean="0"/>
              <a:t>Boje</a:t>
            </a:r>
            <a:endParaRPr lang="cs-CZ" sz="3600" b="1"/>
          </a:p>
        </p:txBody>
      </p:sp>
      <p:pic>
        <p:nvPicPr>
          <p:cNvPr id="4098" name="Picture 2" descr="Datoteka:Byrcolorwhe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954" y="1018511"/>
            <a:ext cx="5472608" cy="5472610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048164" y="48285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crvena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20172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narančasta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50877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žuta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763688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zelena</a:t>
            </a:r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907704" y="40050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plava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bijela</a:t>
            </a:r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4067944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ljubičasta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804248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ružičasta</a:t>
            </a:r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876256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crna</a:t>
            </a:r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876256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smeđa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884368" y="692696"/>
            <a:ext cx="1259632" cy="432048"/>
          </a:xfrm>
          <a:prstGeom prst="rect">
            <a:avLst/>
          </a:prstGeom>
          <a:solidFill>
            <a:srgbClr val="FF4F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668344" y="1196752"/>
            <a:ext cx="147565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668344" y="1556792"/>
            <a:ext cx="147565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954</Words>
  <Application>Microsoft Office PowerPoint</Application>
  <PresentationFormat>Předvádění na obrazovce (4:3)</PresentationFormat>
  <Paragraphs>302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CH_01, 3. lekcija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Sklonidba zamjenica</dc:title>
  <dc:creator>palo</dc:creator>
  <cp:lastModifiedBy>Pavel Pilch</cp:lastModifiedBy>
  <cp:revision>28</cp:revision>
  <dcterms:created xsi:type="dcterms:W3CDTF">2012-10-10T12:06:24Z</dcterms:created>
  <dcterms:modified xsi:type="dcterms:W3CDTF">2012-10-11T12:58:49Z</dcterms:modified>
</cp:coreProperties>
</file>